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64" r:id="rId2"/>
    <p:sldId id="293" r:id="rId3"/>
    <p:sldId id="294" r:id="rId4"/>
    <p:sldId id="318" r:id="rId5"/>
    <p:sldId id="298" r:id="rId6"/>
    <p:sldId id="312" r:id="rId7"/>
    <p:sldId id="330" r:id="rId8"/>
    <p:sldId id="334" r:id="rId9"/>
    <p:sldId id="335" r:id="rId10"/>
    <p:sldId id="336" r:id="rId11"/>
    <p:sldId id="329" r:id="rId12"/>
    <p:sldId id="337" r:id="rId13"/>
    <p:sldId id="316" r:id="rId14"/>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EF6"/>
    <a:srgbClr val="FFEEB9"/>
    <a:srgbClr val="812D9B"/>
    <a:srgbClr val="DEA900"/>
    <a:srgbClr val="C86866"/>
    <a:srgbClr val="591F6B"/>
    <a:srgbClr val="7A5D00"/>
    <a:srgbClr val="BF504D"/>
    <a:srgbClr val="B967D3"/>
    <a:srgbClr val="FFF7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136" autoAdjust="0"/>
    <p:restoredTop sz="99767" autoAdjust="0"/>
  </p:normalViewPr>
  <p:slideViewPr>
    <p:cSldViewPr>
      <p:cViewPr>
        <p:scale>
          <a:sx n="80" d="100"/>
          <a:sy n="80" d="100"/>
        </p:scale>
        <p:origin x="-816" y="-21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Inflectioserver\Company%20Data\Marketing\Marketing%20Presentation\Marketing%20Presentation\Marketing%20Presentation%202016\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marker>
            <c:symbol val="none"/>
          </c:marker>
          <c:cat>
            <c:numRef>
              <c:f>amzn!$A$10:$A$229</c:f>
              <c:numCache>
                <c:formatCode>dd/mm/yyyy</c:formatCode>
                <c:ptCount val="220"/>
                <c:pt idx="0">
                  <c:v>35797</c:v>
                </c:pt>
                <c:pt idx="1">
                  <c:v>35828</c:v>
                </c:pt>
                <c:pt idx="2">
                  <c:v>35856</c:v>
                </c:pt>
                <c:pt idx="3">
                  <c:v>35886</c:v>
                </c:pt>
                <c:pt idx="4">
                  <c:v>35916</c:v>
                </c:pt>
                <c:pt idx="5">
                  <c:v>35947</c:v>
                </c:pt>
                <c:pt idx="6">
                  <c:v>35977</c:v>
                </c:pt>
                <c:pt idx="7">
                  <c:v>36010</c:v>
                </c:pt>
                <c:pt idx="8">
                  <c:v>36039</c:v>
                </c:pt>
                <c:pt idx="9">
                  <c:v>36069</c:v>
                </c:pt>
                <c:pt idx="10">
                  <c:v>36101</c:v>
                </c:pt>
                <c:pt idx="11">
                  <c:v>36130</c:v>
                </c:pt>
                <c:pt idx="12">
                  <c:v>36164</c:v>
                </c:pt>
                <c:pt idx="13">
                  <c:v>36192</c:v>
                </c:pt>
                <c:pt idx="14">
                  <c:v>36220</c:v>
                </c:pt>
                <c:pt idx="15">
                  <c:v>36251</c:v>
                </c:pt>
                <c:pt idx="16">
                  <c:v>36283</c:v>
                </c:pt>
                <c:pt idx="17">
                  <c:v>36312</c:v>
                </c:pt>
                <c:pt idx="18">
                  <c:v>36342</c:v>
                </c:pt>
                <c:pt idx="19">
                  <c:v>36374</c:v>
                </c:pt>
                <c:pt idx="20">
                  <c:v>36404</c:v>
                </c:pt>
                <c:pt idx="21">
                  <c:v>36434</c:v>
                </c:pt>
                <c:pt idx="22">
                  <c:v>36465</c:v>
                </c:pt>
                <c:pt idx="23">
                  <c:v>36495</c:v>
                </c:pt>
                <c:pt idx="24">
                  <c:v>36528</c:v>
                </c:pt>
                <c:pt idx="25">
                  <c:v>36557</c:v>
                </c:pt>
                <c:pt idx="26">
                  <c:v>36586</c:v>
                </c:pt>
                <c:pt idx="27">
                  <c:v>36619</c:v>
                </c:pt>
                <c:pt idx="28">
                  <c:v>36647</c:v>
                </c:pt>
                <c:pt idx="29">
                  <c:v>36678</c:v>
                </c:pt>
                <c:pt idx="30">
                  <c:v>36710</c:v>
                </c:pt>
                <c:pt idx="31">
                  <c:v>36739</c:v>
                </c:pt>
                <c:pt idx="32">
                  <c:v>36770</c:v>
                </c:pt>
                <c:pt idx="33">
                  <c:v>36801</c:v>
                </c:pt>
                <c:pt idx="34">
                  <c:v>36831</c:v>
                </c:pt>
                <c:pt idx="35">
                  <c:v>36861</c:v>
                </c:pt>
                <c:pt idx="36">
                  <c:v>36893</c:v>
                </c:pt>
                <c:pt idx="37">
                  <c:v>36923</c:v>
                </c:pt>
                <c:pt idx="38">
                  <c:v>36951</c:v>
                </c:pt>
                <c:pt idx="39">
                  <c:v>36983</c:v>
                </c:pt>
                <c:pt idx="40">
                  <c:v>37012</c:v>
                </c:pt>
                <c:pt idx="41">
                  <c:v>37043</c:v>
                </c:pt>
                <c:pt idx="42">
                  <c:v>37074</c:v>
                </c:pt>
                <c:pt idx="43">
                  <c:v>37104</c:v>
                </c:pt>
                <c:pt idx="44">
                  <c:v>37138</c:v>
                </c:pt>
                <c:pt idx="45">
                  <c:v>37165</c:v>
                </c:pt>
                <c:pt idx="46">
                  <c:v>37196</c:v>
                </c:pt>
                <c:pt idx="47">
                  <c:v>37228</c:v>
                </c:pt>
                <c:pt idx="48">
                  <c:v>37258</c:v>
                </c:pt>
                <c:pt idx="49">
                  <c:v>37288</c:v>
                </c:pt>
                <c:pt idx="50">
                  <c:v>37316</c:v>
                </c:pt>
                <c:pt idx="51">
                  <c:v>37347</c:v>
                </c:pt>
                <c:pt idx="52">
                  <c:v>37377</c:v>
                </c:pt>
                <c:pt idx="53">
                  <c:v>37410</c:v>
                </c:pt>
                <c:pt idx="54">
                  <c:v>37438</c:v>
                </c:pt>
                <c:pt idx="55">
                  <c:v>37469</c:v>
                </c:pt>
                <c:pt idx="56">
                  <c:v>37502</c:v>
                </c:pt>
                <c:pt idx="57">
                  <c:v>37530</c:v>
                </c:pt>
                <c:pt idx="58">
                  <c:v>37561</c:v>
                </c:pt>
                <c:pt idx="59">
                  <c:v>37592</c:v>
                </c:pt>
                <c:pt idx="60">
                  <c:v>37623</c:v>
                </c:pt>
                <c:pt idx="61">
                  <c:v>37655</c:v>
                </c:pt>
                <c:pt idx="62">
                  <c:v>37683</c:v>
                </c:pt>
                <c:pt idx="63">
                  <c:v>37712</c:v>
                </c:pt>
                <c:pt idx="64">
                  <c:v>37742</c:v>
                </c:pt>
                <c:pt idx="65">
                  <c:v>37774</c:v>
                </c:pt>
                <c:pt idx="66">
                  <c:v>37803</c:v>
                </c:pt>
                <c:pt idx="67">
                  <c:v>37834</c:v>
                </c:pt>
                <c:pt idx="68">
                  <c:v>37866</c:v>
                </c:pt>
                <c:pt idx="69">
                  <c:v>37895</c:v>
                </c:pt>
                <c:pt idx="70">
                  <c:v>37928</c:v>
                </c:pt>
                <c:pt idx="71">
                  <c:v>37956</c:v>
                </c:pt>
                <c:pt idx="72">
                  <c:v>37988</c:v>
                </c:pt>
                <c:pt idx="73">
                  <c:v>38019</c:v>
                </c:pt>
                <c:pt idx="74">
                  <c:v>38047</c:v>
                </c:pt>
                <c:pt idx="75">
                  <c:v>38078</c:v>
                </c:pt>
                <c:pt idx="76">
                  <c:v>38110</c:v>
                </c:pt>
                <c:pt idx="77">
                  <c:v>38139</c:v>
                </c:pt>
                <c:pt idx="78">
                  <c:v>38169</c:v>
                </c:pt>
                <c:pt idx="79">
                  <c:v>38201</c:v>
                </c:pt>
                <c:pt idx="80">
                  <c:v>38231</c:v>
                </c:pt>
                <c:pt idx="81">
                  <c:v>38261</c:v>
                </c:pt>
                <c:pt idx="82">
                  <c:v>38292</c:v>
                </c:pt>
                <c:pt idx="83">
                  <c:v>38322</c:v>
                </c:pt>
                <c:pt idx="84">
                  <c:v>38355</c:v>
                </c:pt>
                <c:pt idx="85">
                  <c:v>38384</c:v>
                </c:pt>
                <c:pt idx="86">
                  <c:v>38412</c:v>
                </c:pt>
                <c:pt idx="87">
                  <c:v>38443</c:v>
                </c:pt>
                <c:pt idx="88">
                  <c:v>38474</c:v>
                </c:pt>
                <c:pt idx="89">
                  <c:v>38504</c:v>
                </c:pt>
                <c:pt idx="90">
                  <c:v>38534</c:v>
                </c:pt>
                <c:pt idx="91">
                  <c:v>38565</c:v>
                </c:pt>
                <c:pt idx="92">
                  <c:v>38596</c:v>
                </c:pt>
                <c:pt idx="93">
                  <c:v>38628</c:v>
                </c:pt>
                <c:pt idx="94">
                  <c:v>38657</c:v>
                </c:pt>
                <c:pt idx="95">
                  <c:v>38687</c:v>
                </c:pt>
                <c:pt idx="96">
                  <c:v>38720</c:v>
                </c:pt>
                <c:pt idx="97">
                  <c:v>38749</c:v>
                </c:pt>
                <c:pt idx="98">
                  <c:v>38777</c:v>
                </c:pt>
                <c:pt idx="99">
                  <c:v>38810</c:v>
                </c:pt>
                <c:pt idx="100">
                  <c:v>38838</c:v>
                </c:pt>
                <c:pt idx="101">
                  <c:v>38869</c:v>
                </c:pt>
                <c:pt idx="102">
                  <c:v>38901</c:v>
                </c:pt>
                <c:pt idx="103">
                  <c:v>38930</c:v>
                </c:pt>
                <c:pt idx="104">
                  <c:v>38961</c:v>
                </c:pt>
                <c:pt idx="105">
                  <c:v>38992</c:v>
                </c:pt>
                <c:pt idx="106">
                  <c:v>39022</c:v>
                </c:pt>
                <c:pt idx="107">
                  <c:v>39052</c:v>
                </c:pt>
                <c:pt idx="108">
                  <c:v>39085</c:v>
                </c:pt>
                <c:pt idx="109">
                  <c:v>39114</c:v>
                </c:pt>
                <c:pt idx="110">
                  <c:v>39142</c:v>
                </c:pt>
                <c:pt idx="111">
                  <c:v>39174</c:v>
                </c:pt>
                <c:pt idx="112">
                  <c:v>39203</c:v>
                </c:pt>
                <c:pt idx="113">
                  <c:v>39234</c:v>
                </c:pt>
                <c:pt idx="114">
                  <c:v>39265</c:v>
                </c:pt>
                <c:pt idx="115">
                  <c:v>39295</c:v>
                </c:pt>
                <c:pt idx="116">
                  <c:v>39329</c:v>
                </c:pt>
                <c:pt idx="117">
                  <c:v>39356</c:v>
                </c:pt>
                <c:pt idx="118">
                  <c:v>39387</c:v>
                </c:pt>
                <c:pt idx="119">
                  <c:v>39419</c:v>
                </c:pt>
                <c:pt idx="120">
                  <c:v>39449</c:v>
                </c:pt>
                <c:pt idx="121">
                  <c:v>39479</c:v>
                </c:pt>
                <c:pt idx="122">
                  <c:v>39510</c:v>
                </c:pt>
                <c:pt idx="123">
                  <c:v>39539</c:v>
                </c:pt>
                <c:pt idx="124">
                  <c:v>39569</c:v>
                </c:pt>
                <c:pt idx="125">
                  <c:v>39601</c:v>
                </c:pt>
                <c:pt idx="126">
                  <c:v>39630</c:v>
                </c:pt>
                <c:pt idx="127">
                  <c:v>39661</c:v>
                </c:pt>
                <c:pt idx="128">
                  <c:v>39693</c:v>
                </c:pt>
                <c:pt idx="129">
                  <c:v>39722</c:v>
                </c:pt>
                <c:pt idx="130">
                  <c:v>39755</c:v>
                </c:pt>
                <c:pt idx="131">
                  <c:v>39783</c:v>
                </c:pt>
                <c:pt idx="132">
                  <c:v>39815</c:v>
                </c:pt>
                <c:pt idx="133">
                  <c:v>39846</c:v>
                </c:pt>
                <c:pt idx="134">
                  <c:v>39874</c:v>
                </c:pt>
                <c:pt idx="135">
                  <c:v>39904</c:v>
                </c:pt>
                <c:pt idx="136">
                  <c:v>39934</c:v>
                </c:pt>
                <c:pt idx="137">
                  <c:v>39965</c:v>
                </c:pt>
                <c:pt idx="138">
                  <c:v>39995</c:v>
                </c:pt>
                <c:pt idx="139">
                  <c:v>40028</c:v>
                </c:pt>
                <c:pt idx="140">
                  <c:v>40057</c:v>
                </c:pt>
                <c:pt idx="141">
                  <c:v>40087</c:v>
                </c:pt>
                <c:pt idx="142">
                  <c:v>40119</c:v>
                </c:pt>
                <c:pt idx="143">
                  <c:v>40148</c:v>
                </c:pt>
                <c:pt idx="144">
                  <c:v>40182</c:v>
                </c:pt>
                <c:pt idx="145">
                  <c:v>40210</c:v>
                </c:pt>
                <c:pt idx="146">
                  <c:v>40238</c:v>
                </c:pt>
                <c:pt idx="147">
                  <c:v>40269</c:v>
                </c:pt>
                <c:pt idx="148">
                  <c:v>40301</c:v>
                </c:pt>
                <c:pt idx="149">
                  <c:v>40330</c:v>
                </c:pt>
                <c:pt idx="150">
                  <c:v>40360</c:v>
                </c:pt>
                <c:pt idx="151">
                  <c:v>40392</c:v>
                </c:pt>
                <c:pt idx="152">
                  <c:v>40422</c:v>
                </c:pt>
                <c:pt idx="153">
                  <c:v>40452</c:v>
                </c:pt>
                <c:pt idx="154">
                  <c:v>40483</c:v>
                </c:pt>
                <c:pt idx="155">
                  <c:v>40513</c:v>
                </c:pt>
                <c:pt idx="156">
                  <c:v>40546</c:v>
                </c:pt>
                <c:pt idx="157">
                  <c:v>40575</c:v>
                </c:pt>
                <c:pt idx="158">
                  <c:v>40603</c:v>
                </c:pt>
                <c:pt idx="159">
                  <c:v>40634</c:v>
                </c:pt>
                <c:pt idx="160">
                  <c:v>40665</c:v>
                </c:pt>
                <c:pt idx="161">
                  <c:v>40695</c:v>
                </c:pt>
                <c:pt idx="162">
                  <c:v>40725</c:v>
                </c:pt>
                <c:pt idx="163">
                  <c:v>40756</c:v>
                </c:pt>
                <c:pt idx="164">
                  <c:v>40787</c:v>
                </c:pt>
                <c:pt idx="165">
                  <c:v>40819</c:v>
                </c:pt>
                <c:pt idx="166">
                  <c:v>40848</c:v>
                </c:pt>
                <c:pt idx="167">
                  <c:v>40878</c:v>
                </c:pt>
                <c:pt idx="168">
                  <c:v>40911</c:v>
                </c:pt>
                <c:pt idx="169">
                  <c:v>40940</c:v>
                </c:pt>
                <c:pt idx="170">
                  <c:v>40969</c:v>
                </c:pt>
                <c:pt idx="171">
                  <c:v>41001</c:v>
                </c:pt>
                <c:pt idx="172">
                  <c:v>41030</c:v>
                </c:pt>
                <c:pt idx="173">
                  <c:v>41061</c:v>
                </c:pt>
                <c:pt idx="174">
                  <c:v>41092</c:v>
                </c:pt>
                <c:pt idx="175">
                  <c:v>41122</c:v>
                </c:pt>
                <c:pt idx="176">
                  <c:v>41156</c:v>
                </c:pt>
                <c:pt idx="177">
                  <c:v>41183</c:v>
                </c:pt>
                <c:pt idx="178">
                  <c:v>41214</c:v>
                </c:pt>
                <c:pt idx="179">
                  <c:v>41246</c:v>
                </c:pt>
                <c:pt idx="180">
                  <c:v>41276</c:v>
                </c:pt>
                <c:pt idx="181">
                  <c:v>41306</c:v>
                </c:pt>
                <c:pt idx="182">
                  <c:v>41334</c:v>
                </c:pt>
                <c:pt idx="183">
                  <c:v>41365</c:v>
                </c:pt>
                <c:pt idx="184">
                  <c:v>41395</c:v>
                </c:pt>
                <c:pt idx="185">
                  <c:v>41428</c:v>
                </c:pt>
                <c:pt idx="186">
                  <c:v>41456</c:v>
                </c:pt>
                <c:pt idx="187">
                  <c:v>41487</c:v>
                </c:pt>
                <c:pt idx="188">
                  <c:v>41520</c:v>
                </c:pt>
                <c:pt idx="189">
                  <c:v>41548</c:v>
                </c:pt>
                <c:pt idx="190">
                  <c:v>41579</c:v>
                </c:pt>
                <c:pt idx="191">
                  <c:v>41610</c:v>
                </c:pt>
                <c:pt idx="192">
                  <c:v>41641</c:v>
                </c:pt>
                <c:pt idx="193">
                  <c:v>41673</c:v>
                </c:pt>
                <c:pt idx="194">
                  <c:v>41701</c:v>
                </c:pt>
                <c:pt idx="195">
                  <c:v>41730</c:v>
                </c:pt>
                <c:pt idx="196">
                  <c:v>41760</c:v>
                </c:pt>
                <c:pt idx="197">
                  <c:v>41792</c:v>
                </c:pt>
                <c:pt idx="198">
                  <c:v>41821</c:v>
                </c:pt>
                <c:pt idx="199">
                  <c:v>41852</c:v>
                </c:pt>
                <c:pt idx="200">
                  <c:v>41884</c:v>
                </c:pt>
                <c:pt idx="201">
                  <c:v>41913</c:v>
                </c:pt>
                <c:pt idx="202">
                  <c:v>41946</c:v>
                </c:pt>
                <c:pt idx="203">
                  <c:v>41974</c:v>
                </c:pt>
                <c:pt idx="204">
                  <c:v>42006</c:v>
                </c:pt>
                <c:pt idx="205">
                  <c:v>42037</c:v>
                </c:pt>
                <c:pt idx="206">
                  <c:v>42065</c:v>
                </c:pt>
                <c:pt idx="207">
                  <c:v>42095</c:v>
                </c:pt>
                <c:pt idx="208">
                  <c:v>42125</c:v>
                </c:pt>
                <c:pt idx="209">
                  <c:v>42156</c:v>
                </c:pt>
                <c:pt idx="210">
                  <c:v>42186</c:v>
                </c:pt>
                <c:pt idx="211">
                  <c:v>42219</c:v>
                </c:pt>
                <c:pt idx="212">
                  <c:v>42248</c:v>
                </c:pt>
                <c:pt idx="213">
                  <c:v>42278</c:v>
                </c:pt>
                <c:pt idx="214">
                  <c:v>42310</c:v>
                </c:pt>
                <c:pt idx="215">
                  <c:v>42339</c:v>
                </c:pt>
                <c:pt idx="216">
                  <c:v>42373</c:v>
                </c:pt>
                <c:pt idx="217">
                  <c:v>42401</c:v>
                </c:pt>
                <c:pt idx="218">
                  <c:v>42430</c:v>
                </c:pt>
                <c:pt idx="219">
                  <c:v>42461</c:v>
                </c:pt>
              </c:numCache>
            </c:numRef>
          </c:cat>
          <c:val>
            <c:numRef>
              <c:f>amzn!$G$10:$G$229</c:f>
              <c:numCache>
                <c:formatCode>General</c:formatCode>
                <c:ptCount val="220"/>
                <c:pt idx="0">
                  <c:v>4.9166700000000025</c:v>
                </c:pt>
                <c:pt idx="1">
                  <c:v>6.4166700000000025</c:v>
                </c:pt>
                <c:pt idx="2">
                  <c:v>7.1275999999999966</c:v>
                </c:pt>
                <c:pt idx="3">
                  <c:v>7.6458299999999975</c:v>
                </c:pt>
                <c:pt idx="4">
                  <c:v>7.34375</c:v>
                </c:pt>
                <c:pt idx="5">
                  <c:v>16.625</c:v>
                </c:pt>
                <c:pt idx="6">
                  <c:v>18.47917</c:v>
                </c:pt>
                <c:pt idx="7">
                  <c:v>13.95833</c:v>
                </c:pt>
                <c:pt idx="8">
                  <c:v>18.604170000000011</c:v>
                </c:pt>
                <c:pt idx="9">
                  <c:v>21.07292</c:v>
                </c:pt>
                <c:pt idx="10">
                  <c:v>32</c:v>
                </c:pt>
                <c:pt idx="11">
                  <c:v>53.541671999999998</c:v>
                </c:pt>
                <c:pt idx="12">
                  <c:v>58.468750000000021</c:v>
                </c:pt>
                <c:pt idx="13">
                  <c:v>64.0625</c:v>
                </c:pt>
                <c:pt idx="14">
                  <c:v>86.09375</c:v>
                </c:pt>
                <c:pt idx="15">
                  <c:v>86.031250000000043</c:v>
                </c:pt>
                <c:pt idx="16">
                  <c:v>59.375</c:v>
                </c:pt>
                <c:pt idx="17">
                  <c:v>62.562500000000021</c:v>
                </c:pt>
                <c:pt idx="18">
                  <c:v>50.03125</c:v>
                </c:pt>
                <c:pt idx="19">
                  <c:v>62.1875</c:v>
                </c:pt>
                <c:pt idx="20">
                  <c:v>79.937500000000043</c:v>
                </c:pt>
                <c:pt idx="21">
                  <c:v>70.624999999999986</c:v>
                </c:pt>
                <c:pt idx="22">
                  <c:v>85.0625</c:v>
                </c:pt>
                <c:pt idx="23">
                  <c:v>76.124999999999986</c:v>
                </c:pt>
                <c:pt idx="24">
                  <c:v>64.5625</c:v>
                </c:pt>
                <c:pt idx="25">
                  <c:v>68.874999999999986</c:v>
                </c:pt>
                <c:pt idx="26">
                  <c:v>67</c:v>
                </c:pt>
                <c:pt idx="27">
                  <c:v>55.1875</c:v>
                </c:pt>
                <c:pt idx="28">
                  <c:v>48.3125</c:v>
                </c:pt>
                <c:pt idx="29">
                  <c:v>36.3125</c:v>
                </c:pt>
                <c:pt idx="30">
                  <c:v>30.125</c:v>
                </c:pt>
                <c:pt idx="31">
                  <c:v>41.5</c:v>
                </c:pt>
                <c:pt idx="32">
                  <c:v>38.4375</c:v>
                </c:pt>
                <c:pt idx="33">
                  <c:v>36.625000000000021</c:v>
                </c:pt>
                <c:pt idx="34">
                  <c:v>24.6875</c:v>
                </c:pt>
                <c:pt idx="35">
                  <c:v>15.562500000000005</c:v>
                </c:pt>
                <c:pt idx="36">
                  <c:v>17.3125</c:v>
                </c:pt>
                <c:pt idx="37">
                  <c:v>10.1875</c:v>
                </c:pt>
                <c:pt idx="38">
                  <c:v>10.229999999999999</c:v>
                </c:pt>
                <c:pt idx="39">
                  <c:v>15.78</c:v>
                </c:pt>
                <c:pt idx="40">
                  <c:v>16.690000999999999</c:v>
                </c:pt>
                <c:pt idx="41">
                  <c:v>14.15</c:v>
                </c:pt>
                <c:pt idx="42">
                  <c:v>12.49</c:v>
                </c:pt>
                <c:pt idx="43">
                  <c:v>8.94</c:v>
                </c:pt>
                <c:pt idx="44">
                  <c:v>5.9700000000000024</c:v>
                </c:pt>
                <c:pt idx="45">
                  <c:v>6.98</c:v>
                </c:pt>
                <c:pt idx="46">
                  <c:v>11.32</c:v>
                </c:pt>
                <c:pt idx="47">
                  <c:v>10.82</c:v>
                </c:pt>
                <c:pt idx="48">
                  <c:v>14.19</c:v>
                </c:pt>
                <c:pt idx="49">
                  <c:v>14.1</c:v>
                </c:pt>
                <c:pt idx="50">
                  <c:v>14.3</c:v>
                </c:pt>
                <c:pt idx="51">
                  <c:v>16.690000999999999</c:v>
                </c:pt>
                <c:pt idx="52">
                  <c:v>18.23</c:v>
                </c:pt>
                <c:pt idx="53">
                  <c:v>16.25</c:v>
                </c:pt>
                <c:pt idx="54">
                  <c:v>14.450000000000005</c:v>
                </c:pt>
                <c:pt idx="55">
                  <c:v>14.94</c:v>
                </c:pt>
                <c:pt idx="56">
                  <c:v>15.93</c:v>
                </c:pt>
                <c:pt idx="57">
                  <c:v>19.360001</c:v>
                </c:pt>
                <c:pt idx="58">
                  <c:v>23.35</c:v>
                </c:pt>
                <c:pt idx="59">
                  <c:v>18.889999</c:v>
                </c:pt>
                <c:pt idx="60">
                  <c:v>21.85</c:v>
                </c:pt>
                <c:pt idx="61">
                  <c:v>22.01</c:v>
                </c:pt>
                <c:pt idx="62">
                  <c:v>26.030000999999999</c:v>
                </c:pt>
                <c:pt idx="63">
                  <c:v>28.690000999999999</c:v>
                </c:pt>
                <c:pt idx="64">
                  <c:v>35.889998999999996</c:v>
                </c:pt>
                <c:pt idx="65">
                  <c:v>36.32</c:v>
                </c:pt>
                <c:pt idx="66">
                  <c:v>41.639999000000003</c:v>
                </c:pt>
                <c:pt idx="67">
                  <c:v>46.32</c:v>
                </c:pt>
                <c:pt idx="68">
                  <c:v>48.43</c:v>
                </c:pt>
                <c:pt idx="69">
                  <c:v>54.43</c:v>
                </c:pt>
                <c:pt idx="70">
                  <c:v>53.970000999999996</c:v>
                </c:pt>
                <c:pt idx="71">
                  <c:v>52.619999</c:v>
                </c:pt>
                <c:pt idx="72">
                  <c:v>50.400002000000001</c:v>
                </c:pt>
                <c:pt idx="73">
                  <c:v>43.009998000000003</c:v>
                </c:pt>
                <c:pt idx="74">
                  <c:v>43.279999000000011</c:v>
                </c:pt>
                <c:pt idx="75">
                  <c:v>43.599998000000021</c:v>
                </c:pt>
                <c:pt idx="76">
                  <c:v>48.5</c:v>
                </c:pt>
                <c:pt idx="77">
                  <c:v>54.400002000000001</c:v>
                </c:pt>
                <c:pt idx="78">
                  <c:v>38.919998</c:v>
                </c:pt>
                <c:pt idx="79">
                  <c:v>38.139999000000003</c:v>
                </c:pt>
                <c:pt idx="80">
                  <c:v>40.860001000000004</c:v>
                </c:pt>
                <c:pt idx="81">
                  <c:v>34.130001</c:v>
                </c:pt>
                <c:pt idx="82">
                  <c:v>39.68</c:v>
                </c:pt>
                <c:pt idx="83">
                  <c:v>44.290001000000011</c:v>
                </c:pt>
                <c:pt idx="84">
                  <c:v>43.220001000000003</c:v>
                </c:pt>
                <c:pt idx="85">
                  <c:v>35.18</c:v>
                </c:pt>
                <c:pt idx="86">
                  <c:v>34.270000000000003</c:v>
                </c:pt>
                <c:pt idx="87">
                  <c:v>32.360001000000004</c:v>
                </c:pt>
                <c:pt idx="88">
                  <c:v>35.509998000000003</c:v>
                </c:pt>
                <c:pt idx="89">
                  <c:v>33.090000000000003</c:v>
                </c:pt>
                <c:pt idx="90">
                  <c:v>45.150002000000001</c:v>
                </c:pt>
                <c:pt idx="91">
                  <c:v>42.700001</c:v>
                </c:pt>
                <c:pt idx="92">
                  <c:v>45.299999000000021</c:v>
                </c:pt>
                <c:pt idx="93">
                  <c:v>39.860001000000004</c:v>
                </c:pt>
                <c:pt idx="94">
                  <c:v>48.459998999999996</c:v>
                </c:pt>
                <c:pt idx="95">
                  <c:v>47.150002000000001</c:v>
                </c:pt>
                <c:pt idx="96">
                  <c:v>44.82</c:v>
                </c:pt>
                <c:pt idx="97">
                  <c:v>37.439999</c:v>
                </c:pt>
                <c:pt idx="98">
                  <c:v>36.529999000000011</c:v>
                </c:pt>
                <c:pt idx="99">
                  <c:v>35.209999000000003</c:v>
                </c:pt>
                <c:pt idx="100">
                  <c:v>34.610001000000004</c:v>
                </c:pt>
                <c:pt idx="101">
                  <c:v>38.68</c:v>
                </c:pt>
                <c:pt idx="102">
                  <c:v>26.889999</c:v>
                </c:pt>
                <c:pt idx="103">
                  <c:v>30.830000000000005</c:v>
                </c:pt>
                <c:pt idx="104">
                  <c:v>32.119999</c:v>
                </c:pt>
                <c:pt idx="105">
                  <c:v>38.090000000000003</c:v>
                </c:pt>
                <c:pt idx="106">
                  <c:v>40.339999999999996</c:v>
                </c:pt>
                <c:pt idx="107">
                  <c:v>39.459998999999996</c:v>
                </c:pt>
                <c:pt idx="108">
                  <c:v>37.669998000000021</c:v>
                </c:pt>
                <c:pt idx="109">
                  <c:v>39.139999000000003</c:v>
                </c:pt>
                <c:pt idx="110">
                  <c:v>39.790001000000011</c:v>
                </c:pt>
                <c:pt idx="111">
                  <c:v>61.330002</c:v>
                </c:pt>
                <c:pt idx="112">
                  <c:v>69.139999000000003</c:v>
                </c:pt>
                <c:pt idx="113">
                  <c:v>68.410004000000043</c:v>
                </c:pt>
                <c:pt idx="114">
                  <c:v>78.540001000000004</c:v>
                </c:pt>
                <c:pt idx="115">
                  <c:v>79.910004000000043</c:v>
                </c:pt>
                <c:pt idx="116">
                  <c:v>93.150001999999958</c:v>
                </c:pt>
                <c:pt idx="117">
                  <c:v>89.150001999999958</c:v>
                </c:pt>
                <c:pt idx="118">
                  <c:v>90.559997999999979</c:v>
                </c:pt>
                <c:pt idx="119">
                  <c:v>92.639999000000003</c:v>
                </c:pt>
                <c:pt idx="120">
                  <c:v>77.699996999999982</c:v>
                </c:pt>
                <c:pt idx="121">
                  <c:v>64.470000999999982</c:v>
                </c:pt>
                <c:pt idx="122">
                  <c:v>71.300003000000004</c:v>
                </c:pt>
                <c:pt idx="123">
                  <c:v>78.629996999999989</c:v>
                </c:pt>
                <c:pt idx="124">
                  <c:v>81.62000299999994</c:v>
                </c:pt>
                <c:pt idx="125">
                  <c:v>73.330001999999979</c:v>
                </c:pt>
                <c:pt idx="126">
                  <c:v>76.339995999999999</c:v>
                </c:pt>
                <c:pt idx="127">
                  <c:v>80.809997999999979</c:v>
                </c:pt>
                <c:pt idx="128">
                  <c:v>72.760002</c:v>
                </c:pt>
                <c:pt idx="129">
                  <c:v>57.240002000000011</c:v>
                </c:pt>
                <c:pt idx="130">
                  <c:v>42.700001</c:v>
                </c:pt>
                <c:pt idx="131">
                  <c:v>51.279999000000011</c:v>
                </c:pt>
                <c:pt idx="132">
                  <c:v>58.82</c:v>
                </c:pt>
                <c:pt idx="133">
                  <c:v>64.790001000000004</c:v>
                </c:pt>
                <c:pt idx="134">
                  <c:v>73.440002000000007</c:v>
                </c:pt>
                <c:pt idx="135">
                  <c:v>80.519997000000004</c:v>
                </c:pt>
                <c:pt idx="136">
                  <c:v>77.989998</c:v>
                </c:pt>
                <c:pt idx="137">
                  <c:v>83.660004000000001</c:v>
                </c:pt>
                <c:pt idx="138">
                  <c:v>85.760002</c:v>
                </c:pt>
                <c:pt idx="139">
                  <c:v>81.190001999999978</c:v>
                </c:pt>
                <c:pt idx="140">
                  <c:v>93.360000999999983</c:v>
                </c:pt>
                <c:pt idx="141">
                  <c:v>118.80999799999998</c:v>
                </c:pt>
                <c:pt idx="142">
                  <c:v>135.91000399999999</c:v>
                </c:pt>
                <c:pt idx="143">
                  <c:v>134.520004</c:v>
                </c:pt>
                <c:pt idx="144">
                  <c:v>125.41000400000004</c:v>
                </c:pt>
                <c:pt idx="145">
                  <c:v>118.400002</c:v>
                </c:pt>
                <c:pt idx="146">
                  <c:v>135.77000399999991</c:v>
                </c:pt>
                <c:pt idx="147">
                  <c:v>137.10000600000001</c:v>
                </c:pt>
                <c:pt idx="148">
                  <c:v>125.45999900000002</c:v>
                </c:pt>
                <c:pt idx="149">
                  <c:v>109.260002</c:v>
                </c:pt>
                <c:pt idx="150">
                  <c:v>117.889999</c:v>
                </c:pt>
                <c:pt idx="151">
                  <c:v>124.83000199999998</c:v>
                </c:pt>
                <c:pt idx="152">
                  <c:v>157.05999800000001</c:v>
                </c:pt>
                <c:pt idx="153">
                  <c:v>165.229996</c:v>
                </c:pt>
                <c:pt idx="154">
                  <c:v>175.39999399999999</c:v>
                </c:pt>
                <c:pt idx="155">
                  <c:v>180</c:v>
                </c:pt>
                <c:pt idx="156">
                  <c:v>169.63999899999999</c:v>
                </c:pt>
                <c:pt idx="157">
                  <c:v>173.28999299999998</c:v>
                </c:pt>
                <c:pt idx="158">
                  <c:v>180.13000499999998</c:v>
                </c:pt>
                <c:pt idx="159">
                  <c:v>195.80999800000001</c:v>
                </c:pt>
                <c:pt idx="160">
                  <c:v>196.69000199999999</c:v>
                </c:pt>
                <c:pt idx="161">
                  <c:v>204.490005</c:v>
                </c:pt>
                <c:pt idx="162">
                  <c:v>222.520004</c:v>
                </c:pt>
                <c:pt idx="163">
                  <c:v>215.229996</c:v>
                </c:pt>
                <c:pt idx="164">
                  <c:v>216.229996</c:v>
                </c:pt>
                <c:pt idx="165">
                  <c:v>213.50999499999998</c:v>
                </c:pt>
                <c:pt idx="166">
                  <c:v>192.28999299999998</c:v>
                </c:pt>
                <c:pt idx="167">
                  <c:v>173.10000600000001</c:v>
                </c:pt>
                <c:pt idx="168">
                  <c:v>194.44000199999999</c:v>
                </c:pt>
                <c:pt idx="169">
                  <c:v>179.69000199999999</c:v>
                </c:pt>
                <c:pt idx="170">
                  <c:v>202.50999499999998</c:v>
                </c:pt>
                <c:pt idx="171">
                  <c:v>231.89999399999999</c:v>
                </c:pt>
                <c:pt idx="172">
                  <c:v>212.91000399999999</c:v>
                </c:pt>
                <c:pt idx="173">
                  <c:v>228.35000600000009</c:v>
                </c:pt>
                <c:pt idx="174">
                  <c:v>233.300003</c:v>
                </c:pt>
                <c:pt idx="175">
                  <c:v>248.27000399999991</c:v>
                </c:pt>
                <c:pt idx="176">
                  <c:v>254.32000700000009</c:v>
                </c:pt>
                <c:pt idx="177">
                  <c:v>232.88999900000007</c:v>
                </c:pt>
                <c:pt idx="178">
                  <c:v>252.050003</c:v>
                </c:pt>
                <c:pt idx="179">
                  <c:v>250.86999499999999</c:v>
                </c:pt>
                <c:pt idx="180">
                  <c:v>265.5</c:v>
                </c:pt>
                <c:pt idx="181">
                  <c:v>264.26998900000001</c:v>
                </c:pt>
                <c:pt idx="182">
                  <c:v>266.48998999999981</c:v>
                </c:pt>
                <c:pt idx="183">
                  <c:v>253.80999800000001</c:v>
                </c:pt>
                <c:pt idx="184">
                  <c:v>269.20001199999984</c:v>
                </c:pt>
                <c:pt idx="185">
                  <c:v>277.69000199999999</c:v>
                </c:pt>
                <c:pt idx="186">
                  <c:v>301.22000099999985</c:v>
                </c:pt>
                <c:pt idx="187">
                  <c:v>280.98001099999976</c:v>
                </c:pt>
                <c:pt idx="188">
                  <c:v>312.64001500000001</c:v>
                </c:pt>
                <c:pt idx="189">
                  <c:v>364.0299989999998</c:v>
                </c:pt>
                <c:pt idx="190">
                  <c:v>393.61999500000002</c:v>
                </c:pt>
                <c:pt idx="191">
                  <c:v>398.79000899999977</c:v>
                </c:pt>
                <c:pt idx="192">
                  <c:v>358.69000199999999</c:v>
                </c:pt>
                <c:pt idx="193">
                  <c:v>362.10000600000001</c:v>
                </c:pt>
                <c:pt idx="194">
                  <c:v>336.36999500000002</c:v>
                </c:pt>
                <c:pt idx="195">
                  <c:v>304.13000499999993</c:v>
                </c:pt>
                <c:pt idx="196">
                  <c:v>312.54998799999998</c:v>
                </c:pt>
                <c:pt idx="197">
                  <c:v>324.7799989999998</c:v>
                </c:pt>
                <c:pt idx="198">
                  <c:v>312.98998999999981</c:v>
                </c:pt>
                <c:pt idx="199">
                  <c:v>339.040009</c:v>
                </c:pt>
                <c:pt idx="200">
                  <c:v>322.44000199999999</c:v>
                </c:pt>
                <c:pt idx="201">
                  <c:v>305.459991</c:v>
                </c:pt>
                <c:pt idx="202">
                  <c:v>338.64001500000001</c:v>
                </c:pt>
                <c:pt idx="203">
                  <c:v>310.35000600000001</c:v>
                </c:pt>
                <c:pt idx="204">
                  <c:v>354.5299989999998</c:v>
                </c:pt>
                <c:pt idx="205">
                  <c:v>380.16000400000001</c:v>
                </c:pt>
                <c:pt idx="206">
                  <c:v>372.10000600000001</c:v>
                </c:pt>
                <c:pt idx="207">
                  <c:v>421.7799989999998</c:v>
                </c:pt>
                <c:pt idx="208">
                  <c:v>429.23001099999976</c:v>
                </c:pt>
                <c:pt idx="209">
                  <c:v>434.08999599999999</c:v>
                </c:pt>
                <c:pt idx="210">
                  <c:v>536.15002399999969</c:v>
                </c:pt>
                <c:pt idx="211">
                  <c:v>512.89001499999961</c:v>
                </c:pt>
                <c:pt idx="212">
                  <c:v>511.89001499999983</c:v>
                </c:pt>
                <c:pt idx="213">
                  <c:v>625.90002399999969</c:v>
                </c:pt>
                <c:pt idx="214">
                  <c:v>664.79998800000033</c:v>
                </c:pt>
                <c:pt idx="215">
                  <c:v>675.89001499999961</c:v>
                </c:pt>
                <c:pt idx="216">
                  <c:v>587</c:v>
                </c:pt>
                <c:pt idx="217">
                  <c:v>552.5200199999997</c:v>
                </c:pt>
                <c:pt idx="218">
                  <c:v>593.64001499999961</c:v>
                </c:pt>
                <c:pt idx="219">
                  <c:v>632.98999000000003</c:v>
                </c:pt>
              </c:numCache>
            </c:numRef>
          </c:val>
          <c:smooth val="0"/>
        </c:ser>
        <c:dLbls>
          <c:showLegendKey val="0"/>
          <c:showVal val="0"/>
          <c:showCatName val="0"/>
          <c:showSerName val="0"/>
          <c:showPercent val="0"/>
          <c:showBubbleSize val="0"/>
        </c:dLbls>
        <c:marker val="1"/>
        <c:smooth val="0"/>
        <c:axId val="243517312"/>
        <c:axId val="243518848"/>
      </c:lineChart>
      <c:dateAx>
        <c:axId val="243517312"/>
        <c:scaling>
          <c:orientation val="minMax"/>
        </c:scaling>
        <c:delete val="0"/>
        <c:axPos val="b"/>
        <c:numFmt formatCode="yyyy" sourceLinked="0"/>
        <c:majorTickMark val="out"/>
        <c:minorTickMark val="none"/>
        <c:tickLblPos val="nextTo"/>
        <c:crossAx val="243518848"/>
        <c:crosses val="autoZero"/>
        <c:auto val="1"/>
        <c:lblOffset val="100"/>
        <c:baseTimeUnit val="days"/>
        <c:majorUnit val="1"/>
        <c:majorTimeUnit val="years"/>
      </c:dateAx>
      <c:valAx>
        <c:axId val="243518848"/>
        <c:scaling>
          <c:orientation val="minMax"/>
          <c:max val="700"/>
        </c:scaling>
        <c:delete val="0"/>
        <c:axPos val="l"/>
        <c:numFmt formatCode="General" sourceLinked="1"/>
        <c:majorTickMark val="out"/>
        <c:minorTickMark val="none"/>
        <c:tickLblPos val="nextTo"/>
        <c:crossAx val="243517312"/>
        <c:crosses val="autoZero"/>
        <c:crossBetween val="between"/>
      </c:valAx>
    </c:plotArea>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08"/>
          </a:xfrm>
          <a:prstGeom prst="rect">
            <a:avLst/>
          </a:prstGeom>
        </p:spPr>
        <p:txBody>
          <a:bodyPr vert="horz" lIns="91412" tIns="45706" rIns="91412" bIns="45706" rtlCol="0"/>
          <a:lstStyle>
            <a:lvl1pPr algn="l">
              <a:defRPr sz="1200"/>
            </a:lvl1pPr>
          </a:lstStyle>
          <a:p>
            <a:pPr>
              <a:defRPr/>
            </a:pPr>
            <a:endParaRPr lang="en-GB"/>
          </a:p>
        </p:txBody>
      </p:sp>
      <p:sp>
        <p:nvSpPr>
          <p:cNvPr id="3" name="Date Placeholder 2"/>
          <p:cNvSpPr>
            <a:spLocks noGrp="1"/>
          </p:cNvSpPr>
          <p:nvPr>
            <p:ph type="dt" sz="quarter" idx="1"/>
          </p:nvPr>
        </p:nvSpPr>
        <p:spPr>
          <a:xfrm>
            <a:off x="3849689" y="1"/>
            <a:ext cx="2946400" cy="496808"/>
          </a:xfrm>
          <a:prstGeom prst="rect">
            <a:avLst/>
          </a:prstGeom>
        </p:spPr>
        <p:txBody>
          <a:bodyPr vert="horz" lIns="91412" tIns="45706" rIns="91412" bIns="45706" rtlCol="0"/>
          <a:lstStyle>
            <a:lvl1pPr algn="r">
              <a:defRPr sz="1200"/>
            </a:lvl1pPr>
          </a:lstStyle>
          <a:p>
            <a:pPr>
              <a:defRPr/>
            </a:pPr>
            <a:fld id="{3A4EC3B0-BFEF-46EA-B3BF-528D6223F497}" type="datetimeFigureOut">
              <a:rPr lang="en-US"/>
              <a:pPr>
                <a:defRPr/>
              </a:pPr>
              <a:t>4/22/2016</a:t>
            </a:fld>
            <a:endParaRPr lang="en-GB"/>
          </a:p>
        </p:txBody>
      </p:sp>
      <p:sp>
        <p:nvSpPr>
          <p:cNvPr id="4" name="Footer Placeholder 3"/>
          <p:cNvSpPr>
            <a:spLocks noGrp="1"/>
          </p:cNvSpPr>
          <p:nvPr>
            <p:ph type="ftr" sz="quarter" idx="2"/>
          </p:nvPr>
        </p:nvSpPr>
        <p:spPr>
          <a:xfrm>
            <a:off x="0" y="9428243"/>
            <a:ext cx="2946400" cy="496808"/>
          </a:xfrm>
          <a:prstGeom prst="rect">
            <a:avLst/>
          </a:prstGeom>
        </p:spPr>
        <p:txBody>
          <a:bodyPr vert="horz" lIns="91412" tIns="45706" rIns="91412" bIns="45706"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49689" y="9428243"/>
            <a:ext cx="2946400" cy="496808"/>
          </a:xfrm>
          <a:prstGeom prst="rect">
            <a:avLst/>
          </a:prstGeom>
        </p:spPr>
        <p:txBody>
          <a:bodyPr vert="horz" lIns="91412" tIns="45706" rIns="91412" bIns="45706" rtlCol="0" anchor="b"/>
          <a:lstStyle>
            <a:lvl1pPr algn="r">
              <a:defRPr sz="1200"/>
            </a:lvl1pPr>
          </a:lstStyle>
          <a:p>
            <a:pPr>
              <a:defRPr/>
            </a:pPr>
            <a:fld id="{D57DE117-C9DD-467A-B6F0-E336BAA36157}" type="slidenum">
              <a:rPr lang="en-GB"/>
              <a:pPr>
                <a:defRPr/>
              </a:pPr>
              <a:t>‹#›</a:t>
            </a:fld>
            <a:endParaRPr lang="en-GB"/>
          </a:p>
        </p:txBody>
      </p:sp>
    </p:spTree>
    <p:extLst>
      <p:ext uri="{BB962C8B-B14F-4D97-AF65-F5344CB8AC3E}">
        <p14:creationId xmlns:p14="http://schemas.microsoft.com/office/powerpoint/2010/main" val="395192725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08"/>
          </a:xfrm>
          <a:prstGeom prst="rect">
            <a:avLst/>
          </a:prstGeom>
        </p:spPr>
        <p:txBody>
          <a:bodyPr vert="horz" lIns="91412" tIns="45706" rIns="91412" bIns="45706"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49689" y="1"/>
            <a:ext cx="2946400" cy="496808"/>
          </a:xfrm>
          <a:prstGeom prst="rect">
            <a:avLst/>
          </a:prstGeom>
        </p:spPr>
        <p:txBody>
          <a:bodyPr vert="horz" lIns="91412" tIns="45706" rIns="91412" bIns="45706" rtlCol="0"/>
          <a:lstStyle>
            <a:lvl1pPr algn="r" fontAlgn="auto">
              <a:spcBef>
                <a:spcPts val="0"/>
              </a:spcBef>
              <a:spcAft>
                <a:spcPts val="0"/>
              </a:spcAft>
              <a:defRPr sz="1200">
                <a:latin typeface="+mn-lt"/>
                <a:cs typeface="+mn-cs"/>
              </a:defRPr>
            </a:lvl1pPr>
          </a:lstStyle>
          <a:p>
            <a:pPr>
              <a:defRPr/>
            </a:pPr>
            <a:fld id="{FAD230FF-97CB-4880-BBC8-5FB74BF69A03}" type="datetimeFigureOut">
              <a:rPr lang="en-US"/>
              <a:pPr>
                <a:defRPr/>
              </a:pPr>
              <a:t>4/22/2016</a:t>
            </a:fld>
            <a:endParaRPr lang="en-GB"/>
          </a:p>
        </p:txBody>
      </p:sp>
      <p:sp>
        <p:nvSpPr>
          <p:cNvPr id="4" name="Slide Image Placeholder 3"/>
          <p:cNvSpPr>
            <a:spLocks noGrp="1" noRot="1" noChangeAspect="1"/>
          </p:cNvSpPr>
          <p:nvPr>
            <p:ph type="sldImg" idx="2"/>
          </p:nvPr>
        </p:nvSpPr>
        <p:spPr>
          <a:xfrm>
            <a:off x="917575" y="742950"/>
            <a:ext cx="4962525" cy="3722688"/>
          </a:xfrm>
          <a:prstGeom prst="rect">
            <a:avLst/>
          </a:prstGeom>
          <a:noFill/>
          <a:ln w="12700">
            <a:solidFill>
              <a:prstClr val="black"/>
            </a:solidFill>
          </a:ln>
        </p:spPr>
        <p:txBody>
          <a:bodyPr vert="horz" lIns="91412" tIns="45706" rIns="91412" bIns="45706" rtlCol="0" anchor="ctr"/>
          <a:lstStyle/>
          <a:p>
            <a:pPr lvl="0"/>
            <a:endParaRPr lang="en-GB" noProof="0"/>
          </a:p>
        </p:txBody>
      </p:sp>
      <p:sp>
        <p:nvSpPr>
          <p:cNvPr id="5" name="Notes Placeholder 4"/>
          <p:cNvSpPr>
            <a:spLocks noGrp="1"/>
          </p:cNvSpPr>
          <p:nvPr>
            <p:ph type="body" sz="quarter" idx="3"/>
          </p:nvPr>
        </p:nvSpPr>
        <p:spPr>
          <a:xfrm>
            <a:off x="679451" y="4715710"/>
            <a:ext cx="5438775" cy="4466511"/>
          </a:xfrm>
          <a:prstGeom prst="rect">
            <a:avLst/>
          </a:prstGeom>
        </p:spPr>
        <p:txBody>
          <a:bodyPr vert="horz" lIns="91412" tIns="45706" rIns="91412" bIns="4570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8243"/>
            <a:ext cx="2946400" cy="496808"/>
          </a:xfrm>
          <a:prstGeom prst="rect">
            <a:avLst/>
          </a:prstGeom>
        </p:spPr>
        <p:txBody>
          <a:bodyPr vert="horz" lIns="91412" tIns="45706" rIns="91412" bIns="45706"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49689" y="9428243"/>
            <a:ext cx="2946400" cy="496808"/>
          </a:xfrm>
          <a:prstGeom prst="rect">
            <a:avLst/>
          </a:prstGeom>
        </p:spPr>
        <p:txBody>
          <a:bodyPr vert="horz" lIns="91412" tIns="45706" rIns="91412" bIns="45706" rtlCol="0" anchor="b"/>
          <a:lstStyle>
            <a:lvl1pPr algn="r" fontAlgn="auto">
              <a:spcBef>
                <a:spcPts val="0"/>
              </a:spcBef>
              <a:spcAft>
                <a:spcPts val="0"/>
              </a:spcAft>
              <a:defRPr sz="1200">
                <a:latin typeface="+mn-lt"/>
                <a:cs typeface="+mn-cs"/>
              </a:defRPr>
            </a:lvl1pPr>
          </a:lstStyle>
          <a:p>
            <a:pPr>
              <a:defRPr/>
            </a:pPr>
            <a:fld id="{87FDB745-DA40-418B-9495-7EF01AE3721D}" type="slidenum">
              <a:rPr lang="en-GB"/>
              <a:pPr>
                <a:defRPr/>
              </a:pPr>
              <a:t>‹#›</a:t>
            </a:fld>
            <a:endParaRPr lang="en-GB"/>
          </a:p>
        </p:txBody>
      </p:sp>
    </p:spTree>
    <p:extLst>
      <p:ext uri="{BB962C8B-B14F-4D97-AF65-F5344CB8AC3E}">
        <p14:creationId xmlns:p14="http://schemas.microsoft.com/office/powerpoint/2010/main" val="130448796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917575" y="742950"/>
            <a:ext cx="4962525" cy="3722688"/>
          </a:xfrm>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
        <p:nvSpPr>
          <p:cNvPr id="4" name="Slide Number Placeholder 3"/>
          <p:cNvSpPr>
            <a:spLocks noGrp="1"/>
          </p:cNvSpPr>
          <p:nvPr>
            <p:ph type="sldNum" sz="quarter" idx="5"/>
          </p:nvPr>
        </p:nvSpPr>
        <p:spPr/>
        <p:txBody>
          <a:bodyPr/>
          <a:lstStyle/>
          <a:p>
            <a:pPr>
              <a:defRPr/>
            </a:pPr>
            <a:fld id="{800FACE3-665C-4760-93C1-E3A6B0603778}" type="slidenum">
              <a:rPr lang="en-GB" smtClean="0"/>
              <a:pPr>
                <a:defRPr/>
              </a:pPr>
              <a:t>1</a:t>
            </a:fld>
            <a:endParaRPr lang="en-GB"/>
          </a:p>
        </p:txBody>
      </p:sp>
      <p:sp>
        <p:nvSpPr>
          <p:cNvPr id="5" name="Footer Placeholder 4"/>
          <p:cNvSpPr>
            <a:spLocks noGrp="1"/>
          </p:cNvSpPr>
          <p:nvPr>
            <p:ph type="ftr" sz="quarter" idx="4"/>
          </p:nvPr>
        </p:nvSpPr>
        <p:spPr/>
        <p:txBody>
          <a:bodyPr/>
          <a:lstStyle/>
          <a:p>
            <a:pPr>
              <a:defRPr/>
            </a:pPr>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34400" y="228600"/>
            <a:ext cx="381000" cy="381000"/>
          </a:xfrm>
        </p:spPr>
        <p:txBody>
          <a:bodyPr/>
          <a:lstStyle>
            <a:lvl1pPr>
              <a:defRPr/>
            </a:lvl1pPr>
          </a:lstStyle>
          <a:p>
            <a:pPr>
              <a:defRPr/>
            </a:pPr>
            <a:fld id="{04A9A8D9-4596-4E29-9442-F722047CEA1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p:cNvSpPr/>
          <p:nvPr/>
        </p:nvSpPr>
        <p:spPr>
          <a:xfrm>
            <a:off x="0" y="6553200"/>
            <a:ext cx="9144000" cy="304800"/>
          </a:xfrm>
          <a:prstGeom prst="rect">
            <a:avLst/>
          </a:prstGeom>
          <a:solidFill>
            <a:srgbClr val="E0BA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27" name="Title Placeholder 1"/>
          <p:cNvSpPr>
            <a:spLocks noGrp="1"/>
          </p:cNvSpPr>
          <p:nvPr>
            <p:ph type="title"/>
          </p:nvPr>
        </p:nvSpPr>
        <p:spPr bwMode="auto">
          <a:xfrm>
            <a:off x="260351" y="274638"/>
            <a:ext cx="82296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 name="Slide Number Placeholder 5"/>
          <p:cNvSpPr>
            <a:spLocks noGrp="1"/>
          </p:cNvSpPr>
          <p:nvPr>
            <p:ph type="sldNum" sz="quarter" idx="4"/>
          </p:nvPr>
        </p:nvSpPr>
        <p:spPr>
          <a:xfrm>
            <a:off x="8610600" y="174625"/>
            <a:ext cx="381000" cy="381000"/>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F370918-58BF-4BAE-AAA5-D72D10DE095A}" type="slidenum">
              <a:rPr lang="en-US"/>
              <a:pPr>
                <a:defRPr/>
              </a:pPr>
              <a:t>‹#›</a:t>
            </a:fld>
            <a:endParaRPr lang="en-US"/>
          </a:p>
        </p:txBody>
      </p:sp>
      <p:cxnSp>
        <p:nvCxnSpPr>
          <p:cNvPr id="1029" name="AutoShape 2"/>
          <p:cNvCxnSpPr>
            <a:cxnSpLocks noChangeShapeType="1"/>
          </p:cNvCxnSpPr>
          <p:nvPr/>
        </p:nvCxnSpPr>
        <p:spPr bwMode="auto">
          <a:xfrm>
            <a:off x="304800" y="804863"/>
            <a:ext cx="6172200" cy="1587"/>
          </a:xfrm>
          <a:prstGeom prst="straightConnector1">
            <a:avLst/>
          </a:prstGeom>
          <a:noFill/>
          <a:ln w="38100">
            <a:solidFill>
              <a:srgbClr val="7C2993"/>
            </a:solidFill>
            <a:round/>
            <a:headEnd/>
            <a:tailEnd/>
          </a:ln>
        </p:spPr>
      </p:cxnSp>
      <p:grpSp>
        <p:nvGrpSpPr>
          <p:cNvPr id="1030" name="Group 3"/>
          <p:cNvGrpSpPr>
            <a:grpSpLocks/>
          </p:cNvGrpSpPr>
          <p:nvPr/>
        </p:nvGrpSpPr>
        <p:grpSpPr bwMode="auto">
          <a:xfrm>
            <a:off x="6932613" y="714375"/>
            <a:ext cx="1752600" cy="165100"/>
            <a:chOff x="13830" y="10365"/>
            <a:chExt cx="3495" cy="330"/>
          </a:xfrm>
        </p:grpSpPr>
        <p:sp>
          <p:nvSpPr>
            <p:cNvPr id="9" name="Rectangle 4"/>
            <p:cNvSpPr>
              <a:spLocks noChangeArrowheads="1"/>
            </p:cNvSpPr>
            <p:nvPr/>
          </p:nvSpPr>
          <p:spPr bwMode="auto">
            <a:xfrm>
              <a:off x="13830" y="10365"/>
              <a:ext cx="329" cy="330"/>
            </a:xfrm>
            <a:prstGeom prst="rect">
              <a:avLst/>
            </a:prstGeom>
            <a:solidFill>
              <a:srgbClr val="FFFFFF"/>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0" name="Rectangle 5"/>
            <p:cNvSpPr>
              <a:spLocks noChangeArrowheads="1"/>
            </p:cNvSpPr>
            <p:nvPr/>
          </p:nvSpPr>
          <p:spPr bwMode="auto">
            <a:xfrm>
              <a:off x="14621" y="10365"/>
              <a:ext cx="329" cy="330"/>
            </a:xfrm>
            <a:prstGeom prst="rect">
              <a:avLst/>
            </a:prstGeom>
            <a:solidFill>
              <a:srgbClr val="7C2993"/>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1" name="Rectangle 6"/>
            <p:cNvSpPr>
              <a:spLocks noChangeArrowheads="1"/>
            </p:cNvSpPr>
            <p:nvPr/>
          </p:nvSpPr>
          <p:spPr bwMode="auto">
            <a:xfrm>
              <a:off x="16204" y="10365"/>
              <a:ext cx="329" cy="330"/>
            </a:xfrm>
            <a:prstGeom prst="rect">
              <a:avLst/>
            </a:prstGeom>
            <a:solidFill>
              <a:srgbClr val="7C2993"/>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2" name="Rectangle 7"/>
            <p:cNvSpPr>
              <a:spLocks noChangeArrowheads="1"/>
            </p:cNvSpPr>
            <p:nvPr/>
          </p:nvSpPr>
          <p:spPr bwMode="auto">
            <a:xfrm>
              <a:off x="15413" y="10365"/>
              <a:ext cx="329" cy="330"/>
            </a:xfrm>
            <a:prstGeom prst="rect">
              <a:avLst/>
            </a:prstGeom>
            <a:solidFill>
              <a:srgbClr val="D59CE4"/>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sp>
          <p:nvSpPr>
            <p:cNvPr id="13" name="Rectangle 8"/>
            <p:cNvSpPr>
              <a:spLocks noChangeArrowheads="1"/>
            </p:cNvSpPr>
            <p:nvPr/>
          </p:nvSpPr>
          <p:spPr bwMode="auto">
            <a:xfrm>
              <a:off x="16996" y="10365"/>
              <a:ext cx="329" cy="330"/>
            </a:xfrm>
            <a:prstGeom prst="rect">
              <a:avLst/>
            </a:prstGeom>
            <a:solidFill>
              <a:srgbClr val="D59CE4"/>
            </a:solidFill>
            <a:ln w="9525">
              <a:solidFill>
                <a:srgbClr val="000000"/>
              </a:solidFill>
              <a:miter lim="800000"/>
              <a:headEnd/>
              <a:tailEnd/>
            </a:ln>
          </p:spPr>
          <p:txBody>
            <a:bodyPr/>
            <a:lstStyle/>
            <a:p>
              <a:pPr fontAlgn="auto">
                <a:spcBef>
                  <a:spcPts val="0"/>
                </a:spcBef>
                <a:spcAft>
                  <a:spcPts val="0"/>
                </a:spcAft>
                <a:defRPr/>
              </a:pPr>
              <a:endParaRPr lang="en-GB">
                <a:latin typeface="+mn-lt"/>
                <a:cs typeface="+mn-cs"/>
              </a:endParaRPr>
            </a:p>
          </p:txBody>
        </p:sp>
      </p:grpSp>
      <p:sp>
        <p:nvSpPr>
          <p:cNvPr id="14" name="TextBox 13"/>
          <p:cNvSpPr txBox="1"/>
          <p:nvPr/>
        </p:nvSpPr>
        <p:spPr>
          <a:xfrm>
            <a:off x="6172200" y="6548439"/>
            <a:ext cx="2971800" cy="307777"/>
          </a:xfrm>
          <a:prstGeom prst="rect">
            <a:avLst/>
          </a:prstGeom>
          <a:noFill/>
        </p:spPr>
        <p:txBody>
          <a:bodyPr>
            <a:spAutoFit/>
          </a:bodyPr>
          <a:lstStyle/>
          <a:p>
            <a:pPr fontAlgn="auto">
              <a:spcBef>
                <a:spcPts val="0"/>
              </a:spcBef>
              <a:spcAft>
                <a:spcPts val="0"/>
              </a:spcAft>
              <a:defRPr/>
            </a:pPr>
            <a:r>
              <a:rPr lang="en-GB" sz="1400" dirty="0">
                <a:solidFill>
                  <a:srgbClr val="591F6B"/>
                </a:solidFill>
                <a:latin typeface="Arial Black" pitchFamily="34" charset="0"/>
                <a:cs typeface="+mn-cs"/>
              </a:rPr>
              <a:t>Inflection Point Investments</a:t>
            </a:r>
          </a:p>
        </p:txBody>
      </p:sp>
    </p:spTree>
  </p:cSld>
  <p:clrMap bg1="lt1" tx1="dk1" bg2="lt2" tx2="dk2" accent1="accent1" accent2="accent2" accent3="accent3" accent4="accent4" accent5="accent5" accent6="accent6" hlink="hlink" folHlink="folHlink"/>
  <p:sldLayoutIdLst>
    <p:sldLayoutId id="2147483721" r:id="rId1"/>
  </p:sldLayoutIdLst>
  <p:hf hdr="0" dt="0"/>
  <p:txStyles>
    <p:titleStyle>
      <a:lvl1pPr algn="l" rtl="0" eaLnBrk="0" fontAlgn="base" hangingPunct="0">
        <a:spcBef>
          <a:spcPct val="0"/>
        </a:spcBef>
        <a:spcAft>
          <a:spcPct val="0"/>
        </a:spcAft>
        <a:defRPr sz="2400" kern="1200">
          <a:solidFill>
            <a:srgbClr val="792993"/>
          </a:solidFill>
          <a:latin typeface="Arial Black" pitchFamily="34" charset="0"/>
          <a:ea typeface="+mj-ea"/>
          <a:cs typeface="+mj-cs"/>
        </a:defRPr>
      </a:lvl1pPr>
      <a:lvl2pPr algn="l" rtl="0" eaLnBrk="0" fontAlgn="base" hangingPunct="0">
        <a:spcBef>
          <a:spcPct val="0"/>
        </a:spcBef>
        <a:spcAft>
          <a:spcPct val="0"/>
        </a:spcAft>
        <a:defRPr sz="2400">
          <a:solidFill>
            <a:srgbClr val="792993"/>
          </a:solidFill>
          <a:latin typeface="Arial Black" pitchFamily="34" charset="0"/>
        </a:defRPr>
      </a:lvl2pPr>
      <a:lvl3pPr algn="l" rtl="0" eaLnBrk="0" fontAlgn="base" hangingPunct="0">
        <a:spcBef>
          <a:spcPct val="0"/>
        </a:spcBef>
        <a:spcAft>
          <a:spcPct val="0"/>
        </a:spcAft>
        <a:defRPr sz="2400">
          <a:solidFill>
            <a:srgbClr val="792993"/>
          </a:solidFill>
          <a:latin typeface="Arial Black" pitchFamily="34" charset="0"/>
        </a:defRPr>
      </a:lvl3pPr>
      <a:lvl4pPr algn="l" rtl="0" eaLnBrk="0" fontAlgn="base" hangingPunct="0">
        <a:spcBef>
          <a:spcPct val="0"/>
        </a:spcBef>
        <a:spcAft>
          <a:spcPct val="0"/>
        </a:spcAft>
        <a:defRPr sz="2400">
          <a:solidFill>
            <a:srgbClr val="792993"/>
          </a:solidFill>
          <a:latin typeface="Arial Black" pitchFamily="34" charset="0"/>
        </a:defRPr>
      </a:lvl4pPr>
      <a:lvl5pPr algn="l" rtl="0" eaLnBrk="0" fontAlgn="base" hangingPunct="0">
        <a:spcBef>
          <a:spcPct val="0"/>
        </a:spcBef>
        <a:spcAft>
          <a:spcPct val="0"/>
        </a:spcAft>
        <a:defRPr sz="2400">
          <a:solidFill>
            <a:srgbClr val="792993"/>
          </a:solidFill>
          <a:latin typeface="Arial Black" pitchFamily="34" charset="0"/>
        </a:defRPr>
      </a:lvl5pPr>
      <a:lvl6pPr marL="457200" algn="l" rtl="0" fontAlgn="base">
        <a:spcBef>
          <a:spcPct val="0"/>
        </a:spcBef>
        <a:spcAft>
          <a:spcPct val="0"/>
        </a:spcAft>
        <a:defRPr sz="2400">
          <a:solidFill>
            <a:srgbClr val="792993"/>
          </a:solidFill>
          <a:latin typeface="Arial Black" pitchFamily="34" charset="0"/>
        </a:defRPr>
      </a:lvl6pPr>
      <a:lvl7pPr marL="914400" algn="l" rtl="0" fontAlgn="base">
        <a:spcBef>
          <a:spcPct val="0"/>
        </a:spcBef>
        <a:spcAft>
          <a:spcPct val="0"/>
        </a:spcAft>
        <a:defRPr sz="2400">
          <a:solidFill>
            <a:srgbClr val="792993"/>
          </a:solidFill>
          <a:latin typeface="Arial Black" pitchFamily="34" charset="0"/>
        </a:defRPr>
      </a:lvl7pPr>
      <a:lvl8pPr marL="1371600" algn="l" rtl="0" fontAlgn="base">
        <a:spcBef>
          <a:spcPct val="0"/>
        </a:spcBef>
        <a:spcAft>
          <a:spcPct val="0"/>
        </a:spcAft>
        <a:defRPr sz="2400">
          <a:solidFill>
            <a:srgbClr val="792993"/>
          </a:solidFill>
          <a:latin typeface="Arial Black" pitchFamily="34" charset="0"/>
        </a:defRPr>
      </a:lvl8pPr>
      <a:lvl9pPr marL="1828800" algn="l" rtl="0" fontAlgn="base">
        <a:spcBef>
          <a:spcPct val="0"/>
        </a:spcBef>
        <a:spcAft>
          <a:spcPct val="0"/>
        </a:spcAft>
        <a:defRPr sz="2400">
          <a:solidFill>
            <a:srgbClr val="792993"/>
          </a:solidFill>
          <a:latin typeface="Arial Black"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762000" y="1371600"/>
            <a:ext cx="7391400" cy="2139047"/>
          </a:xfrm>
          <a:prstGeom prst="rect">
            <a:avLst/>
          </a:prstGeom>
          <a:noFill/>
          <a:ln w="9525">
            <a:noFill/>
            <a:miter lim="800000"/>
            <a:headEnd/>
            <a:tailEnd/>
          </a:ln>
        </p:spPr>
        <p:txBody>
          <a:bodyPr>
            <a:spAutoFit/>
          </a:bodyPr>
          <a:lstStyle/>
          <a:p>
            <a:pPr algn="ctr" defTabSz="915988">
              <a:spcBef>
                <a:spcPct val="50000"/>
              </a:spcBef>
              <a:defRPr/>
            </a:pPr>
            <a:r>
              <a:rPr lang="en-GB" sz="3200" dirty="0" smtClean="0">
                <a:latin typeface="Arial Black" pitchFamily="34" charset="0"/>
              </a:rPr>
              <a:t>Investing in Technology</a:t>
            </a:r>
          </a:p>
          <a:p>
            <a:pPr algn="ctr" defTabSz="915988">
              <a:spcBef>
                <a:spcPct val="50000"/>
              </a:spcBef>
              <a:defRPr/>
            </a:pPr>
            <a:endParaRPr lang="en-GB" sz="1400" dirty="0" smtClean="0">
              <a:latin typeface="Arial Black" pitchFamily="34" charset="0"/>
            </a:endParaRPr>
          </a:p>
          <a:p>
            <a:pPr algn="ctr" defTabSz="915988">
              <a:spcBef>
                <a:spcPct val="50000"/>
              </a:spcBef>
              <a:buFont typeface="Arial" pitchFamily="34" charset="0"/>
              <a:buChar char="•"/>
              <a:defRPr/>
            </a:pPr>
            <a:r>
              <a:rPr lang="en-GB" sz="2000" dirty="0" smtClean="0">
                <a:solidFill>
                  <a:schemeClr val="tx1">
                    <a:lumMod val="75000"/>
                    <a:lumOff val="25000"/>
                  </a:schemeClr>
                </a:solidFill>
                <a:latin typeface="Arial" pitchFamily="34" charset="0"/>
                <a:cs typeface="Arial" pitchFamily="34" charset="0"/>
              </a:rPr>
              <a:t> </a:t>
            </a:r>
            <a:r>
              <a:rPr lang="en-GB" sz="2000" i="1" dirty="0" smtClean="0">
                <a:solidFill>
                  <a:schemeClr val="tx1">
                    <a:lumMod val="75000"/>
                    <a:lumOff val="25000"/>
                  </a:schemeClr>
                </a:solidFill>
                <a:latin typeface="Arial" pitchFamily="34" charset="0"/>
                <a:cs typeface="Arial" pitchFamily="34" charset="0"/>
              </a:rPr>
              <a:t>Online is disrupting everything</a:t>
            </a:r>
          </a:p>
          <a:p>
            <a:pPr algn="ctr" defTabSz="915988">
              <a:spcBef>
                <a:spcPct val="50000"/>
              </a:spcBef>
              <a:buFont typeface="Arial" pitchFamily="34" charset="0"/>
              <a:buChar char="•"/>
              <a:defRPr/>
            </a:pPr>
            <a:r>
              <a:rPr lang="en-GB" sz="2000" i="1" dirty="0" smtClean="0">
                <a:solidFill>
                  <a:schemeClr val="tx1">
                    <a:lumMod val="75000"/>
                    <a:lumOff val="25000"/>
                  </a:schemeClr>
                </a:solidFill>
                <a:latin typeface="Arial" pitchFamily="34" charset="0"/>
                <a:cs typeface="Arial" pitchFamily="34" charset="0"/>
              </a:rPr>
              <a:t> Decent valuation appearing – even for tech – now the bubble has burst</a:t>
            </a:r>
            <a:endParaRPr lang="en-GB" sz="2000" i="1" dirty="0">
              <a:solidFill>
                <a:schemeClr val="tx1">
                  <a:lumMod val="75000"/>
                  <a:lumOff val="25000"/>
                </a:schemeClr>
              </a:solidFill>
              <a:latin typeface="Arial" pitchFamily="34" charset="0"/>
              <a:cs typeface="Arial" pitchFamily="34" charset="0"/>
            </a:endParaRPr>
          </a:p>
        </p:txBody>
      </p:sp>
      <p:sp>
        <p:nvSpPr>
          <p:cNvPr id="3" name="Text Box 10"/>
          <p:cNvSpPr txBox="1">
            <a:spLocks noChangeArrowheads="1"/>
          </p:cNvSpPr>
          <p:nvPr/>
        </p:nvSpPr>
        <p:spPr bwMode="auto">
          <a:xfrm>
            <a:off x="2433376" y="4234696"/>
            <a:ext cx="4038600" cy="1785104"/>
          </a:xfrm>
          <a:prstGeom prst="rect">
            <a:avLst/>
          </a:prstGeom>
          <a:noFill/>
          <a:ln w="9525">
            <a:noFill/>
            <a:miter lim="800000"/>
            <a:headEnd/>
            <a:tailEnd/>
          </a:ln>
        </p:spPr>
        <p:txBody>
          <a:bodyPr wrap="square">
            <a:spAutoFit/>
          </a:bodyPr>
          <a:lstStyle/>
          <a:p>
            <a:pPr algn="ctr" defTabSz="915988">
              <a:spcBef>
                <a:spcPct val="50000"/>
              </a:spcBef>
              <a:defRPr/>
            </a:pPr>
            <a:r>
              <a:rPr lang="en-GB" sz="2000" b="1" dirty="0" smtClean="0">
                <a:solidFill>
                  <a:schemeClr val="tx1">
                    <a:lumMod val="85000"/>
                    <a:lumOff val="15000"/>
                  </a:schemeClr>
                </a:solidFill>
                <a:latin typeface="Arial" pitchFamily="34" charset="0"/>
                <a:cs typeface="Arial" pitchFamily="34" charset="0"/>
              </a:rPr>
              <a:t>Charles Elliott </a:t>
            </a:r>
            <a:br>
              <a:rPr lang="en-GB" sz="2000" b="1" dirty="0" smtClean="0">
                <a:solidFill>
                  <a:schemeClr val="tx1">
                    <a:lumMod val="85000"/>
                    <a:lumOff val="15000"/>
                  </a:schemeClr>
                </a:solidFill>
                <a:latin typeface="Arial" pitchFamily="34" charset="0"/>
                <a:cs typeface="Arial" pitchFamily="34" charset="0"/>
              </a:rPr>
            </a:br>
            <a:r>
              <a:rPr lang="en-GB" sz="2000" b="1" dirty="0" smtClean="0">
                <a:solidFill>
                  <a:schemeClr val="tx1">
                    <a:lumMod val="85000"/>
                    <a:lumOff val="15000"/>
                  </a:schemeClr>
                </a:solidFill>
                <a:latin typeface="Arial" pitchFamily="34" charset="0"/>
                <a:cs typeface="Arial" pitchFamily="34" charset="0"/>
              </a:rPr>
              <a:t/>
            </a:r>
            <a:br>
              <a:rPr lang="en-GB" sz="2000" b="1"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Founder, Inflection Point Investments</a:t>
            </a:r>
            <a:br>
              <a:rPr lang="en-GB"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
            </a:r>
            <a:br>
              <a:rPr lang="en-GB" dirty="0" smtClean="0">
                <a:solidFill>
                  <a:schemeClr val="tx1">
                    <a:lumMod val="85000"/>
                    <a:lumOff val="15000"/>
                  </a:schemeClr>
                </a:solidFill>
                <a:latin typeface="Arial" pitchFamily="34" charset="0"/>
                <a:cs typeface="Arial" pitchFamily="34" charset="0"/>
              </a:rPr>
            </a:br>
            <a:r>
              <a:rPr lang="en-GB" dirty="0" smtClean="0">
                <a:solidFill>
                  <a:schemeClr val="tx1">
                    <a:lumMod val="85000"/>
                    <a:lumOff val="15000"/>
                  </a:schemeClr>
                </a:solidFill>
                <a:latin typeface="Arial" pitchFamily="34" charset="0"/>
                <a:cs typeface="Arial" pitchFamily="34" charset="0"/>
              </a:rPr>
              <a:t>            </a:t>
            </a:r>
            <a:r>
              <a:rPr lang="en-GB" sz="1600" i="1" dirty="0" smtClean="0">
                <a:solidFill>
                  <a:schemeClr val="bg1">
                    <a:lumMod val="65000"/>
                  </a:schemeClr>
                </a:solidFill>
              </a:rPr>
              <a:t>charles.elliott@ipinv.com</a:t>
            </a:r>
            <a:r>
              <a:rPr lang="en-GB" sz="1600" b="1" i="1" dirty="0">
                <a:solidFill>
                  <a:srgbClr val="DBBEE4"/>
                </a:solidFill>
              </a:rPr>
              <a:t>		    	</a:t>
            </a:r>
            <a:r>
              <a:rPr lang="en-GB" sz="1600" b="1" i="1" dirty="0" smtClean="0">
                <a:solidFill>
                  <a:srgbClr val="DBBEE4"/>
                </a:solidFill>
              </a:rPr>
              <a:t>   </a:t>
            </a:r>
            <a:r>
              <a:rPr lang="en-GB" sz="1600" b="1" dirty="0">
                <a:solidFill>
                  <a:schemeClr val="bg1"/>
                </a:solidFill>
              </a:rPr>
              <a:t>	</a:t>
            </a:r>
            <a:endParaRPr lang="en-GB" sz="1600" b="1" i="1" dirty="0">
              <a:solidFill>
                <a:srgbClr val="DBBEE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nvGraphicFramePr>
        <p:xfrm>
          <a:off x="4800600" y="3733800"/>
          <a:ext cx="4038600" cy="2438400"/>
        </p:xfrm>
        <a:graphic>
          <a:graphicData uri="http://schemas.openxmlformats.org/drawingml/2006/chart">
            <c:chart xmlns:c="http://schemas.openxmlformats.org/drawingml/2006/chart" xmlns:r="http://schemas.openxmlformats.org/officeDocument/2006/relationships" r:id="rId2"/>
          </a:graphicData>
        </a:graphic>
      </p:graphicFrame>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Tech goes from Bubble to Trouble to Bubble</a:t>
            </a:r>
            <a:endParaRPr lang="en-GB" sz="2400" dirty="0">
              <a:latin typeface="Arial Black" pitchFamily="34" charset="0"/>
            </a:endParaRPr>
          </a:p>
        </p:txBody>
      </p:sp>
      <p:sp>
        <p:nvSpPr>
          <p:cNvPr id="16" name="Text Box 6"/>
          <p:cNvSpPr txBox="1">
            <a:spLocks noChangeArrowheads="1"/>
          </p:cNvSpPr>
          <p:nvPr/>
        </p:nvSpPr>
        <p:spPr bwMode="auto">
          <a:xfrm>
            <a:off x="192592" y="1251898"/>
            <a:ext cx="9144000" cy="3970501"/>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000" dirty="0" smtClean="0"/>
              <a:t>10% of NASDAQ dotcom listings bust by 2004</a:t>
            </a:r>
            <a:br>
              <a:rPr lang="en-GB" sz="2000" dirty="0" smtClean="0"/>
            </a:br>
            <a:endParaRPr lang="en-GB" sz="2000" dirty="0" smtClean="0"/>
          </a:p>
          <a:p>
            <a:pPr marL="342900" indent="-342900">
              <a:buFont typeface="Arial" pitchFamily="34" charset="0"/>
              <a:buChar char="•"/>
            </a:pPr>
            <a:endParaRPr lang="en-GB" sz="2000" dirty="0" smtClean="0"/>
          </a:p>
          <a:p>
            <a:pPr marL="342900" indent="-342900">
              <a:buFont typeface="Arial" pitchFamily="34" charset="0"/>
              <a:buChar char="•"/>
            </a:pPr>
            <a:r>
              <a:rPr lang="en-GB" sz="2000" dirty="0" smtClean="0"/>
              <a:t>Frankfurt </a:t>
            </a:r>
            <a:r>
              <a:rPr lang="en-GB" sz="2000" dirty="0" err="1" smtClean="0"/>
              <a:t>Neuer</a:t>
            </a:r>
            <a:r>
              <a:rPr lang="en-GB" sz="2000" dirty="0" smtClean="0"/>
              <a:t> </a:t>
            </a:r>
            <a:r>
              <a:rPr lang="en-GB" sz="2000" dirty="0" err="1" smtClean="0"/>
              <a:t>Markt</a:t>
            </a:r>
            <a:r>
              <a:rPr lang="en-GB" sz="2000" dirty="0" smtClean="0"/>
              <a:t/>
            </a:r>
            <a:br>
              <a:rPr lang="en-GB" sz="2000" dirty="0" smtClean="0"/>
            </a:br>
            <a:r>
              <a:rPr lang="en-GB" sz="1600" dirty="0" smtClean="0"/>
              <a:t>- Mar 1997:   1,000</a:t>
            </a:r>
            <a:r>
              <a:rPr lang="en-GB" sz="1600" dirty="0"/>
              <a:t/>
            </a:r>
            <a:br>
              <a:rPr lang="en-GB" sz="1600" dirty="0"/>
            </a:br>
            <a:r>
              <a:rPr lang="en-GB" sz="1600" dirty="0" smtClean="0"/>
              <a:t>- Mar 2000:   9,631</a:t>
            </a:r>
            <a:br>
              <a:rPr lang="en-GB" sz="1600" dirty="0" smtClean="0"/>
            </a:br>
            <a:r>
              <a:rPr lang="en-GB" sz="1600" dirty="0" smtClean="0"/>
              <a:t>- Oct 2002:    313</a:t>
            </a:r>
            <a:br>
              <a:rPr lang="en-GB" sz="1600" dirty="0" smtClean="0"/>
            </a:br>
            <a:r>
              <a:rPr lang="en-GB" sz="1600" dirty="0" smtClean="0"/>
              <a:t>- Jun 2003:    Shuts down</a:t>
            </a:r>
            <a:br>
              <a:rPr lang="en-GB" sz="1600" dirty="0" smtClean="0"/>
            </a:br>
            <a:endParaRPr lang="en-GB" sz="1600" dirty="0" smtClean="0"/>
          </a:p>
          <a:p>
            <a:pPr marL="342900" indent="-342900">
              <a:buFont typeface="Arial" pitchFamily="34" charset="0"/>
              <a:buChar char="•"/>
            </a:pPr>
            <a:endParaRPr lang="en-GB" sz="1600" dirty="0" smtClean="0"/>
          </a:p>
          <a:p>
            <a:pPr marL="342900" indent="-342900">
              <a:buFont typeface="Arial" pitchFamily="34" charset="0"/>
              <a:buChar char="•"/>
            </a:pPr>
            <a:r>
              <a:rPr lang="en-GB" sz="2000" dirty="0" smtClean="0"/>
              <a:t>Amazon shares fell from $107 to $6 </a:t>
            </a:r>
            <a:br>
              <a:rPr lang="en-GB" sz="2000" dirty="0" smtClean="0"/>
            </a:br>
            <a:r>
              <a:rPr lang="en-GB" sz="2000" dirty="0" smtClean="0"/>
              <a:t>….but trade around $630 today  </a:t>
            </a:r>
            <a:br>
              <a:rPr lang="en-GB" sz="2000" dirty="0" smtClean="0"/>
            </a:br>
            <a:r>
              <a:rPr lang="en-GB" sz="2000" dirty="0" smtClean="0"/>
              <a:t/>
            </a:r>
            <a:br>
              <a:rPr lang="en-GB" sz="2000" dirty="0" smtClean="0"/>
            </a:br>
            <a:endParaRPr lang="en-GB" sz="1600" dirty="0" smtClean="0"/>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2</a:t>
            </a:fld>
            <a:endParaRPr lang="en-GB" dirty="0" smtClean="0"/>
          </a:p>
        </p:txBody>
      </p:sp>
      <p:sp>
        <p:nvSpPr>
          <p:cNvPr id="1040" name="TextBox 1039"/>
          <p:cNvSpPr txBox="1"/>
          <p:nvPr/>
        </p:nvSpPr>
        <p:spPr>
          <a:xfrm>
            <a:off x="2518786" y="2819400"/>
            <a:ext cx="1638300" cy="307777"/>
          </a:xfrm>
          <a:prstGeom prst="rect">
            <a:avLst/>
          </a:prstGeom>
          <a:noFill/>
        </p:spPr>
        <p:txBody>
          <a:bodyPr wrap="square" rtlCol="0">
            <a:spAutoFit/>
          </a:bodyPr>
          <a:lstStyle/>
          <a:p>
            <a:r>
              <a:rPr lang="en-GB" sz="1400" b="1" dirty="0" smtClean="0">
                <a:solidFill>
                  <a:schemeClr val="accent4">
                    <a:lumMod val="75000"/>
                  </a:schemeClr>
                </a:solidFill>
                <a:latin typeface="+mn-lt"/>
              </a:rPr>
              <a:t>fall of 97% !!</a:t>
            </a:r>
            <a:endParaRPr lang="en-GB" sz="1400" b="1" dirty="0">
              <a:solidFill>
                <a:schemeClr val="accent4">
                  <a:lumMod val="75000"/>
                </a:schemeClr>
              </a:solidFill>
              <a:latin typeface="+mn-lt"/>
            </a:endParaRPr>
          </a:p>
        </p:txBody>
      </p:sp>
      <p:cxnSp>
        <p:nvCxnSpPr>
          <p:cNvPr id="1043" name="Straight Arrow Connector 1042"/>
          <p:cNvCxnSpPr/>
          <p:nvPr/>
        </p:nvCxnSpPr>
        <p:spPr>
          <a:xfrm>
            <a:off x="5638800" y="5486400"/>
            <a:ext cx="228600" cy="152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6" name="TextBox 1045"/>
          <p:cNvSpPr txBox="1"/>
          <p:nvPr/>
        </p:nvSpPr>
        <p:spPr>
          <a:xfrm>
            <a:off x="5638800" y="5181600"/>
            <a:ext cx="1029956" cy="369332"/>
          </a:xfrm>
          <a:prstGeom prst="rect">
            <a:avLst/>
          </a:prstGeom>
          <a:noFill/>
        </p:spPr>
        <p:txBody>
          <a:bodyPr wrap="square" rtlCol="0">
            <a:spAutoFit/>
          </a:bodyPr>
          <a:lstStyle/>
          <a:p>
            <a:r>
              <a:rPr lang="en-GB" sz="900" b="1" dirty="0" smtClean="0"/>
              <a:t>94% fall</a:t>
            </a:r>
            <a:br>
              <a:rPr lang="en-GB" sz="900" b="1" dirty="0" smtClean="0"/>
            </a:br>
            <a:r>
              <a:rPr lang="en-GB" sz="900" b="1" dirty="0" smtClean="0"/>
              <a:t>peak-to-trough</a:t>
            </a:r>
            <a:endParaRPr lang="en-GB" sz="900" b="1" dirty="0"/>
          </a:p>
        </p:txBody>
      </p:sp>
      <p:cxnSp>
        <p:nvCxnSpPr>
          <p:cNvPr id="56" name="Straight Arrow Connector 55"/>
          <p:cNvCxnSpPr/>
          <p:nvPr/>
        </p:nvCxnSpPr>
        <p:spPr>
          <a:xfrm flipV="1">
            <a:off x="6858000" y="3962400"/>
            <a:ext cx="1676400" cy="1600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9" name="TextBox 1048"/>
          <p:cNvSpPr txBox="1"/>
          <p:nvPr/>
        </p:nvSpPr>
        <p:spPr>
          <a:xfrm>
            <a:off x="7010400" y="4191000"/>
            <a:ext cx="1069310" cy="507831"/>
          </a:xfrm>
          <a:prstGeom prst="rect">
            <a:avLst/>
          </a:prstGeom>
          <a:noFill/>
        </p:spPr>
        <p:txBody>
          <a:bodyPr wrap="square" rtlCol="0">
            <a:spAutoFit/>
          </a:bodyPr>
          <a:lstStyle/>
          <a:p>
            <a:pPr algn="ctr"/>
            <a:r>
              <a:rPr lang="en-GB" sz="900" b="1" dirty="0" smtClean="0"/>
              <a:t>Up 113x</a:t>
            </a:r>
            <a:br>
              <a:rPr lang="en-GB" sz="900" b="1" dirty="0" smtClean="0"/>
            </a:br>
            <a:r>
              <a:rPr lang="en-GB" sz="900" b="1" dirty="0" smtClean="0"/>
              <a:t>from</a:t>
            </a:r>
          </a:p>
          <a:p>
            <a:pPr algn="ctr"/>
            <a:r>
              <a:rPr lang="en-GB" sz="900" b="1" dirty="0" smtClean="0"/>
              <a:t>trough</a:t>
            </a:r>
            <a:endParaRPr lang="en-GB" sz="900" b="1" dirty="0"/>
          </a:p>
        </p:txBody>
      </p:sp>
      <p:sp>
        <p:nvSpPr>
          <p:cNvPr id="1051" name="Right Brace 1050"/>
          <p:cNvSpPr/>
          <p:nvPr/>
        </p:nvSpPr>
        <p:spPr>
          <a:xfrm>
            <a:off x="2445934" y="2799498"/>
            <a:ext cx="95460" cy="321305"/>
          </a:xfrm>
          <a:prstGeom prst="rightBrac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52" name="Oval 1051"/>
          <p:cNvSpPr/>
          <p:nvPr/>
        </p:nvSpPr>
        <p:spPr>
          <a:xfrm>
            <a:off x="668843" y="4800600"/>
            <a:ext cx="3395086" cy="1512820"/>
          </a:xfrm>
          <a:prstGeom prst="ellipse">
            <a:avLst/>
          </a:prstGeom>
          <a:solidFill>
            <a:schemeClr val="accent6">
              <a:lumMod val="40000"/>
              <a:lumOff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chemeClr val="tx1"/>
                </a:solidFill>
              </a:rPr>
              <a:t>Advantage </a:t>
            </a:r>
            <a:r>
              <a:rPr lang="en-GB" sz="1600" b="1" dirty="0">
                <a:solidFill>
                  <a:schemeClr val="tx1"/>
                </a:solidFill>
              </a:rPr>
              <a:t>to investors who </a:t>
            </a:r>
            <a:r>
              <a:rPr lang="en-GB" sz="1600" b="1" dirty="0" smtClean="0">
                <a:solidFill>
                  <a:schemeClr val="tx1"/>
                </a:solidFill>
              </a:rPr>
              <a:t>identify </a:t>
            </a:r>
            <a:r>
              <a:rPr lang="en-GB" sz="1600" b="1" dirty="0">
                <a:solidFill>
                  <a:schemeClr val="tx1"/>
                </a:solidFill>
              </a:rPr>
              <a:t>winners, </a:t>
            </a:r>
            <a:r>
              <a:rPr lang="en-GB" sz="1600" b="1" dirty="0" smtClean="0">
                <a:solidFill>
                  <a:schemeClr val="tx1"/>
                </a:solidFill>
              </a:rPr>
              <a:t>average down and hold!</a:t>
            </a:r>
            <a:endParaRPr lang="en-GB" sz="1600" b="1" dirty="0"/>
          </a:p>
        </p:txBody>
      </p:sp>
      <p:sp>
        <p:nvSpPr>
          <p:cNvPr id="2" name="TextBox 1"/>
          <p:cNvSpPr txBox="1"/>
          <p:nvPr/>
        </p:nvSpPr>
        <p:spPr>
          <a:xfrm>
            <a:off x="5091860" y="6269455"/>
            <a:ext cx="2895600" cy="246221"/>
          </a:xfrm>
          <a:prstGeom prst="rect">
            <a:avLst/>
          </a:prstGeom>
          <a:noFill/>
        </p:spPr>
        <p:txBody>
          <a:bodyPr wrap="square" rtlCol="0">
            <a:spAutoFit/>
          </a:bodyPr>
          <a:lstStyle/>
          <a:p>
            <a:r>
              <a:rPr lang="en-GB" sz="1000" i="1" dirty="0" smtClean="0"/>
              <a:t>Source: Yahoo Finance</a:t>
            </a:r>
            <a:endParaRPr lang="en-GB" sz="1000" i="1" dirty="0"/>
          </a:p>
        </p:txBody>
      </p:sp>
      <p:sp>
        <p:nvSpPr>
          <p:cNvPr id="15" name="TextBox 14"/>
          <p:cNvSpPr txBox="1"/>
          <p:nvPr/>
        </p:nvSpPr>
        <p:spPr>
          <a:xfrm>
            <a:off x="5334000" y="3429000"/>
            <a:ext cx="3276600" cy="307777"/>
          </a:xfrm>
          <a:prstGeom prst="rect">
            <a:avLst/>
          </a:prstGeom>
          <a:noFill/>
        </p:spPr>
        <p:txBody>
          <a:bodyPr wrap="square" rtlCol="0">
            <a:spAutoFit/>
          </a:bodyPr>
          <a:lstStyle/>
          <a:p>
            <a:pPr algn="ctr"/>
            <a:r>
              <a:rPr lang="en-GB" sz="1400" b="1" dirty="0" smtClean="0"/>
              <a:t>Amazon Share Price ($)</a:t>
            </a:r>
            <a:endParaRPr lang="en-GB" sz="1400" b="1" dirty="0"/>
          </a:p>
        </p:txBody>
      </p:sp>
    </p:spTree>
    <p:extLst>
      <p:ext uri="{BB962C8B-B14F-4D97-AF65-F5344CB8AC3E}">
        <p14:creationId xmlns:p14="http://schemas.microsoft.com/office/powerpoint/2010/main" val="1418915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Identifying winners</a:t>
            </a:r>
            <a:endParaRPr lang="en-GB" sz="2400" dirty="0">
              <a:latin typeface="Arial Black" pitchFamily="34" charset="0"/>
            </a:endParaRPr>
          </a:p>
        </p:txBody>
      </p:sp>
      <p:sp>
        <p:nvSpPr>
          <p:cNvPr id="16" name="Text Box 6"/>
          <p:cNvSpPr txBox="1">
            <a:spLocks noChangeArrowheads="1"/>
          </p:cNvSpPr>
          <p:nvPr/>
        </p:nvSpPr>
        <p:spPr bwMode="auto">
          <a:xfrm>
            <a:off x="304800" y="1251898"/>
            <a:ext cx="8382000" cy="3416504"/>
          </a:xfrm>
          <a:prstGeom prst="rect">
            <a:avLst/>
          </a:prstGeom>
          <a:noFill/>
          <a:ln w="9525">
            <a:noFill/>
            <a:miter lim="800000"/>
            <a:headEnd/>
            <a:tailEnd/>
          </a:ln>
        </p:spPr>
        <p:txBody>
          <a:bodyPr wrap="square" lIns="91623" tIns="45811" rIns="91623" bIns="45811">
            <a:spAutoFit/>
          </a:bodyPr>
          <a:lstStyle/>
          <a:p>
            <a:r>
              <a:rPr lang="en-GB" sz="2800" b="1" u="sng" dirty="0" smtClean="0">
                <a:latin typeface="+mn-lt"/>
              </a:rPr>
              <a:t>Principles</a:t>
            </a:r>
            <a:r>
              <a:rPr lang="en-GB" sz="2800" dirty="0" smtClean="0">
                <a:latin typeface="+mn-lt"/>
              </a:rPr>
              <a:t/>
            </a:r>
            <a:br>
              <a:rPr lang="en-GB" sz="2800" dirty="0" smtClean="0">
                <a:latin typeface="+mn-lt"/>
              </a:rPr>
            </a:br>
            <a:endParaRPr lang="en-GB" sz="2000" dirty="0" smtClean="0">
              <a:latin typeface="+mn-lt"/>
            </a:endParaRPr>
          </a:p>
          <a:p>
            <a:pPr marL="342900" indent="-342900">
              <a:buFont typeface="Arial" pitchFamily="34" charset="0"/>
              <a:buChar char="•"/>
            </a:pPr>
            <a:r>
              <a:rPr lang="en-GB" sz="2400" dirty="0">
                <a:latin typeface="+mn-lt"/>
              </a:rPr>
              <a:t>Spot the disruption which lets small, rapidly-growing companies replace tired, old ones</a:t>
            </a:r>
            <a:br>
              <a:rPr lang="en-GB" sz="2400" dirty="0">
                <a:latin typeface="+mn-lt"/>
              </a:rPr>
            </a:br>
            <a:endParaRPr lang="en-GB" sz="2400" dirty="0">
              <a:latin typeface="+mn-lt"/>
            </a:endParaRPr>
          </a:p>
          <a:p>
            <a:pPr marL="342900" indent="-342900">
              <a:buFont typeface="Arial" pitchFamily="34" charset="0"/>
              <a:buChar char="•"/>
            </a:pPr>
            <a:r>
              <a:rPr lang="en-GB" sz="2400" dirty="0" smtClean="0">
                <a:latin typeface="+mn-lt"/>
              </a:rPr>
              <a:t>Find the Bottleneck in a newly-emerging industry</a:t>
            </a:r>
            <a:br>
              <a:rPr lang="en-GB" sz="2400" dirty="0" smtClean="0">
                <a:latin typeface="+mn-lt"/>
              </a:rPr>
            </a:br>
            <a:endParaRPr lang="en-GB" sz="2400" dirty="0" smtClean="0">
              <a:latin typeface="+mn-lt"/>
            </a:endParaRPr>
          </a:p>
          <a:p>
            <a:pPr marL="342900" indent="-342900">
              <a:buFont typeface="Arial" pitchFamily="34" charset="0"/>
              <a:buChar char="•"/>
            </a:pPr>
            <a:r>
              <a:rPr lang="en-GB" sz="2400" dirty="0" smtClean="0">
                <a:latin typeface="+mn-lt"/>
              </a:rPr>
              <a:t>Maintain proper disciplines when valuing stocks, using S-Curves to model future earnings, potential intrinsic value</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3</a:t>
            </a:fld>
            <a:endParaRPr lang="en-GB" dirty="0" smtClean="0"/>
          </a:p>
        </p:txBody>
      </p:sp>
    </p:spTree>
    <p:extLst>
      <p:ext uri="{BB962C8B-B14F-4D97-AF65-F5344CB8AC3E}">
        <p14:creationId xmlns:p14="http://schemas.microsoft.com/office/powerpoint/2010/main" val="2056805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Disruption: Online has taken off…</a:t>
            </a:r>
            <a:endParaRPr lang="en-GB" sz="2400" dirty="0">
              <a:latin typeface="Arial Black" pitchFamily="34" charset="0"/>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4</a:t>
            </a:fld>
            <a:endParaRPr lang="en-GB" dirty="0" smtClean="0"/>
          </a:p>
        </p:txBody>
      </p:sp>
      <p:graphicFrame>
        <p:nvGraphicFramePr>
          <p:cNvPr id="2" name="Table 1"/>
          <p:cNvGraphicFramePr>
            <a:graphicFrameLocks noGrp="1"/>
          </p:cNvGraphicFramePr>
          <p:nvPr>
            <p:extLst>
              <p:ext uri="{D42A27DB-BD31-4B8C-83A1-F6EECF244321}">
                <p14:modId xmlns:p14="http://schemas.microsoft.com/office/powerpoint/2010/main" val="72227096"/>
              </p:ext>
            </p:extLst>
          </p:nvPr>
        </p:nvGraphicFramePr>
        <p:xfrm>
          <a:off x="685800" y="1219200"/>
          <a:ext cx="8001000" cy="4122684"/>
        </p:xfrm>
        <a:graphic>
          <a:graphicData uri="http://schemas.openxmlformats.org/drawingml/2006/table">
            <a:tbl>
              <a:tblPr firstRow="1" bandRow="1">
                <a:tableStyleId>{00A15C55-8517-42AA-B614-E9B94910E393}</a:tableStyleId>
              </a:tblPr>
              <a:tblGrid>
                <a:gridCol w="4112663"/>
                <a:gridCol w="1495514"/>
                <a:gridCol w="1402223"/>
                <a:gridCol w="990600"/>
              </a:tblGrid>
              <a:tr h="340535">
                <a:tc>
                  <a:txBody>
                    <a:bodyPr/>
                    <a:lstStyle/>
                    <a:p>
                      <a:endParaRPr lang="en-GB" sz="1700" dirty="0">
                        <a:latin typeface="+mn-lt"/>
                      </a:endParaRPr>
                    </a:p>
                  </a:txBody>
                  <a:tcPr marL="85134" marR="85134" marT="42567" marB="42567"/>
                </a:tc>
                <a:tc>
                  <a:txBody>
                    <a:bodyPr/>
                    <a:lstStyle/>
                    <a:p>
                      <a:pPr algn="r"/>
                      <a:endParaRPr lang="en-GB" sz="1300" dirty="0">
                        <a:latin typeface="+mn-lt"/>
                      </a:endParaRPr>
                    </a:p>
                  </a:txBody>
                  <a:tcPr marL="85134" marR="85134" marT="42567" marB="42567"/>
                </a:tc>
                <a:tc>
                  <a:txBody>
                    <a:bodyPr/>
                    <a:lstStyle/>
                    <a:p>
                      <a:pPr algn="r"/>
                      <a:r>
                        <a:rPr lang="en-GB" sz="1300" dirty="0" smtClean="0"/>
                        <a:t>Source</a:t>
                      </a:r>
                      <a:endParaRPr lang="en-GB" sz="1300" dirty="0">
                        <a:latin typeface="+mn-lt"/>
                      </a:endParaRPr>
                    </a:p>
                  </a:txBody>
                  <a:tcPr marL="85134" marR="85134" marT="42567" marB="42567"/>
                </a:tc>
                <a:tc>
                  <a:txBody>
                    <a:bodyPr/>
                    <a:lstStyle/>
                    <a:p>
                      <a:pPr algn="r"/>
                      <a:r>
                        <a:rPr lang="en-GB" sz="1300" dirty="0" smtClean="0"/>
                        <a:t>Notes</a:t>
                      </a:r>
                      <a:endParaRPr lang="en-GB" sz="1300" dirty="0">
                        <a:latin typeface="+mn-lt"/>
                      </a:endParaRPr>
                    </a:p>
                  </a:txBody>
                  <a:tcPr marL="85134" marR="85134" marT="42567" marB="42567"/>
                </a:tc>
              </a:tr>
              <a:tr h="539181">
                <a:tc>
                  <a:txBody>
                    <a:bodyPr/>
                    <a:lstStyle/>
                    <a:p>
                      <a:r>
                        <a:rPr lang="en-GB" sz="1500" dirty="0" smtClean="0"/>
                        <a:t>World</a:t>
                      </a:r>
                      <a:r>
                        <a:rPr lang="en-GB" sz="1500" baseline="0" dirty="0" smtClean="0"/>
                        <a:t> GDP</a:t>
                      </a:r>
                      <a:endParaRPr lang="en-GB" sz="1500" b="0" baseline="0" dirty="0" smtClean="0">
                        <a:latin typeface="+mn-lt"/>
                      </a:endParaRPr>
                    </a:p>
                  </a:txBody>
                  <a:tcPr marL="85134" marR="85134" marT="42567" marB="42567" anchor="ctr">
                    <a:solidFill>
                      <a:schemeClr val="accent4">
                        <a:lumMod val="40000"/>
                        <a:lumOff val="60000"/>
                      </a:schemeClr>
                    </a:solidFill>
                  </a:tcPr>
                </a:tc>
                <a:tc>
                  <a:txBody>
                    <a:bodyPr/>
                    <a:lstStyle/>
                    <a:p>
                      <a:pPr algn="ctr"/>
                      <a:r>
                        <a:rPr lang="en-GB" sz="1500" dirty="0" smtClean="0"/>
                        <a:t>$ 78.5 trillion</a:t>
                      </a:r>
                      <a:endParaRPr lang="en-GB" sz="1500" dirty="0">
                        <a:latin typeface="+mn-lt"/>
                      </a:endParaRPr>
                    </a:p>
                  </a:txBody>
                  <a:tcPr marL="85134" marR="85134" marT="42567" marB="42567" anchor="ctr">
                    <a:solidFill>
                      <a:schemeClr val="accent4">
                        <a:lumMod val="40000"/>
                        <a:lumOff val="60000"/>
                      </a:schemeClr>
                    </a:solidFill>
                  </a:tcPr>
                </a:tc>
                <a:tc>
                  <a:txBody>
                    <a:bodyPr/>
                    <a:lstStyle/>
                    <a:p>
                      <a:pPr algn="r"/>
                      <a:r>
                        <a:rPr lang="en-GB" sz="1300" dirty="0" smtClean="0"/>
                        <a:t>IMF</a:t>
                      </a:r>
                      <a:endParaRPr lang="en-GB" sz="1300" dirty="0">
                        <a:latin typeface="+mn-lt"/>
                      </a:endParaRPr>
                    </a:p>
                  </a:txBody>
                  <a:tcPr marL="85134" marR="85134" marT="42567" marB="42567" anchor="ctr">
                    <a:solidFill>
                      <a:schemeClr val="accent4">
                        <a:lumMod val="40000"/>
                        <a:lumOff val="60000"/>
                      </a:schemeClr>
                    </a:solidFill>
                  </a:tcPr>
                </a:tc>
                <a:tc>
                  <a:txBody>
                    <a:bodyPr/>
                    <a:lstStyle/>
                    <a:p>
                      <a:pPr algn="r"/>
                      <a:r>
                        <a:rPr lang="en-GB" sz="1300" dirty="0" smtClean="0"/>
                        <a:t>Estimated</a:t>
                      </a:r>
                      <a:r>
                        <a:rPr lang="en-GB" sz="1300" baseline="0" dirty="0" smtClean="0"/>
                        <a:t> for 2015</a:t>
                      </a:r>
                      <a:endParaRPr lang="en-GB" sz="1300" dirty="0">
                        <a:latin typeface="+mn-lt"/>
                      </a:endParaRPr>
                    </a:p>
                  </a:txBody>
                  <a:tcPr marL="85134" marR="85134" marT="42567" marB="42567" anchor="ctr">
                    <a:solidFill>
                      <a:schemeClr val="accent4">
                        <a:lumMod val="40000"/>
                        <a:lumOff val="60000"/>
                      </a:schemeClr>
                    </a:solidFill>
                  </a:tcPr>
                </a:tc>
              </a:tr>
              <a:tr h="539181">
                <a:tc>
                  <a:txBody>
                    <a:bodyPr/>
                    <a:lstStyle/>
                    <a:p>
                      <a:r>
                        <a:rPr lang="en-GB" sz="1500" dirty="0" smtClean="0"/>
                        <a:t>% Household</a:t>
                      </a:r>
                      <a:r>
                        <a:rPr lang="en-GB" sz="1500" baseline="0" dirty="0" smtClean="0"/>
                        <a:t> Final Consumption Expenditure</a:t>
                      </a:r>
                      <a:endParaRPr lang="en-GB" sz="1500" b="0" baseline="0" dirty="0" smtClean="0">
                        <a:latin typeface="+mn-lt"/>
                      </a:endParaRPr>
                    </a:p>
                  </a:txBody>
                  <a:tcPr marL="85134" marR="85134" marT="42567" marB="42567" anchor="ctr">
                    <a:solidFill>
                      <a:schemeClr val="accent4">
                        <a:lumMod val="20000"/>
                        <a:lumOff val="80000"/>
                      </a:schemeClr>
                    </a:solidFill>
                  </a:tcPr>
                </a:tc>
                <a:tc>
                  <a:txBody>
                    <a:bodyPr/>
                    <a:lstStyle/>
                    <a:p>
                      <a:pPr algn="ctr"/>
                      <a:r>
                        <a:rPr lang="en-GB" sz="1500" dirty="0" smtClean="0"/>
                        <a:t>60%</a:t>
                      </a:r>
                      <a:endParaRPr lang="en-GB" sz="15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smtClean="0"/>
                        <a:t>World </a:t>
                      </a:r>
                      <a:br>
                        <a:rPr lang="en-GB" sz="1300" dirty="0" smtClean="0"/>
                      </a:br>
                      <a:r>
                        <a:rPr lang="en-GB" sz="1300" dirty="0" smtClean="0"/>
                        <a:t>Bank</a:t>
                      </a:r>
                      <a:endParaRPr lang="en-GB" sz="13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smtClean="0"/>
                        <a:t>2015</a:t>
                      </a:r>
                      <a:endParaRPr lang="en-GB" sz="1300" dirty="0">
                        <a:latin typeface="+mn-lt"/>
                      </a:endParaRPr>
                    </a:p>
                  </a:txBody>
                  <a:tcPr marL="85134" marR="85134" marT="42567" marB="42567" anchor="ctr">
                    <a:solidFill>
                      <a:schemeClr val="accent4">
                        <a:lumMod val="20000"/>
                        <a:lumOff val="80000"/>
                      </a:schemeClr>
                    </a:solidFill>
                  </a:tcPr>
                </a:tc>
              </a:tr>
              <a:tr h="539181">
                <a:tc>
                  <a:txBody>
                    <a:bodyPr/>
                    <a:lstStyle/>
                    <a:p>
                      <a:r>
                        <a:rPr lang="en-GB" sz="1500" dirty="0" smtClean="0"/>
                        <a:t>Global Consumer Spending</a:t>
                      </a:r>
                      <a:endParaRPr lang="en-GB" sz="1500" b="0" dirty="0" smtClean="0">
                        <a:latin typeface="+mn-lt"/>
                      </a:endParaRPr>
                    </a:p>
                  </a:txBody>
                  <a:tcPr marL="85134" marR="85134" marT="42567" marB="42567" anchor="ctr">
                    <a:solidFill>
                      <a:schemeClr val="accent4">
                        <a:lumMod val="40000"/>
                        <a:lumOff val="60000"/>
                      </a:schemeClr>
                    </a:solidFill>
                  </a:tcPr>
                </a:tc>
                <a:tc>
                  <a:txBody>
                    <a:bodyPr/>
                    <a:lstStyle/>
                    <a:p>
                      <a:pPr algn="ctr"/>
                      <a:r>
                        <a:rPr lang="en-GB" sz="1500" dirty="0" smtClean="0"/>
                        <a:t>$ 47.1 trillion</a:t>
                      </a:r>
                      <a:endParaRPr lang="en-GB" sz="1500" dirty="0">
                        <a:latin typeface="+mn-lt"/>
                      </a:endParaRPr>
                    </a:p>
                  </a:txBody>
                  <a:tcPr marL="85134" marR="85134" marT="42567" marB="42567" anchor="ctr">
                    <a:solidFill>
                      <a:schemeClr val="accent4">
                        <a:lumMod val="40000"/>
                        <a:lumOff val="60000"/>
                      </a:schemeClr>
                    </a:solidFill>
                  </a:tcPr>
                </a:tc>
                <a:tc>
                  <a:txBody>
                    <a:bodyPr/>
                    <a:lstStyle/>
                    <a:p>
                      <a:pPr algn="r"/>
                      <a:endParaRPr lang="en-GB" sz="1300" dirty="0">
                        <a:latin typeface="+mn-lt"/>
                      </a:endParaRPr>
                    </a:p>
                  </a:txBody>
                  <a:tcPr marL="85134" marR="85134" marT="42567" marB="42567" anchor="ctr">
                    <a:solidFill>
                      <a:schemeClr val="accent4">
                        <a:lumMod val="40000"/>
                        <a:lumOff val="60000"/>
                      </a:schemeClr>
                    </a:solidFill>
                  </a:tcPr>
                </a:tc>
                <a:tc>
                  <a:txBody>
                    <a:bodyPr/>
                    <a:lstStyle/>
                    <a:p>
                      <a:pPr algn="r"/>
                      <a:r>
                        <a:rPr lang="en-GB" sz="1300" dirty="0" smtClean="0"/>
                        <a:t>Implied</a:t>
                      </a:r>
                      <a:endParaRPr lang="en-GB" sz="1300" dirty="0">
                        <a:latin typeface="+mn-lt"/>
                      </a:endParaRPr>
                    </a:p>
                  </a:txBody>
                  <a:tcPr marL="85134" marR="85134" marT="42567" marB="42567" anchor="ctr">
                    <a:solidFill>
                      <a:schemeClr val="accent4">
                        <a:lumMod val="40000"/>
                        <a:lumOff val="60000"/>
                      </a:schemeClr>
                    </a:solidFill>
                  </a:tcPr>
                </a:tc>
              </a:tr>
              <a:tr h="543384">
                <a:tc>
                  <a:txBody>
                    <a:bodyPr/>
                    <a:lstStyle/>
                    <a:p>
                      <a:r>
                        <a:rPr lang="en-GB" sz="1500" dirty="0" smtClean="0"/>
                        <a:t>Business-to-Consumer</a:t>
                      </a:r>
                      <a:r>
                        <a:rPr lang="en-GB" sz="1500" baseline="0" dirty="0" smtClean="0"/>
                        <a:t> E-Commerce</a:t>
                      </a:r>
                      <a:endParaRPr lang="en-GB" sz="1500" b="0" dirty="0">
                        <a:latin typeface="+mn-lt"/>
                      </a:endParaRPr>
                    </a:p>
                  </a:txBody>
                  <a:tcPr marL="85134" marR="85134" marT="42567" marB="42567" anchor="ctr">
                    <a:solidFill>
                      <a:schemeClr val="accent4">
                        <a:lumMod val="20000"/>
                        <a:lumOff val="80000"/>
                      </a:schemeClr>
                    </a:solidFill>
                  </a:tcPr>
                </a:tc>
                <a:tc>
                  <a:txBody>
                    <a:bodyPr/>
                    <a:lstStyle/>
                    <a:p>
                      <a:pPr algn="ctr"/>
                      <a:r>
                        <a:rPr lang="en-GB" sz="1500" dirty="0" smtClean="0"/>
                        <a:t>$</a:t>
                      </a:r>
                      <a:r>
                        <a:rPr lang="en-GB" sz="1500" baseline="0" dirty="0" smtClean="0"/>
                        <a:t> 2.25</a:t>
                      </a:r>
                      <a:r>
                        <a:rPr lang="en-GB" sz="1500" dirty="0" smtClean="0"/>
                        <a:t> trillion</a:t>
                      </a:r>
                      <a:endParaRPr lang="en-GB" sz="15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err="1" smtClean="0"/>
                        <a:t>eMarketer</a:t>
                      </a:r>
                      <a:r>
                        <a:rPr lang="en-GB" sz="1300" baseline="0" dirty="0" smtClean="0"/>
                        <a:t> </a:t>
                      </a:r>
                      <a:r>
                        <a:rPr lang="en-GB" sz="1300" dirty="0" smtClean="0"/>
                        <a:t> </a:t>
                      </a:r>
                      <a:endParaRPr lang="en-GB" sz="13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smtClean="0">
                          <a:latin typeface="+mn-lt"/>
                        </a:rPr>
                        <a:t>Estimated for 2015</a:t>
                      </a:r>
                      <a:endParaRPr lang="en-GB" sz="1300" dirty="0">
                        <a:latin typeface="+mn-lt"/>
                      </a:endParaRPr>
                    </a:p>
                  </a:txBody>
                  <a:tcPr marL="85134" marR="85134" marT="42567" marB="42567" anchor="ctr">
                    <a:solidFill>
                      <a:schemeClr val="accent4">
                        <a:lumMod val="20000"/>
                        <a:lumOff val="80000"/>
                      </a:schemeClr>
                    </a:solidFill>
                  </a:tcPr>
                </a:tc>
              </a:tr>
              <a:tr h="539181">
                <a:tc>
                  <a:txBody>
                    <a:bodyPr/>
                    <a:lstStyle/>
                    <a:p>
                      <a:r>
                        <a:rPr lang="en-GB" sz="1500" b="1" dirty="0" smtClean="0"/>
                        <a:t>Online</a:t>
                      </a:r>
                      <a:r>
                        <a:rPr lang="en-GB" sz="1500" b="1" baseline="0" dirty="0" smtClean="0"/>
                        <a:t> (E-Commerce) Penetration</a:t>
                      </a:r>
                      <a:endParaRPr lang="en-GB" sz="15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ctr"/>
                      <a:r>
                        <a:rPr lang="en-GB" sz="1500" b="1" dirty="0" smtClean="0"/>
                        <a:t>4.8%</a:t>
                      </a:r>
                      <a:endParaRPr lang="en-GB" sz="15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r"/>
                      <a:endParaRPr lang="en-GB" sz="13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r"/>
                      <a:endParaRPr lang="en-GB" sz="1300" b="1" dirty="0">
                        <a:solidFill>
                          <a:schemeClr val="tx1"/>
                        </a:solidFill>
                        <a:latin typeface="+mn-lt"/>
                      </a:endParaRPr>
                    </a:p>
                  </a:txBody>
                  <a:tcPr marL="85134" marR="85134" marT="42567" marB="42567" anchor="ctr">
                    <a:solidFill>
                      <a:schemeClr val="accent6">
                        <a:lumMod val="40000"/>
                        <a:lumOff val="60000"/>
                      </a:schemeClr>
                    </a:solidFill>
                  </a:tcPr>
                </a:tc>
              </a:tr>
              <a:tr h="539181">
                <a:tc>
                  <a:txBody>
                    <a:bodyPr/>
                    <a:lstStyle/>
                    <a:p>
                      <a:r>
                        <a:rPr lang="en-GB" sz="1500" dirty="0" smtClean="0"/>
                        <a:t>Mobile Commerce</a:t>
                      </a:r>
                      <a:endParaRPr lang="en-GB" sz="1500" b="0" dirty="0">
                        <a:latin typeface="+mn-lt"/>
                      </a:endParaRPr>
                    </a:p>
                  </a:txBody>
                  <a:tcPr marL="85134" marR="85134" marT="42567" marB="42567" anchor="ctr">
                    <a:solidFill>
                      <a:schemeClr val="accent4">
                        <a:lumMod val="20000"/>
                        <a:lumOff val="80000"/>
                      </a:schemeClr>
                    </a:solidFill>
                  </a:tcPr>
                </a:tc>
                <a:tc>
                  <a:txBody>
                    <a:bodyPr/>
                    <a:lstStyle/>
                    <a:p>
                      <a:pPr algn="ctr"/>
                      <a:r>
                        <a:rPr lang="en-GB" sz="1500" dirty="0" smtClean="0"/>
                        <a:t>$ 0.3</a:t>
                      </a:r>
                      <a:r>
                        <a:rPr lang="en-GB" sz="1500" baseline="0" dirty="0" smtClean="0"/>
                        <a:t> trillion</a:t>
                      </a:r>
                      <a:endParaRPr lang="en-GB" sz="15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smtClean="0"/>
                        <a:t>Global Mobile Commerce Forum</a:t>
                      </a:r>
                      <a:endParaRPr lang="en-GB" sz="1300" dirty="0">
                        <a:latin typeface="+mn-lt"/>
                      </a:endParaRPr>
                    </a:p>
                  </a:txBody>
                  <a:tcPr marL="85134" marR="85134" marT="42567" marB="42567" anchor="ctr">
                    <a:solidFill>
                      <a:schemeClr val="accent4">
                        <a:lumMod val="20000"/>
                        <a:lumOff val="80000"/>
                      </a:schemeClr>
                    </a:solidFill>
                  </a:tcPr>
                </a:tc>
                <a:tc>
                  <a:txBody>
                    <a:bodyPr/>
                    <a:lstStyle/>
                    <a:p>
                      <a:pPr algn="r"/>
                      <a:r>
                        <a:rPr lang="en-GB" sz="1300" dirty="0" smtClean="0">
                          <a:latin typeface="+mn-lt"/>
                        </a:rPr>
                        <a:t>Estimated</a:t>
                      </a:r>
                      <a:r>
                        <a:rPr lang="en-GB" sz="1300" baseline="0" dirty="0" smtClean="0">
                          <a:latin typeface="+mn-lt"/>
                        </a:rPr>
                        <a:t> for 2015</a:t>
                      </a:r>
                      <a:endParaRPr lang="en-GB" sz="1300" dirty="0">
                        <a:latin typeface="+mn-lt"/>
                      </a:endParaRPr>
                    </a:p>
                  </a:txBody>
                  <a:tcPr marL="85134" marR="85134" marT="42567" marB="42567" anchor="ctr">
                    <a:solidFill>
                      <a:schemeClr val="accent4">
                        <a:lumMod val="20000"/>
                        <a:lumOff val="80000"/>
                      </a:schemeClr>
                    </a:solidFill>
                  </a:tcPr>
                </a:tc>
              </a:tr>
              <a:tr h="539181">
                <a:tc>
                  <a:txBody>
                    <a:bodyPr/>
                    <a:lstStyle/>
                    <a:p>
                      <a:r>
                        <a:rPr lang="en-GB" sz="1500" b="1" dirty="0" smtClean="0"/>
                        <a:t>Mobile Commerce Penetration</a:t>
                      </a:r>
                      <a:endParaRPr lang="en-GB" sz="15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ctr"/>
                      <a:r>
                        <a:rPr lang="en-GB" sz="1500" b="1" dirty="0" smtClean="0"/>
                        <a:t>0.6%</a:t>
                      </a:r>
                      <a:endParaRPr lang="en-GB" sz="15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r"/>
                      <a:endParaRPr lang="en-GB" sz="1300" b="1" dirty="0">
                        <a:solidFill>
                          <a:schemeClr val="tx1"/>
                        </a:solidFill>
                        <a:latin typeface="+mn-lt"/>
                      </a:endParaRPr>
                    </a:p>
                  </a:txBody>
                  <a:tcPr marL="85134" marR="85134" marT="42567" marB="42567" anchor="ctr">
                    <a:solidFill>
                      <a:schemeClr val="accent6">
                        <a:lumMod val="40000"/>
                        <a:lumOff val="60000"/>
                      </a:schemeClr>
                    </a:solidFill>
                  </a:tcPr>
                </a:tc>
                <a:tc>
                  <a:txBody>
                    <a:bodyPr/>
                    <a:lstStyle/>
                    <a:p>
                      <a:pPr algn="r"/>
                      <a:endParaRPr lang="en-GB" sz="1300" b="1" dirty="0">
                        <a:solidFill>
                          <a:schemeClr val="tx1"/>
                        </a:solidFill>
                        <a:latin typeface="+mn-lt"/>
                      </a:endParaRPr>
                    </a:p>
                  </a:txBody>
                  <a:tcPr marL="85134" marR="85134" marT="42567" marB="42567" anchor="ctr">
                    <a:solidFill>
                      <a:schemeClr val="accent6">
                        <a:lumMod val="40000"/>
                        <a:lumOff val="60000"/>
                      </a:schemeClr>
                    </a:solidFill>
                  </a:tcPr>
                </a:tc>
              </a:tr>
            </a:tbl>
          </a:graphicData>
        </a:graphic>
      </p:graphicFrame>
      <p:sp>
        <p:nvSpPr>
          <p:cNvPr id="6" name="TextBox 5"/>
          <p:cNvSpPr txBox="1"/>
          <p:nvPr/>
        </p:nvSpPr>
        <p:spPr>
          <a:xfrm>
            <a:off x="715488" y="5674748"/>
            <a:ext cx="8001000" cy="646331"/>
          </a:xfrm>
          <a:prstGeom prst="rect">
            <a:avLst/>
          </a:prstGeom>
          <a:noFill/>
        </p:spPr>
        <p:txBody>
          <a:bodyPr wrap="square" rtlCol="0">
            <a:spAutoFit/>
          </a:bodyPr>
          <a:lstStyle/>
          <a:p>
            <a:r>
              <a:rPr lang="en-GB" b="1" dirty="0" smtClean="0">
                <a:latin typeface="+mn-lt"/>
              </a:rPr>
              <a:t>…but penetration is still low </a:t>
            </a:r>
            <a:r>
              <a:rPr lang="en-GB" b="1" dirty="0">
                <a:latin typeface="+mn-lt"/>
              </a:rPr>
              <a:t>(</a:t>
            </a:r>
            <a:r>
              <a:rPr lang="en-GB" b="1" dirty="0" smtClean="0">
                <a:latin typeface="+mn-lt"/>
              </a:rPr>
              <a:t>especially in Mobile): For Internet &amp; Software models, there are teething problems, not saturation issues</a:t>
            </a:r>
            <a:endParaRPr lang="en-GB" b="1" dirty="0">
              <a:latin typeface="+mn-lt"/>
            </a:endParaRPr>
          </a:p>
        </p:txBody>
      </p:sp>
      <p:sp>
        <p:nvSpPr>
          <p:cNvPr id="17" name="Shape 16"/>
          <p:cNvSpPr/>
          <p:nvPr/>
        </p:nvSpPr>
        <p:spPr>
          <a:xfrm rot="9351473">
            <a:off x="5323204" y="5129614"/>
            <a:ext cx="976697" cy="528699"/>
          </a:xfrm>
          <a:prstGeom prst="swooshArrow">
            <a:avLst>
              <a:gd name="adj1" fmla="val 14264"/>
              <a:gd name="adj2" fmla="val 60461"/>
            </a:avLst>
          </a:pr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998226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Bottlenecks</a:t>
            </a:r>
            <a:endParaRPr lang="en-GB" sz="2400" dirty="0">
              <a:latin typeface="Arial Black" pitchFamily="34" charset="0"/>
            </a:endParaRPr>
          </a:p>
        </p:txBody>
      </p:sp>
      <p:sp>
        <p:nvSpPr>
          <p:cNvPr id="16" name="Text Box 6"/>
          <p:cNvSpPr txBox="1">
            <a:spLocks noChangeArrowheads="1"/>
          </p:cNvSpPr>
          <p:nvPr/>
        </p:nvSpPr>
        <p:spPr bwMode="auto">
          <a:xfrm>
            <a:off x="321546" y="1139125"/>
            <a:ext cx="8365253" cy="5170830"/>
          </a:xfrm>
          <a:prstGeom prst="rect">
            <a:avLst/>
          </a:prstGeom>
          <a:noFill/>
          <a:ln w="9525">
            <a:noFill/>
            <a:miter lim="800000"/>
            <a:headEnd/>
            <a:tailEnd/>
          </a:ln>
        </p:spPr>
        <p:txBody>
          <a:bodyPr wrap="square" lIns="91623" tIns="45811" rIns="91623" bIns="45811">
            <a:spAutoFit/>
          </a:bodyPr>
          <a:lstStyle/>
          <a:p>
            <a:r>
              <a:rPr lang="en-GB" sz="2200" dirty="0" smtClean="0">
                <a:latin typeface="+mn-lt"/>
              </a:rPr>
              <a:t>PCs:</a:t>
            </a:r>
          </a:p>
          <a:p>
            <a:pPr marL="342900" indent="-342900">
              <a:buFont typeface="Arial" pitchFamily="34" charset="0"/>
              <a:buChar char="•"/>
            </a:pPr>
            <a:r>
              <a:rPr lang="en-GB" sz="2200" dirty="0" smtClean="0">
                <a:latin typeface="+mn-lt"/>
              </a:rPr>
              <a:t>Microsoft + Intel = 90% of industry earnings 1989-2009</a:t>
            </a:r>
          </a:p>
          <a:p>
            <a:endParaRPr lang="en-GB" sz="2200" dirty="0" smtClean="0">
              <a:latin typeface="+mn-lt"/>
            </a:endParaRPr>
          </a:p>
          <a:p>
            <a:r>
              <a:rPr lang="en-GB" sz="2200" dirty="0">
                <a:latin typeface="+mn-lt"/>
              </a:rPr>
              <a:t>Smartphones:</a:t>
            </a:r>
          </a:p>
          <a:p>
            <a:pPr marL="342900" indent="-342900">
              <a:buFont typeface="Arial" pitchFamily="34" charset="0"/>
              <a:buChar char="•"/>
            </a:pPr>
            <a:r>
              <a:rPr lang="en-GB" sz="2200" dirty="0" smtClean="0">
                <a:latin typeface="+mn-lt"/>
              </a:rPr>
              <a:t>iPhone + Android dominant</a:t>
            </a:r>
            <a:endParaRPr lang="en-GB" sz="2200" dirty="0">
              <a:latin typeface="+mn-lt"/>
            </a:endParaRPr>
          </a:p>
          <a:p>
            <a:endParaRPr lang="en-GB" sz="2200" dirty="0" smtClean="0">
              <a:latin typeface="+mn-lt"/>
            </a:endParaRPr>
          </a:p>
          <a:p>
            <a:r>
              <a:rPr lang="en-GB" sz="2200" dirty="0" smtClean="0">
                <a:latin typeface="+mn-lt"/>
              </a:rPr>
              <a:t>Online Advertising :</a:t>
            </a:r>
            <a:endParaRPr lang="en-GB" sz="2200" dirty="0">
              <a:latin typeface="+mn-lt"/>
            </a:endParaRPr>
          </a:p>
          <a:p>
            <a:pPr marL="342900" indent="-342900">
              <a:buFont typeface="Arial" pitchFamily="34" charset="0"/>
              <a:buChar char="•"/>
            </a:pPr>
            <a:r>
              <a:rPr lang="en-GB" sz="2200" dirty="0" smtClean="0">
                <a:latin typeface="+mn-lt"/>
              </a:rPr>
              <a:t>Google / </a:t>
            </a:r>
            <a:r>
              <a:rPr lang="en-GB" sz="2200" dirty="0" err="1" smtClean="0">
                <a:latin typeface="+mn-lt"/>
              </a:rPr>
              <a:t>Facebook</a:t>
            </a:r>
            <a:r>
              <a:rPr lang="en-GB" sz="2200" dirty="0" smtClean="0">
                <a:latin typeface="+mn-lt"/>
              </a:rPr>
              <a:t/>
            </a:r>
            <a:br>
              <a:rPr lang="en-GB" sz="2200" dirty="0" smtClean="0">
                <a:latin typeface="+mn-lt"/>
              </a:rPr>
            </a:br>
            <a:endParaRPr lang="en-GB" sz="2200" dirty="0" smtClean="0">
              <a:latin typeface="+mn-lt"/>
            </a:endParaRPr>
          </a:p>
          <a:p>
            <a:pPr marL="342900" indent="-342900"/>
            <a:r>
              <a:rPr lang="en-GB" sz="2200" dirty="0" smtClean="0">
                <a:solidFill>
                  <a:prstClr val="black"/>
                </a:solidFill>
                <a:latin typeface="Calibri"/>
              </a:rPr>
              <a:t>Online Retailing:</a:t>
            </a:r>
          </a:p>
          <a:p>
            <a:pPr marL="342900" indent="-342900">
              <a:buFont typeface="Arial" pitchFamily="34" charset="0"/>
              <a:buChar char="•"/>
            </a:pPr>
            <a:r>
              <a:rPr lang="en-GB" sz="2200" dirty="0" smtClean="0">
                <a:solidFill>
                  <a:prstClr val="black"/>
                </a:solidFill>
                <a:latin typeface="Calibri"/>
              </a:rPr>
              <a:t>Amazon</a:t>
            </a:r>
            <a:endParaRPr lang="en-GB" sz="2200" dirty="0" smtClean="0">
              <a:latin typeface="+mn-lt"/>
            </a:endParaRPr>
          </a:p>
          <a:p>
            <a:endParaRPr lang="en-GB" sz="2200" b="1" dirty="0">
              <a:latin typeface="+mn-lt"/>
            </a:endParaRPr>
          </a:p>
          <a:p>
            <a:r>
              <a:rPr lang="en-GB" sz="2200" b="1" dirty="0" smtClean="0">
                <a:latin typeface="+mn-lt"/>
              </a:rPr>
              <a:t>The need for standards creates massive barriers to entry</a:t>
            </a:r>
            <a:endParaRPr lang="en-GB" sz="2200" b="1" dirty="0">
              <a:latin typeface="+mn-lt"/>
            </a:endParaRPr>
          </a:p>
          <a:p>
            <a:r>
              <a:rPr lang="en-GB" sz="2200" dirty="0" smtClean="0">
                <a:latin typeface="+mn-lt"/>
              </a:rPr>
              <a:t/>
            </a:r>
            <a:br>
              <a:rPr lang="en-GB" sz="2200" dirty="0" smtClean="0">
                <a:latin typeface="+mn-lt"/>
              </a:rPr>
            </a:br>
            <a:endParaRPr lang="en-GB" sz="2200" dirty="0" smtClean="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5</a:t>
            </a:fld>
            <a:endParaRPr lang="en-GB" dirty="0" smtClean="0"/>
          </a:p>
        </p:txBody>
      </p:sp>
    </p:spTree>
    <p:extLst>
      <p:ext uri="{BB962C8B-B14F-4D97-AF65-F5344CB8AC3E}">
        <p14:creationId xmlns:p14="http://schemas.microsoft.com/office/powerpoint/2010/main" val="3293822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Valuation</a:t>
            </a:r>
            <a:endParaRPr lang="en-GB" sz="2400" dirty="0">
              <a:latin typeface="Arial Black" pitchFamily="34" charset="0"/>
            </a:endParaRPr>
          </a:p>
        </p:txBody>
      </p:sp>
      <p:sp>
        <p:nvSpPr>
          <p:cNvPr id="16" name="Text Box 6"/>
          <p:cNvSpPr txBox="1">
            <a:spLocks noChangeArrowheads="1"/>
          </p:cNvSpPr>
          <p:nvPr/>
        </p:nvSpPr>
        <p:spPr bwMode="auto">
          <a:xfrm>
            <a:off x="321546" y="1234435"/>
            <a:ext cx="8365253" cy="4893831"/>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Ignore nearly all published models </a:t>
            </a:r>
            <a:br>
              <a:rPr lang="en-GB" sz="2400" dirty="0" smtClean="0">
                <a:latin typeface="+mn-lt"/>
              </a:rPr>
            </a:br>
            <a:r>
              <a:rPr lang="en-GB" sz="2400" dirty="0" smtClean="0">
                <a:latin typeface="+mn-lt"/>
              </a:rPr>
              <a:t>Instead, BYO (Build Your Own)</a:t>
            </a:r>
          </a:p>
          <a:p>
            <a:endParaRPr lang="en-GB" sz="2400" dirty="0" smtClean="0">
              <a:latin typeface="+mn-lt"/>
            </a:endParaRPr>
          </a:p>
          <a:p>
            <a:pPr marL="342900" indent="-342900">
              <a:buFont typeface="Arial" pitchFamily="34" charset="0"/>
              <a:buChar char="•"/>
            </a:pPr>
            <a:r>
              <a:rPr lang="en-GB" sz="2400" dirty="0" smtClean="0">
                <a:latin typeface="+mn-lt"/>
              </a:rPr>
              <a:t>Projected S-Curve + Market Share = Revenue Forecast</a:t>
            </a:r>
          </a:p>
          <a:p>
            <a:endParaRPr lang="en-GB" sz="2400" dirty="0" smtClean="0">
              <a:latin typeface="+mn-lt"/>
            </a:endParaRPr>
          </a:p>
          <a:p>
            <a:pPr marL="342900" indent="-342900">
              <a:buFont typeface="Arial" pitchFamily="34" charset="0"/>
              <a:buChar char="•"/>
            </a:pPr>
            <a:r>
              <a:rPr lang="en-GB" sz="2400" dirty="0" smtClean="0">
                <a:latin typeface="+mn-lt"/>
              </a:rPr>
              <a:t>Costs: largely fixed, mainly outsourced</a:t>
            </a:r>
            <a:br>
              <a:rPr lang="en-GB" sz="2400" dirty="0" smtClean="0">
                <a:latin typeface="+mn-lt"/>
              </a:rPr>
            </a:br>
            <a:endParaRPr lang="en-GB" sz="2400" dirty="0">
              <a:latin typeface="+mn-lt"/>
            </a:endParaRPr>
          </a:p>
          <a:p>
            <a:pPr marL="342900" indent="-342900">
              <a:buFont typeface="Arial" pitchFamily="34" charset="0"/>
              <a:buChar char="•"/>
            </a:pPr>
            <a:r>
              <a:rPr lang="en-GB" sz="2400" dirty="0" smtClean="0">
                <a:latin typeface="+mn-lt"/>
              </a:rPr>
              <a:t>P/E ratio:</a:t>
            </a:r>
            <a:br>
              <a:rPr lang="en-GB" sz="2400" dirty="0" smtClean="0">
                <a:latin typeface="+mn-lt"/>
              </a:rPr>
            </a:br>
            <a:r>
              <a:rPr lang="en-GB" sz="2400" dirty="0" smtClean="0">
                <a:latin typeface="+mn-lt"/>
              </a:rPr>
              <a:t>Compellingly below market average on Genuinely Achievable Earnings</a:t>
            </a:r>
            <a:br>
              <a:rPr lang="en-GB" sz="2400" dirty="0" smtClean="0">
                <a:latin typeface="+mn-lt"/>
              </a:rPr>
            </a:br>
            <a:endParaRPr lang="en-GB" sz="2400" dirty="0" smtClean="0">
              <a:latin typeface="+mn-lt"/>
            </a:endParaRPr>
          </a:p>
          <a:p>
            <a:r>
              <a:rPr lang="en-GB" sz="2400" dirty="0" smtClean="0">
                <a:latin typeface="+mn-lt"/>
              </a:rPr>
              <a:t/>
            </a:r>
            <a:br>
              <a:rPr lang="en-GB" sz="2400" dirty="0" smtClean="0">
                <a:latin typeface="+mn-lt"/>
              </a:rPr>
            </a:br>
            <a:endParaRPr lang="en-GB" sz="2400" dirty="0" smtClean="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6</a:t>
            </a:fld>
            <a:endParaRPr lang="en-GB" dirty="0" smtClean="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After the 2015 Bubble: Some Trouble</a:t>
            </a:r>
            <a:endParaRPr lang="en-GB" sz="2400" dirty="0">
              <a:latin typeface="Arial Black" pitchFamily="34" charset="0"/>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7</a:t>
            </a:fld>
            <a:endParaRPr lang="en-GB" dirty="0" smtClean="0"/>
          </a:p>
        </p:txBody>
      </p:sp>
      <p:sp>
        <p:nvSpPr>
          <p:cNvPr id="5" name="Text Box 6"/>
          <p:cNvSpPr txBox="1">
            <a:spLocks noChangeArrowheads="1"/>
          </p:cNvSpPr>
          <p:nvPr/>
        </p:nvSpPr>
        <p:spPr bwMode="auto">
          <a:xfrm>
            <a:off x="321546" y="1066800"/>
            <a:ext cx="8365253" cy="5415563"/>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There was a Bubble in “FANGs” in 2015</a:t>
            </a:r>
          </a:p>
          <a:p>
            <a:endParaRPr lang="en-GB" sz="2400" dirty="0" smtClean="0">
              <a:latin typeface="+mn-lt"/>
            </a:endParaRPr>
          </a:p>
          <a:p>
            <a:endParaRPr lang="en-GB" sz="2400" dirty="0" smtClean="0">
              <a:latin typeface="+mn-lt"/>
            </a:endParaRPr>
          </a:p>
          <a:p>
            <a:endParaRPr lang="en-GB" sz="2400" dirty="0" smtClean="0">
              <a:latin typeface="+mn-lt"/>
            </a:endParaRPr>
          </a:p>
          <a:p>
            <a:endParaRPr lang="en-GB" sz="2400" dirty="0" smtClean="0">
              <a:latin typeface="+mn-lt"/>
            </a:endParaRPr>
          </a:p>
          <a:p>
            <a:endParaRPr lang="en-GB" sz="2400" dirty="0" smtClean="0">
              <a:latin typeface="+mn-lt"/>
            </a:endParaRPr>
          </a:p>
          <a:p>
            <a:endParaRPr lang="en-GB" sz="2400" dirty="0" smtClean="0">
              <a:latin typeface="+mn-lt"/>
            </a:endParaRPr>
          </a:p>
          <a:p>
            <a:pPr marL="342900" indent="-342900">
              <a:buFont typeface="Arial" pitchFamily="34" charset="0"/>
              <a:buChar char="•"/>
            </a:pPr>
            <a:r>
              <a:rPr lang="en-GB" sz="2400" dirty="0" smtClean="0">
                <a:latin typeface="+mn-lt"/>
              </a:rPr>
              <a:t>There was also a “Double Bubble” in the private tech market: </a:t>
            </a:r>
          </a:p>
          <a:p>
            <a:pPr marL="342900" indent="-342900">
              <a:buFont typeface="Arial" pitchFamily="34" charset="0"/>
              <a:buChar char="•"/>
            </a:pPr>
            <a:r>
              <a:rPr lang="en-GB" sz="2400" i="1" dirty="0" smtClean="0">
                <a:latin typeface="+mn-lt"/>
              </a:rPr>
              <a:t>Jet.com valued at $1 </a:t>
            </a:r>
            <a:r>
              <a:rPr lang="en-GB" sz="2400" i="1" dirty="0" err="1" smtClean="0">
                <a:latin typeface="+mn-lt"/>
              </a:rPr>
              <a:t>bn</a:t>
            </a:r>
            <a:r>
              <a:rPr lang="en-GB" sz="2400" i="1" dirty="0" smtClean="0">
                <a:latin typeface="+mn-lt"/>
              </a:rPr>
              <a:t> four months after foundation, raised $500 </a:t>
            </a:r>
            <a:r>
              <a:rPr lang="en-GB" sz="2400" i="1" dirty="0" err="1" smtClean="0">
                <a:latin typeface="+mn-lt"/>
              </a:rPr>
              <a:t>mn</a:t>
            </a:r>
            <a:r>
              <a:rPr lang="en-GB" sz="2400" i="1" dirty="0" smtClean="0">
                <a:latin typeface="+mn-lt"/>
              </a:rPr>
              <a:t> to compete with Amazon on price and marketing</a:t>
            </a:r>
          </a:p>
          <a:p>
            <a:pPr marL="342900" indent="-342900">
              <a:buFont typeface="Arial" pitchFamily="34" charset="0"/>
              <a:buChar char="•"/>
            </a:pPr>
            <a:r>
              <a:rPr lang="en-GB" sz="2400" i="1" dirty="0" smtClean="0">
                <a:latin typeface="+mn-lt"/>
              </a:rPr>
              <a:t>Square valued at $6 </a:t>
            </a:r>
            <a:r>
              <a:rPr lang="en-GB" sz="2400" i="1" dirty="0" err="1" smtClean="0">
                <a:latin typeface="+mn-lt"/>
              </a:rPr>
              <a:t>bn</a:t>
            </a:r>
            <a:r>
              <a:rPr lang="en-GB" sz="2400" i="1" dirty="0" smtClean="0">
                <a:latin typeface="+mn-lt"/>
              </a:rPr>
              <a:t> in last private round, </a:t>
            </a:r>
            <a:r>
              <a:rPr lang="en-GB" sz="2400" i="1" dirty="0" err="1" smtClean="0">
                <a:latin typeface="+mn-lt"/>
              </a:rPr>
              <a:t>IPO’d</a:t>
            </a:r>
            <a:r>
              <a:rPr lang="en-GB" sz="2400" i="1" dirty="0" smtClean="0">
                <a:latin typeface="+mn-lt"/>
              </a:rPr>
              <a:t> at $2.9 </a:t>
            </a:r>
            <a:r>
              <a:rPr lang="en-GB" sz="2400" i="1" dirty="0" err="1" smtClean="0">
                <a:latin typeface="+mn-lt"/>
              </a:rPr>
              <a:t>bn</a:t>
            </a:r>
            <a:endParaRPr lang="en-GB" sz="2400" i="1" dirty="0" smtClean="0">
              <a:latin typeface="+mn-lt"/>
            </a:endParaRPr>
          </a:p>
          <a:p>
            <a:endParaRPr lang="en-GB" sz="2400" dirty="0" smtClean="0">
              <a:latin typeface="+mn-lt"/>
            </a:endParaRPr>
          </a:p>
          <a:p>
            <a:pPr marL="342900" indent="-342900">
              <a:buFont typeface="Arial" pitchFamily="34" charset="0"/>
              <a:buChar char="•"/>
            </a:pPr>
            <a:r>
              <a:rPr lang="en-GB" sz="2400" dirty="0" smtClean="0">
                <a:latin typeface="+mn-lt"/>
              </a:rPr>
              <a:t>“There will be a lot of dead unicorns” – Marc </a:t>
            </a:r>
            <a:r>
              <a:rPr lang="en-GB" sz="2400" dirty="0" err="1" smtClean="0">
                <a:latin typeface="+mn-lt"/>
              </a:rPr>
              <a:t>Benioff</a:t>
            </a:r>
            <a:r>
              <a:rPr lang="en-GB" sz="2400" dirty="0" smtClean="0">
                <a:latin typeface="+mn-lt"/>
              </a:rPr>
              <a:t>, Salesforce.com</a:t>
            </a:r>
          </a:p>
        </p:txBody>
      </p:sp>
      <p:graphicFrame>
        <p:nvGraphicFramePr>
          <p:cNvPr id="6" name="Table 5"/>
          <p:cNvGraphicFramePr>
            <a:graphicFrameLocks noGrp="1"/>
          </p:cNvGraphicFramePr>
          <p:nvPr>
            <p:extLst>
              <p:ext uri="{D42A27DB-BD31-4B8C-83A1-F6EECF244321}">
                <p14:modId xmlns:p14="http://schemas.microsoft.com/office/powerpoint/2010/main" val="1413100853"/>
              </p:ext>
            </p:extLst>
          </p:nvPr>
        </p:nvGraphicFramePr>
        <p:xfrm>
          <a:off x="1624330" y="1752600"/>
          <a:ext cx="5919470" cy="1330960"/>
        </p:xfrm>
        <a:graphic>
          <a:graphicData uri="http://schemas.openxmlformats.org/drawingml/2006/table">
            <a:tbl>
              <a:tblPr firstRow="1" firstCol="1" bandRow="1">
                <a:tableStyleId>{D27102A9-8310-4765-A935-A1911B00CA55}</a:tableStyleId>
              </a:tblPr>
              <a:tblGrid>
                <a:gridCol w="699770"/>
                <a:gridCol w="918210"/>
                <a:gridCol w="902335"/>
                <a:gridCol w="828040"/>
                <a:gridCol w="911225"/>
                <a:gridCol w="1029970"/>
                <a:gridCol w="629920"/>
              </a:tblGrid>
              <a:tr h="443230">
                <a:tc>
                  <a:txBody>
                    <a:bodyPr/>
                    <a:lstStyle/>
                    <a:p>
                      <a:pPr>
                        <a:lnSpc>
                          <a:spcPct val="115000"/>
                        </a:lnSpc>
                        <a:spcAft>
                          <a:spcPts val="0"/>
                        </a:spcAft>
                      </a:pPr>
                      <a:r>
                        <a:rPr lang="en-GB" sz="1100" dirty="0">
                          <a:effectLst/>
                        </a:rPr>
                        <a:t>Stock</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EV: Revenue Jan 2015</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EV: Revenue Dec 2015</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 Revenue Beat/(Miss)</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Share Price Jan 1</a:t>
                      </a:r>
                      <a:r>
                        <a:rPr lang="en-GB" sz="1100" baseline="30000">
                          <a:effectLst/>
                        </a:rPr>
                        <a:t>st</a:t>
                      </a:r>
                      <a:r>
                        <a:rPr lang="en-GB" sz="1100">
                          <a:effectLst/>
                        </a:rPr>
                        <a:t> 2015</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Share Price Dec 31</a:t>
                      </a:r>
                      <a:r>
                        <a:rPr lang="en-GB" sz="1100" baseline="30000" dirty="0">
                          <a:effectLst/>
                        </a:rPr>
                        <a:t>st</a:t>
                      </a:r>
                      <a:r>
                        <a:rPr lang="en-GB" sz="1100" dirty="0">
                          <a:effectLst/>
                        </a:rPr>
                        <a:t> 2015</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 Increase</a:t>
                      </a:r>
                      <a:endParaRPr lang="en-GB" sz="1100">
                        <a:solidFill>
                          <a:srgbClr val="5F497A"/>
                        </a:solidFill>
                        <a:effectLst/>
                        <a:latin typeface="Calibri"/>
                        <a:ea typeface="Calibri"/>
                        <a:cs typeface="Times New Roman"/>
                      </a:endParaRPr>
                    </a:p>
                  </a:txBody>
                  <a:tcPr marL="68580" marR="68580" marT="0" marB="0"/>
                </a:tc>
              </a:tr>
              <a:tr h="232410">
                <a:tc>
                  <a:txBody>
                    <a:bodyPr/>
                    <a:lstStyle/>
                    <a:p>
                      <a:pPr>
                        <a:lnSpc>
                          <a:spcPct val="115000"/>
                        </a:lnSpc>
                        <a:spcAft>
                          <a:spcPts val="0"/>
                        </a:spcAft>
                      </a:pPr>
                      <a:r>
                        <a:rPr lang="en-GB" sz="1100">
                          <a:effectLst/>
                        </a:rPr>
                        <a:t>Facebook</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12.1</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16.2</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77</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105</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36%</a:t>
                      </a:r>
                      <a:endParaRPr lang="en-GB" sz="1100">
                        <a:solidFill>
                          <a:srgbClr val="5F497A"/>
                        </a:solidFill>
                        <a:effectLst/>
                        <a:latin typeface="Calibri"/>
                        <a:ea typeface="Calibri"/>
                        <a:cs typeface="Times New Roman"/>
                      </a:endParaRPr>
                    </a:p>
                  </a:txBody>
                  <a:tcPr marL="68580" marR="68580" marT="0" marB="0"/>
                </a:tc>
              </a:tr>
              <a:tr h="210820">
                <a:tc>
                  <a:txBody>
                    <a:bodyPr/>
                    <a:lstStyle/>
                    <a:p>
                      <a:pPr>
                        <a:lnSpc>
                          <a:spcPct val="115000"/>
                        </a:lnSpc>
                        <a:spcAft>
                          <a:spcPts val="0"/>
                        </a:spcAft>
                      </a:pPr>
                      <a:r>
                        <a:rPr lang="en-GB" sz="1100">
                          <a:effectLst/>
                        </a:rPr>
                        <a:t>Amazon</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1.2</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2.9</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4%</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307</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676</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120%</a:t>
                      </a:r>
                      <a:endParaRPr lang="en-GB" sz="1100">
                        <a:solidFill>
                          <a:srgbClr val="5F497A"/>
                        </a:solidFill>
                        <a:effectLst/>
                        <a:latin typeface="Calibri"/>
                        <a:ea typeface="Calibri"/>
                        <a:cs typeface="Times New Roman"/>
                      </a:endParaRPr>
                    </a:p>
                  </a:txBody>
                  <a:tcPr marL="68580" marR="68580" marT="0" marB="0"/>
                </a:tc>
              </a:tr>
              <a:tr h="222250">
                <a:tc>
                  <a:txBody>
                    <a:bodyPr/>
                    <a:lstStyle/>
                    <a:p>
                      <a:pPr>
                        <a:lnSpc>
                          <a:spcPct val="115000"/>
                        </a:lnSpc>
                        <a:spcAft>
                          <a:spcPts val="0"/>
                        </a:spcAft>
                      </a:pPr>
                      <a:r>
                        <a:rPr lang="en-GB" sz="1100">
                          <a:effectLst/>
                        </a:rPr>
                        <a:t>Netflix</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3.8</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7.3</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(6%)</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49</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114</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133%</a:t>
                      </a:r>
                      <a:endParaRPr lang="en-GB" sz="1100">
                        <a:solidFill>
                          <a:srgbClr val="5F497A"/>
                        </a:solidFill>
                        <a:effectLst/>
                        <a:latin typeface="Calibri"/>
                        <a:ea typeface="Calibri"/>
                        <a:cs typeface="Times New Roman"/>
                      </a:endParaRPr>
                    </a:p>
                  </a:txBody>
                  <a:tcPr marL="68580" marR="68580" marT="0" marB="0"/>
                </a:tc>
              </a:tr>
              <a:tr h="222250">
                <a:tc>
                  <a:txBody>
                    <a:bodyPr/>
                    <a:lstStyle/>
                    <a:p>
                      <a:pPr>
                        <a:lnSpc>
                          <a:spcPct val="115000"/>
                        </a:lnSpc>
                        <a:spcAft>
                          <a:spcPts val="0"/>
                        </a:spcAft>
                      </a:pPr>
                      <a:r>
                        <a:rPr lang="en-GB" sz="1100" dirty="0">
                          <a:effectLst/>
                        </a:rPr>
                        <a:t>Google</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6.1</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7.8</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a:effectLst/>
                        </a:rPr>
                        <a:t>15%</a:t>
                      </a:r>
                      <a:endParaRPr lang="en-GB" sz="110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520</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758</a:t>
                      </a:r>
                      <a:endParaRPr lang="en-GB" sz="1100" dirty="0">
                        <a:solidFill>
                          <a:srgbClr val="5F497A"/>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100" dirty="0">
                          <a:effectLst/>
                        </a:rPr>
                        <a:t>46%</a:t>
                      </a:r>
                      <a:endParaRPr lang="en-GB" sz="1100" dirty="0">
                        <a:solidFill>
                          <a:srgbClr val="5F497A"/>
                        </a:solidFill>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1271874" y="2889424"/>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r>
            <a:b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br>
            <a: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r>
            <a:br>
              <a:rPr kumimoji="0" lang="en-GB" alt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br>
            <a:endParaRPr kumimoji="0" lang="en-GB"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8991600" y="1600200"/>
            <a:ext cx="184731" cy="369332"/>
          </a:xfrm>
          <a:prstGeom prst="rect">
            <a:avLst/>
          </a:prstGeom>
          <a:noFill/>
        </p:spPr>
        <p:txBody>
          <a:bodyPr wrap="none" rtlCol="0">
            <a:spAutoFit/>
          </a:bodyPr>
          <a:lstStyle/>
          <a:p>
            <a:endParaRPr lang="en-GB" dirty="0"/>
          </a:p>
        </p:txBody>
      </p:sp>
      <p:sp>
        <p:nvSpPr>
          <p:cNvPr id="9" name="TextBox 8"/>
          <p:cNvSpPr txBox="1"/>
          <p:nvPr/>
        </p:nvSpPr>
        <p:spPr>
          <a:xfrm>
            <a:off x="1219200" y="3200400"/>
            <a:ext cx="6781800" cy="276999"/>
          </a:xfrm>
          <a:prstGeom prst="rect">
            <a:avLst/>
          </a:prstGeom>
          <a:noFill/>
        </p:spPr>
        <p:txBody>
          <a:bodyPr wrap="square" rtlCol="0">
            <a:spAutoFit/>
          </a:bodyPr>
          <a:lstStyle/>
          <a:p>
            <a:r>
              <a:rPr lang="en-GB" sz="1200" i="1" dirty="0" smtClean="0"/>
              <a:t>Sources: Previews published before Q4 2014/Q1 2015 results, compared with year-end forecasts</a:t>
            </a:r>
            <a:endParaRPr lang="en-GB" sz="1200" dirty="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New Troubles</a:t>
            </a:r>
            <a:endParaRPr lang="en-GB" sz="2400" dirty="0">
              <a:latin typeface="Arial Black" pitchFamily="34" charset="0"/>
            </a:endParaRPr>
          </a:p>
        </p:txBody>
      </p:sp>
      <p:sp>
        <p:nvSpPr>
          <p:cNvPr id="16" name="Text Box 6"/>
          <p:cNvSpPr txBox="1">
            <a:spLocks noChangeArrowheads="1"/>
          </p:cNvSpPr>
          <p:nvPr/>
        </p:nvSpPr>
        <p:spPr bwMode="auto">
          <a:xfrm>
            <a:off x="321546" y="1152282"/>
            <a:ext cx="8365253" cy="5324718"/>
          </a:xfrm>
          <a:prstGeom prst="rect">
            <a:avLst/>
          </a:prstGeom>
          <a:noFill/>
          <a:ln w="9525">
            <a:noFill/>
            <a:miter lim="800000"/>
            <a:headEnd/>
            <a:tailEnd/>
          </a:ln>
        </p:spPr>
        <p:txBody>
          <a:bodyPr wrap="square" lIns="91623" tIns="45811" rIns="91623" bIns="45811">
            <a:spAutoFit/>
          </a:bodyPr>
          <a:lstStyle/>
          <a:p>
            <a:pPr marL="342900" indent="-342900"/>
            <a:r>
              <a:rPr lang="en-GB" sz="2000" b="1" u="sng" dirty="0" smtClean="0">
                <a:latin typeface="+mn-lt"/>
              </a:rPr>
              <a:t>Maturity Issues:</a:t>
            </a:r>
          </a:p>
          <a:p>
            <a:pPr marL="342900" indent="-342900">
              <a:buFont typeface="Arial" pitchFamily="34" charset="0"/>
              <a:buChar char="•"/>
            </a:pPr>
            <a:r>
              <a:rPr lang="en-GB" sz="2000" dirty="0" err="1" smtClean="0">
                <a:latin typeface="+mn-lt"/>
              </a:rPr>
              <a:t>Smartphones</a:t>
            </a:r>
            <a:r>
              <a:rPr lang="en-GB" sz="2000" dirty="0" smtClean="0">
                <a:latin typeface="+mn-lt"/>
              </a:rPr>
              <a:t>: Unit growth has fallen below 10%, heavy pricing pressure at low end (1.5 </a:t>
            </a:r>
            <a:r>
              <a:rPr lang="en-GB" sz="2000" dirty="0" err="1" smtClean="0">
                <a:latin typeface="+mn-lt"/>
              </a:rPr>
              <a:t>bn</a:t>
            </a:r>
            <a:r>
              <a:rPr lang="en-GB" sz="2000" dirty="0" smtClean="0">
                <a:latin typeface="+mn-lt"/>
              </a:rPr>
              <a:t> units pa is enough)</a:t>
            </a:r>
          </a:p>
          <a:p>
            <a:pPr marL="342900" indent="-342900">
              <a:buFont typeface="Arial" pitchFamily="34" charset="0"/>
              <a:buChar char="•"/>
            </a:pPr>
            <a:r>
              <a:rPr lang="en-GB" sz="2000" dirty="0" smtClean="0">
                <a:latin typeface="+mn-lt"/>
              </a:rPr>
              <a:t>PCs still shrinking c.10% In 2015, fell below 300 </a:t>
            </a:r>
            <a:r>
              <a:rPr lang="en-GB" sz="2000" dirty="0" err="1" smtClean="0">
                <a:latin typeface="+mn-lt"/>
              </a:rPr>
              <a:t>mn</a:t>
            </a:r>
            <a:r>
              <a:rPr lang="en-GB" sz="2000" dirty="0" smtClean="0">
                <a:latin typeface="+mn-lt"/>
              </a:rPr>
              <a:t> units (</a:t>
            </a:r>
            <a:r>
              <a:rPr lang="en-GB" sz="2000" dirty="0" err="1" smtClean="0">
                <a:latin typeface="+mn-lt"/>
              </a:rPr>
              <a:t>smartphones</a:t>
            </a:r>
            <a:r>
              <a:rPr lang="en-GB" sz="2000" dirty="0" smtClean="0">
                <a:latin typeface="+mn-lt"/>
              </a:rPr>
              <a:t> &amp; tablets act as PC substitutes and lengthen their renewal cycle)</a:t>
            </a:r>
          </a:p>
          <a:p>
            <a:endParaRPr lang="en-GB" sz="2000" dirty="0" smtClean="0">
              <a:latin typeface="+mn-lt"/>
            </a:endParaRPr>
          </a:p>
          <a:p>
            <a:r>
              <a:rPr lang="en-GB" sz="2000" b="1" u="sng" dirty="0" smtClean="0">
                <a:latin typeface="+mn-lt"/>
              </a:rPr>
              <a:t>Growth Problems:</a:t>
            </a:r>
          </a:p>
          <a:p>
            <a:pPr marL="342900" indent="-342900">
              <a:buFont typeface="Arial" pitchFamily="34" charset="0"/>
              <a:buChar char="•"/>
            </a:pPr>
            <a:r>
              <a:rPr lang="en-GB" sz="2000" dirty="0" smtClean="0">
                <a:latin typeface="+mn-lt"/>
              </a:rPr>
              <a:t>Enterprises invading their neighbours’ territory:</a:t>
            </a:r>
          </a:p>
          <a:p>
            <a:pPr marL="800100" lvl="1" indent="-342900">
              <a:buFont typeface="Courier New" pitchFamily="49" charset="0"/>
              <a:buChar char="o"/>
            </a:pPr>
            <a:r>
              <a:rPr lang="en-GB" sz="2000" dirty="0" err="1" smtClean="0">
                <a:latin typeface="+mn-lt"/>
              </a:rPr>
              <a:t>Facebook</a:t>
            </a:r>
            <a:r>
              <a:rPr lang="en-GB" sz="2000" dirty="0" smtClean="0">
                <a:latin typeface="+mn-lt"/>
              </a:rPr>
              <a:t> vs. Google in advertising</a:t>
            </a:r>
          </a:p>
          <a:p>
            <a:pPr marL="800100" lvl="1" indent="-342900">
              <a:buFont typeface="Courier New" pitchFamily="49" charset="0"/>
              <a:buChar char="o"/>
            </a:pPr>
            <a:r>
              <a:rPr lang="en-GB" sz="2000" dirty="0" smtClean="0">
                <a:latin typeface="+mn-lt"/>
              </a:rPr>
              <a:t>Google &amp; Microsoft vs. Amazon in Web Services</a:t>
            </a:r>
          </a:p>
          <a:p>
            <a:pPr marL="342900" indent="-342900">
              <a:buFont typeface="Arial" pitchFamily="34" charset="0"/>
              <a:buChar char="•"/>
            </a:pPr>
            <a:r>
              <a:rPr lang="en-GB" sz="2000" dirty="0" smtClean="0">
                <a:latin typeface="+mn-lt"/>
              </a:rPr>
              <a:t>Large Enterprises extending their footprints into high growth areas (</a:t>
            </a:r>
            <a:r>
              <a:rPr lang="en-GB" sz="2000" dirty="0" err="1" smtClean="0">
                <a:latin typeface="+mn-lt"/>
              </a:rPr>
              <a:t>eg</a:t>
            </a:r>
            <a:r>
              <a:rPr lang="en-GB" sz="2000" dirty="0" smtClean="0">
                <a:latin typeface="+mn-lt"/>
              </a:rPr>
              <a:t>: </a:t>
            </a:r>
            <a:r>
              <a:rPr lang="en-GB" sz="2000" smtClean="0">
                <a:latin typeface="+mn-lt"/>
              </a:rPr>
              <a:t>Microsoft Power BI </a:t>
            </a:r>
            <a:r>
              <a:rPr lang="en-GB" sz="2000" dirty="0" smtClean="0">
                <a:latin typeface="+mn-lt"/>
              </a:rPr>
              <a:t>in big data, impacting Tableau’s growth)</a:t>
            </a:r>
          </a:p>
          <a:p>
            <a:endParaRPr lang="en-GB" sz="2000" dirty="0" smtClean="0">
              <a:latin typeface="+mn-lt"/>
            </a:endParaRPr>
          </a:p>
          <a:p>
            <a:r>
              <a:rPr lang="en-GB" sz="2000" b="1" u="sng" dirty="0" smtClean="0">
                <a:latin typeface="+mn-lt"/>
              </a:rPr>
              <a:t>How companies are responding:</a:t>
            </a:r>
          </a:p>
          <a:p>
            <a:pPr marL="342900" indent="-342900">
              <a:buFont typeface="Arial" pitchFamily="34" charset="0"/>
              <a:buChar char="•"/>
            </a:pPr>
            <a:r>
              <a:rPr lang="en-GB" sz="2000" dirty="0" smtClean="0">
                <a:latin typeface="+mn-lt"/>
              </a:rPr>
              <a:t>Less “</a:t>
            </a:r>
            <a:r>
              <a:rPr lang="en-GB" sz="2000" dirty="0" err="1" smtClean="0">
                <a:latin typeface="+mn-lt"/>
              </a:rPr>
              <a:t>hypergrowth</a:t>
            </a:r>
            <a:r>
              <a:rPr lang="en-GB" sz="2000" dirty="0" smtClean="0">
                <a:latin typeface="+mn-lt"/>
              </a:rPr>
              <a:t>” in revenue</a:t>
            </a:r>
          </a:p>
          <a:p>
            <a:pPr marL="342900" indent="-342900">
              <a:buFont typeface="Arial" pitchFamily="34" charset="0"/>
              <a:buChar char="•"/>
            </a:pPr>
            <a:r>
              <a:rPr lang="en-GB" sz="2000" dirty="0" smtClean="0">
                <a:latin typeface="+mn-lt"/>
              </a:rPr>
              <a:t>Emphasis on generating &amp; increasing free cash flow</a:t>
            </a:r>
          </a:p>
          <a:p>
            <a:pPr marL="342900" indent="-342900">
              <a:buFont typeface="Arial" pitchFamily="34" charset="0"/>
              <a:buChar char="•"/>
            </a:pPr>
            <a:r>
              <a:rPr lang="en-GB" sz="2000" dirty="0" smtClean="0">
                <a:latin typeface="+mn-lt"/>
              </a:rPr>
              <a:t>Reduced “</a:t>
            </a:r>
            <a:r>
              <a:rPr lang="en-GB" sz="2000" dirty="0" err="1" smtClean="0">
                <a:latin typeface="+mn-lt"/>
              </a:rPr>
              <a:t>moonshot</a:t>
            </a:r>
            <a:r>
              <a:rPr lang="en-GB" sz="2000" dirty="0" smtClean="0">
                <a:latin typeface="+mn-lt"/>
              </a:rPr>
              <a:t>” investments (</a:t>
            </a:r>
            <a:r>
              <a:rPr lang="en-GB" sz="2000" dirty="0" err="1" smtClean="0">
                <a:latin typeface="+mn-lt"/>
              </a:rPr>
              <a:t>eg</a:t>
            </a:r>
            <a:r>
              <a:rPr lang="en-GB" sz="2000" dirty="0" smtClean="0">
                <a:latin typeface="+mn-lt"/>
              </a:rPr>
              <a:t>: Alphabet’s “Other Bets” business)</a:t>
            </a:r>
            <a:endParaRPr lang="en-GB" sz="2000" dirty="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8</a:t>
            </a:fld>
            <a:endParaRPr lang="en-GB" dirty="0" smtClean="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Differentiate Maturing from Emerging Tech</a:t>
            </a:r>
            <a:endParaRPr lang="en-GB" sz="2400" dirty="0">
              <a:latin typeface="Arial Black" pitchFamily="34" charset="0"/>
            </a:endParaRPr>
          </a:p>
        </p:txBody>
      </p:sp>
      <p:sp>
        <p:nvSpPr>
          <p:cNvPr id="16" name="Text Box 6"/>
          <p:cNvSpPr txBox="1">
            <a:spLocks noChangeArrowheads="1"/>
          </p:cNvSpPr>
          <p:nvPr/>
        </p:nvSpPr>
        <p:spPr bwMode="auto">
          <a:xfrm>
            <a:off x="321546" y="1155258"/>
            <a:ext cx="8365253" cy="5263163"/>
          </a:xfrm>
          <a:prstGeom prst="rect">
            <a:avLst/>
          </a:prstGeom>
          <a:noFill/>
          <a:ln w="9525">
            <a:noFill/>
            <a:miter lim="800000"/>
            <a:headEnd/>
            <a:tailEnd/>
          </a:ln>
        </p:spPr>
        <p:txBody>
          <a:bodyPr wrap="square" lIns="91623" tIns="45811" rIns="91623" bIns="45811">
            <a:spAutoFit/>
          </a:bodyPr>
          <a:lstStyle/>
          <a:p>
            <a:r>
              <a:rPr lang="en-GB" sz="2400" b="1" dirty="0" smtClean="0">
                <a:latin typeface="+mn-lt"/>
              </a:rPr>
              <a:t>Should Maturing  Tech be reclassified as “The New Engineering Sector”?</a:t>
            </a: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endParaRPr lang="en-GB" sz="2400" b="1" dirty="0" smtClean="0">
              <a:latin typeface="+mn-lt"/>
            </a:endParaRPr>
          </a:p>
          <a:p>
            <a:pPr marL="342900" indent="-342900">
              <a:buFont typeface="Arial" pitchFamily="34" charset="0"/>
              <a:buChar char="•"/>
            </a:pPr>
            <a:r>
              <a:rPr lang="en-GB" sz="2400" dirty="0" smtClean="0">
                <a:latin typeface="+mn-lt"/>
              </a:rPr>
              <a:t>Tech investors hate slowing growth</a:t>
            </a:r>
          </a:p>
          <a:p>
            <a:pPr marL="342900" indent="-342900">
              <a:buFont typeface="Arial" pitchFamily="34" charset="0"/>
              <a:buChar char="•"/>
            </a:pPr>
            <a:r>
              <a:rPr lang="en-GB" sz="2400" dirty="0" smtClean="0">
                <a:latin typeface="+mn-lt"/>
              </a:rPr>
              <a:t>Value investors fear tech as earnings are hard to product</a:t>
            </a:r>
          </a:p>
          <a:p>
            <a:pPr marL="342900" indent="-342900">
              <a:buFont typeface="Arial" pitchFamily="34" charset="0"/>
              <a:buChar char="•"/>
            </a:pPr>
            <a:r>
              <a:rPr lang="en-GB" sz="2400" dirty="0" smtClean="0">
                <a:latin typeface="+mn-lt"/>
              </a:rPr>
              <a:t>This creates an exploitable anomaly</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9</a:t>
            </a:fld>
            <a:endParaRPr lang="en-GB" dirty="0" smtClean="0"/>
          </a:p>
        </p:txBody>
      </p:sp>
      <p:graphicFrame>
        <p:nvGraphicFramePr>
          <p:cNvPr id="5" name="Table 4"/>
          <p:cNvGraphicFramePr>
            <a:graphicFrameLocks noGrp="1"/>
          </p:cNvGraphicFramePr>
          <p:nvPr/>
        </p:nvGraphicFramePr>
        <p:xfrm>
          <a:off x="1524000" y="2133600"/>
          <a:ext cx="6096000" cy="2392680"/>
        </p:xfrm>
        <a:graphic>
          <a:graphicData uri="http://schemas.openxmlformats.org/drawingml/2006/table">
            <a:tbl>
              <a:tblPr firstRow="1" bandRow="1">
                <a:tableStyleId>{00A15C55-8517-42AA-B614-E9B94910E393}</a:tableStyleId>
              </a:tblPr>
              <a:tblGrid>
                <a:gridCol w="1524000"/>
                <a:gridCol w="1524000"/>
                <a:gridCol w="1524000"/>
                <a:gridCol w="1524000"/>
              </a:tblGrid>
              <a:tr h="370840">
                <a:tc>
                  <a:txBody>
                    <a:bodyPr/>
                    <a:lstStyle/>
                    <a:p>
                      <a:pPr algn="ctr"/>
                      <a:r>
                        <a:rPr lang="en-GB" dirty="0" smtClean="0"/>
                        <a:t>Company</a:t>
                      </a:r>
                      <a:endParaRPr lang="en-GB" dirty="0"/>
                    </a:p>
                  </a:txBody>
                  <a:tcPr/>
                </a:tc>
                <a:tc>
                  <a:txBody>
                    <a:bodyPr/>
                    <a:lstStyle/>
                    <a:p>
                      <a:pPr algn="ctr"/>
                      <a:r>
                        <a:rPr lang="en-GB" dirty="0" smtClean="0"/>
                        <a:t>Share price (a)</a:t>
                      </a:r>
                      <a:endParaRPr lang="en-GB" dirty="0"/>
                    </a:p>
                  </a:txBody>
                  <a:tcPr/>
                </a:tc>
                <a:tc>
                  <a:txBody>
                    <a:bodyPr/>
                    <a:lstStyle/>
                    <a:p>
                      <a:pPr algn="ctr"/>
                      <a:r>
                        <a:rPr lang="en-GB" dirty="0" smtClean="0"/>
                        <a:t>2017E</a:t>
                      </a:r>
                      <a:r>
                        <a:rPr lang="en-GB" baseline="0" dirty="0" smtClean="0"/>
                        <a:t> P/E (b)</a:t>
                      </a:r>
                      <a:endParaRPr lang="en-GB" dirty="0"/>
                    </a:p>
                  </a:txBody>
                  <a:tcPr/>
                </a:tc>
                <a:tc>
                  <a:txBody>
                    <a:bodyPr/>
                    <a:lstStyle/>
                    <a:p>
                      <a:pPr algn="ctr"/>
                      <a:r>
                        <a:rPr lang="en-GB" dirty="0" smtClean="0"/>
                        <a:t>Cash as % of market cap</a:t>
                      </a:r>
                      <a:endParaRPr lang="en-GB" dirty="0"/>
                    </a:p>
                  </a:txBody>
                  <a:tcPr/>
                </a:tc>
              </a:tr>
              <a:tr h="370840">
                <a:tc>
                  <a:txBody>
                    <a:bodyPr/>
                    <a:lstStyle/>
                    <a:p>
                      <a:r>
                        <a:rPr lang="en-GB" b="1" dirty="0" smtClean="0"/>
                        <a:t>Alphabet (Google)</a:t>
                      </a:r>
                      <a:endParaRPr lang="en-GB" b="1" dirty="0"/>
                    </a:p>
                  </a:txBody>
                  <a:tcPr/>
                </a:tc>
                <a:tc>
                  <a:txBody>
                    <a:bodyPr/>
                    <a:lstStyle/>
                    <a:p>
                      <a:pPr algn="ctr"/>
                      <a:r>
                        <a:rPr lang="en-GB" dirty="0" smtClean="0"/>
                        <a:t>$724</a:t>
                      </a:r>
                      <a:endParaRPr lang="en-GB" dirty="0"/>
                    </a:p>
                  </a:txBody>
                  <a:tcPr/>
                </a:tc>
                <a:tc>
                  <a:txBody>
                    <a:bodyPr/>
                    <a:lstStyle/>
                    <a:p>
                      <a:pPr algn="ctr"/>
                      <a:r>
                        <a:rPr lang="en-GB" dirty="0" smtClean="0"/>
                        <a:t>17.9x</a:t>
                      </a:r>
                      <a:endParaRPr lang="en-GB" dirty="0"/>
                    </a:p>
                  </a:txBody>
                  <a:tcPr/>
                </a:tc>
                <a:tc>
                  <a:txBody>
                    <a:bodyPr/>
                    <a:lstStyle/>
                    <a:p>
                      <a:pPr algn="ctr"/>
                      <a:r>
                        <a:rPr lang="en-GB" dirty="0" smtClean="0"/>
                        <a:t>14.3%</a:t>
                      </a:r>
                      <a:endParaRPr lang="en-GB" dirty="0"/>
                    </a:p>
                  </a:txBody>
                  <a:tcPr/>
                </a:tc>
              </a:tr>
              <a:tr h="370840">
                <a:tc>
                  <a:txBody>
                    <a:bodyPr/>
                    <a:lstStyle/>
                    <a:p>
                      <a:r>
                        <a:rPr lang="en-GB" b="1" dirty="0" smtClean="0"/>
                        <a:t>Apple</a:t>
                      </a:r>
                      <a:endParaRPr lang="en-GB" b="1" dirty="0"/>
                    </a:p>
                  </a:txBody>
                  <a:tcPr/>
                </a:tc>
                <a:tc>
                  <a:txBody>
                    <a:bodyPr/>
                    <a:lstStyle/>
                    <a:p>
                      <a:pPr algn="ctr"/>
                      <a:r>
                        <a:rPr lang="en-GB" dirty="0" smtClean="0"/>
                        <a:t>$105</a:t>
                      </a:r>
                      <a:endParaRPr lang="en-GB" dirty="0"/>
                    </a:p>
                  </a:txBody>
                  <a:tcPr/>
                </a:tc>
                <a:tc>
                  <a:txBody>
                    <a:bodyPr/>
                    <a:lstStyle/>
                    <a:p>
                      <a:pPr algn="ctr"/>
                      <a:r>
                        <a:rPr lang="en-GB" dirty="0" smtClean="0"/>
                        <a:t>10.5x</a:t>
                      </a:r>
                      <a:endParaRPr lang="en-GB" dirty="0"/>
                    </a:p>
                  </a:txBody>
                  <a:tcPr/>
                </a:tc>
                <a:tc>
                  <a:txBody>
                    <a:bodyPr/>
                    <a:lstStyle/>
                    <a:p>
                      <a:pPr algn="ctr"/>
                      <a:r>
                        <a:rPr lang="en-GB" dirty="0" smtClean="0"/>
                        <a:t>24.2%</a:t>
                      </a:r>
                      <a:endParaRPr lang="en-GB" dirty="0"/>
                    </a:p>
                  </a:txBody>
                  <a:tcPr/>
                </a:tc>
              </a:tr>
              <a:tr h="370840">
                <a:tc>
                  <a:txBody>
                    <a:bodyPr/>
                    <a:lstStyle/>
                    <a:p>
                      <a:r>
                        <a:rPr lang="en-GB" b="1" dirty="0" smtClean="0"/>
                        <a:t>Microsoft</a:t>
                      </a:r>
                      <a:endParaRPr lang="en-GB" b="1" dirty="0"/>
                    </a:p>
                  </a:txBody>
                  <a:tcPr/>
                </a:tc>
                <a:tc>
                  <a:txBody>
                    <a:bodyPr/>
                    <a:lstStyle/>
                    <a:p>
                      <a:pPr algn="ctr"/>
                      <a:r>
                        <a:rPr lang="en-GB" dirty="0" smtClean="0"/>
                        <a:t>$53</a:t>
                      </a:r>
                      <a:endParaRPr lang="en-GB" dirty="0"/>
                    </a:p>
                  </a:txBody>
                  <a:tcPr/>
                </a:tc>
                <a:tc>
                  <a:txBody>
                    <a:bodyPr/>
                    <a:lstStyle/>
                    <a:p>
                      <a:pPr algn="ctr"/>
                      <a:r>
                        <a:rPr lang="en-GB" dirty="0" smtClean="0"/>
                        <a:t>17.4x</a:t>
                      </a:r>
                      <a:endParaRPr lang="en-GB" dirty="0"/>
                    </a:p>
                  </a:txBody>
                  <a:tcPr/>
                </a:tc>
                <a:tc>
                  <a:txBody>
                    <a:bodyPr/>
                    <a:lstStyle/>
                    <a:p>
                      <a:pPr algn="ctr"/>
                      <a:r>
                        <a:rPr lang="en-GB" dirty="0" smtClean="0"/>
                        <a:t>12.3%</a:t>
                      </a:r>
                      <a:endParaRPr lang="en-GB" dirty="0"/>
                    </a:p>
                  </a:txBody>
                  <a:tcPr/>
                </a:tc>
              </a:tr>
              <a:tr h="370840">
                <a:tc>
                  <a:txBody>
                    <a:bodyPr/>
                    <a:lstStyle/>
                    <a:p>
                      <a:r>
                        <a:rPr lang="en-GB" b="1" dirty="0" smtClean="0"/>
                        <a:t>Rolls-Royce</a:t>
                      </a:r>
                      <a:endParaRPr lang="en-GB" b="1" dirty="0"/>
                    </a:p>
                  </a:txBody>
                  <a:tcPr/>
                </a:tc>
                <a:tc>
                  <a:txBody>
                    <a:bodyPr/>
                    <a:lstStyle/>
                    <a:p>
                      <a:pPr algn="ctr"/>
                      <a:r>
                        <a:rPr lang="en-GB" dirty="0" smtClean="0"/>
                        <a:t>684p</a:t>
                      </a:r>
                      <a:endParaRPr lang="en-GB" dirty="0"/>
                    </a:p>
                  </a:txBody>
                  <a:tcPr/>
                </a:tc>
                <a:tc>
                  <a:txBody>
                    <a:bodyPr/>
                    <a:lstStyle/>
                    <a:p>
                      <a:pPr algn="ctr"/>
                      <a:r>
                        <a:rPr lang="en-GB" dirty="0" smtClean="0"/>
                        <a:t>17.0x</a:t>
                      </a:r>
                      <a:endParaRPr lang="en-GB" dirty="0"/>
                    </a:p>
                  </a:txBody>
                  <a:tcPr/>
                </a:tc>
                <a:tc>
                  <a:txBody>
                    <a:bodyPr/>
                    <a:lstStyle/>
                    <a:p>
                      <a:pPr algn="ctr"/>
                      <a:r>
                        <a:rPr lang="en-GB" dirty="0" smtClean="0"/>
                        <a:t>-4.9%</a:t>
                      </a:r>
                      <a:endParaRPr lang="en-GB" dirty="0"/>
                    </a:p>
                  </a:txBody>
                  <a:tcPr/>
                </a:tc>
              </a:tr>
            </a:tbl>
          </a:graphicData>
        </a:graphic>
      </p:graphicFrame>
      <p:sp>
        <p:nvSpPr>
          <p:cNvPr id="6" name="TextBox 5"/>
          <p:cNvSpPr txBox="1"/>
          <p:nvPr/>
        </p:nvSpPr>
        <p:spPr>
          <a:xfrm>
            <a:off x="1524000" y="4648200"/>
            <a:ext cx="5791200" cy="461665"/>
          </a:xfrm>
          <a:prstGeom prst="rect">
            <a:avLst/>
          </a:prstGeom>
          <a:noFill/>
        </p:spPr>
        <p:txBody>
          <a:bodyPr wrap="square" rtlCol="0">
            <a:spAutoFit/>
          </a:bodyPr>
          <a:lstStyle/>
          <a:p>
            <a:pPr marL="228600" indent="-228600">
              <a:buAutoNum type="alphaLcParenBoth"/>
            </a:pPr>
            <a:r>
              <a:rPr lang="en-GB" sz="1200" i="1" dirty="0" smtClean="0"/>
              <a:t>Pre-market, 22 April 2016</a:t>
            </a:r>
          </a:p>
          <a:p>
            <a:pPr marL="228600" indent="-228600">
              <a:buAutoNum type="alphaLcParenBoth"/>
            </a:pPr>
            <a:r>
              <a:rPr lang="en-GB" sz="1200" i="1" dirty="0" smtClean="0"/>
              <a:t>Consensus estimates</a:t>
            </a:r>
            <a:endParaRPr lang="en-GB" sz="1200" i="1" dirty="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Differentiate Maturing from Emerging Tech</a:t>
            </a:r>
            <a:endParaRPr lang="en-GB" sz="2400" dirty="0">
              <a:latin typeface="Arial Black" pitchFamily="34" charset="0"/>
            </a:endParaRPr>
          </a:p>
        </p:txBody>
      </p:sp>
      <p:sp>
        <p:nvSpPr>
          <p:cNvPr id="16" name="Text Box 6"/>
          <p:cNvSpPr txBox="1">
            <a:spLocks noChangeArrowheads="1"/>
          </p:cNvSpPr>
          <p:nvPr/>
        </p:nvSpPr>
        <p:spPr bwMode="auto">
          <a:xfrm>
            <a:off x="321546" y="1295400"/>
            <a:ext cx="8365253" cy="461849"/>
          </a:xfrm>
          <a:prstGeom prst="rect">
            <a:avLst/>
          </a:prstGeom>
          <a:noFill/>
          <a:ln w="9525">
            <a:noFill/>
            <a:miter lim="800000"/>
            <a:headEnd/>
            <a:tailEnd/>
          </a:ln>
        </p:spPr>
        <p:txBody>
          <a:bodyPr wrap="square" lIns="91623" tIns="45811" rIns="91623" bIns="45811">
            <a:spAutoFit/>
          </a:bodyPr>
          <a:lstStyle/>
          <a:p>
            <a:r>
              <a:rPr lang="en-GB" sz="2400" dirty="0" smtClean="0">
                <a:latin typeface="+mn-lt"/>
              </a:rPr>
              <a:t>Nevertheless, the multi-bagger potential is in Emerging Tech.</a:t>
            </a: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10</a:t>
            </a:fld>
            <a:endParaRPr lang="en-GB" dirty="0" smtClean="0"/>
          </a:p>
        </p:txBody>
      </p:sp>
      <p:graphicFrame>
        <p:nvGraphicFramePr>
          <p:cNvPr id="5" name="Table 4"/>
          <p:cNvGraphicFramePr>
            <a:graphicFrameLocks noGrp="1"/>
          </p:cNvGraphicFramePr>
          <p:nvPr/>
        </p:nvGraphicFramePr>
        <p:xfrm>
          <a:off x="2362200" y="2880834"/>
          <a:ext cx="4419600" cy="1614966"/>
        </p:xfrm>
        <a:graphic>
          <a:graphicData uri="http://schemas.openxmlformats.org/drawingml/2006/table">
            <a:tbl>
              <a:tblPr firstRow="1" bandRow="1">
                <a:tableStyleId>{00A15C55-8517-42AA-B614-E9B94910E393}</a:tableStyleId>
              </a:tblPr>
              <a:tblGrid>
                <a:gridCol w="2034420"/>
                <a:gridCol w="2385180"/>
              </a:tblGrid>
              <a:tr h="457200">
                <a:tc>
                  <a:txBody>
                    <a:bodyPr/>
                    <a:lstStyle/>
                    <a:p>
                      <a:pPr algn="ctr"/>
                      <a:r>
                        <a:rPr lang="en-GB" dirty="0" smtClean="0"/>
                        <a:t>Market</a:t>
                      </a:r>
                      <a:endParaRPr lang="en-GB" dirty="0"/>
                    </a:p>
                  </a:txBody>
                  <a:tcPr/>
                </a:tc>
                <a:tc>
                  <a:txBody>
                    <a:bodyPr/>
                    <a:lstStyle/>
                    <a:p>
                      <a:pPr algn="ctr"/>
                      <a:r>
                        <a:rPr lang="en-GB" dirty="0" smtClean="0"/>
                        <a:t>Online penetration *</a:t>
                      </a:r>
                      <a:endParaRPr lang="en-GB" dirty="0"/>
                    </a:p>
                  </a:txBody>
                  <a:tcPr/>
                </a:tc>
              </a:tr>
              <a:tr h="385922">
                <a:tc>
                  <a:txBody>
                    <a:bodyPr/>
                    <a:lstStyle/>
                    <a:p>
                      <a:pPr algn="ctr"/>
                      <a:r>
                        <a:rPr lang="en-GB" dirty="0" smtClean="0"/>
                        <a:t>Fashion</a:t>
                      </a:r>
                      <a:endParaRPr lang="en-GB" dirty="0"/>
                    </a:p>
                  </a:txBody>
                  <a:tcPr/>
                </a:tc>
                <a:tc>
                  <a:txBody>
                    <a:bodyPr/>
                    <a:lstStyle/>
                    <a:p>
                      <a:pPr algn="ctr"/>
                      <a:r>
                        <a:rPr lang="en-GB" dirty="0" smtClean="0"/>
                        <a:t>&lt;10%</a:t>
                      </a:r>
                      <a:endParaRPr lang="en-GB" dirty="0"/>
                    </a:p>
                  </a:txBody>
                  <a:tcPr/>
                </a:tc>
              </a:tr>
              <a:tr h="385922">
                <a:tc>
                  <a:txBody>
                    <a:bodyPr/>
                    <a:lstStyle/>
                    <a:p>
                      <a:pPr algn="ctr"/>
                      <a:r>
                        <a:rPr lang="en-GB" dirty="0" smtClean="0"/>
                        <a:t>US consumer loans</a:t>
                      </a:r>
                      <a:endParaRPr lang="en-GB" dirty="0"/>
                    </a:p>
                  </a:txBody>
                  <a:tcPr/>
                </a:tc>
                <a:tc>
                  <a:txBody>
                    <a:bodyPr/>
                    <a:lstStyle/>
                    <a:p>
                      <a:pPr algn="ctr"/>
                      <a:r>
                        <a:rPr lang="en-GB" dirty="0" smtClean="0"/>
                        <a:t>c.4%</a:t>
                      </a:r>
                      <a:endParaRPr lang="en-GB" dirty="0"/>
                    </a:p>
                  </a:txBody>
                  <a:tcPr/>
                </a:tc>
              </a:tr>
              <a:tr h="385922">
                <a:tc>
                  <a:txBody>
                    <a:bodyPr/>
                    <a:lstStyle/>
                    <a:p>
                      <a:pPr algn="ctr"/>
                      <a:r>
                        <a:rPr lang="en-GB" dirty="0" smtClean="0"/>
                        <a:t>Education</a:t>
                      </a:r>
                      <a:endParaRPr lang="en-GB" dirty="0"/>
                    </a:p>
                  </a:txBody>
                  <a:tcPr/>
                </a:tc>
                <a:tc>
                  <a:txBody>
                    <a:bodyPr/>
                    <a:lstStyle/>
                    <a:p>
                      <a:pPr algn="ctr"/>
                      <a:r>
                        <a:rPr lang="en-GB" dirty="0" smtClean="0"/>
                        <a:t>&lt;1%</a:t>
                      </a:r>
                      <a:endParaRPr lang="en-GB" dirty="0"/>
                    </a:p>
                  </a:txBody>
                  <a:tcPr/>
                </a:tc>
              </a:tr>
            </a:tbl>
          </a:graphicData>
        </a:graphic>
      </p:graphicFrame>
      <p:sp>
        <p:nvSpPr>
          <p:cNvPr id="6" name="TextBox 5"/>
          <p:cNvSpPr txBox="1"/>
          <p:nvPr/>
        </p:nvSpPr>
        <p:spPr>
          <a:xfrm>
            <a:off x="2362200" y="4648200"/>
            <a:ext cx="5791200" cy="276999"/>
          </a:xfrm>
          <a:prstGeom prst="rect">
            <a:avLst/>
          </a:prstGeom>
          <a:noFill/>
        </p:spPr>
        <p:txBody>
          <a:bodyPr wrap="square" rtlCol="0">
            <a:spAutoFit/>
          </a:bodyPr>
          <a:lstStyle/>
          <a:p>
            <a:pPr marL="228600" indent="-228600"/>
            <a:r>
              <a:rPr lang="en-GB" sz="1200" i="1" dirty="0" smtClean="0"/>
              <a:t>* IPI estimates</a:t>
            </a:r>
            <a:endParaRPr lang="en-GB" sz="1200" i="1" dirty="0"/>
          </a:p>
        </p:txBody>
      </p:sp>
      <p:sp>
        <p:nvSpPr>
          <p:cNvPr id="7" name="Text Box 6"/>
          <p:cNvSpPr txBox="1">
            <a:spLocks noChangeArrowheads="1"/>
          </p:cNvSpPr>
          <p:nvPr/>
        </p:nvSpPr>
        <p:spPr bwMode="auto">
          <a:xfrm>
            <a:off x="381000" y="2286000"/>
            <a:ext cx="8365253" cy="400293"/>
          </a:xfrm>
          <a:prstGeom prst="rect">
            <a:avLst/>
          </a:prstGeom>
          <a:noFill/>
          <a:ln w="9525">
            <a:noFill/>
            <a:miter lim="800000"/>
            <a:headEnd/>
            <a:tailEnd/>
          </a:ln>
        </p:spPr>
        <p:txBody>
          <a:bodyPr wrap="square" lIns="91623" tIns="45811" rIns="91623" bIns="45811">
            <a:spAutoFit/>
          </a:bodyPr>
          <a:lstStyle/>
          <a:p>
            <a:pPr algn="ctr"/>
            <a:r>
              <a:rPr lang="en-GB" sz="2000" dirty="0" smtClean="0">
                <a:latin typeface="+mn-lt"/>
              </a:rPr>
              <a:t>Traditional businesses getting disrupted by technology</a:t>
            </a:r>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Decent valuation staring to appear</a:t>
            </a:r>
            <a:endParaRPr lang="en-GB" sz="2400" dirty="0">
              <a:latin typeface="Arial Black" pitchFamily="34" charset="0"/>
            </a:endParaRPr>
          </a:p>
        </p:txBody>
      </p:sp>
      <p:sp>
        <p:nvSpPr>
          <p:cNvPr id="16" name="Text Box 6"/>
          <p:cNvSpPr txBox="1">
            <a:spLocks noChangeArrowheads="1"/>
          </p:cNvSpPr>
          <p:nvPr/>
        </p:nvSpPr>
        <p:spPr bwMode="auto">
          <a:xfrm>
            <a:off x="609600" y="1234435"/>
            <a:ext cx="8077199" cy="4155167"/>
          </a:xfrm>
          <a:prstGeom prst="rect">
            <a:avLst/>
          </a:prstGeom>
          <a:noFill/>
          <a:ln w="9525">
            <a:noFill/>
            <a:miter lim="800000"/>
            <a:headEnd/>
            <a:tailEnd/>
          </a:ln>
        </p:spPr>
        <p:txBody>
          <a:bodyPr wrap="square" lIns="91623" tIns="45811" rIns="91623" bIns="45811">
            <a:spAutoFit/>
          </a:bodyPr>
          <a:lstStyle/>
          <a:p>
            <a:pPr marL="342900" lvl="0" indent="-342900">
              <a:buFont typeface="Arial" pitchFamily="34" charset="0"/>
              <a:buChar char="•"/>
            </a:pPr>
            <a:r>
              <a:rPr lang="en-GB" sz="2400" dirty="0" smtClean="0">
                <a:solidFill>
                  <a:prstClr val="black"/>
                </a:solidFill>
                <a:latin typeface="Calibri"/>
              </a:rPr>
              <a:t>Undervaluation is following overvaluation. EV: Sales ratios were 8-10X in mid 2015, are now in </a:t>
            </a:r>
            <a:r>
              <a:rPr lang="en-GB" sz="2400" smtClean="0">
                <a:solidFill>
                  <a:prstClr val="black"/>
                </a:solidFill>
                <a:latin typeface="Calibri"/>
              </a:rPr>
              <a:t>2.5X-3.5X range. </a:t>
            </a:r>
            <a:endParaRPr lang="en-GB" sz="2400" dirty="0" smtClean="0">
              <a:solidFill>
                <a:prstClr val="black"/>
              </a:solidFill>
              <a:latin typeface="Calibri"/>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a:p>
            <a:pPr marL="342900" indent="-342900"/>
            <a:endParaRPr lang="en-GB" sz="2400" dirty="0" smtClean="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11</a:t>
            </a:fld>
            <a:endParaRPr lang="en-GB" dirty="0" smtClean="0"/>
          </a:p>
        </p:txBody>
      </p:sp>
      <p:sp>
        <p:nvSpPr>
          <p:cNvPr id="13" name="Rectangle 12"/>
          <p:cNvSpPr/>
          <p:nvPr/>
        </p:nvSpPr>
        <p:spPr>
          <a:xfrm>
            <a:off x="1295400" y="2237601"/>
            <a:ext cx="6553200" cy="307777"/>
          </a:xfrm>
          <a:prstGeom prst="rect">
            <a:avLst/>
          </a:prstGeom>
        </p:spPr>
        <p:txBody>
          <a:bodyPr wrap="square">
            <a:spAutoFit/>
          </a:bodyPr>
          <a:lstStyle/>
          <a:p>
            <a:pPr marL="0" indent="0" algn="ctr">
              <a:buNone/>
            </a:pPr>
            <a:r>
              <a:rPr lang="en-GB" sz="1400" b="1" dirty="0" err="1" smtClean="0"/>
              <a:t>Etsy</a:t>
            </a:r>
            <a:r>
              <a:rPr lang="en-GB" sz="1400" b="1" dirty="0" smtClean="0"/>
              <a:t> share price chart, last 12 months</a:t>
            </a:r>
          </a:p>
        </p:txBody>
      </p:sp>
      <p:sp>
        <p:nvSpPr>
          <p:cNvPr id="14" name="TextBox 13"/>
          <p:cNvSpPr txBox="1"/>
          <p:nvPr/>
        </p:nvSpPr>
        <p:spPr>
          <a:xfrm>
            <a:off x="1295400" y="5819001"/>
            <a:ext cx="5791200" cy="276999"/>
          </a:xfrm>
          <a:prstGeom prst="rect">
            <a:avLst/>
          </a:prstGeom>
          <a:noFill/>
        </p:spPr>
        <p:txBody>
          <a:bodyPr wrap="square" rtlCol="0">
            <a:spAutoFit/>
          </a:bodyPr>
          <a:lstStyle/>
          <a:p>
            <a:r>
              <a:rPr lang="en-GB" sz="1200" i="1" dirty="0" smtClean="0"/>
              <a:t>Source: Yahoo Finance</a:t>
            </a:r>
            <a:endParaRPr lang="en-GB" sz="1200"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2663571"/>
            <a:ext cx="6477000" cy="3079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 name="Straight Arrow Connector 16"/>
          <p:cNvCxnSpPr/>
          <p:nvPr/>
        </p:nvCxnSpPr>
        <p:spPr>
          <a:xfrm>
            <a:off x="5715000" y="4371201"/>
            <a:ext cx="304800"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486400" y="3914001"/>
            <a:ext cx="1295400" cy="461665"/>
          </a:xfrm>
          <a:prstGeom prst="rect">
            <a:avLst/>
          </a:prstGeom>
          <a:noFill/>
        </p:spPr>
        <p:txBody>
          <a:bodyPr wrap="square" rtlCol="0">
            <a:spAutoFit/>
          </a:bodyPr>
          <a:lstStyle/>
          <a:p>
            <a:r>
              <a:rPr lang="en-GB" sz="1200" dirty="0" smtClean="0"/>
              <a:t>First purchased at $7.68</a:t>
            </a:r>
            <a:endParaRPr lang="en-GB" sz="1200" dirty="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81000" y="304801"/>
            <a:ext cx="8305800" cy="461665"/>
          </a:xfrm>
          <a:prstGeom prst="rect">
            <a:avLst/>
          </a:prstGeom>
          <a:noFill/>
          <a:ln w="9525">
            <a:noFill/>
            <a:miter lim="800000"/>
            <a:headEnd/>
            <a:tailEnd/>
          </a:ln>
        </p:spPr>
        <p:txBody>
          <a:bodyPr>
            <a:spAutoFit/>
          </a:bodyPr>
          <a:lstStyle/>
          <a:p>
            <a:r>
              <a:rPr lang="en-GB" sz="2400" dirty="0" smtClean="0">
                <a:latin typeface="Arial Black" pitchFamily="34" charset="0"/>
              </a:rPr>
              <a:t>Summary</a:t>
            </a:r>
            <a:endParaRPr lang="en-GB" sz="2400" dirty="0">
              <a:latin typeface="Arial Black" pitchFamily="34" charset="0"/>
            </a:endParaRPr>
          </a:p>
        </p:txBody>
      </p:sp>
      <p:sp>
        <p:nvSpPr>
          <p:cNvPr id="16" name="Text Box 6"/>
          <p:cNvSpPr txBox="1">
            <a:spLocks noChangeArrowheads="1"/>
          </p:cNvSpPr>
          <p:nvPr/>
        </p:nvSpPr>
        <p:spPr bwMode="auto">
          <a:xfrm>
            <a:off x="321546" y="1256521"/>
            <a:ext cx="8365253" cy="4155167"/>
          </a:xfrm>
          <a:prstGeom prst="rect">
            <a:avLst/>
          </a:prstGeom>
          <a:noFill/>
          <a:ln w="9525">
            <a:noFill/>
            <a:miter lim="800000"/>
            <a:headEnd/>
            <a:tailEnd/>
          </a:ln>
        </p:spPr>
        <p:txBody>
          <a:bodyPr wrap="square" lIns="91623" tIns="45811" rIns="91623" bIns="45811">
            <a:spAutoFit/>
          </a:bodyPr>
          <a:lstStyle/>
          <a:p>
            <a:pPr marL="342900" indent="-342900">
              <a:buFont typeface="Arial" pitchFamily="34" charset="0"/>
              <a:buChar char="•"/>
            </a:pPr>
            <a:r>
              <a:rPr lang="en-GB" sz="2400" dirty="0" smtClean="0">
                <a:latin typeface="+mn-lt"/>
              </a:rPr>
              <a:t>Real use of the Internet is still very low relative to potential</a:t>
            </a:r>
          </a:p>
          <a:p>
            <a:endParaRPr lang="en-GB" sz="2400" dirty="0" smtClean="0">
              <a:latin typeface="+mn-lt"/>
            </a:endParaRPr>
          </a:p>
          <a:p>
            <a:pPr marL="342900" indent="-342900">
              <a:buFont typeface="Arial" pitchFamily="34" charset="0"/>
              <a:buChar char="•"/>
            </a:pPr>
            <a:r>
              <a:rPr lang="en-GB" sz="2400" dirty="0" smtClean="0">
                <a:latin typeface="+mn-lt"/>
              </a:rPr>
              <a:t>Adoption changes industries and throws up new Winners</a:t>
            </a:r>
          </a:p>
          <a:p>
            <a:endParaRPr lang="en-GB" sz="2400" dirty="0" smtClean="0">
              <a:latin typeface="+mn-lt"/>
            </a:endParaRPr>
          </a:p>
          <a:p>
            <a:pPr marL="342900" indent="-342900">
              <a:buFont typeface="Arial" pitchFamily="34" charset="0"/>
              <a:buChar char="•"/>
            </a:pPr>
            <a:r>
              <a:rPr lang="en-GB" sz="2400" dirty="0" smtClean="0">
                <a:latin typeface="+mn-lt"/>
              </a:rPr>
              <a:t>The real Winners are almost always Monopolists / </a:t>
            </a:r>
            <a:r>
              <a:rPr lang="en-GB" sz="2400" dirty="0" err="1" smtClean="0">
                <a:latin typeface="+mn-lt"/>
              </a:rPr>
              <a:t>Oligopolists</a:t>
            </a:r>
            <a:r>
              <a:rPr lang="en-GB" sz="2400" dirty="0" smtClean="0">
                <a:latin typeface="+mn-lt"/>
              </a:rPr>
              <a:t/>
            </a:r>
            <a:br>
              <a:rPr lang="en-GB" sz="2400" dirty="0" smtClean="0">
                <a:latin typeface="+mn-lt"/>
              </a:rPr>
            </a:br>
            <a:endParaRPr lang="en-GB" sz="2400" dirty="0">
              <a:latin typeface="+mn-lt"/>
            </a:endParaRPr>
          </a:p>
          <a:p>
            <a:pPr marL="342900" indent="-342900">
              <a:buFont typeface="Arial" pitchFamily="34" charset="0"/>
              <a:buChar char="•"/>
            </a:pPr>
            <a:r>
              <a:rPr lang="en-GB" sz="2400" dirty="0" smtClean="0">
                <a:latin typeface="+mn-lt"/>
              </a:rPr>
              <a:t>Tomorrow’s Winners usually have cheap valuations</a:t>
            </a:r>
            <a:br>
              <a:rPr lang="en-GB" sz="2400" dirty="0" smtClean="0">
                <a:latin typeface="+mn-lt"/>
              </a:rPr>
            </a:br>
            <a:r>
              <a:rPr lang="en-GB" sz="2400" dirty="0" smtClean="0">
                <a:latin typeface="+mn-lt"/>
              </a:rPr>
              <a:t>- they shouldn’t do!</a:t>
            </a:r>
            <a:br>
              <a:rPr lang="en-GB" sz="2400" dirty="0" smtClean="0">
                <a:latin typeface="+mn-lt"/>
              </a:rPr>
            </a:br>
            <a:endParaRPr lang="en-GB" sz="2400" dirty="0" smtClean="0">
              <a:latin typeface="+mn-lt"/>
            </a:endParaRPr>
          </a:p>
          <a:p>
            <a:pPr marL="342900" indent="-342900">
              <a:buFont typeface="Arial" pitchFamily="34" charset="0"/>
              <a:buChar char="•"/>
            </a:pPr>
            <a:r>
              <a:rPr lang="en-GB" sz="2400" dirty="0" smtClean="0">
                <a:latin typeface="+mn-lt"/>
              </a:rPr>
              <a:t>Spotting real Winners is horribly difficult.</a:t>
            </a:r>
            <a:br>
              <a:rPr lang="en-GB" sz="2400" dirty="0" smtClean="0">
                <a:latin typeface="+mn-lt"/>
              </a:rPr>
            </a:br>
            <a:endParaRPr lang="en-GB" sz="2400" dirty="0" smtClean="0">
              <a:latin typeface="+mn-lt"/>
            </a:endParaRPr>
          </a:p>
        </p:txBody>
      </p:sp>
      <p:sp>
        <p:nvSpPr>
          <p:cNvPr id="4" name="Slide Number Placeholder 2"/>
          <p:cNvSpPr>
            <a:spLocks noGrp="1"/>
          </p:cNvSpPr>
          <p:nvPr>
            <p:ph type="sldNum" sz="quarter" idx="10"/>
          </p:nvPr>
        </p:nvSpPr>
        <p:spPr>
          <a:xfrm>
            <a:off x="8610600" y="174625"/>
            <a:ext cx="381000" cy="381000"/>
          </a:xfrm>
        </p:spPr>
        <p:txBody>
          <a:bodyPr/>
          <a:lstStyle/>
          <a:p>
            <a:pPr defTabSz="866158">
              <a:defRPr/>
            </a:pPr>
            <a:fld id="{C67618DD-1F03-4490-8C40-52A4D209C0EC}" type="slidenum">
              <a:rPr lang="en-GB" smtClean="0"/>
              <a:pPr defTabSz="866158">
                <a:defRPr/>
              </a:pPr>
              <a:t>12</a:t>
            </a:fld>
            <a:endParaRPr lang="en-GB" dirty="0" smtClean="0"/>
          </a:p>
        </p:txBody>
      </p:sp>
    </p:spTree>
    <p:extLst>
      <p:ext uri="{BB962C8B-B14F-4D97-AF65-F5344CB8AC3E}">
        <p14:creationId xmlns:p14="http://schemas.microsoft.com/office/powerpoint/2010/main" val="3850186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txBox="1">
            <a:spLocks noChangeArrowheads="1"/>
          </p:cNvSpPr>
          <p:nvPr/>
        </p:nvSpPr>
        <p:spPr bwMode="auto">
          <a:xfrm>
            <a:off x="381000" y="304800"/>
            <a:ext cx="8305800" cy="369332"/>
          </a:xfrm>
          <a:prstGeom prst="rect">
            <a:avLst/>
          </a:prstGeom>
          <a:noFill/>
          <a:ln w="9525">
            <a:noFill/>
            <a:miter lim="800000"/>
            <a:headEnd/>
            <a:tailEnd/>
          </a:ln>
        </p:spPr>
        <p:txBody>
          <a:bodyPr>
            <a:spAutoFit/>
          </a:bodyPr>
          <a:lstStyle/>
          <a:p>
            <a:r>
              <a:rPr lang="en-GB">
                <a:latin typeface="Arial Black" pitchFamily="34" charset="0"/>
              </a:rPr>
              <a:t>Disclaimers</a:t>
            </a:r>
          </a:p>
        </p:txBody>
      </p:sp>
      <p:sp>
        <p:nvSpPr>
          <p:cNvPr id="15" name="Text Box 3"/>
          <p:cNvSpPr txBox="1">
            <a:spLocks noChangeArrowheads="1"/>
          </p:cNvSpPr>
          <p:nvPr/>
        </p:nvSpPr>
        <p:spPr bwMode="auto">
          <a:xfrm>
            <a:off x="381000" y="1066800"/>
            <a:ext cx="8351839" cy="5324718"/>
          </a:xfrm>
          <a:prstGeom prst="rect">
            <a:avLst/>
          </a:prstGeom>
          <a:noFill/>
          <a:ln w="9525">
            <a:noFill/>
            <a:miter lim="800000"/>
            <a:headEnd/>
            <a:tailEnd/>
          </a:ln>
        </p:spPr>
        <p:txBody>
          <a:bodyPr lIns="91623" tIns="45811" rIns="91623" bIns="45811">
            <a:spAutoFit/>
          </a:bodyPr>
          <a:lstStyle/>
          <a:p>
            <a:pPr indent="-342900" defTabSz="915988">
              <a:defRPr/>
            </a:pPr>
            <a:r>
              <a:rPr lang="en-GB" sz="1000" dirty="0">
                <a:solidFill>
                  <a:schemeClr val="tx1">
                    <a:lumMod val="85000"/>
                    <a:lumOff val="15000"/>
                  </a:schemeClr>
                </a:solidFill>
              </a:rPr>
              <a:t>Inflection Point Investments LLP is authorised and regulated by the Financial </a:t>
            </a:r>
            <a:r>
              <a:rPr lang="en-GB" sz="1000" dirty="0" smtClean="0">
                <a:solidFill>
                  <a:schemeClr val="tx1">
                    <a:lumMod val="85000"/>
                    <a:lumOff val="15000"/>
                  </a:schemeClr>
                </a:solidFill>
              </a:rPr>
              <a:t>Conduct Authority </a:t>
            </a:r>
            <a:r>
              <a:rPr lang="en-GB" sz="1000" dirty="0">
                <a:solidFill>
                  <a:schemeClr val="tx1">
                    <a:lumMod val="85000"/>
                    <a:lumOff val="15000"/>
                  </a:schemeClr>
                </a:solidFill>
              </a:rPr>
              <a:t>(UK) under </a:t>
            </a:r>
            <a:r>
              <a:rPr lang="en-GB" sz="1000" dirty="0" smtClean="0">
                <a:solidFill>
                  <a:schemeClr val="tx1">
                    <a:lumMod val="85000"/>
                    <a:lumOff val="15000"/>
                  </a:schemeClr>
                </a:solidFill>
              </a:rPr>
              <a:t>FCA </a:t>
            </a:r>
            <a:r>
              <a:rPr lang="en-GB" sz="1000" dirty="0">
                <a:solidFill>
                  <a:schemeClr val="tx1">
                    <a:lumMod val="85000"/>
                    <a:lumOff val="15000"/>
                  </a:schemeClr>
                </a:solidFill>
              </a:rPr>
              <a:t>register no: 465103. Registered office: 59 Ravenscourt Road, London W6 0UJ</a:t>
            </a:r>
          </a:p>
          <a:p>
            <a:pPr indent="-342900" defTabSz="915988">
              <a:defRPr/>
            </a:pPr>
            <a:endParaRPr lang="en-GB" sz="1000" dirty="0">
              <a:solidFill>
                <a:schemeClr val="tx1">
                  <a:lumMod val="85000"/>
                  <a:lumOff val="15000"/>
                </a:schemeClr>
              </a:solidFill>
            </a:endParaRPr>
          </a:p>
          <a:p>
            <a:pPr marL="0" indent="0">
              <a:buNone/>
            </a:pPr>
            <a:r>
              <a:rPr lang="en-GB" sz="1000" dirty="0" smtClean="0"/>
              <a:t>This </a:t>
            </a:r>
            <a:r>
              <a:rPr lang="en-GB" sz="1000" dirty="0"/>
              <a:t>document is issued in the United Kingdom by Inflection Point Investments LLP (“</a:t>
            </a:r>
            <a:r>
              <a:rPr lang="en-GB" sz="1000" b="1" dirty="0"/>
              <a:t>Inflection Point Investments</a:t>
            </a:r>
            <a:r>
              <a:rPr lang="en-GB" sz="1000" dirty="0"/>
              <a:t>”), which is authorised and regulated by the Financial Conduct Authority (“</a:t>
            </a:r>
            <a:r>
              <a:rPr lang="en-GB" sz="1000" b="1" dirty="0"/>
              <a:t>FCA</a:t>
            </a:r>
            <a:r>
              <a:rPr lang="en-GB" sz="1000" dirty="0"/>
              <a:t>”). Inflection Point Investments Company Limited (the “</a:t>
            </a:r>
            <a:r>
              <a:rPr lang="en-GB" sz="1000" b="1" dirty="0"/>
              <a:t>Fund</a:t>
            </a:r>
            <a:r>
              <a:rPr lang="en-GB" sz="1000" dirty="0"/>
              <a:t>”) is not a recognised collective investment scheme for the purposes of the Financial Services and Markets Act 2000 of the United Kingdom (the “</a:t>
            </a:r>
            <a:r>
              <a:rPr lang="en-GB" sz="1000" b="1" dirty="0"/>
              <a:t>Act</a:t>
            </a:r>
            <a:r>
              <a:rPr lang="en-GB" sz="1000" dirty="0"/>
              <a:t>”). The promotion of the Fund and the distribution of this document is accordingly restricted by law. This document is exempt from the scheme promotion restriction (in Section 238 of the Act) on the communication of invitations or inducements to participate in unrecognised collective investment schemes on the grounds that it is being issued to and/or directed at only persons who are professional clients or eligible counterparties for the purposes of the FCA’s Conduct of Business Sourcebook. </a:t>
            </a:r>
            <a:endParaRPr lang="en-GB" sz="1000" dirty="0" smtClean="0"/>
          </a:p>
          <a:p>
            <a:pPr marL="0" indent="0">
              <a:buNone/>
            </a:pPr>
            <a:endParaRPr lang="en-GB" sz="1000" dirty="0"/>
          </a:p>
          <a:p>
            <a:pPr marL="0" indent="0">
              <a:buNone/>
            </a:pPr>
            <a:r>
              <a:rPr lang="en-GB" sz="1000" dirty="0"/>
              <a:t>To the extent that this document is issued by Inflection Point Investments, the opportunity to invest in the Fund is only available to such persons and this document must not be relied or acted upon by any other persons. Any recipient of this document who is an authorised person may (if and to the extent it is permitted to do so by the FCA rules applicable to it) distribute it or otherwise promote the Fund in accordance with Section 238 of the Act but not otherwise. Any recipient of this document who is not an authorised person may not distribute it to any other person. This document does not constitute or form part of any offer to issue or sell, or any solicitation of any offer to subscribe or purchase, any investment, nor shall it or the fact of its distribution or communication form the basis of, or be relied on in connection with, any contract therefor. </a:t>
            </a:r>
            <a:endParaRPr lang="en-GB" sz="1000" dirty="0" smtClean="0"/>
          </a:p>
          <a:p>
            <a:pPr marL="0" indent="0">
              <a:buNone/>
            </a:pPr>
            <a:endParaRPr lang="en-GB" sz="1000" dirty="0"/>
          </a:p>
          <a:p>
            <a:pPr marL="0" indent="0">
              <a:buNone/>
            </a:pPr>
            <a:r>
              <a:rPr lang="en-GB" sz="1000" dirty="0"/>
              <a:t>Applications for investment in the Fund can only be made on the basis of the current prospectus. The information and opinions contained in this document are for background purposes only, do not purport to be full or complete, and do not constitute investment advice. Inflection Point Investments neither provides investment advice to, nor receives and transmits orders from, investors in the Fund, nor does it carry on any other activities with or for such investors that constitute "</a:t>
            </a:r>
            <a:r>
              <a:rPr lang="en-GB" sz="1000" dirty="0" err="1"/>
              <a:t>MiFID</a:t>
            </a:r>
            <a:r>
              <a:rPr lang="en-GB" sz="1000" dirty="0"/>
              <a:t> or equivalent third country business" for the purposes of the FCA Rules. Past performance is not a reliable indicator of future results. Inflection Point Investments gives no representations or warranty that any indicative performance or return will be achieved in the future or that the investment objectives and policies from time to time of the Fund will be achieved. You should note that, if you choose to invest in the Fund, your capital will be at risk and you may therefore lose some or all of any amount that you choose to invest</a:t>
            </a:r>
            <a:r>
              <a:rPr lang="en-GB" sz="1000" dirty="0" smtClean="0"/>
              <a:t>.</a:t>
            </a:r>
          </a:p>
          <a:p>
            <a:pPr marL="0" indent="0">
              <a:buNone/>
            </a:pPr>
            <a:endParaRPr lang="en-GB" sz="1000" dirty="0"/>
          </a:p>
          <a:p>
            <a:pPr marL="0" indent="0">
              <a:buNone/>
            </a:pPr>
            <a:r>
              <a:rPr lang="en-GB" sz="1000" dirty="0"/>
              <a:t> This material is not intended to constitute, and should not be construed as, investment advice. Information and opinions presented in this material have been obtained or derived from sources believed by Inflection Point Investments to be reliable, but Inflection Point Investments makes no representation as to their accuracy or completeness. No representation, warranty or undertaking, express or implied, is given as to the accuracy or completeness of the information or opinions contained in this document by any of Inflection Point Investments, the Fund, or any of their directors, officers, shareholders or employees and no liability is accepted by such persons for the accuracy or completeness of any such information or opinions. Investing in the Fund may expose an investor to a significant risk of losing all of the amount invested. Any person who is in any doubt about investing in the Fund should consult an authorised person specialising in advising on such investments.</a:t>
            </a:r>
          </a:p>
        </p:txBody>
      </p:sp>
      <p:sp>
        <p:nvSpPr>
          <p:cNvPr id="4" name="Slide Number Placeholder 1"/>
          <p:cNvSpPr>
            <a:spLocks noGrp="1"/>
          </p:cNvSpPr>
          <p:nvPr>
            <p:ph type="sldNum" sz="quarter" idx="10"/>
          </p:nvPr>
        </p:nvSpPr>
        <p:spPr>
          <a:xfrm>
            <a:off x="8610600" y="174625"/>
            <a:ext cx="381000" cy="381000"/>
          </a:xfrm>
        </p:spPr>
        <p:txBody>
          <a:bodyPr/>
          <a:lstStyle/>
          <a:p>
            <a:pPr>
              <a:defRPr/>
            </a:pPr>
            <a:fld id="{04A35586-8476-4106-9D26-C5B558086FF1}" type="slidenum">
              <a:rPr lang="en-GB" smtClean="0"/>
              <a:pPr>
                <a:defRPr/>
              </a:pPr>
              <a:t>13</a:t>
            </a:fld>
            <a:endParaRPr lang="en-GB" dirty="0" smtClean="0"/>
          </a:p>
        </p:txBody>
      </p:sp>
    </p:spTree>
    <p:extLst>
      <p:ext uri="{BB962C8B-B14F-4D97-AF65-F5344CB8AC3E}">
        <p14:creationId xmlns:p14="http://schemas.microsoft.com/office/powerpoint/2010/main" val="2013460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27794</TotalTime>
  <Words>1421</Words>
  <Application>Microsoft Office PowerPoint</Application>
  <PresentationFormat>On-screen Show (4:3)</PresentationFormat>
  <Paragraphs>228</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Sasha Karim</dc:creator>
  <cp:lastModifiedBy>Charles Elliott</cp:lastModifiedBy>
  <cp:revision>588</cp:revision>
  <cp:lastPrinted>2016-04-22T11:20:49Z</cp:lastPrinted>
  <dcterms:created xsi:type="dcterms:W3CDTF">2006-08-16T00:00:00Z</dcterms:created>
  <dcterms:modified xsi:type="dcterms:W3CDTF">2016-04-22T15:42:28Z</dcterms:modified>
</cp:coreProperties>
</file>