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7"/>
  </p:notesMasterIdLst>
  <p:handoutMasterIdLst>
    <p:handoutMasterId r:id="rId28"/>
  </p:handoutMasterIdLst>
  <p:sldIdLst>
    <p:sldId id="256" r:id="rId2"/>
    <p:sldId id="273" r:id="rId3"/>
    <p:sldId id="284" r:id="rId4"/>
    <p:sldId id="274" r:id="rId5"/>
    <p:sldId id="275" r:id="rId6"/>
    <p:sldId id="276" r:id="rId7"/>
    <p:sldId id="277" r:id="rId8"/>
    <p:sldId id="278" r:id="rId9"/>
    <p:sldId id="279" r:id="rId10"/>
    <p:sldId id="280" r:id="rId11"/>
    <p:sldId id="281" r:id="rId12"/>
    <p:sldId id="282" r:id="rId13"/>
    <p:sldId id="263" r:id="rId14"/>
    <p:sldId id="262" r:id="rId15"/>
    <p:sldId id="261" r:id="rId16"/>
    <p:sldId id="264" r:id="rId17"/>
    <p:sldId id="269" r:id="rId18"/>
    <p:sldId id="272" r:id="rId19"/>
    <p:sldId id="270" r:id="rId20"/>
    <p:sldId id="259" r:id="rId21"/>
    <p:sldId id="265" r:id="rId22"/>
    <p:sldId id="267" r:id="rId23"/>
    <p:sldId id="268" r:id="rId24"/>
    <p:sldId id="260" r:id="rId25"/>
    <p:sldId id="266" r:id="rId26"/>
  </p:sldIdLst>
  <p:sldSz cx="9906000" cy="6858000" type="A4"/>
  <p:notesSz cx="6865938" cy="9998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autoAdjust="0"/>
  </p:normalViewPr>
  <p:slideViewPr>
    <p:cSldViewPr snapToGrid="0" showGuides="1">
      <p:cViewPr varScale="1">
        <p:scale>
          <a:sx n="70" d="100"/>
          <a:sy n="70" d="100"/>
        </p:scale>
        <p:origin x="1036" y="100"/>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43" d="100"/>
          <a:sy n="43" d="100"/>
        </p:scale>
        <p:origin x="1724" y="68"/>
      </p:cViewPr>
      <p:guideLst>
        <p:guide orient="horz" pos="3149"/>
        <p:guide pos="216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SNUAE\OneDrive\Investment\Chart\ROUGH%20-%20BP%20statistics%20Oil%20Reserv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SNUAE\OneDrive\Investment\Chart\ROUGH%20-%20BP%20statistics%20Oil%20Reserv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ISNUAE\OneDrive\Investment\Chart\ROUGH%20-%20BP%20statistics%20Oil%20Reserv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ISNUAE\OneDrive\Investment\Chart\ROUGH%20-%20BP%20statistics%20Oil%20Reserv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ISNUAE\OneDrive\Investment\Chart\ROUGH%20-%20BP%20statistics%20Oil%20Reserves.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sng" strike="noStrike" kern="1200" cap="none" spc="0" normalizeH="0" baseline="0">
                <a:solidFill>
                  <a:schemeClr val="dk1">
                    <a:lumMod val="50000"/>
                    <a:lumOff val="50000"/>
                  </a:schemeClr>
                </a:solidFill>
                <a:latin typeface="+mj-lt"/>
                <a:ea typeface="+mj-ea"/>
                <a:cs typeface="+mj-cs"/>
              </a:defRPr>
            </a:pPr>
            <a:r>
              <a:rPr lang="en-GB" u="sng" dirty="0"/>
              <a:t>US Oil </a:t>
            </a:r>
            <a:r>
              <a:rPr lang="en-GB" u="sng" dirty="0" smtClean="0"/>
              <a:t>Production/Consumption</a:t>
            </a:r>
            <a:r>
              <a:rPr lang="en-GB" u="sng" baseline="0" dirty="0" smtClean="0"/>
              <a:t> forecast</a:t>
            </a:r>
            <a:endParaRPr lang="en-GB" u="sng" dirty="0"/>
          </a:p>
        </c:rich>
      </c:tx>
      <c:layout/>
      <c:overlay val="0"/>
      <c:spPr>
        <a:noFill/>
        <a:ln>
          <a:noFill/>
        </a:ln>
        <a:effectLst/>
      </c:spPr>
      <c:txPr>
        <a:bodyPr rot="0" spcFirstLastPara="1" vertOverflow="ellipsis" vert="horz" wrap="square" anchor="ctr" anchorCtr="1"/>
        <a:lstStyle/>
        <a:p>
          <a:pPr>
            <a:defRPr sz="2128" b="1" i="0" u="sng"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cked"/>
        <c:varyColors val="0"/>
        <c:ser>
          <c:idx val="0"/>
          <c:order val="0"/>
          <c:tx>
            <c:strRef>
              <c:f>'Oil Production – Barrels'!$A$5</c:f>
              <c:strCache>
                <c:ptCount val="1"/>
                <c:pt idx="0">
                  <c:v>US - Oil Production</c:v>
                </c:pt>
              </c:strCache>
            </c:strRef>
          </c:tx>
          <c:spPr>
            <a:ln w="22225" cap="rnd">
              <a:solidFill>
                <a:schemeClr val="accent1"/>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Production – Barrels'!$B$5:$AX$5</c:f>
              <c:numCache>
                <c:formatCode>[&gt;=0.5]0;[=0]\-;\^</c:formatCode>
                <c:ptCount val="49"/>
                <c:pt idx="0">
                  <c:v>9014</c:v>
                </c:pt>
                <c:pt idx="1">
                  <c:v>9579</c:v>
                </c:pt>
                <c:pt idx="2">
                  <c:v>10219</c:v>
                </c:pt>
                <c:pt idx="3">
                  <c:v>10600</c:v>
                </c:pt>
                <c:pt idx="4">
                  <c:v>10828</c:v>
                </c:pt>
                <c:pt idx="5">
                  <c:v>11297</c:v>
                </c:pt>
                <c:pt idx="6">
                  <c:v>11156</c:v>
                </c:pt>
                <c:pt idx="7">
                  <c:v>11185</c:v>
                </c:pt>
                <c:pt idx="8">
                  <c:v>10946</c:v>
                </c:pt>
                <c:pt idx="9">
                  <c:v>10461</c:v>
                </c:pt>
                <c:pt idx="10">
                  <c:v>10008</c:v>
                </c:pt>
                <c:pt idx="11">
                  <c:v>9736</c:v>
                </c:pt>
                <c:pt idx="12">
                  <c:v>9863</c:v>
                </c:pt>
                <c:pt idx="13">
                  <c:v>10274</c:v>
                </c:pt>
                <c:pt idx="14">
                  <c:v>10136</c:v>
                </c:pt>
                <c:pt idx="15">
                  <c:v>10170</c:v>
                </c:pt>
                <c:pt idx="16">
                  <c:v>10181</c:v>
                </c:pt>
                <c:pt idx="17">
                  <c:v>10199</c:v>
                </c:pt>
                <c:pt idx="18">
                  <c:v>10247</c:v>
                </c:pt>
                <c:pt idx="19">
                  <c:v>10509</c:v>
                </c:pt>
                <c:pt idx="20">
                  <c:v>10580</c:v>
                </c:pt>
                <c:pt idx="21">
                  <c:v>10231</c:v>
                </c:pt>
                <c:pt idx="22">
                  <c:v>9944</c:v>
                </c:pt>
                <c:pt idx="23">
                  <c:v>9765</c:v>
                </c:pt>
                <c:pt idx="24">
                  <c:v>9159</c:v>
                </c:pt>
                <c:pt idx="25">
                  <c:v>8914</c:v>
                </c:pt>
                <c:pt idx="26">
                  <c:v>9076</c:v>
                </c:pt>
                <c:pt idx="27">
                  <c:v>8868</c:v>
                </c:pt>
                <c:pt idx="28">
                  <c:v>8583</c:v>
                </c:pt>
                <c:pt idx="29">
                  <c:v>8389</c:v>
                </c:pt>
                <c:pt idx="30">
                  <c:v>8322</c:v>
                </c:pt>
                <c:pt idx="31">
                  <c:v>8295</c:v>
                </c:pt>
                <c:pt idx="32">
                  <c:v>8269</c:v>
                </c:pt>
                <c:pt idx="33">
                  <c:v>8011</c:v>
                </c:pt>
                <c:pt idx="34">
                  <c:v>7731</c:v>
                </c:pt>
                <c:pt idx="35">
                  <c:v>7733.6040000000003</c:v>
                </c:pt>
                <c:pt idx="36">
                  <c:v>7670.4009999999898</c:v>
                </c:pt>
                <c:pt idx="37">
                  <c:v>7626.0780000000004</c:v>
                </c:pt>
                <c:pt idx="38">
                  <c:v>7362.0699999999897</c:v>
                </c:pt>
                <c:pt idx="39">
                  <c:v>7244.1459999999897</c:v>
                </c:pt>
                <c:pt idx="40">
                  <c:v>6902.7430000000004</c:v>
                </c:pt>
                <c:pt idx="41">
                  <c:v>6827.5540000000001</c:v>
                </c:pt>
                <c:pt idx="42">
                  <c:v>6861.9470000000001</c:v>
                </c:pt>
                <c:pt idx="43">
                  <c:v>6783.3710000000001</c:v>
                </c:pt>
                <c:pt idx="44">
                  <c:v>7262.8770000000004</c:v>
                </c:pt>
                <c:pt idx="45">
                  <c:v>7551.7150000000001</c:v>
                </c:pt>
                <c:pt idx="46">
                  <c:v>7868</c:v>
                </c:pt>
                <c:pt idx="47">
                  <c:v>8892</c:v>
                </c:pt>
                <c:pt idx="48">
                  <c:v>10003</c:v>
                </c:pt>
              </c:numCache>
            </c:numRef>
          </c:val>
          <c:smooth val="0"/>
        </c:ser>
        <c:dLbls>
          <c:showLegendKey val="0"/>
          <c:showVal val="0"/>
          <c:showCatName val="0"/>
          <c:showSerName val="0"/>
          <c:showPercent val="0"/>
          <c:showBubbleSize val="0"/>
        </c:dLbls>
        <c:marker val="1"/>
        <c:smooth val="0"/>
        <c:axId val="2078978576"/>
        <c:axId val="2078970416"/>
      </c:lineChart>
      <c:lineChart>
        <c:grouping val="stacked"/>
        <c:varyColors val="0"/>
        <c:ser>
          <c:idx val="1"/>
          <c:order val="1"/>
          <c:tx>
            <c:strRef>
              <c:f>'Oil Consumption – Barrels'!$A$5</c:f>
              <c:strCache>
                <c:ptCount val="1"/>
                <c:pt idx="0">
                  <c:v>US - Oil Consumption</c:v>
                </c:pt>
              </c:strCache>
            </c:strRef>
          </c:tx>
          <c:spPr>
            <a:ln w="22225" cap="rnd">
              <a:solidFill>
                <a:schemeClr val="accent2"/>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Consumption – Barrels'!$B$5:$AX$5</c:f>
              <c:numCache>
                <c:formatCode>[&gt;=0.5]0;[=0]\-;\^</c:formatCode>
                <c:ptCount val="49"/>
                <c:pt idx="0">
                  <c:v>11522.187698</c:v>
                </c:pt>
                <c:pt idx="1">
                  <c:v>12100.347313999901</c:v>
                </c:pt>
                <c:pt idx="2">
                  <c:v>12566.880466000001</c:v>
                </c:pt>
                <c:pt idx="3">
                  <c:v>13404.548552</c:v>
                </c:pt>
                <c:pt idx="4">
                  <c:v>14152.985096</c:v>
                </c:pt>
                <c:pt idx="5">
                  <c:v>14709.910245999899</c:v>
                </c:pt>
                <c:pt idx="6">
                  <c:v>15222.758083000001</c:v>
                </c:pt>
                <c:pt idx="7">
                  <c:v>16380.813851999899</c:v>
                </c:pt>
                <c:pt idx="8">
                  <c:v>17317.9327669999</c:v>
                </c:pt>
                <c:pt idx="9">
                  <c:v>16630.647999999899</c:v>
                </c:pt>
                <c:pt idx="10">
                  <c:v>16333.560877</c:v>
                </c:pt>
                <c:pt idx="11">
                  <c:v>17460.7445349999</c:v>
                </c:pt>
                <c:pt idx="12">
                  <c:v>18443.366767</c:v>
                </c:pt>
                <c:pt idx="13">
                  <c:v>18755.940658</c:v>
                </c:pt>
                <c:pt idx="14">
                  <c:v>18438.211149999901</c:v>
                </c:pt>
                <c:pt idx="15">
                  <c:v>17062.3548359999</c:v>
                </c:pt>
                <c:pt idx="16">
                  <c:v>16059.695341000001</c:v>
                </c:pt>
                <c:pt idx="17">
                  <c:v>15294.9626839999</c:v>
                </c:pt>
                <c:pt idx="18">
                  <c:v>15234.540301999899</c:v>
                </c:pt>
                <c:pt idx="19">
                  <c:v>15725.358934546401</c:v>
                </c:pt>
                <c:pt idx="20">
                  <c:v>15726.130987136899</c:v>
                </c:pt>
                <c:pt idx="21">
                  <c:v>16280.8936154931</c:v>
                </c:pt>
                <c:pt idx="22">
                  <c:v>16664.669123109499</c:v>
                </c:pt>
                <c:pt idx="23">
                  <c:v>17283.250134530001</c:v>
                </c:pt>
                <c:pt idx="24">
                  <c:v>17325.233205041</c:v>
                </c:pt>
                <c:pt idx="25">
                  <c:v>16988.182357739701</c:v>
                </c:pt>
                <c:pt idx="26">
                  <c:v>16713.443067643799</c:v>
                </c:pt>
                <c:pt idx="27">
                  <c:v>17032.782704278601</c:v>
                </c:pt>
                <c:pt idx="28">
                  <c:v>17236.2309859589</c:v>
                </c:pt>
                <c:pt idx="29">
                  <c:v>17718.647510082101</c:v>
                </c:pt>
                <c:pt idx="30">
                  <c:v>17724.819781972601</c:v>
                </c:pt>
                <c:pt idx="31">
                  <c:v>18309.358197459002</c:v>
                </c:pt>
                <c:pt idx="32">
                  <c:v>18620.5741077534</c:v>
                </c:pt>
                <c:pt idx="33">
                  <c:v>18917.1879187671</c:v>
                </c:pt>
                <c:pt idx="34">
                  <c:v>19518.901781561599</c:v>
                </c:pt>
                <c:pt idx="35">
                  <c:v>19701.368196754</c:v>
                </c:pt>
                <c:pt idx="36">
                  <c:v>19648.6197276575</c:v>
                </c:pt>
                <c:pt idx="37">
                  <c:v>19760.904847931499</c:v>
                </c:pt>
                <c:pt idx="38">
                  <c:v>20033.040080753399</c:v>
                </c:pt>
                <c:pt idx="39">
                  <c:v>20731.543715879699</c:v>
                </c:pt>
                <c:pt idx="40">
                  <c:v>20802.160382767099</c:v>
                </c:pt>
                <c:pt idx="41">
                  <c:v>20687.419178082098</c:v>
                </c:pt>
                <c:pt idx="42">
                  <c:v>20680.383561643801</c:v>
                </c:pt>
                <c:pt idx="43">
                  <c:v>19490.41373176</c:v>
                </c:pt>
                <c:pt idx="44">
                  <c:v>18771.397260273901</c:v>
                </c:pt>
                <c:pt idx="45">
                  <c:v>19180.128767123198</c:v>
                </c:pt>
                <c:pt idx="46">
                  <c:v>18882.073972602699</c:v>
                </c:pt>
                <c:pt idx="47">
                  <c:v>18490.215846994499</c:v>
                </c:pt>
                <c:pt idx="48">
                  <c:v>18886.797260273899</c:v>
                </c:pt>
              </c:numCache>
            </c:numRef>
          </c:val>
          <c:smooth val="0"/>
        </c:ser>
        <c:dLbls>
          <c:showLegendKey val="0"/>
          <c:showVal val="0"/>
          <c:showCatName val="0"/>
          <c:showSerName val="0"/>
          <c:showPercent val="0"/>
          <c:showBubbleSize val="0"/>
        </c:dLbls>
        <c:marker val="1"/>
        <c:smooth val="0"/>
        <c:axId val="2078968240"/>
        <c:axId val="2078981840"/>
      </c:lineChart>
      <c:valAx>
        <c:axId val="2078970416"/>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Thousand barrels daily</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t;=0.5]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078978576"/>
        <c:crosses val="autoZero"/>
        <c:crossBetween val="between"/>
        <c:majorUnit val="2000"/>
      </c:valAx>
      <c:catAx>
        <c:axId val="2078978576"/>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Years</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078970416"/>
        <c:crosses val="autoZero"/>
        <c:auto val="1"/>
        <c:lblAlgn val="ctr"/>
        <c:lblOffset val="100"/>
        <c:noMultiLvlLbl val="0"/>
      </c:catAx>
      <c:valAx>
        <c:axId val="2078981840"/>
        <c:scaling>
          <c:orientation val="minMax"/>
        </c:scaling>
        <c:delete val="1"/>
        <c:axPos val="r"/>
        <c:numFmt formatCode="[&gt;=0.5]0;[=0]\-;\^" sourceLinked="1"/>
        <c:majorTickMark val="none"/>
        <c:minorTickMark val="none"/>
        <c:tickLblPos val="nextTo"/>
        <c:crossAx val="2078968240"/>
        <c:crosses val="max"/>
        <c:crossBetween val="between"/>
      </c:valAx>
      <c:catAx>
        <c:axId val="2078968240"/>
        <c:scaling>
          <c:orientation val="minMax"/>
        </c:scaling>
        <c:delete val="1"/>
        <c:axPos val="b"/>
        <c:numFmt formatCode="General" sourceLinked="1"/>
        <c:majorTickMark val="out"/>
        <c:minorTickMark val="none"/>
        <c:tickLblPos val="nextTo"/>
        <c:crossAx val="2078981840"/>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u="sng" dirty="0"/>
              <a:t>Canada </a:t>
            </a:r>
            <a:r>
              <a:rPr lang="en-GB" sz="2128" b="1" i="0" u="sng" strike="noStrike" cap="none" normalizeH="0" baseline="0" dirty="0" smtClean="0">
                <a:effectLst/>
              </a:rPr>
              <a:t>Oil Production/Consumption forecast</a:t>
            </a:r>
            <a:endParaRPr lang="en-GB" u="sng" dirty="0"/>
          </a:p>
        </c:rich>
      </c:tx>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cked"/>
        <c:varyColors val="0"/>
        <c:ser>
          <c:idx val="0"/>
          <c:order val="0"/>
          <c:tx>
            <c:strRef>
              <c:f>'Oil Production – Barrels'!$A$6</c:f>
              <c:strCache>
                <c:ptCount val="1"/>
                <c:pt idx="0">
                  <c:v>Canada - Oil Production</c:v>
                </c:pt>
              </c:strCache>
            </c:strRef>
          </c:tx>
          <c:spPr>
            <a:ln w="22225" cap="rnd">
              <a:solidFill>
                <a:schemeClr val="accent1"/>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Production – Barrels'!$B$6:$AX$6</c:f>
              <c:numCache>
                <c:formatCode>[&gt;=0.5]0;[=0]\-;\^</c:formatCode>
                <c:ptCount val="49"/>
                <c:pt idx="0">
                  <c:v>920</c:v>
                </c:pt>
                <c:pt idx="1">
                  <c:v>1012</c:v>
                </c:pt>
                <c:pt idx="2">
                  <c:v>1106</c:v>
                </c:pt>
                <c:pt idx="3">
                  <c:v>1194</c:v>
                </c:pt>
                <c:pt idx="4">
                  <c:v>1306</c:v>
                </c:pt>
                <c:pt idx="5">
                  <c:v>1473</c:v>
                </c:pt>
                <c:pt idx="6">
                  <c:v>1582</c:v>
                </c:pt>
                <c:pt idx="7">
                  <c:v>1829</c:v>
                </c:pt>
                <c:pt idx="8">
                  <c:v>2114</c:v>
                </c:pt>
                <c:pt idx="9">
                  <c:v>1993</c:v>
                </c:pt>
                <c:pt idx="10">
                  <c:v>1735</c:v>
                </c:pt>
                <c:pt idx="11">
                  <c:v>1598</c:v>
                </c:pt>
                <c:pt idx="12">
                  <c:v>1608</c:v>
                </c:pt>
                <c:pt idx="13">
                  <c:v>1597</c:v>
                </c:pt>
                <c:pt idx="14">
                  <c:v>1835</c:v>
                </c:pt>
                <c:pt idx="15">
                  <c:v>1764</c:v>
                </c:pt>
                <c:pt idx="16">
                  <c:v>1610</c:v>
                </c:pt>
                <c:pt idx="17">
                  <c:v>1590</c:v>
                </c:pt>
                <c:pt idx="18">
                  <c:v>1661</c:v>
                </c:pt>
                <c:pt idx="19">
                  <c:v>1775</c:v>
                </c:pt>
                <c:pt idx="20">
                  <c:v>1812.79521099365</c:v>
                </c:pt>
                <c:pt idx="21">
                  <c:v>1805.11746164192</c:v>
                </c:pt>
                <c:pt idx="22">
                  <c:v>1908.7699482158</c:v>
                </c:pt>
                <c:pt idx="23">
                  <c:v>2002.4185139874101</c:v>
                </c:pt>
                <c:pt idx="24">
                  <c:v>1961.45622826868</c:v>
                </c:pt>
                <c:pt idx="25">
                  <c:v>1967.7356711049599</c:v>
                </c:pt>
                <c:pt idx="26">
                  <c:v>1983.5053432645</c:v>
                </c:pt>
                <c:pt idx="27">
                  <c:v>2065.5790598282001</c:v>
                </c:pt>
                <c:pt idx="28">
                  <c:v>2189.01030279523</c:v>
                </c:pt>
                <c:pt idx="29">
                  <c:v>2281.3347888038102</c:v>
                </c:pt>
                <c:pt idx="30">
                  <c:v>2402.1278128998201</c:v>
                </c:pt>
                <c:pt idx="31">
                  <c:v>2479.9174236024701</c:v>
                </c:pt>
                <c:pt idx="32">
                  <c:v>2587.59028284439</c:v>
                </c:pt>
                <c:pt idx="33">
                  <c:v>2672.3813391137101</c:v>
                </c:pt>
                <c:pt idx="34">
                  <c:v>2604.39959497769</c:v>
                </c:pt>
                <c:pt idx="35">
                  <c:v>2703.40190236734</c:v>
                </c:pt>
                <c:pt idx="36">
                  <c:v>2727.9822511062098</c:v>
                </c:pt>
                <c:pt idx="37">
                  <c:v>2858.16410114571</c:v>
                </c:pt>
                <c:pt idx="38">
                  <c:v>3003.4931940450501</c:v>
                </c:pt>
                <c:pt idx="39">
                  <c:v>3079.88660151985</c:v>
                </c:pt>
                <c:pt idx="40">
                  <c:v>3040.8994739948398</c:v>
                </c:pt>
                <c:pt idx="41">
                  <c:v>3208.3928260140101</c:v>
                </c:pt>
                <c:pt idx="42">
                  <c:v>3290.19483040047</c:v>
                </c:pt>
                <c:pt idx="43">
                  <c:v>3207.0318605044799</c:v>
                </c:pt>
                <c:pt idx="44">
                  <c:v>3202.4149209536299</c:v>
                </c:pt>
                <c:pt idx="45">
                  <c:v>3332.0901396619702</c:v>
                </c:pt>
                <c:pt idx="46">
                  <c:v>3514.82206603947</c:v>
                </c:pt>
                <c:pt idx="47">
                  <c:v>3740.1723733119502</c:v>
                </c:pt>
                <c:pt idx="48">
                  <c:v>3948.4731515234598</c:v>
                </c:pt>
              </c:numCache>
            </c:numRef>
          </c:val>
          <c:smooth val="0"/>
        </c:ser>
        <c:dLbls>
          <c:showLegendKey val="0"/>
          <c:showVal val="0"/>
          <c:showCatName val="0"/>
          <c:showSerName val="0"/>
          <c:showPercent val="0"/>
          <c:showBubbleSize val="0"/>
        </c:dLbls>
        <c:marker val="1"/>
        <c:smooth val="0"/>
        <c:axId val="2078966608"/>
        <c:axId val="2078980208"/>
      </c:lineChart>
      <c:lineChart>
        <c:grouping val="stacked"/>
        <c:varyColors val="0"/>
        <c:ser>
          <c:idx val="1"/>
          <c:order val="1"/>
          <c:tx>
            <c:strRef>
              <c:f>'Oil Consumption – Barrels'!$A$6</c:f>
              <c:strCache>
                <c:ptCount val="1"/>
                <c:pt idx="0">
                  <c:v>Canada - Oil Consumption</c:v>
                </c:pt>
              </c:strCache>
            </c:strRef>
          </c:tx>
          <c:spPr>
            <a:ln w="22225" cap="rnd">
              <a:solidFill>
                <a:schemeClr val="accent2"/>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Consumption – Barrels'!$B$6:$AX$6</c:f>
              <c:numCache>
                <c:formatCode>[&gt;=0.5]0;[=0]\-;\^</c:formatCode>
                <c:ptCount val="49"/>
                <c:pt idx="0">
                  <c:v>1108.1163013698599</c:v>
                </c:pt>
                <c:pt idx="1">
                  <c:v>1167.4687945205401</c:v>
                </c:pt>
                <c:pt idx="2">
                  <c:v>1245.5570684931499</c:v>
                </c:pt>
                <c:pt idx="3">
                  <c:v>1322.15734972677</c:v>
                </c:pt>
                <c:pt idx="4">
                  <c:v>1380.19032876712</c:v>
                </c:pt>
                <c:pt idx="5">
                  <c:v>1471.5797534246501</c:v>
                </c:pt>
                <c:pt idx="6">
                  <c:v>1512.12824657534</c:v>
                </c:pt>
                <c:pt idx="7">
                  <c:v>1588.90923497267</c:v>
                </c:pt>
                <c:pt idx="8">
                  <c:v>1682.37917808219</c:v>
                </c:pt>
                <c:pt idx="9">
                  <c:v>1712.6540821917799</c:v>
                </c:pt>
                <c:pt idx="10">
                  <c:v>1682.4199178082099</c:v>
                </c:pt>
                <c:pt idx="11">
                  <c:v>1788.92907103825</c:v>
                </c:pt>
                <c:pt idx="12">
                  <c:v>1811.69323287671</c:v>
                </c:pt>
                <c:pt idx="13">
                  <c:v>1849.04473972602</c:v>
                </c:pt>
                <c:pt idx="14">
                  <c:v>1931.12758904109</c:v>
                </c:pt>
                <c:pt idx="15">
                  <c:v>1898.03245901639</c:v>
                </c:pt>
                <c:pt idx="16">
                  <c:v>1788.17109589041</c:v>
                </c:pt>
                <c:pt idx="17">
                  <c:v>1608.5453698630099</c:v>
                </c:pt>
                <c:pt idx="18">
                  <c:v>1518.1247397260199</c:v>
                </c:pt>
                <c:pt idx="19">
                  <c:v>1539.7878142076499</c:v>
                </c:pt>
                <c:pt idx="20">
                  <c:v>1556.13153424657</c:v>
                </c:pt>
                <c:pt idx="21">
                  <c:v>1559.47906849315</c:v>
                </c:pt>
                <c:pt idx="22">
                  <c:v>1627.21315068493</c:v>
                </c:pt>
                <c:pt idx="23">
                  <c:v>1709.7737704918</c:v>
                </c:pt>
                <c:pt idx="24">
                  <c:v>1770.7193424657501</c:v>
                </c:pt>
                <c:pt idx="25">
                  <c:v>1747.3063561643801</c:v>
                </c:pt>
                <c:pt idx="26">
                  <c:v>1659.16849315068</c:v>
                </c:pt>
                <c:pt idx="27">
                  <c:v>1688.91371584699</c:v>
                </c:pt>
                <c:pt idx="28">
                  <c:v>1697.2957808219101</c:v>
                </c:pt>
                <c:pt idx="29">
                  <c:v>1726.1353698630101</c:v>
                </c:pt>
                <c:pt idx="30">
                  <c:v>1848.2488244295801</c:v>
                </c:pt>
                <c:pt idx="31">
                  <c:v>1889.21827863454</c:v>
                </c:pt>
                <c:pt idx="32">
                  <c:v>1968.88437883393</c:v>
                </c:pt>
                <c:pt idx="33">
                  <c:v>2002.2677130643201</c:v>
                </c:pt>
                <c:pt idx="34">
                  <c:v>2061.2129587842201</c:v>
                </c:pt>
                <c:pt idx="35">
                  <c:v>2042.7063820573101</c:v>
                </c:pt>
                <c:pt idx="36">
                  <c:v>2093.8701559046799</c:v>
                </c:pt>
                <c:pt idx="37">
                  <c:v>2172.3131428685401</c:v>
                </c:pt>
                <c:pt idx="38">
                  <c:v>2228.23817656047</c:v>
                </c:pt>
                <c:pt idx="39">
                  <c:v>2308.5909116077601</c:v>
                </c:pt>
                <c:pt idx="40">
                  <c:v>2287.5412694308002</c:v>
                </c:pt>
                <c:pt idx="41">
                  <c:v>2295.2505956815698</c:v>
                </c:pt>
                <c:pt idx="42">
                  <c:v>2361.1789443805101</c:v>
                </c:pt>
                <c:pt idx="43">
                  <c:v>2315.01523150104</c:v>
                </c:pt>
                <c:pt idx="44">
                  <c:v>2189.8636104032898</c:v>
                </c:pt>
                <c:pt idx="45">
                  <c:v>2316.4606129659501</c:v>
                </c:pt>
                <c:pt idx="46">
                  <c:v>2404.4639399368798</c:v>
                </c:pt>
                <c:pt idx="47">
                  <c:v>2394.3841191919</c:v>
                </c:pt>
                <c:pt idx="48">
                  <c:v>2384.9182670095402</c:v>
                </c:pt>
              </c:numCache>
            </c:numRef>
          </c:val>
          <c:smooth val="0"/>
        </c:ser>
        <c:dLbls>
          <c:showLegendKey val="0"/>
          <c:showVal val="0"/>
          <c:showCatName val="0"/>
          <c:showSerName val="0"/>
          <c:showPercent val="0"/>
          <c:showBubbleSize val="0"/>
        </c:dLbls>
        <c:marker val="1"/>
        <c:smooth val="0"/>
        <c:axId val="2078980752"/>
        <c:axId val="2078984560"/>
      </c:lineChart>
      <c:catAx>
        <c:axId val="2078966608"/>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Years</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078980208"/>
        <c:crosses val="autoZero"/>
        <c:auto val="1"/>
        <c:lblAlgn val="ctr"/>
        <c:lblOffset val="100"/>
        <c:noMultiLvlLbl val="0"/>
      </c:catAx>
      <c:valAx>
        <c:axId val="2078980208"/>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Thousand barrels daily</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t;=0.5]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078966608"/>
        <c:crosses val="autoZero"/>
        <c:crossBetween val="between"/>
        <c:majorUnit val="500"/>
      </c:valAx>
      <c:valAx>
        <c:axId val="2078984560"/>
        <c:scaling>
          <c:orientation val="minMax"/>
        </c:scaling>
        <c:delete val="1"/>
        <c:axPos val="r"/>
        <c:numFmt formatCode="[&gt;=0.5]0;[=0]\-;\^" sourceLinked="1"/>
        <c:majorTickMark val="none"/>
        <c:minorTickMark val="none"/>
        <c:tickLblPos val="nextTo"/>
        <c:crossAx val="2078980752"/>
        <c:crosses val="max"/>
        <c:crossBetween val="between"/>
      </c:valAx>
      <c:catAx>
        <c:axId val="2078980752"/>
        <c:scaling>
          <c:orientation val="minMax"/>
        </c:scaling>
        <c:delete val="1"/>
        <c:axPos val="b"/>
        <c:numFmt formatCode="General" sourceLinked="1"/>
        <c:majorTickMark val="out"/>
        <c:minorTickMark val="none"/>
        <c:tickLblPos val="nextTo"/>
        <c:crossAx val="2078984560"/>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u="sng" dirty="0" smtClean="0"/>
              <a:t>Saudi Arabia </a:t>
            </a:r>
            <a:r>
              <a:rPr lang="en-GB" sz="2128" b="1" i="0" u="sng" strike="noStrike" cap="none" normalizeH="0" baseline="0" dirty="0" smtClean="0">
                <a:effectLst/>
              </a:rPr>
              <a:t>Oil Production/Consumption forecast</a:t>
            </a:r>
            <a:endParaRPr lang="en-GB" u="sng" dirty="0"/>
          </a:p>
        </c:rich>
      </c:tx>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cked"/>
        <c:varyColors val="0"/>
        <c:ser>
          <c:idx val="0"/>
          <c:order val="0"/>
          <c:tx>
            <c:strRef>
              <c:f>'Oil Production – Barrels'!$A$38</c:f>
              <c:strCache>
                <c:ptCount val="1"/>
                <c:pt idx="0">
                  <c:v>Saudi Arabia - Oil Production</c:v>
                </c:pt>
              </c:strCache>
            </c:strRef>
          </c:tx>
          <c:spPr>
            <a:ln w="22225" cap="rnd">
              <a:solidFill>
                <a:schemeClr val="accent1"/>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Production – Barrels'!$B$38:$AX$38</c:f>
              <c:numCache>
                <c:formatCode>[&gt;=0.5]0;[=0]\-;\^</c:formatCode>
                <c:ptCount val="49"/>
                <c:pt idx="0">
                  <c:v>2219</c:v>
                </c:pt>
                <c:pt idx="1">
                  <c:v>2615</c:v>
                </c:pt>
                <c:pt idx="2">
                  <c:v>2825</c:v>
                </c:pt>
                <c:pt idx="3">
                  <c:v>3081</c:v>
                </c:pt>
                <c:pt idx="4">
                  <c:v>3262</c:v>
                </c:pt>
                <c:pt idx="5">
                  <c:v>3851</c:v>
                </c:pt>
                <c:pt idx="6">
                  <c:v>4821</c:v>
                </c:pt>
                <c:pt idx="7">
                  <c:v>6070</c:v>
                </c:pt>
                <c:pt idx="8">
                  <c:v>7693</c:v>
                </c:pt>
                <c:pt idx="9">
                  <c:v>8618</c:v>
                </c:pt>
                <c:pt idx="10">
                  <c:v>7216</c:v>
                </c:pt>
                <c:pt idx="11">
                  <c:v>8762</c:v>
                </c:pt>
                <c:pt idx="12">
                  <c:v>9419</c:v>
                </c:pt>
                <c:pt idx="13">
                  <c:v>8554</c:v>
                </c:pt>
                <c:pt idx="14">
                  <c:v>9841</c:v>
                </c:pt>
                <c:pt idx="15">
                  <c:v>10270</c:v>
                </c:pt>
                <c:pt idx="16">
                  <c:v>10256</c:v>
                </c:pt>
                <c:pt idx="17">
                  <c:v>6961</c:v>
                </c:pt>
                <c:pt idx="18">
                  <c:v>4951</c:v>
                </c:pt>
                <c:pt idx="19">
                  <c:v>4534</c:v>
                </c:pt>
                <c:pt idx="20">
                  <c:v>3601</c:v>
                </c:pt>
                <c:pt idx="21">
                  <c:v>5208</c:v>
                </c:pt>
                <c:pt idx="22">
                  <c:v>4599</c:v>
                </c:pt>
                <c:pt idx="23">
                  <c:v>5720</c:v>
                </c:pt>
                <c:pt idx="24">
                  <c:v>5635</c:v>
                </c:pt>
                <c:pt idx="25">
                  <c:v>7105</c:v>
                </c:pt>
                <c:pt idx="26">
                  <c:v>8820</c:v>
                </c:pt>
                <c:pt idx="27">
                  <c:v>9098</c:v>
                </c:pt>
                <c:pt idx="28">
                  <c:v>8962</c:v>
                </c:pt>
                <c:pt idx="29">
                  <c:v>9084</c:v>
                </c:pt>
                <c:pt idx="30">
                  <c:v>9092.1375198433107</c:v>
                </c:pt>
                <c:pt idx="31">
                  <c:v>9244.2030244612797</c:v>
                </c:pt>
                <c:pt idx="32">
                  <c:v>9427.6161188848801</c:v>
                </c:pt>
                <c:pt idx="33">
                  <c:v>9448.5866533394092</c:v>
                </c:pt>
                <c:pt idx="34">
                  <c:v>8800.1103519695407</c:v>
                </c:pt>
                <c:pt idx="35">
                  <c:v>9469.6653324999897</c:v>
                </c:pt>
                <c:pt idx="36">
                  <c:v>9188.1303155769201</c:v>
                </c:pt>
                <c:pt idx="37">
                  <c:v>8907.4003155769205</c:v>
                </c:pt>
                <c:pt idx="38">
                  <c:v>10140.859976346101</c:v>
                </c:pt>
                <c:pt idx="39">
                  <c:v>10457.9112243653</c:v>
                </c:pt>
                <c:pt idx="40">
                  <c:v>10931.281395211499</c:v>
                </c:pt>
                <c:pt idx="41">
                  <c:v>10670.922795082701</c:v>
                </c:pt>
                <c:pt idx="42">
                  <c:v>10267.7366218361</c:v>
                </c:pt>
                <c:pt idx="43">
                  <c:v>10662.7343026334</c:v>
                </c:pt>
                <c:pt idx="44">
                  <c:v>9663.3414627028396</c:v>
                </c:pt>
                <c:pt idx="45">
                  <c:v>10074.569222607999</c:v>
                </c:pt>
                <c:pt idx="46">
                  <c:v>11143.7731670179</c:v>
                </c:pt>
                <c:pt idx="47">
                  <c:v>11634.5436381536</c:v>
                </c:pt>
                <c:pt idx="48">
                  <c:v>11525.464233247199</c:v>
                </c:pt>
              </c:numCache>
            </c:numRef>
          </c:val>
          <c:smooth val="0"/>
        </c:ser>
        <c:dLbls>
          <c:showLegendKey val="0"/>
          <c:showVal val="0"/>
          <c:showCatName val="0"/>
          <c:showSerName val="0"/>
          <c:showPercent val="0"/>
          <c:showBubbleSize val="0"/>
        </c:dLbls>
        <c:marker val="1"/>
        <c:smooth val="0"/>
        <c:axId val="2078971504"/>
        <c:axId val="2078984016"/>
      </c:lineChart>
      <c:lineChart>
        <c:grouping val="stacked"/>
        <c:varyColors val="0"/>
        <c:ser>
          <c:idx val="1"/>
          <c:order val="1"/>
          <c:tx>
            <c:strRef>
              <c:f>'Oil Consumption – Barrels'!$A$59</c:f>
              <c:strCache>
                <c:ptCount val="1"/>
                <c:pt idx="0">
                  <c:v>Saudi Arabia - Oil Consumption</c:v>
                </c:pt>
              </c:strCache>
            </c:strRef>
          </c:tx>
          <c:spPr>
            <a:ln w="22225" cap="rnd">
              <a:solidFill>
                <a:schemeClr val="accent2"/>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Consumption – Barrels'!$B$59:$AX$59</c:f>
              <c:numCache>
                <c:formatCode>[&gt;=0.5]0;[=0]\-;\^</c:formatCode>
                <c:ptCount val="49"/>
                <c:pt idx="0">
                  <c:v>390.67994520547899</c:v>
                </c:pt>
                <c:pt idx="1">
                  <c:v>394.03095890410901</c:v>
                </c:pt>
                <c:pt idx="2">
                  <c:v>397.38394520547899</c:v>
                </c:pt>
                <c:pt idx="3">
                  <c:v>399.68366120218502</c:v>
                </c:pt>
                <c:pt idx="4">
                  <c:v>404.208821917808</c:v>
                </c:pt>
                <c:pt idx="5">
                  <c:v>407.68071232876702</c:v>
                </c:pt>
                <c:pt idx="6">
                  <c:v>411.15457534246502</c:v>
                </c:pt>
                <c:pt idx="7">
                  <c:v>438.23300546448002</c:v>
                </c:pt>
                <c:pt idx="8">
                  <c:v>465.71490410958899</c:v>
                </c:pt>
                <c:pt idx="9">
                  <c:v>487.68602739725998</c:v>
                </c:pt>
                <c:pt idx="10">
                  <c:v>366.37408219178002</c:v>
                </c:pt>
                <c:pt idx="11">
                  <c:v>427.88043715846902</c:v>
                </c:pt>
                <c:pt idx="12">
                  <c:v>499.75928767123202</c:v>
                </c:pt>
                <c:pt idx="13">
                  <c:v>537.34668493150605</c:v>
                </c:pt>
                <c:pt idx="14">
                  <c:v>653.42991780821899</c:v>
                </c:pt>
                <c:pt idx="15">
                  <c:v>607.08633879781405</c:v>
                </c:pt>
                <c:pt idx="16">
                  <c:v>727.36457534246495</c:v>
                </c:pt>
                <c:pt idx="17">
                  <c:v>804.61654794520496</c:v>
                </c:pt>
                <c:pt idx="18">
                  <c:v>877.86106849315001</c:v>
                </c:pt>
                <c:pt idx="19">
                  <c:v>929.24907103825103</c:v>
                </c:pt>
                <c:pt idx="20">
                  <c:v>954.64753424657499</c:v>
                </c:pt>
                <c:pt idx="21">
                  <c:v>949.36084931506798</c:v>
                </c:pt>
                <c:pt idx="22">
                  <c:v>989.66750684931503</c:v>
                </c:pt>
                <c:pt idx="23">
                  <c:v>986.53980869672102</c:v>
                </c:pt>
                <c:pt idx="24">
                  <c:v>979.053616767123</c:v>
                </c:pt>
                <c:pt idx="25">
                  <c:v>1158.0229589410901</c:v>
                </c:pt>
                <c:pt idx="26">
                  <c:v>1235.28761641643</c:v>
                </c:pt>
                <c:pt idx="27">
                  <c:v>1189.0778689726701</c:v>
                </c:pt>
                <c:pt idx="28">
                  <c:v>1225.4317264383501</c:v>
                </c:pt>
                <c:pt idx="29">
                  <c:v>1358.70131552054</c:v>
                </c:pt>
                <c:pt idx="30">
                  <c:v>1298.5971587797601</c:v>
                </c:pt>
                <c:pt idx="31">
                  <c:v>1369.93139387978</c:v>
                </c:pt>
                <c:pt idx="32">
                  <c:v>1423.30444834799</c:v>
                </c:pt>
                <c:pt idx="33">
                  <c:v>1532.0226005152499</c:v>
                </c:pt>
                <c:pt idx="34">
                  <c:v>1541.7080631771501</c:v>
                </c:pt>
                <c:pt idx="35">
                  <c:v>1578.00398832786</c:v>
                </c:pt>
                <c:pt idx="36">
                  <c:v>1622.2555072739699</c:v>
                </c:pt>
                <c:pt idx="37">
                  <c:v>1668.0192325616399</c:v>
                </c:pt>
                <c:pt idx="38">
                  <c:v>1780.3366849178001</c:v>
                </c:pt>
                <c:pt idx="39">
                  <c:v>1913.02514601092</c:v>
                </c:pt>
                <c:pt idx="40">
                  <c:v>2012.4139671704399</c:v>
                </c:pt>
                <c:pt idx="41">
                  <c:v>2083.2241117128501</c:v>
                </c:pt>
                <c:pt idx="42">
                  <c:v>2201.32390939778</c:v>
                </c:pt>
                <c:pt idx="43">
                  <c:v>2376.3758330815399</c:v>
                </c:pt>
                <c:pt idx="44">
                  <c:v>2591.8973651548999</c:v>
                </c:pt>
                <c:pt idx="45">
                  <c:v>2802.52086384729</c:v>
                </c:pt>
                <c:pt idx="46">
                  <c:v>2846.9000165110601</c:v>
                </c:pt>
                <c:pt idx="47">
                  <c:v>2989.3982606836898</c:v>
                </c:pt>
                <c:pt idx="48">
                  <c:v>3074.7212880256202</c:v>
                </c:pt>
              </c:numCache>
            </c:numRef>
          </c:val>
          <c:smooth val="0"/>
        </c:ser>
        <c:dLbls>
          <c:showLegendKey val="0"/>
          <c:showVal val="0"/>
          <c:showCatName val="0"/>
          <c:showSerName val="0"/>
          <c:showPercent val="0"/>
          <c:showBubbleSize val="0"/>
        </c:dLbls>
        <c:marker val="1"/>
        <c:smooth val="0"/>
        <c:axId val="2078973136"/>
        <c:axId val="2078985104"/>
      </c:lineChart>
      <c:catAx>
        <c:axId val="2078971504"/>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Years</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078984016"/>
        <c:crosses val="autoZero"/>
        <c:auto val="1"/>
        <c:lblAlgn val="ctr"/>
        <c:lblOffset val="100"/>
        <c:noMultiLvlLbl val="0"/>
      </c:catAx>
      <c:valAx>
        <c:axId val="2078984016"/>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Thousand barrels daily</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t;=0.5]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078971504"/>
        <c:crosses val="autoZero"/>
        <c:crossBetween val="between"/>
        <c:majorUnit val="2000"/>
      </c:valAx>
      <c:valAx>
        <c:axId val="2078985104"/>
        <c:scaling>
          <c:orientation val="minMax"/>
        </c:scaling>
        <c:delete val="1"/>
        <c:axPos val="r"/>
        <c:numFmt formatCode="[&gt;=0.5]0;[=0]\-;\^" sourceLinked="1"/>
        <c:majorTickMark val="out"/>
        <c:minorTickMark val="none"/>
        <c:tickLblPos val="nextTo"/>
        <c:crossAx val="2078973136"/>
        <c:crosses val="max"/>
        <c:crossBetween val="between"/>
      </c:valAx>
      <c:catAx>
        <c:axId val="2078973136"/>
        <c:scaling>
          <c:orientation val="minMax"/>
        </c:scaling>
        <c:delete val="1"/>
        <c:axPos val="b"/>
        <c:numFmt formatCode="General" sourceLinked="1"/>
        <c:majorTickMark val="out"/>
        <c:minorTickMark val="none"/>
        <c:tickLblPos val="nextTo"/>
        <c:crossAx val="2078985104"/>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u="sng" dirty="0"/>
              <a:t>Canada </a:t>
            </a:r>
            <a:r>
              <a:rPr lang="en-GB" sz="2128" b="1" i="0" u="sng" strike="noStrike" cap="none" normalizeH="0" baseline="0" dirty="0" smtClean="0">
                <a:effectLst/>
              </a:rPr>
              <a:t>Oil Production/Consumption forecast</a:t>
            </a:r>
            <a:endParaRPr lang="en-GB" u="sng" dirty="0"/>
          </a:p>
        </c:rich>
      </c:tx>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cked"/>
        <c:varyColors val="0"/>
        <c:ser>
          <c:idx val="0"/>
          <c:order val="0"/>
          <c:tx>
            <c:strRef>
              <c:f>'Oil Production – Barrels'!$A$6</c:f>
              <c:strCache>
                <c:ptCount val="1"/>
                <c:pt idx="0">
                  <c:v>Canada - Oil Production</c:v>
                </c:pt>
              </c:strCache>
            </c:strRef>
          </c:tx>
          <c:spPr>
            <a:ln w="22225" cap="rnd">
              <a:solidFill>
                <a:schemeClr val="accent1"/>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Production – Barrels'!$B$6:$AX$6</c:f>
              <c:numCache>
                <c:formatCode>[&gt;=0.5]0;[=0]\-;\^</c:formatCode>
                <c:ptCount val="49"/>
                <c:pt idx="0">
                  <c:v>920</c:v>
                </c:pt>
                <c:pt idx="1">
                  <c:v>1012</c:v>
                </c:pt>
                <c:pt idx="2">
                  <c:v>1106</c:v>
                </c:pt>
                <c:pt idx="3">
                  <c:v>1194</c:v>
                </c:pt>
                <c:pt idx="4">
                  <c:v>1306</c:v>
                </c:pt>
                <c:pt idx="5">
                  <c:v>1473</c:v>
                </c:pt>
                <c:pt idx="6">
                  <c:v>1582</c:v>
                </c:pt>
                <c:pt idx="7">
                  <c:v>1829</c:v>
                </c:pt>
                <c:pt idx="8">
                  <c:v>2114</c:v>
                </c:pt>
                <c:pt idx="9">
                  <c:v>1993</c:v>
                </c:pt>
                <c:pt idx="10">
                  <c:v>1735</c:v>
                </c:pt>
                <c:pt idx="11">
                  <c:v>1598</c:v>
                </c:pt>
                <c:pt idx="12">
                  <c:v>1608</c:v>
                </c:pt>
                <c:pt idx="13">
                  <c:v>1597</c:v>
                </c:pt>
                <c:pt idx="14">
                  <c:v>1835</c:v>
                </c:pt>
                <c:pt idx="15">
                  <c:v>1764</c:v>
                </c:pt>
                <c:pt idx="16">
                  <c:v>1610</c:v>
                </c:pt>
                <c:pt idx="17">
                  <c:v>1590</c:v>
                </c:pt>
                <c:pt idx="18">
                  <c:v>1661</c:v>
                </c:pt>
                <c:pt idx="19">
                  <c:v>1775</c:v>
                </c:pt>
                <c:pt idx="20">
                  <c:v>1812.79521099365</c:v>
                </c:pt>
                <c:pt idx="21">
                  <c:v>1805.11746164192</c:v>
                </c:pt>
                <c:pt idx="22">
                  <c:v>1908.7699482158</c:v>
                </c:pt>
                <c:pt idx="23">
                  <c:v>2002.4185139874101</c:v>
                </c:pt>
                <c:pt idx="24">
                  <c:v>1961.45622826868</c:v>
                </c:pt>
                <c:pt idx="25">
                  <c:v>1967.7356711049599</c:v>
                </c:pt>
                <c:pt idx="26">
                  <c:v>1983.5053432645</c:v>
                </c:pt>
                <c:pt idx="27">
                  <c:v>2065.5790598282001</c:v>
                </c:pt>
                <c:pt idx="28">
                  <c:v>2189.01030279523</c:v>
                </c:pt>
                <c:pt idx="29">
                  <c:v>2281.3347888038102</c:v>
                </c:pt>
                <c:pt idx="30">
                  <c:v>2402.1278128998201</c:v>
                </c:pt>
                <c:pt idx="31">
                  <c:v>2479.9174236024701</c:v>
                </c:pt>
                <c:pt idx="32">
                  <c:v>2587.59028284439</c:v>
                </c:pt>
                <c:pt idx="33">
                  <c:v>2672.3813391137101</c:v>
                </c:pt>
                <c:pt idx="34">
                  <c:v>2604.39959497769</c:v>
                </c:pt>
                <c:pt idx="35">
                  <c:v>2703.40190236734</c:v>
                </c:pt>
                <c:pt idx="36">
                  <c:v>2727.9822511062098</c:v>
                </c:pt>
                <c:pt idx="37">
                  <c:v>2858.16410114571</c:v>
                </c:pt>
                <c:pt idx="38">
                  <c:v>3003.4931940450501</c:v>
                </c:pt>
                <c:pt idx="39">
                  <c:v>3079.88660151985</c:v>
                </c:pt>
                <c:pt idx="40">
                  <c:v>3040.8994739948398</c:v>
                </c:pt>
                <c:pt idx="41">
                  <c:v>3208.3928260140101</c:v>
                </c:pt>
                <c:pt idx="42">
                  <c:v>3290.19483040047</c:v>
                </c:pt>
                <c:pt idx="43">
                  <c:v>3207.0318605044799</c:v>
                </c:pt>
                <c:pt idx="44">
                  <c:v>3202.4149209536299</c:v>
                </c:pt>
                <c:pt idx="45">
                  <c:v>3332.0901396619702</c:v>
                </c:pt>
                <c:pt idx="46">
                  <c:v>3514.82206603947</c:v>
                </c:pt>
                <c:pt idx="47">
                  <c:v>3740.1723733119502</c:v>
                </c:pt>
                <c:pt idx="48">
                  <c:v>3948.4731515234598</c:v>
                </c:pt>
              </c:numCache>
            </c:numRef>
          </c:val>
          <c:smooth val="0"/>
        </c:ser>
        <c:dLbls>
          <c:showLegendKey val="0"/>
          <c:showVal val="0"/>
          <c:showCatName val="0"/>
          <c:showSerName val="0"/>
          <c:showPercent val="0"/>
          <c:showBubbleSize val="0"/>
        </c:dLbls>
        <c:marker val="1"/>
        <c:smooth val="0"/>
        <c:axId val="2078985648"/>
        <c:axId val="2078987824"/>
      </c:lineChart>
      <c:lineChart>
        <c:grouping val="stacked"/>
        <c:varyColors val="0"/>
        <c:ser>
          <c:idx val="1"/>
          <c:order val="1"/>
          <c:tx>
            <c:strRef>
              <c:f>'Oil Consumption – Barrels'!$A$6</c:f>
              <c:strCache>
                <c:ptCount val="1"/>
                <c:pt idx="0">
                  <c:v>Canada - Oil Consumption</c:v>
                </c:pt>
              </c:strCache>
            </c:strRef>
          </c:tx>
          <c:spPr>
            <a:ln w="22225" cap="rnd">
              <a:solidFill>
                <a:schemeClr val="accent2"/>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Consumption – Barrels'!$B$6:$AX$6</c:f>
              <c:numCache>
                <c:formatCode>[&gt;=0.5]0;[=0]\-;\^</c:formatCode>
                <c:ptCount val="49"/>
                <c:pt idx="0">
                  <c:v>1108.1163013698599</c:v>
                </c:pt>
                <c:pt idx="1">
                  <c:v>1167.4687945205401</c:v>
                </c:pt>
                <c:pt idx="2">
                  <c:v>1245.5570684931499</c:v>
                </c:pt>
                <c:pt idx="3">
                  <c:v>1322.15734972677</c:v>
                </c:pt>
                <c:pt idx="4">
                  <c:v>1380.19032876712</c:v>
                </c:pt>
                <c:pt idx="5">
                  <c:v>1471.5797534246501</c:v>
                </c:pt>
                <c:pt idx="6">
                  <c:v>1512.12824657534</c:v>
                </c:pt>
                <c:pt idx="7">
                  <c:v>1588.90923497267</c:v>
                </c:pt>
                <c:pt idx="8">
                  <c:v>1682.37917808219</c:v>
                </c:pt>
                <c:pt idx="9">
                  <c:v>1712.6540821917799</c:v>
                </c:pt>
                <c:pt idx="10">
                  <c:v>1682.4199178082099</c:v>
                </c:pt>
                <c:pt idx="11">
                  <c:v>1788.92907103825</c:v>
                </c:pt>
                <c:pt idx="12">
                  <c:v>1811.69323287671</c:v>
                </c:pt>
                <c:pt idx="13">
                  <c:v>1849.04473972602</c:v>
                </c:pt>
                <c:pt idx="14">
                  <c:v>1931.12758904109</c:v>
                </c:pt>
                <c:pt idx="15">
                  <c:v>1898.03245901639</c:v>
                </c:pt>
                <c:pt idx="16">
                  <c:v>1788.17109589041</c:v>
                </c:pt>
                <c:pt idx="17">
                  <c:v>1608.5453698630099</c:v>
                </c:pt>
                <c:pt idx="18">
                  <c:v>1518.1247397260199</c:v>
                </c:pt>
                <c:pt idx="19">
                  <c:v>1539.7878142076499</c:v>
                </c:pt>
                <c:pt idx="20">
                  <c:v>1556.13153424657</c:v>
                </c:pt>
                <c:pt idx="21">
                  <c:v>1559.47906849315</c:v>
                </c:pt>
                <c:pt idx="22">
                  <c:v>1627.21315068493</c:v>
                </c:pt>
                <c:pt idx="23">
                  <c:v>1709.7737704918</c:v>
                </c:pt>
                <c:pt idx="24">
                  <c:v>1770.7193424657501</c:v>
                </c:pt>
                <c:pt idx="25">
                  <c:v>1747.3063561643801</c:v>
                </c:pt>
                <c:pt idx="26">
                  <c:v>1659.16849315068</c:v>
                </c:pt>
                <c:pt idx="27">
                  <c:v>1688.91371584699</c:v>
                </c:pt>
                <c:pt idx="28">
                  <c:v>1697.2957808219101</c:v>
                </c:pt>
                <c:pt idx="29">
                  <c:v>1726.1353698630101</c:v>
                </c:pt>
                <c:pt idx="30">
                  <c:v>1848.2488244295801</c:v>
                </c:pt>
                <c:pt idx="31">
                  <c:v>1889.21827863454</c:v>
                </c:pt>
                <c:pt idx="32">
                  <c:v>1968.88437883393</c:v>
                </c:pt>
                <c:pt idx="33">
                  <c:v>2002.2677130643201</c:v>
                </c:pt>
                <c:pt idx="34">
                  <c:v>2061.2129587842201</c:v>
                </c:pt>
                <c:pt idx="35">
                  <c:v>2042.7063820573101</c:v>
                </c:pt>
                <c:pt idx="36">
                  <c:v>2093.8701559046799</c:v>
                </c:pt>
                <c:pt idx="37">
                  <c:v>2172.3131428685401</c:v>
                </c:pt>
                <c:pt idx="38">
                  <c:v>2228.23817656047</c:v>
                </c:pt>
                <c:pt idx="39">
                  <c:v>2308.5909116077601</c:v>
                </c:pt>
                <c:pt idx="40">
                  <c:v>2287.5412694308002</c:v>
                </c:pt>
                <c:pt idx="41">
                  <c:v>2295.2505956815698</c:v>
                </c:pt>
                <c:pt idx="42">
                  <c:v>2361.1789443805101</c:v>
                </c:pt>
                <c:pt idx="43">
                  <c:v>2315.01523150104</c:v>
                </c:pt>
                <c:pt idx="44">
                  <c:v>2189.8636104032898</c:v>
                </c:pt>
                <c:pt idx="45">
                  <c:v>2316.4606129659501</c:v>
                </c:pt>
                <c:pt idx="46">
                  <c:v>2404.4639399368798</c:v>
                </c:pt>
                <c:pt idx="47">
                  <c:v>2394.3841191919</c:v>
                </c:pt>
                <c:pt idx="48">
                  <c:v>2384.9182670095402</c:v>
                </c:pt>
              </c:numCache>
            </c:numRef>
          </c:val>
          <c:smooth val="0"/>
        </c:ser>
        <c:dLbls>
          <c:showLegendKey val="0"/>
          <c:showVal val="0"/>
          <c:showCatName val="0"/>
          <c:showSerName val="0"/>
          <c:showPercent val="0"/>
          <c:showBubbleSize val="0"/>
        </c:dLbls>
        <c:marker val="1"/>
        <c:smooth val="0"/>
        <c:axId val="2078973680"/>
        <c:axId val="2078986192"/>
      </c:lineChart>
      <c:catAx>
        <c:axId val="2078985648"/>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Years</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078987824"/>
        <c:crosses val="autoZero"/>
        <c:auto val="1"/>
        <c:lblAlgn val="ctr"/>
        <c:lblOffset val="100"/>
        <c:noMultiLvlLbl val="0"/>
      </c:catAx>
      <c:valAx>
        <c:axId val="2078987824"/>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Thousand barrels daily</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t;=0.5]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078985648"/>
        <c:crosses val="autoZero"/>
        <c:crossBetween val="between"/>
        <c:majorUnit val="500"/>
      </c:valAx>
      <c:valAx>
        <c:axId val="2078986192"/>
        <c:scaling>
          <c:orientation val="minMax"/>
        </c:scaling>
        <c:delete val="1"/>
        <c:axPos val="r"/>
        <c:numFmt formatCode="[&gt;=0.5]0;[=0]\-;\^" sourceLinked="1"/>
        <c:majorTickMark val="none"/>
        <c:minorTickMark val="none"/>
        <c:tickLblPos val="nextTo"/>
        <c:crossAx val="2078973680"/>
        <c:crosses val="max"/>
        <c:crossBetween val="between"/>
      </c:valAx>
      <c:catAx>
        <c:axId val="2078973680"/>
        <c:scaling>
          <c:orientation val="minMax"/>
        </c:scaling>
        <c:delete val="1"/>
        <c:axPos val="b"/>
        <c:numFmt formatCode="General" sourceLinked="1"/>
        <c:majorTickMark val="out"/>
        <c:minorTickMark val="none"/>
        <c:tickLblPos val="nextTo"/>
        <c:crossAx val="2078986192"/>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u="sng" dirty="0" smtClean="0"/>
              <a:t>Saudi Arabia </a:t>
            </a:r>
            <a:r>
              <a:rPr lang="en-GB" sz="2128" b="1" i="0" u="sng" strike="noStrike" cap="none" normalizeH="0" baseline="0" dirty="0" smtClean="0">
                <a:effectLst/>
              </a:rPr>
              <a:t>Oil Production/Consumption forecast</a:t>
            </a:r>
            <a:endParaRPr lang="en-GB" u="sng" dirty="0"/>
          </a:p>
        </c:rich>
      </c:tx>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cked"/>
        <c:varyColors val="0"/>
        <c:ser>
          <c:idx val="0"/>
          <c:order val="0"/>
          <c:tx>
            <c:strRef>
              <c:f>'Oil Production – Barrels'!$A$38</c:f>
              <c:strCache>
                <c:ptCount val="1"/>
                <c:pt idx="0">
                  <c:v>Saudi Arabia - Oil Production</c:v>
                </c:pt>
              </c:strCache>
            </c:strRef>
          </c:tx>
          <c:spPr>
            <a:ln w="22225" cap="rnd">
              <a:solidFill>
                <a:schemeClr val="accent1"/>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Production – Barrels'!$B$38:$AX$38</c:f>
              <c:numCache>
                <c:formatCode>[&gt;=0.5]0;[=0]\-;\^</c:formatCode>
                <c:ptCount val="49"/>
                <c:pt idx="0">
                  <c:v>2219</c:v>
                </c:pt>
                <c:pt idx="1">
                  <c:v>2615</c:v>
                </c:pt>
                <c:pt idx="2">
                  <c:v>2825</c:v>
                </c:pt>
                <c:pt idx="3">
                  <c:v>3081</c:v>
                </c:pt>
                <c:pt idx="4">
                  <c:v>3262</c:v>
                </c:pt>
                <c:pt idx="5">
                  <c:v>3851</c:v>
                </c:pt>
                <c:pt idx="6">
                  <c:v>4821</c:v>
                </c:pt>
                <c:pt idx="7">
                  <c:v>6070</c:v>
                </c:pt>
                <c:pt idx="8">
                  <c:v>7693</c:v>
                </c:pt>
                <c:pt idx="9">
                  <c:v>8618</c:v>
                </c:pt>
                <c:pt idx="10">
                  <c:v>7216</c:v>
                </c:pt>
                <c:pt idx="11">
                  <c:v>8762</c:v>
                </c:pt>
                <c:pt idx="12">
                  <c:v>9419</c:v>
                </c:pt>
                <c:pt idx="13">
                  <c:v>8554</c:v>
                </c:pt>
                <c:pt idx="14">
                  <c:v>9841</c:v>
                </c:pt>
                <c:pt idx="15">
                  <c:v>10270</c:v>
                </c:pt>
                <c:pt idx="16">
                  <c:v>10256</c:v>
                </c:pt>
                <c:pt idx="17">
                  <c:v>6961</c:v>
                </c:pt>
                <c:pt idx="18">
                  <c:v>4951</c:v>
                </c:pt>
                <c:pt idx="19">
                  <c:v>4534</c:v>
                </c:pt>
                <c:pt idx="20">
                  <c:v>3601</c:v>
                </c:pt>
                <c:pt idx="21">
                  <c:v>5208</c:v>
                </c:pt>
                <c:pt idx="22">
                  <c:v>4599</c:v>
                </c:pt>
                <c:pt idx="23">
                  <c:v>5720</c:v>
                </c:pt>
                <c:pt idx="24">
                  <c:v>5635</c:v>
                </c:pt>
                <c:pt idx="25">
                  <c:v>7105</c:v>
                </c:pt>
                <c:pt idx="26">
                  <c:v>8820</c:v>
                </c:pt>
                <c:pt idx="27">
                  <c:v>9098</c:v>
                </c:pt>
                <c:pt idx="28">
                  <c:v>8962</c:v>
                </c:pt>
                <c:pt idx="29">
                  <c:v>9084</c:v>
                </c:pt>
                <c:pt idx="30">
                  <c:v>9092.1375198433107</c:v>
                </c:pt>
                <c:pt idx="31">
                  <c:v>9244.2030244612797</c:v>
                </c:pt>
                <c:pt idx="32">
                  <c:v>9427.6161188848801</c:v>
                </c:pt>
                <c:pt idx="33">
                  <c:v>9448.5866533394092</c:v>
                </c:pt>
                <c:pt idx="34">
                  <c:v>8800.1103519695407</c:v>
                </c:pt>
                <c:pt idx="35">
                  <c:v>9469.6653324999897</c:v>
                </c:pt>
                <c:pt idx="36">
                  <c:v>9188.1303155769201</c:v>
                </c:pt>
                <c:pt idx="37">
                  <c:v>8907.4003155769205</c:v>
                </c:pt>
                <c:pt idx="38">
                  <c:v>10140.859976346101</c:v>
                </c:pt>
                <c:pt idx="39">
                  <c:v>10457.9112243653</c:v>
                </c:pt>
                <c:pt idx="40">
                  <c:v>10931.281395211499</c:v>
                </c:pt>
                <c:pt idx="41">
                  <c:v>10670.922795082701</c:v>
                </c:pt>
                <c:pt idx="42">
                  <c:v>10267.7366218361</c:v>
                </c:pt>
                <c:pt idx="43">
                  <c:v>10662.7343026334</c:v>
                </c:pt>
                <c:pt idx="44">
                  <c:v>9663.3414627028396</c:v>
                </c:pt>
                <c:pt idx="45">
                  <c:v>10074.569222607999</c:v>
                </c:pt>
                <c:pt idx="46">
                  <c:v>11143.7731670179</c:v>
                </c:pt>
                <c:pt idx="47">
                  <c:v>11634.5436381536</c:v>
                </c:pt>
                <c:pt idx="48">
                  <c:v>11525.464233247199</c:v>
                </c:pt>
              </c:numCache>
            </c:numRef>
          </c:val>
          <c:smooth val="0"/>
        </c:ser>
        <c:dLbls>
          <c:showLegendKey val="0"/>
          <c:showVal val="0"/>
          <c:showCatName val="0"/>
          <c:showSerName val="0"/>
          <c:showPercent val="0"/>
          <c:showBubbleSize val="0"/>
        </c:dLbls>
        <c:marker val="1"/>
        <c:smooth val="0"/>
        <c:axId val="2078988368"/>
        <c:axId val="2078972048"/>
      </c:lineChart>
      <c:lineChart>
        <c:grouping val="stacked"/>
        <c:varyColors val="0"/>
        <c:ser>
          <c:idx val="1"/>
          <c:order val="1"/>
          <c:tx>
            <c:strRef>
              <c:f>'Oil Consumption – Barrels'!$A$59</c:f>
              <c:strCache>
                <c:ptCount val="1"/>
                <c:pt idx="0">
                  <c:v>Saudi Arabia - Oil Consumption</c:v>
                </c:pt>
              </c:strCache>
            </c:strRef>
          </c:tx>
          <c:spPr>
            <a:ln w="22225" cap="rnd">
              <a:solidFill>
                <a:schemeClr val="accent2"/>
              </a:solidFill>
              <a:round/>
            </a:ln>
            <a:effectLst/>
          </c:spPr>
          <c:marker>
            <c:symbol val="none"/>
          </c:marker>
          <c:cat>
            <c:numRef>
              <c:f>'Oil Production – Barrels'!$B$3:$AX$3</c:f>
              <c:numCache>
                <c:formatCode>General</c:formatCod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numCache>
            </c:numRef>
          </c:cat>
          <c:val>
            <c:numRef>
              <c:f>'Oil Consumption – Barrels'!$B$59:$AX$59</c:f>
              <c:numCache>
                <c:formatCode>[&gt;=0.5]0;[=0]\-;\^</c:formatCode>
                <c:ptCount val="49"/>
                <c:pt idx="0">
                  <c:v>390.67994520547899</c:v>
                </c:pt>
                <c:pt idx="1">
                  <c:v>394.03095890410901</c:v>
                </c:pt>
                <c:pt idx="2">
                  <c:v>397.38394520547899</c:v>
                </c:pt>
                <c:pt idx="3">
                  <c:v>399.68366120218502</c:v>
                </c:pt>
                <c:pt idx="4">
                  <c:v>404.208821917808</c:v>
                </c:pt>
                <c:pt idx="5">
                  <c:v>407.68071232876702</c:v>
                </c:pt>
                <c:pt idx="6">
                  <c:v>411.15457534246502</c:v>
                </c:pt>
                <c:pt idx="7">
                  <c:v>438.23300546448002</c:v>
                </c:pt>
                <c:pt idx="8">
                  <c:v>465.71490410958899</c:v>
                </c:pt>
                <c:pt idx="9">
                  <c:v>487.68602739725998</c:v>
                </c:pt>
                <c:pt idx="10">
                  <c:v>366.37408219178002</c:v>
                </c:pt>
                <c:pt idx="11">
                  <c:v>427.88043715846902</c:v>
                </c:pt>
                <c:pt idx="12">
                  <c:v>499.75928767123202</c:v>
                </c:pt>
                <c:pt idx="13">
                  <c:v>537.34668493150605</c:v>
                </c:pt>
                <c:pt idx="14">
                  <c:v>653.42991780821899</c:v>
                </c:pt>
                <c:pt idx="15">
                  <c:v>607.08633879781405</c:v>
                </c:pt>
                <c:pt idx="16">
                  <c:v>727.36457534246495</c:v>
                </c:pt>
                <c:pt idx="17">
                  <c:v>804.61654794520496</c:v>
                </c:pt>
                <c:pt idx="18">
                  <c:v>877.86106849315001</c:v>
                </c:pt>
                <c:pt idx="19">
                  <c:v>929.24907103825103</c:v>
                </c:pt>
                <c:pt idx="20">
                  <c:v>954.64753424657499</c:v>
                </c:pt>
                <c:pt idx="21">
                  <c:v>949.36084931506798</c:v>
                </c:pt>
                <c:pt idx="22">
                  <c:v>989.66750684931503</c:v>
                </c:pt>
                <c:pt idx="23">
                  <c:v>986.53980869672102</c:v>
                </c:pt>
                <c:pt idx="24">
                  <c:v>979.053616767123</c:v>
                </c:pt>
                <c:pt idx="25">
                  <c:v>1158.0229589410901</c:v>
                </c:pt>
                <c:pt idx="26">
                  <c:v>1235.28761641643</c:v>
                </c:pt>
                <c:pt idx="27">
                  <c:v>1189.0778689726701</c:v>
                </c:pt>
                <c:pt idx="28">
                  <c:v>1225.4317264383501</c:v>
                </c:pt>
                <c:pt idx="29">
                  <c:v>1358.70131552054</c:v>
                </c:pt>
                <c:pt idx="30">
                  <c:v>1298.5971587797601</c:v>
                </c:pt>
                <c:pt idx="31">
                  <c:v>1369.93139387978</c:v>
                </c:pt>
                <c:pt idx="32">
                  <c:v>1423.30444834799</c:v>
                </c:pt>
                <c:pt idx="33">
                  <c:v>1532.0226005152499</c:v>
                </c:pt>
                <c:pt idx="34">
                  <c:v>1541.7080631771501</c:v>
                </c:pt>
                <c:pt idx="35">
                  <c:v>1578.00398832786</c:v>
                </c:pt>
                <c:pt idx="36">
                  <c:v>1622.2555072739699</c:v>
                </c:pt>
                <c:pt idx="37">
                  <c:v>1668.0192325616399</c:v>
                </c:pt>
                <c:pt idx="38">
                  <c:v>1780.3366849178001</c:v>
                </c:pt>
                <c:pt idx="39">
                  <c:v>1913.02514601092</c:v>
                </c:pt>
                <c:pt idx="40">
                  <c:v>2012.4139671704399</c:v>
                </c:pt>
                <c:pt idx="41">
                  <c:v>2083.2241117128501</c:v>
                </c:pt>
                <c:pt idx="42">
                  <c:v>2201.32390939778</c:v>
                </c:pt>
                <c:pt idx="43">
                  <c:v>2376.3758330815399</c:v>
                </c:pt>
                <c:pt idx="44">
                  <c:v>2591.8973651548999</c:v>
                </c:pt>
                <c:pt idx="45">
                  <c:v>2802.52086384729</c:v>
                </c:pt>
                <c:pt idx="46">
                  <c:v>2846.9000165110601</c:v>
                </c:pt>
                <c:pt idx="47">
                  <c:v>2989.3982606836898</c:v>
                </c:pt>
                <c:pt idx="48">
                  <c:v>3074.7212880256202</c:v>
                </c:pt>
              </c:numCache>
            </c:numRef>
          </c:val>
          <c:smooth val="0"/>
        </c:ser>
        <c:dLbls>
          <c:showLegendKey val="0"/>
          <c:showVal val="0"/>
          <c:showCatName val="0"/>
          <c:showSerName val="0"/>
          <c:showPercent val="0"/>
          <c:showBubbleSize val="0"/>
        </c:dLbls>
        <c:marker val="1"/>
        <c:smooth val="0"/>
        <c:axId val="2078972592"/>
        <c:axId val="2078988912"/>
      </c:lineChart>
      <c:catAx>
        <c:axId val="2078988368"/>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Years</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078972048"/>
        <c:crosses val="autoZero"/>
        <c:auto val="1"/>
        <c:lblAlgn val="ctr"/>
        <c:lblOffset val="100"/>
        <c:noMultiLvlLbl val="0"/>
      </c:catAx>
      <c:valAx>
        <c:axId val="2078972048"/>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Thousand barrels daily</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t;=0.5]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078988368"/>
        <c:crosses val="autoZero"/>
        <c:crossBetween val="between"/>
        <c:majorUnit val="2000"/>
      </c:valAx>
      <c:valAx>
        <c:axId val="2078988912"/>
        <c:scaling>
          <c:orientation val="minMax"/>
        </c:scaling>
        <c:delete val="1"/>
        <c:axPos val="r"/>
        <c:numFmt formatCode="[&gt;=0.5]0;[=0]\-;\^" sourceLinked="1"/>
        <c:majorTickMark val="out"/>
        <c:minorTickMark val="none"/>
        <c:tickLblPos val="nextTo"/>
        <c:crossAx val="2078972592"/>
        <c:crosses val="max"/>
        <c:crossBetween val="between"/>
      </c:valAx>
      <c:catAx>
        <c:axId val="2078972592"/>
        <c:scaling>
          <c:orientation val="minMax"/>
        </c:scaling>
        <c:delete val="1"/>
        <c:axPos val="b"/>
        <c:numFmt formatCode="General" sourceLinked="1"/>
        <c:majorTickMark val="out"/>
        <c:minorTickMark val="none"/>
        <c:tickLblPos val="nextTo"/>
        <c:crossAx val="2078988912"/>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4.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5.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5240" cy="502219"/>
          </a:xfrm>
          <a:prstGeom prst="rect">
            <a:avLst/>
          </a:prstGeom>
        </p:spPr>
        <p:txBody>
          <a:bodyPr vert="horz" lIns="96355" tIns="48178" rIns="96355" bIns="48178" rtlCol="0"/>
          <a:lstStyle>
            <a:lvl1pPr algn="l">
              <a:defRPr sz="1300"/>
            </a:lvl1pPr>
          </a:lstStyle>
          <a:p>
            <a:r>
              <a:rPr lang="en-GB" smtClean="0"/>
              <a:t>WIT - World Investment Talk</a:t>
            </a:r>
            <a:endParaRPr lang="en-GB"/>
          </a:p>
        </p:txBody>
      </p:sp>
      <p:sp>
        <p:nvSpPr>
          <p:cNvPr id="3" name="Date Placeholder 2"/>
          <p:cNvSpPr>
            <a:spLocks noGrp="1"/>
          </p:cNvSpPr>
          <p:nvPr>
            <p:ph type="dt" sz="quarter" idx="1"/>
          </p:nvPr>
        </p:nvSpPr>
        <p:spPr>
          <a:xfrm>
            <a:off x="3889507" y="0"/>
            <a:ext cx="2975240" cy="502219"/>
          </a:xfrm>
          <a:prstGeom prst="rect">
            <a:avLst/>
          </a:prstGeom>
        </p:spPr>
        <p:txBody>
          <a:bodyPr vert="horz" lIns="96355" tIns="48178" rIns="96355" bIns="48178" rtlCol="0"/>
          <a:lstStyle>
            <a:lvl1pPr algn="r">
              <a:defRPr sz="1300"/>
            </a:lvl1pPr>
          </a:lstStyle>
          <a:p>
            <a:fld id="{9966CF15-4204-4BE4-B45D-7C4835B9053F}" type="datetime1">
              <a:rPr lang="en-GB" smtClean="0"/>
              <a:t>20/01/2015</a:t>
            </a:fld>
            <a:endParaRPr lang="en-GB"/>
          </a:p>
        </p:txBody>
      </p:sp>
      <p:sp>
        <p:nvSpPr>
          <p:cNvPr id="4" name="Footer Placeholder 3"/>
          <p:cNvSpPr>
            <a:spLocks noGrp="1"/>
          </p:cNvSpPr>
          <p:nvPr>
            <p:ph type="ftr" sz="quarter" idx="2"/>
          </p:nvPr>
        </p:nvSpPr>
        <p:spPr>
          <a:xfrm>
            <a:off x="1" y="9495858"/>
            <a:ext cx="2975240" cy="502218"/>
          </a:xfrm>
          <a:prstGeom prst="rect">
            <a:avLst/>
          </a:prstGeom>
        </p:spPr>
        <p:txBody>
          <a:bodyPr vert="horz" lIns="96355" tIns="48178" rIns="96355" bIns="48178" rtlCol="0" anchor="b"/>
          <a:lstStyle>
            <a:lvl1pPr algn="l">
              <a:defRPr sz="1300"/>
            </a:lvl1pPr>
          </a:lstStyle>
          <a:p>
            <a:r>
              <a:rPr lang="en-GB" smtClean="0"/>
              <a:t>Investment Strategy Network</a:t>
            </a:r>
            <a:endParaRPr lang="en-GB"/>
          </a:p>
        </p:txBody>
      </p:sp>
      <p:sp>
        <p:nvSpPr>
          <p:cNvPr id="5" name="Slide Number Placeholder 4"/>
          <p:cNvSpPr>
            <a:spLocks noGrp="1"/>
          </p:cNvSpPr>
          <p:nvPr>
            <p:ph type="sldNum" sz="quarter" idx="3"/>
          </p:nvPr>
        </p:nvSpPr>
        <p:spPr>
          <a:xfrm>
            <a:off x="3889507" y="9495858"/>
            <a:ext cx="2975240" cy="502218"/>
          </a:xfrm>
          <a:prstGeom prst="rect">
            <a:avLst/>
          </a:prstGeom>
        </p:spPr>
        <p:txBody>
          <a:bodyPr vert="horz" lIns="96355" tIns="48178" rIns="96355" bIns="48178" rtlCol="0" anchor="b"/>
          <a:lstStyle>
            <a:lvl1pPr algn="r">
              <a:defRPr sz="1300"/>
            </a:lvl1pPr>
          </a:lstStyle>
          <a:p>
            <a:fld id="{BBB291F9-0740-46F4-8502-D9F1D75547D4}" type="slidenum">
              <a:rPr lang="en-GB" smtClean="0"/>
              <a:t>‹#›</a:t>
            </a:fld>
            <a:endParaRPr lang="en-GB"/>
          </a:p>
        </p:txBody>
      </p:sp>
    </p:spTree>
    <p:extLst>
      <p:ext uri="{BB962C8B-B14F-4D97-AF65-F5344CB8AC3E}">
        <p14:creationId xmlns:p14="http://schemas.microsoft.com/office/powerpoint/2010/main" val="408052533"/>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5240" cy="502219"/>
          </a:xfrm>
          <a:prstGeom prst="rect">
            <a:avLst/>
          </a:prstGeom>
        </p:spPr>
        <p:txBody>
          <a:bodyPr vert="horz" lIns="96355" tIns="48178" rIns="96355" bIns="48178" rtlCol="0"/>
          <a:lstStyle>
            <a:lvl1pPr algn="l">
              <a:defRPr sz="1300"/>
            </a:lvl1pPr>
          </a:lstStyle>
          <a:p>
            <a:r>
              <a:rPr lang="en-GB" smtClean="0"/>
              <a:t>WIT - World Investment Talk</a:t>
            </a:r>
            <a:endParaRPr lang="en-GB"/>
          </a:p>
        </p:txBody>
      </p:sp>
      <p:sp>
        <p:nvSpPr>
          <p:cNvPr id="3" name="Date Placeholder 2"/>
          <p:cNvSpPr>
            <a:spLocks noGrp="1"/>
          </p:cNvSpPr>
          <p:nvPr>
            <p:ph type="dt" idx="1"/>
          </p:nvPr>
        </p:nvSpPr>
        <p:spPr>
          <a:xfrm>
            <a:off x="3889507" y="0"/>
            <a:ext cx="2975240" cy="502219"/>
          </a:xfrm>
          <a:prstGeom prst="rect">
            <a:avLst/>
          </a:prstGeom>
        </p:spPr>
        <p:txBody>
          <a:bodyPr vert="horz" lIns="96355" tIns="48178" rIns="96355" bIns="48178" rtlCol="0"/>
          <a:lstStyle>
            <a:lvl1pPr algn="r">
              <a:defRPr sz="1300"/>
            </a:lvl1pPr>
          </a:lstStyle>
          <a:p>
            <a:fld id="{F0F8B2E3-F874-49D7-A02D-022A416EF00D}" type="datetime1">
              <a:rPr lang="en-GB" smtClean="0"/>
              <a:t>20/01/2015</a:t>
            </a:fld>
            <a:endParaRPr lang="en-GB"/>
          </a:p>
        </p:txBody>
      </p:sp>
      <p:sp>
        <p:nvSpPr>
          <p:cNvPr id="4" name="Slide Image Placeholder 3"/>
          <p:cNvSpPr>
            <a:spLocks noGrp="1" noRot="1" noChangeAspect="1"/>
          </p:cNvSpPr>
          <p:nvPr>
            <p:ph type="sldImg" idx="2"/>
          </p:nvPr>
        </p:nvSpPr>
        <p:spPr>
          <a:xfrm>
            <a:off x="996950" y="1249363"/>
            <a:ext cx="4872038" cy="3375025"/>
          </a:xfrm>
          <a:prstGeom prst="rect">
            <a:avLst/>
          </a:prstGeom>
          <a:noFill/>
          <a:ln w="12700">
            <a:solidFill>
              <a:prstClr val="black"/>
            </a:solidFill>
          </a:ln>
        </p:spPr>
        <p:txBody>
          <a:bodyPr vert="horz" lIns="96355" tIns="48178" rIns="96355" bIns="48178" rtlCol="0" anchor="ctr"/>
          <a:lstStyle/>
          <a:p>
            <a:endParaRPr lang="en-GB"/>
          </a:p>
        </p:txBody>
      </p:sp>
      <p:sp>
        <p:nvSpPr>
          <p:cNvPr id="5" name="Notes Placeholder 4"/>
          <p:cNvSpPr>
            <a:spLocks noGrp="1"/>
          </p:cNvSpPr>
          <p:nvPr>
            <p:ph type="body" sz="quarter" idx="3"/>
          </p:nvPr>
        </p:nvSpPr>
        <p:spPr>
          <a:xfrm>
            <a:off x="686594" y="4811576"/>
            <a:ext cx="5492750" cy="3936741"/>
          </a:xfrm>
          <a:prstGeom prst="rect">
            <a:avLst/>
          </a:prstGeom>
        </p:spPr>
        <p:txBody>
          <a:bodyPr vert="horz" lIns="96355" tIns="48178" rIns="96355" bIns="481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95858"/>
            <a:ext cx="2975240" cy="502218"/>
          </a:xfrm>
          <a:prstGeom prst="rect">
            <a:avLst/>
          </a:prstGeom>
        </p:spPr>
        <p:txBody>
          <a:bodyPr vert="horz" lIns="96355" tIns="48178" rIns="96355" bIns="48178" rtlCol="0" anchor="b"/>
          <a:lstStyle>
            <a:lvl1pPr algn="l">
              <a:defRPr sz="1300"/>
            </a:lvl1pPr>
          </a:lstStyle>
          <a:p>
            <a:r>
              <a:rPr lang="en-GB" smtClean="0"/>
              <a:t>Investment Strategy Network</a:t>
            </a:r>
            <a:endParaRPr lang="en-GB"/>
          </a:p>
        </p:txBody>
      </p:sp>
      <p:sp>
        <p:nvSpPr>
          <p:cNvPr id="7" name="Slide Number Placeholder 6"/>
          <p:cNvSpPr>
            <a:spLocks noGrp="1"/>
          </p:cNvSpPr>
          <p:nvPr>
            <p:ph type="sldNum" sz="quarter" idx="5"/>
          </p:nvPr>
        </p:nvSpPr>
        <p:spPr>
          <a:xfrm>
            <a:off x="3889507" y="9495858"/>
            <a:ext cx="2975240" cy="502218"/>
          </a:xfrm>
          <a:prstGeom prst="rect">
            <a:avLst/>
          </a:prstGeom>
        </p:spPr>
        <p:txBody>
          <a:bodyPr vert="horz" lIns="96355" tIns="48178" rIns="96355" bIns="48178" rtlCol="0" anchor="b"/>
          <a:lstStyle>
            <a:lvl1pPr algn="r">
              <a:defRPr sz="1300"/>
            </a:lvl1pPr>
          </a:lstStyle>
          <a:p>
            <a:fld id="{391782C2-96EB-489F-94C0-AFDF9C6D2CE5}" type="slidenum">
              <a:rPr lang="en-GB" smtClean="0"/>
              <a:t>‹#›</a:t>
            </a:fld>
            <a:endParaRPr lang="en-GB"/>
          </a:p>
        </p:txBody>
      </p:sp>
    </p:spTree>
    <p:extLst>
      <p:ext uri="{BB962C8B-B14F-4D97-AF65-F5344CB8AC3E}">
        <p14:creationId xmlns:p14="http://schemas.microsoft.com/office/powerpoint/2010/main" val="3763785124"/>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Notes for WIT – World Investment Talk  m2015 January</a:t>
            </a:r>
          </a:p>
          <a:p>
            <a:endParaRPr lang="en-GB" dirty="0"/>
          </a:p>
          <a:p>
            <a:r>
              <a:rPr lang="en-GB" dirty="0" smtClean="0"/>
              <a:t>PowerPoint is stored at N:\WIT\WIT201506.pptx</a:t>
            </a:r>
          </a:p>
          <a:p>
            <a:endParaRPr lang="en-GB" dirty="0"/>
          </a:p>
          <a:p>
            <a:endParaRPr lang="en-GB" dirty="0"/>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a:t>
            </a:fld>
            <a:endParaRPr lang="en-GB"/>
          </a:p>
        </p:txBody>
      </p:sp>
    </p:spTree>
    <p:extLst>
      <p:ext uri="{BB962C8B-B14F-4D97-AF65-F5344CB8AC3E}">
        <p14:creationId xmlns:p14="http://schemas.microsoft.com/office/powerpoint/2010/main" val="4167200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3</a:t>
            </a:fld>
            <a:endParaRPr lang="en-GB"/>
          </a:p>
        </p:txBody>
      </p:sp>
    </p:spTree>
    <p:extLst>
      <p:ext uri="{BB962C8B-B14F-4D97-AF65-F5344CB8AC3E}">
        <p14:creationId xmlns:p14="http://schemas.microsoft.com/office/powerpoint/2010/main" val="2299783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13</a:t>
            </a:fld>
            <a:endParaRPr lang="en-GB"/>
          </a:p>
        </p:txBody>
      </p:sp>
    </p:spTree>
    <p:extLst>
      <p:ext uri="{BB962C8B-B14F-4D97-AF65-F5344CB8AC3E}">
        <p14:creationId xmlns:p14="http://schemas.microsoft.com/office/powerpoint/2010/main" val="3843311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CPI calculates the average price increase as a percentage for a basket of 700 different goods and services. Around the middle of each month it collects information on prices of these commodities from 120,000 different retailing outlets. Note that unlike the RPI, the CPI takes the geometric mean of prices to aggregate items at the lowest levels, instead of the arithmetic mean. This means that the CPI will generally be lower than the RPI. The rationale is that this accounts for the fact that consumers will buy less of something if its price goes up, and more if its price goes down; it also ensures that if prices go up and then revert to the previous level, the CPI also reverts to its previous level (which is not the case with the calculation method used for the RPI). According to the ONS, this difference in averaging method is the largest contributing factor to the differences between the RPI and the CPI.[3]</a:t>
            </a:r>
          </a:p>
          <a:p>
            <a:endParaRPr lang="en-GB" dirty="0"/>
          </a:p>
          <a:p>
            <a:r>
              <a:rPr lang="en-GB" dirty="0"/>
              <a:t>The change in the CPI over the 12 months to August 2008 was 4.7%, while the corresponding figure for RPIX (which excludes mortgage interest) was 5.2% and that for RPI (which includes mortgage interest) was 4.8%.[4] The CPI, the RPIX, and the RPI are published monthly by the Office for National Statistics. A history of CPI and RPIX going back to 1989 can be found at the Office for National Statistics website.[5]</a:t>
            </a:r>
          </a:p>
          <a:p>
            <a:endParaRPr lang="en-GB" dirty="0"/>
          </a:p>
          <a:p>
            <a:r>
              <a:rPr lang="en-GB" dirty="0"/>
              <a:t>There has been criticism of CPI as being a less effective measure of price rises than the Retail Prices Index, accusing it of being easier to manipulate and less broad based (for example excluding housing). John Redwood, the Conservative MP, has said that CPI targeting meant that interest rates were set lower at a time of rising (RPI) inflation.[6]</a:t>
            </a:r>
          </a:p>
          <a:p>
            <a:endParaRPr lang="en-GB" dirty="0"/>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14</a:t>
            </a:fld>
            <a:endParaRPr lang="en-GB"/>
          </a:p>
        </p:txBody>
      </p:sp>
    </p:spTree>
    <p:extLst>
      <p:ext uri="{BB962C8B-B14F-4D97-AF65-F5344CB8AC3E}">
        <p14:creationId xmlns:p14="http://schemas.microsoft.com/office/powerpoint/2010/main" val="341661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15</a:t>
            </a:fld>
            <a:endParaRPr lang="en-GB"/>
          </a:p>
        </p:txBody>
      </p:sp>
    </p:spTree>
    <p:extLst>
      <p:ext uri="{BB962C8B-B14F-4D97-AF65-F5344CB8AC3E}">
        <p14:creationId xmlns:p14="http://schemas.microsoft.com/office/powerpoint/2010/main" val="3249005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16</a:t>
            </a:fld>
            <a:endParaRPr lang="en-GB"/>
          </a:p>
        </p:txBody>
      </p:sp>
    </p:spTree>
    <p:extLst>
      <p:ext uri="{BB962C8B-B14F-4D97-AF65-F5344CB8AC3E}">
        <p14:creationId xmlns:p14="http://schemas.microsoft.com/office/powerpoint/2010/main" val="2931713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17</a:t>
            </a:fld>
            <a:endParaRPr lang="en-GB"/>
          </a:p>
        </p:txBody>
      </p:sp>
    </p:spTree>
    <p:extLst>
      <p:ext uri="{BB962C8B-B14F-4D97-AF65-F5344CB8AC3E}">
        <p14:creationId xmlns:p14="http://schemas.microsoft.com/office/powerpoint/2010/main" val="3636307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key feature of the PMI surveys is that they ask only for factual information. They are not surveys of opinions, intentions or expectations and the data therefore represent the closest[2] one can get to “hard data” without asking for actual figures from companies.[2]</a:t>
            </a:r>
          </a:p>
          <a:p>
            <a:endParaRPr lang="en-GB" dirty="0"/>
          </a:p>
          <a:p>
            <a:r>
              <a:rPr lang="en-GB" dirty="0"/>
              <a:t>Questions asked relate to key variables such as output, new orders, prices and employment. Questions take the form of up/down/same replies. For example, “Is your company’s output higher, the same or lower than one month ago?”[2]</a:t>
            </a:r>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18</a:t>
            </a:fld>
            <a:endParaRPr lang="en-GB"/>
          </a:p>
        </p:txBody>
      </p:sp>
    </p:spTree>
    <p:extLst>
      <p:ext uri="{BB962C8B-B14F-4D97-AF65-F5344CB8AC3E}">
        <p14:creationId xmlns:p14="http://schemas.microsoft.com/office/powerpoint/2010/main" val="1862266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19</a:t>
            </a:fld>
            <a:endParaRPr lang="en-GB"/>
          </a:p>
        </p:txBody>
      </p:sp>
    </p:spTree>
    <p:extLst>
      <p:ext uri="{BB962C8B-B14F-4D97-AF65-F5344CB8AC3E}">
        <p14:creationId xmlns:p14="http://schemas.microsoft.com/office/powerpoint/2010/main" val="39163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20</a:t>
            </a:fld>
            <a:endParaRPr lang="en-GB"/>
          </a:p>
        </p:txBody>
      </p:sp>
    </p:spTree>
    <p:extLst>
      <p:ext uri="{BB962C8B-B14F-4D97-AF65-F5344CB8AC3E}">
        <p14:creationId xmlns:p14="http://schemas.microsoft.com/office/powerpoint/2010/main" val="4058010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21</a:t>
            </a:fld>
            <a:endParaRPr lang="en-GB"/>
          </a:p>
        </p:txBody>
      </p:sp>
    </p:spTree>
    <p:extLst>
      <p:ext uri="{BB962C8B-B14F-4D97-AF65-F5344CB8AC3E}">
        <p14:creationId xmlns:p14="http://schemas.microsoft.com/office/powerpoint/2010/main" val="3362472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22</a:t>
            </a:fld>
            <a:endParaRPr lang="en-GB"/>
          </a:p>
        </p:txBody>
      </p:sp>
    </p:spTree>
    <p:extLst>
      <p:ext uri="{BB962C8B-B14F-4D97-AF65-F5344CB8AC3E}">
        <p14:creationId xmlns:p14="http://schemas.microsoft.com/office/powerpoint/2010/main" val="2796151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23</a:t>
            </a:fld>
            <a:endParaRPr lang="en-GB"/>
          </a:p>
        </p:txBody>
      </p:sp>
    </p:spTree>
    <p:extLst>
      <p:ext uri="{BB962C8B-B14F-4D97-AF65-F5344CB8AC3E}">
        <p14:creationId xmlns:p14="http://schemas.microsoft.com/office/powerpoint/2010/main" val="1532207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24</a:t>
            </a:fld>
            <a:endParaRPr lang="en-GB"/>
          </a:p>
        </p:txBody>
      </p:sp>
    </p:spTree>
    <p:extLst>
      <p:ext uri="{BB962C8B-B14F-4D97-AF65-F5344CB8AC3E}">
        <p14:creationId xmlns:p14="http://schemas.microsoft.com/office/powerpoint/2010/main" val="2011018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r>
              <a:rPr lang="en-GB" smtClean="0"/>
              <a:t>WIT - World Investment Talk</a:t>
            </a:r>
            <a:endParaRPr lang="en-GB"/>
          </a:p>
        </p:txBody>
      </p:sp>
      <p:sp>
        <p:nvSpPr>
          <p:cNvPr id="5" name="Date Placeholder 4"/>
          <p:cNvSpPr>
            <a:spLocks noGrp="1"/>
          </p:cNvSpPr>
          <p:nvPr>
            <p:ph type="dt" idx="11"/>
          </p:nvPr>
        </p:nvSpPr>
        <p:spPr/>
        <p:txBody>
          <a:bodyPr/>
          <a:lstStyle/>
          <a:p>
            <a:fld id="{F0F8B2E3-F874-49D7-A02D-022A416EF00D}" type="datetime1">
              <a:rPr lang="en-GB" smtClean="0"/>
              <a:t>20/01/2015</a:t>
            </a:fld>
            <a:endParaRPr lang="en-GB"/>
          </a:p>
        </p:txBody>
      </p:sp>
      <p:sp>
        <p:nvSpPr>
          <p:cNvPr id="6" name="Footer Placeholder 5"/>
          <p:cNvSpPr>
            <a:spLocks noGrp="1"/>
          </p:cNvSpPr>
          <p:nvPr>
            <p:ph type="ftr" sz="quarter" idx="12"/>
          </p:nvPr>
        </p:nvSpPr>
        <p:spPr/>
        <p:txBody>
          <a:bodyPr/>
          <a:lstStyle/>
          <a:p>
            <a:r>
              <a:rPr lang="en-GB" smtClean="0"/>
              <a:t>Investment Strategy Network</a:t>
            </a:r>
            <a:endParaRPr lang="en-GB"/>
          </a:p>
        </p:txBody>
      </p:sp>
      <p:sp>
        <p:nvSpPr>
          <p:cNvPr id="7" name="Slide Number Placeholder 6"/>
          <p:cNvSpPr>
            <a:spLocks noGrp="1"/>
          </p:cNvSpPr>
          <p:nvPr>
            <p:ph type="sldNum" sz="quarter" idx="13"/>
          </p:nvPr>
        </p:nvSpPr>
        <p:spPr/>
        <p:txBody>
          <a:bodyPr/>
          <a:lstStyle/>
          <a:p>
            <a:fld id="{391782C2-96EB-489F-94C0-AFDF9C6D2CE5}" type="slidenum">
              <a:rPr lang="en-GB" smtClean="0"/>
              <a:t>25</a:t>
            </a:fld>
            <a:endParaRPr lang="en-GB"/>
          </a:p>
        </p:txBody>
      </p:sp>
    </p:spTree>
    <p:extLst>
      <p:ext uri="{BB962C8B-B14F-4D97-AF65-F5344CB8AC3E}">
        <p14:creationId xmlns:p14="http://schemas.microsoft.com/office/powerpoint/2010/main" val="1313009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9CBC84-1744-4ACD-A50A-80B10720D792}"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2883725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3312354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0868D3-5BB3-472D-912F-83AA916E765A}"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409177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38A18F-40FD-4B91-98AC-974B7280CD41}" type="datetime3">
              <a:rPr lang="en-GB" smtClean="0"/>
              <a:t>20 January, 2015</a:t>
            </a:fld>
            <a:endParaRPr lang="en-GB"/>
          </a:p>
        </p:txBody>
      </p:sp>
      <p:sp>
        <p:nvSpPr>
          <p:cNvPr id="6" name="Footer Placeholder 5"/>
          <p:cNvSpPr>
            <a:spLocks noGrp="1"/>
          </p:cNvSpPr>
          <p:nvPr>
            <p:ph type="ftr" sz="quarter" idx="11"/>
          </p:nvPr>
        </p:nvSpPr>
        <p:spPr/>
        <p:txBody>
          <a:bodyPr/>
          <a:lstStyle/>
          <a:p>
            <a:r>
              <a:rPr lang="en-GB" smtClean="0"/>
              <a:t>Investment Strrategy Network</a:t>
            </a:r>
            <a:endParaRPr lang="en-GB"/>
          </a:p>
        </p:txBody>
      </p:sp>
      <p:sp>
        <p:nvSpPr>
          <p:cNvPr id="7" name="Slide Number Placeholder 6"/>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415318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89F8DE-A061-4EE9-88EA-911223A87AA8}" type="datetime3">
              <a:rPr lang="en-GB" smtClean="0"/>
              <a:t>20 January, 2015</a:t>
            </a:fld>
            <a:endParaRPr lang="en-GB"/>
          </a:p>
        </p:txBody>
      </p:sp>
      <p:sp>
        <p:nvSpPr>
          <p:cNvPr id="8" name="Footer Placeholder 7"/>
          <p:cNvSpPr>
            <a:spLocks noGrp="1"/>
          </p:cNvSpPr>
          <p:nvPr>
            <p:ph type="ftr" sz="quarter" idx="11"/>
          </p:nvPr>
        </p:nvSpPr>
        <p:spPr/>
        <p:txBody>
          <a:bodyPr/>
          <a:lstStyle/>
          <a:p>
            <a:r>
              <a:rPr lang="en-GB" smtClean="0"/>
              <a:t>Investment Strrategy Network</a:t>
            </a:r>
            <a:endParaRPr lang="en-GB"/>
          </a:p>
        </p:txBody>
      </p:sp>
      <p:sp>
        <p:nvSpPr>
          <p:cNvPr id="9" name="Slide Number Placeholder 8"/>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155281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E0007A4-DD6C-47F1-BE83-8BCD852F20A0}" type="datetime3">
              <a:rPr lang="en-GB" smtClean="0"/>
              <a:t>20 January, 2015</a:t>
            </a:fld>
            <a:endParaRPr lang="en-GB"/>
          </a:p>
        </p:txBody>
      </p:sp>
      <p:sp>
        <p:nvSpPr>
          <p:cNvPr id="4" name="Footer Placeholder 3"/>
          <p:cNvSpPr>
            <a:spLocks noGrp="1"/>
          </p:cNvSpPr>
          <p:nvPr>
            <p:ph type="ftr" sz="quarter" idx="11"/>
          </p:nvPr>
        </p:nvSpPr>
        <p:spPr/>
        <p:txBody>
          <a:bodyPr/>
          <a:lstStyle/>
          <a:p>
            <a:r>
              <a:rPr lang="en-GB" smtClean="0"/>
              <a:t>Investment Strrategy Network</a:t>
            </a:r>
            <a:endParaRPr lang="en-GB"/>
          </a:p>
        </p:txBody>
      </p:sp>
      <p:sp>
        <p:nvSpPr>
          <p:cNvPr id="5" name="Slide Number Placeholder 4"/>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3691266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A0175A-08BB-414E-BF7B-653DBA1FC00A}" type="datetime3">
              <a:rPr lang="en-GB" smtClean="0"/>
              <a:t>20 January, 2015</a:t>
            </a:fld>
            <a:endParaRPr lang="en-GB"/>
          </a:p>
        </p:txBody>
      </p:sp>
      <p:sp>
        <p:nvSpPr>
          <p:cNvPr id="3" name="Footer Placeholder 2"/>
          <p:cNvSpPr>
            <a:spLocks noGrp="1"/>
          </p:cNvSpPr>
          <p:nvPr>
            <p:ph type="ftr" sz="quarter" idx="11"/>
          </p:nvPr>
        </p:nvSpPr>
        <p:spPr/>
        <p:txBody>
          <a:bodyPr/>
          <a:lstStyle/>
          <a:p>
            <a:r>
              <a:rPr lang="en-GB" smtClean="0"/>
              <a:t>Investment Strrategy Network</a:t>
            </a:r>
            <a:endParaRPr lang="en-GB"/>
          </a:p>
        </p:txBody>
      </p:sp>
      <p:sp>
        <p:nvSpPr>
          <p:cNvPr id="4" name="Slide Number Placeholder 3"/>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2112840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B8099B-C609-415C-9F79-7B35B53FBE7B}" type="datetime3">
              <a:rPr lang="en-GB" smtClean="0"/>
              <a:t>20 January, 2015</a:t>
            </a:fld>
            <a:endParaRPr lang="en-GB"/>
          </a:p>
        </p:txBody>
      </p:sp>
      <p:sp>
        <p:nvSpPr>
          <p:cNvPr id="6" name="Footer Placeholder 5"/>
          <p:cNvSpPr>
            <a:spLocks noGrp="1"/>
          </p:cNvSpPr>
          <p:nvPr>
            <p:ph type="ftr" sz="quarter" idx="11"/>
          </p:nvPr>
        </p:nvSpPr>
        <p:spPr/>
        <p:txBody>
          <a:bodyPr/>
          <a:lstStyle/>
          <a:p>
            <a:r>
              <a:rPr lang="en-GB" smtClean="0"/>
              <a:t>Investment Strrategy Network</a:t>
            </a:r>
            <a:endParaRPr lang="en-GB"/>
          </a:p>
        </p:txBody>
      </p:sp>
      <p:sp>
        <p:nvSpPr>
          <p:cNvPr id="7" name="Slide Number Placeholder 6"/>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397517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B2B5D-8BF3-4088-9CCC-F723E781F646}" type="datetime3">
              <a:rPr lang="en-GB" smtClean="0"/>
              <a:t>20 January, 2015</a:t>
            </a:fld>
            <a:endParaRPr lang="en-GB"/>
          </a:p>
        </p:txBody>
      </p:sp>
      <p:sp>
        <p:nvSpPr>
          <p:cNvPr id="6" name="Footer Placeholder 5"/>
          <p:cNvSpPr>
            <a:spLocks noGrp="1"/>
          </p:cNvSpPr>
          <p:nvPr>
            <p:ph type="ftr" sz="quarter" idx="11"/>
          </p:nvPr>
        </p:nvSpPr>
        <p:spPr/>
        <p:txBody>
          <a:bodyPr/>
          <a:lstStyle/>
          <a:p>
            <a:r>
              <a:rPr lang="en-GB" smtClean="0"/>
              <a:t>Investment Strrategy Network</a:t>
            </a:r>
            <a:endParaRPr lang="en-GB"/>
          </a:p>
        </p:txBody>
      </p:sp>
      <p:sp>
        <p:nvSpPr>
          <p:cNvPr id="7" name="Slide Number Placeholder 6"/>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1761909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2B1B97-1D7C-4418-96E7-1A1A520C918D}"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1465872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3D53EB-3507-4CDB-BC15-8B5C5966D381}"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a:t>
            </a:fld>
            <a:endParaRPr lang="en-GB"/>
          </a:p>
        </p:txBody>
      </p:sp>
    </p:spTree>
    <p:extLst>
      <p:ext uri="{BB962C8B-B14F-4D97-AF65-F5344CB8AC3E}">
        <p14:creationId xmlns:p14="http://schemas.microsoft.com/office/powerpoint/2010/main" val="2771001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7" y="19687"/>
            <a:ext cx="8543925" cy="71183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1038" y="812800"/>
            <a:ext cx="8543925" cy="5364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D17C6-DF33-40C6-A469-B479AA3758BB}" type="datetime3">
              <a:rPr lang="en-GB" smtClean="0"/>
              <a:t>20 January, 2015</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Investment Strrategy Network</a:t>
            </a:r>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EF97FE-83D4-461B-BD09-60695CB9B218}" type="slidenum">
              <a:rPr lang="en-GB" smtClean="0"/>
              <a:t>‹#›</a:t>
            </a:fld>
            <a:endParaRPr lang="en-GB"/>
          </a:p>
        </p:txBody>
      </p:sp>
    </p:spTree>
    <p:extLst>
      <p:ext uri="{BB962C8B-B14F-4D97-AF65-F5344CB8AC3E}">
        <p14:creationId xmlns:p14="http://schemas.microsoft.com/office/powerpoint/2010/main" val="2455374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hyperlink" Target="http://www.eia.gov/countries/cab.cfm?fips=RS"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hyperlink" Target="http://www.eia.gov/countries/cab.cfm?fips=RS"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tmp"/><Relationship Id="rId5" Type="http://schemas.openxmlformats.org/officeDocument/2006/relationships/image" Target="../media/image19.tmp"/><Relationship Id="rId4" Type="http://schemas.openxmlformats.org/officeDocument/2006/relationships/image" Target="../media/image18.tmp"/></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tmp"/><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tmp"/><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0.tmp"/><Relationship Id="rId4" Type="http://schemas.openxmlformats.org/officeDocument/2006/relationships/image" Target="../media/image29.tmp"/></Relationships>
</file>

<file path=ppt/slides/_rels/slide24.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0"/>
            <a:ext cx="8420100" cy="1574799"/>
          </a:xfrm>
        </p:spPr>
        <p:txBody>
          <a:bodyPr>
            <a:normAutofit fontScale="90000"/>
          </a:bodyPr>
          <a:lstStyle/>
          <a:p>
            <a:r>
              <a:rPr lang="en-GB" dirty="0" smtClean="0"/>
              <a:t> Markets NOW  2015 January</a:t>
            </a:r>
            <a:r>
              <a:rPr lang="en-GB" dirty="0"/>
              <a:t/>
            </a:r>
            <a:br>
              <a:rPr lang="en-GB" dirty="0"/>
            </a:br>
            <a:r>
              <a:rPr lang="en-GB" sz="2700" dirty="0" smtClean="0">
                <a:solidFill>
                  <a:srgbClr val="FF0000"/>
                </a:solidFill>
              </a:rPr>
              <a:t>History </a:t>
            </a:r>
            <a:r>
              <a:rPr lang="en-GB" sz="2700" dirty="0">
                <a:solidFill>
                  <a:srgbClr val="FF0000"/>
                </a:solidFill>
              </a:rPr>
              <a:t>rhymes  Mark Twain  (Tom Sawyer</a:t>
            </a:r>
            <a:r>
              <a:rPr lang="en-GB" sz="2700" dirty="0" smtClean="0">
                <a:solidFill>
                  <a:srgbClr val="FF0000"/>
                </a:solidFill>
              </a:rPr>
              <a:t>)</a:t>
            </a:r>
            <a:br>
              <a:rPr lang="en-GB" sz="2700" dirty="0" smtClean="0">
                <a:solidFill>
                  <a:srgbClr val="FF0000"/>
                </a:solidFill>
              </a:rPr>
            </a:br>
            <a:endParaRPr lang="en-GB" sz="2700" dirty="0"/>
          </a:p>
        </p:txBody>
      </p:sp>
      <p:pic>
        <p:nvPicPr>
          <p:cNvPr id="4" name="Picture 3"/>
          <p:cNvPicPr>
            <a:picLocks noChangeAspect="1"/>
          </p:cNvPicPr>
          <p:nvPr/>
        </p:nvPicPr>
        <p:blipFill>
          <a:blip r:embed="rId3"/>
          <a:stretch>
            <a:fillRect/>
          </a:stretch>
        </p:blipFill>
        <p:spPr>
          <a:xfrm>
            <a:off x="1721167" y="1290320"/>
            <a:ext cx="7214235" cy="5303519"/>
          </a:xfrm>
          <a:prstGeom prst="rect">
            <a:avLst/>
          </a:prstGeom>
        </p:spPr>
      </p:pic>
      <p:pic>
        <p:nvPicPr>
          <p:cNvPr id="6" name="Picture 5"/>
          <p:cNvPicPr>
            <a:picLocks noChangeAspect="1"/>
          </p:cNvPicPr>
          <p:nvPr/>
        </p:nvPicPr>
        <p:blipFill>
          <a:blip r:embed="rId4"/>
          <a:stretch>
            <a:fillRect/>
          </a:stretch>
        </p:blipFill>
        <p:spPr>
          <a:xfrm>
            <a:off x="7982902" y="4476750"/>
            <a:ext cx="1905000" cy="2381250"/>
          </a:xfrm>
          <a:prstGeom prst="rect">
            <a:avLst/>
          </a:prstGeom>
        </p:spPr>
      </p:pic>
      <p:pic>
        <p:nvPicPr>
          <p:cNvPr id="7" name="Picture 6"/>
          <p:cNvPicPr>
            <a:picLocks noChangeAspect="1"/>
          </p:cNvPicPr>
          <p:nvPr/>
        </p:nvPicPr>
        <p:blipFill>
          <a:blip r:embed="rId5"/>
          <a:stretch>
            <a:fillRect/>
          </a:stretch>
        </p:blipFill>
        <p:spPr>
          <a:xfrm>
            <a:off x="0" y="5320452"/>
            <a:ext cx="2306320" cy="1537547"/>
          </a:xfrm>
          <a:prstGeom prst="rect">
            <a:avLst/>
          </a:prstGeom>
        </p:spPr>
      </p:pic>
    </p:spTree>
    <p:extLst>
      <p:ext uri="{BB962C8B-B14F-4D97-AF65-F5344CB8AC3E}">
        <p14:creationId xmlns:p14="http://schemas.microsoft.com/office/powerpoint/2010/main" val="2742191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a:t>
            </a:fld>
            <a:endParaRPr lang="en-GB"/>
          </a:p>
        </p:txBody>
      </p:sp>
      <p:pic>
        <p:nvPicPr>
          <p:cNvPr id="7" name="Picture 6"/>
          <p:cNvPicPr>
            <a:picLocks noChangeAspect="1"/>
          </p:cNvPicPr>
          <p:nvPr/>
        </p:nvPicPr>
        <p:blipFill>
          <a:blip r:embed="rId2"/>
          <a:stretch>
            <a:fillRect/>
          </a:stretch>
        </p:blipFill>
        <p:spPr>
          <a:xfrm>
            <a:off x="95092" y="931464"/>
            <a:ext cx="9492295" cy="4791871"/>
          </a:xfrm>
          <a:prstGeom prst="rect">
            <a:avLst/>
          </a:prstGeom>
        </p:spPr>
      </p:pic>
    </p:spTree>
    <p:extLst>
      <p:ext uri="{BB962C8B-B14F-4D97-AF65-F5344CB8AC3E}">
        <p14:creationId xmlns:p14="http://schemas.microsoft.com/office/powerpoint/2010/main" val="2469252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 Oil – OPEC View</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3</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9366" y="731520"/>
            <a:ext cx="7427265" cy="5624832"/>
          </a:xfrm>
          <a:prstGeom prst="rect">
            <a:avLst/>
          </a:prstGeom>
        </p:spPr>
      </p:pic>
    </p:spTree>
    <p:extLst>
      <p:ext uri="{BB962C8B-B14F-4D97-AF65-F5344CB8AC3E}">
        <p14:creationId xmlns:p14="http://schemas.microsoft.com/office/powerpoint/2010/main" val="251226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orld oil discovery over 10-years periods (source ASP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362" y="55880"/>
            <a:ext cx="9620356" cy="6182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484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5</a:t>
            </a:fld>
            <a:endParaRPr lang="en-GB"/>
          </a:p>
        </p:txBody>
      </p:sp>
      <p:pic>
        <p:nvPicPr>
          <p:cNvPr id="7" name="Picture 6"/>
          <p:cNvPicPr>
            <a:picLocks noChangeAspect="1"/>
          </p:cNvPicPr>
          <p:nvPr/>
        </p:nvPicPr>
        <p:blipFill>
          <a:blip r:embed="rId2"/>
          <a:stretch>
            <a:fillRect/>
          </a:stretch>
        </p:blipFill>
        <p:spPr>
          <a:xfrm>
            <a:off x="0" y="0"/>
            <a:ext cx="9963006" cy="6126480"/>
          </a:xfrm>
          <a:prstGeom prst="rect">
            <a:avLst/>
          </a:prstGeom>
        </p:spPr>
      </p:pic>
    </p:spTree>
    <p:extLst>
      <p:ext uri="{BB962C8B-B14F-4D97-AF65-F5344CB8AC3E}">
        <p14:creationId xmlns:p14="http://schemas.microsoft.com/office/powerpoint/2010/main" val="4060867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34559" y="758044"/>
            <a:ext cx="6977383" cy="397635"/>
          </a:xfrm>
        </p:spPr>
        <p:txBody>
          <a:bodyPr>
            <a:normAutofit fontScale="90000"/>
          </a:bodyPr>
          <a:lstStyle/>
          <a:p>
            <a:pPr algn="ctr"/>
            <a:r>
              <a:rPr lang="en-GB" sz="2275" b="1" u="sng" dirty="0"/>
              <a:t>US Oil Balance</a:t>
            </a:r>
          </a:p>
        </p:txBody>
      </p:sp>
      <p:sp>
        <p:nvSpPr>
          <p:cNvPr id="24" name="TextBox 23"/>
          <p:cNvSpPr txBox="1"/>
          <p:nvPr/>
        </p:nvSpPr>
        <p:spPr>
          <a:xfrm>
            <a:off x="6498197" y="1155679"/>
            <a:ext cx="2888087" cy="4295022"/>
          </a:xfrm>
          <a:prstGeom prst="rect">
            <a:avLst/>
          </a:prstGeom>
          <a:noFill/>
        </p:spPr>
        <p:txBody>
          <a:bodyPr wrap="square" rtlCol="0">
            <a:spAutoFit/>
          </a:bodyPr>
          <a:lstStyle/>
          <a:p>
            <a:pPr marL="232172" indent="-232172">
              <a:buFont typeface="Arial" panose="020B0604020202020204" pitchFamily="34" charset="0"/>
              <a:buChar char="•"/>
            </a:pPr>
            <a:r>
              <a:rPr lang="en-GB" sz="1138" dirty="0"/>
              <a:t>In 2013, US oil production had the largest increase in the country’s history. The US produced 84% of its domestic energy demand, up from the all-time low of 69% in 2005.</a:t>
            </a:r>
          </a:p>
          <a:p>
            <a:pPr marL="232172" indent="-232172">
              <a:buFont typeface="Arial" panose="020B0604020202020204" pitchFamily="34" charset="0"/>
              <a:buChar char="•"/>
            </a:pPr>
            <a:r>
              <a:rPr lang="en-GB" sz="1138" dirty="0"/>
              <a:t>US oil production reached 10 Mb/d, the highest level since 1986. Output grew by 1.1Mb/d in 2013, the largest increase in the world and in the country’s history. The US was the third largest oil producer in 2013. </a:t>
            </a:r>
          </a:p>
          <a:p>
            <a:pPr marL="232172" indent="-232172">
              <a:buFont typeface="Arial" panose="020B0604020202020204" pitchFamily="34" charset="0"/>
              <a:buChar char="•"/>
            </a:pPr>
            <a:r>
              <a:rPr lang="en-GB" sz="1138" dirty="0"/>
              <a:t>US energy production grew by 3.2% in 2013 –the largest increase in the world. Domestic energy production reached an all-time high for the 4th year in a row.</a:t>
            </a:r>
          </a:p>
          <a:p>
            <a:pPr marL="232172" indent="-232172">
              <a:buFont typeface="Arial" panose="020B0604020202020204" pitchFamily="34" charset="0"/>
              <a:buChar char="•"/>
            </a:pPr>
            <a:r>
              <a:rPr lang="en-GB" sz="1138" dirty="0"/>
              <a:t>Oil (37% of total US demand) remains the dominant fuel followed by gas (30%), coal (20%), nuclear (8%), hydro (3%), and renewables in power (3%).</a:t>
            </a:r>
          </a:p>
          <a:p>
            <a:pPr marL="232172" indent="-232172">
              <a:buFont typeface="Arial" panose="020B0604020202020204" pitchFamily="34" charset="0"/>
              <a:buChar char="•"/>
            </a:pPr>
            <a:r>
              <a:rPr lang="en-GB" sz="1138" dirty="0"/>
              <a:t>US net oil imports fell to 6.5 Mb/d, 47% below the 2005 peak. Net imports of natural gas dropped 13%.</a:t>
            </a:r>
          </a:p>
          <a:p>
            <a:pPr marL="232172" indent="-232172">
              <a:buFont typeface="Arial" panose="020B0604020202020204" pitchFamily="34" charset="0"/>
              <a:buChar char="•"/>
            </a:pPr>
            <a:endParaRPr lang="en-GB" sz="1138" dirty="0"/>
          </a:p>
          <a:p>
            <a:pPr marL="232172" indent="-232172">
              <a:buFont typeface="Arial" panose="020B0604020202020204" pitchFamily="34" charset="0"/>
              <a:buChar char="•"/>
            </a:pPr>
            <a:endParaRPr lang="en-GB" sz="1138" dirty="0"/>
          </a:p>
        </p:txBody>
      </p:sp>
      <p:graphicFrame>
        <p:nvGraphicFramePr>
          <p:cNvPr id="12" name="Table 11"/>
          <p:cNvGraphicFramePr>
            <a:graphicFrameLocks noGrp="1"/>
          </p:cNvGraphicFramePr>
          <p:nvPr>
            <p:extLst/>
          </p:nvPr>
        </p:nvGraphicFramePr>
        <p:xfrm>
          <a:off x="276281" y="4408918"/>
          <a:ext cx="6046788" cy="1702591"/>
        </p:xfrm>
        <a:graphic>
          <a:graphicData uri="http://schemas.openxmlformats.org/drawingml/2006/table">
            <a:tbl>
              <a:tblPr>
                <a:tableStyleId>{21E4AEA4-8DFA-4A89-87EB-49C32662AFE0}</a:tableStyleId>
              </a:tblPr>
              <a:tblGrid>
                <a:gridCol w="1496219"/>
                <a:gridCol w="330200"/>
                <a:gridCol w="330200"/>
                <a:gridCol w="330200"/>
                <a:gridCol w="330200"/>
                <a:gridCol w="330200"/>
                <a:gridCol w="330200"/>
                <a:gridCol w="330200"/>
                <a:gridCol w="330200"/>
                <a:gridCol w="330200"/>
                <a:gridCol w="330200"/>
                <a:gridCol w="330200"/>
                <a:gridCol w="515938"/>
                <a:gridCol w="402431"/>
              </a:tblGrid>
              <a:tr h="154781">
                <a:tc>
                  <a:txBody>
                    <a:bodyPr/>
                    <a:lstStyle/>
                    <a:p>
                      <a:pPr algn="l" fontAlgn="b"/>
                      <a:r>
                        <a:rPr lang="en-GB" sz="900" b="1" u="sng" strike="noStrike" dirty="0" smtClean="0">
                          <a:effectLst/>
                        </a:rPr>
                        <a:t>Oil </a:t>
                      </a:r>
                      <a:r>
                        <a:rPr lang="en-GB" sz="900" b="1" u="sng" strike="noStrike" dirty="0">
                          <a:effectLst/>
                        </a:rPr>
                        <a:t>Production </a:t>
                      </a:r>
                      <a:endParaRPr lang="en-GB" sz="900" b="1" i="0" u="sng"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Change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2013 over</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share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Thousand barrels daily</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1995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2000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2005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of total</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US - Oil Production</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9014</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11297</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10008</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10170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10580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8914</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8322</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7734</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6903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7552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10003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13.50%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10.80%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b="1" u="sng" strike="noStrike" dirty="0" smtClean="0">
                          <a:effectLst/>
                        </a:rPr>
                        <a:t>Oil </a:t>
                      </a:r>
                      <a:r>
                        <a:rPr lang="en-GB" sz="900" b="1" u="sng" strike="noStrike" dirty="0">
                          <a:effectLst/>
                        </a:rPr>
                        <a:t>Consumption </a:t>
                      </a:r>
                      <a:endParaRPr lang="en-GB" sz="900" b="1" i="0" u="sng"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Change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2013 over</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share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a:effectLst/>
                        </a:rPr>
                        <a:t>Thousand barrels daily</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of total</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a:effectLst/>
                        </a:rPr>
                        <a:t>US - Oil Consumption</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11522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14710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16334</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17062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15726</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16988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17725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19701</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20802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19180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18887</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19.90%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bl>
          </a:graphicData>
        </a:graphic>
      </p:graphicFrame>
      <p:graphicFrame>
        <p:nvGraphicFramePr>
          <p:cNvPr id="8" name="Chart 7"/>
          <p:cNvGraphicFramePr>
            <a:graphicFrameLocks/>
          </p:cNvGraphicFramePr>
          <p:nvPr>
            <p:extLst/>
          </p:nvPr>
        </p:nvGraphicFramePr>
        <p:xfrm>
          <a:off x="280787" y="1155679"/>
          <a:ext cx="5945344" cy="31287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0729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34559" y="758044"/>
            <a:ext cx="6977383" cy="397635"/>
          </a:xfrm>
        </p:spPr>
        <p:txBody>
          <a:bodyPr>
            <a:normAutofit fontScale="90000"/>
          </a:bodyPr>
          <a:lstStyle/>
          <a:p>
            <a:pPr algn="ctr"/>
            <a:r>
              <a:rPr lang="en-GB" sz="2275" b="1" u="sng" dirty="0"/>
              <a:t>Canada Oil Balance</a:t>
            </a:r>
          </a:p>
        </p:txBody>
      </p:sp>
      <p:sp>
        <p:nvSpPr>
          <p:cNvPr id="24" name="TextBox 23"/>
          <p:cNvSpPr txBox="1"/>
          <p:nvPr/>
        </p:nvSpPr>
        <p:spPr>
          <a:xfrm>
            <a:off x="6540053" y="1155679"/>
            <a:ext cx="2888087" cy="4470134"/>
          </a:xfrm>
          <a:prstGeom prst="rect">
            <a:avLst/>
          </a:prstGeom>
          <a:noFill/>
        </p:spPr>
        <p:txBody>
          <a:bodyPr wrap="square" rtlCol="0">
            <a:spAutoFit/>
          </a:bodyPr>
          <a:lstStyle/>
          <a:p>
            <a:pPr marL="232172" indent="-232172">
              <a:buFont typeface="Arial" panose="020B0604020202020204" pitchFamily="34" charset="0"/>
              <a:buChar char="•"/>
            </a:pPr>
            <a:r>
              <a:rPr lang="en-GB" sz="1138" dirty="0"/>
              <a:t>North America is unique among regions in that it will switch from being a net energy importer to an exporter</a:t>
            </a:r>
          </a:p>
          <a:p>
            <a:pPr marL="232172" indent="-232172">
              <a:buFont typeface="Arial" panose="020B0604020202020204" pitchFamily="34" charset="0"/>
              <a:buChar char="•"/>
            </a:pPr>
            <a:r>
              <a:rPr lang="en-GB" sz="1138" dirty="0"/>
              <a:t>Canada's oil sands are a significant contributor to the recent growth and expected future growth in the world's liquid fuel supply, and they comprise most of the country's proved oil reserves, which rank third globally.</a:t>
            </a:r>
          </a:p>
          <a:p>
            <a:pPr marL="232172" indent="-232172">
              <a:buFont typeface="Arial" panose="020B0604020202020204" pitchFamily="34" charset="0"/>
              <a:buChar char="•"/>
            </a:pPr>
            <a:r>
              <a:rPr lang="en-GB" sz="1138" dirty="0"/>
              <a:t>Canada is the world's fifth-largest oil producer, and virtually all of its crude oil exports are directed to U.S. refineries.</a:t>
            </a:r>
          </a:p>
          <a:p>
            <a:pPr marL="232172" indent="-232172">
              <a:buFont typeface="Arial" panose="020B0604020202020204" pitchFamily="34" charset="0"/>
              <a:buChar char="•"/>
            </a:pPr>
            <a:r>
              <a:rPr lang="en-GB" sz="1138" dirty="0"/>
              <a:t>Almost 97% of Canadian oil exports were directed to the United States in 2013, and Canada is the largest supplier of foreign oil to the United States</a:t>
            </a:r>
          </a:p>
          <a:p>
            <a:pPr marL="232172" indent="-232172">
              <a:buFont typeface="Arial" panose="020B0604020202020204" pitchFamily="34" charset="0"/>
              <a:buChar char="•"/>
            </a:pPr>
            <a:r>
              <a:rPr lang="en-GB" sz="1138" dirty="0"/>
              <a:t>Canada accounted for one-third of U.S. crude oil imports in 2013. </a:t>
            </a:r>
          </a:p>
          <a:p>
            <a:pPr marL="232172" indent="-232172">
              <a:buFont typeface="Arial" panose="020B0604020202020204" pitchFamily="34" charset="0"/>
              <a:buChar char="•"/>
            </a:pPr>
            <a:r>
              <a:rPr lang="en-GB" sz="1138" dirty="0"/>
              <a:t>Canada's proved oil reserve levels from 1980 to 2002 were well below 10 billion barrels. In 2003, they rose to 180 billion barrels after oil sands resources were deemed to be technically and economically recoverable.</a:t>
            </a:r>
          </a:p>
          <a:p>
            <a:pPr marL="232172" indent="-232172">
              <a:buFont typeface="Arial" panose="020B0604020202020204" pitchFamily="34" charset="0"/>
              <a:buChar char="•"/>
            </a:pPr>
            <a:endParaRPr lang="en-GB" sz="1138" dirty="0"/>
          </a:p>
        </p:txBody>
      </p:sp>
      <p:graphicFrame>
        <p:nvGraphicFramePr>
          <p:cNvPr id="3" name="Table 2"/>
          <p:cNvGraphicFramePr>
            <a:graphicFrameLocks noGrp="1"/>
          </p:cNvGraphicFramePr>
          <p:nvPr>
            <p:extLst/>
          </p:nvPr>
        </p:nvGraphicFramePr>
        <p:xfrm>
          <a:off x="234425" y="4367062"/>
          <a:ext cx="6046788" cy="1713307"/>
        </p:xfrm>
        <a:graphic>
          <a:graphicData uri="http://schemas.openxmlformats.org/drawingml/2006/table">
            <a:tbl>
              <a:tblPr>
                <a:tableStyleId>{5C22544A-7EE6-4342-B048-85BDC9FD1C3A}</a:tableStyleId>
              </a:tblPr>
              <a:tblGrid>
                <a:gridCol w="1496219"/>
                <a:gridCol w="330200"/>
                <a:gridCol w="330200"/>
                <a:gridCol w="330200"/>
                <a:gridCol w="330200"/>
                <a:gridCol w="330200"/>
                <a:gridCol w="330200"/>
                <a:gridCol w="330200"/>
                <a:gridCol w="330200"/>
                <a:gridCol w="330200"/>
                <a:gridCol w="330200"/>
                <a:gridCol w="330200"/>
                <a:gridCol w="515938"/>
                <a:gridCol w="402431"/>
              </a:tblGrid>
              <a:tr h="156329">
                <a:tc>
                  <a:txBody>
                    <a:bodyPr/>
                    <a:lstStyle/>
                    <a:p>
                      <a:pPr algn="l" fontAlgn="b"/>
                      <a:r>
                        <a:rPr lang="en-GB" sz="1000" b="1" u="sng" strike="noStrike" dirty="0" smtClean="0">
                          <a:effectLst/>
                        </a:rPr>
                        <a:t>Oil Consumption </a:t>
                      </a:r>
                      <a:endParaRPr lang="en-GB" sz="1000" b="1" i="0" u="sng"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Change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2013 over</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share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Thousand barrels daily</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1965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of total</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Canada - Oil Consumption</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1108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1472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1682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1898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1556</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1747</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1848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2043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2288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2316</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2385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-0.50%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2.50%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6329">
                <a:tc>
                  <a:txBody>
                    <a:bodyPr/>
                    <a:lstStyle/>
                    <a:p>
                      <a:pPr algn="l" fontAlgn="b"/>
                      <a:r>
                        <a:rPr lang="en-GB" sz="1000" b="1" u="sng" strike="noStrike" dirty="0" smtClean="0">
                          <a:effectLst/>
                        </a:rPr>
                        <a:t>Oil </a:t>
                      </a:r>
                      <a:r>
                        <a:rPr lang="en-GB" sz="1000" b="1" u="sng" strike="noStrike" dirty="0">
                          <a:effectLst/>
                        </a:rPr>
                        <a:t>Production </a:t>
                      </a:r>
                      <a:endParaRPr lang="en-GB" sz="1000" b="1" i="0" u="sng"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Change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2013 over</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share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a:effectLst/>
                        </a:rPr>
                        <a:t>Thousand barrels daily</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of total</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Canada - Oil Production</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920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1473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1735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1764</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2402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2703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3041</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3332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3948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6.00%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4.70%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bl>
          </a:graphicData>
        </a:graphic>
      </p:graphicFrame>
      <p:graphicFrame>
        <p:nvGraphicFramePr>
          <p:cNvPr id="8" name="Chart 7"/>
          <p:cNvGraphicFramePr>
            <a:graphicFrameLocks/>
          </p:cNvGraphicFramePr>
          <p:nvPr>
            <p:extLst/>
          </p:nvPr>
        </p:nvGraphicFramePr>
        <p:xfrm>
          <a:off x="291251" y="1155678"/>
          <a:ext cx="5934880" cy="3139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1012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34559" y="758044"/>
            <a:ext cx="6977383" cy="397635"/>
          </a:xfrm>
        </p:spPr>
        <p:txBody>
          <a:bodyPr>
            <a:normAutofit fontScale="90000"/>
          </a:bodyPr>
          <a:lstStyle/>
          <a:p>
            <a:pPr algn="ctr"/>
            <a:r>
              <a:rPr lang="en-GB" sz="2275" b="1" u="sng" dirty="0"/>
              <a:t>Saudi Arabia Oil Balance</a:t>
            </a:r>
          </a:p>
        </p:txBody>
      </p:sp>
      <p:sp>
        <p:nvSpPr>
          <p:cNvPr id="24" name="TextBox 23"/>
          <p:cNvSpPr txBox="1"/>
          <p:nvPr/>
        </p:nvSpPr>
        <p:spPr>
          <a:xfrm>
            <a:off x="6550517" y="1155679"/>
            <a:ext cx="3055513" cy="4820359"/>
          </a:xfrm>
          <a:prstGeom prst="rect">
            <a:avLst/>
          </a:prstGeom>
          <a:noFill/>
        </p:spPr>
        <p:txBody>
          <a:bodyPr wrap="square" rtlCol="0">
            <a:spAutoFit/>
          </a:bodyPr>
          <a:lstStyle/>
          <a:p>
            <a:pPr marL="232172" indent="-232172">
              <a:buFont typeface="Arial" panose="020B0604020202020204" pitchFamily="34" charset="0"/>
              <a:buChar char="•"/>
            </a:pPr>
            <a:r>
              <a:rPr lang="en-GB" sz="1138" dirty="0"/>
              <a:t>Saudi Arabia has 16% of the world's proved oil reserves, is the largest exporter of total petroleum liquids in the world, and maintains the world's largest crude oil production capacity.</a:t>
            </a:r>
          </a:p>
          <a:p>
            <a:pPr marL="232172" indent="-232172">
              <a:buFont typeface="Arial" panose="020B0604020202020204" pitchFamily="34" charset="0"/>
              <a:buChar char="•"/>
            </a:pPr>
            <a:r>
              <a:rPr lang="en-GB" sz="1138" dirty="0"/>
              <a:t>n 2013, Saudi Arabia was the world's second-largest petroleum liquids producer behind the United States and was the world's second-largest crude oil producer behind </a:t>
            </a:r>
            <a:r>
              <a:rPr lang="en-GB" sz="1138" dirty="0">
                <a:hlinkClick r:id="rId2"/>
              </a:rPr>
              <a:t>Russia</a:t>
            </a:r>
            <a:r>
              <a:rPr lang="en-GB" sz="1138" dirty="0"/>
              <a:t>.</a:t>
            </a:r>
          </a:p>
          <a:p>
            <a:pPr marL="232172" indent="-232172">
              <a:buFont typeface="Arial" panose="020B0604020202020204" pitchFamily="34" charset="0"/>
              <a:buChar char="•"/>
            </a:pPr>
            <a:r>
              <a:rPr lang="en-GB" sz="1138" dirty="0"/>
              <a:t>The region was the largest exporter of oil(crude and products), contributing 35% of total exports. Three quarters of exports were destined for the Asia Pacific region.</a:t>
            </a:r>
          </a:p>
          <a:p>
            <a:pPr marL="232172" indent="-232172">
              <a:buFont typeface="Arial" panose="020B0604020202020204" pitchFamily="34" charset="0"/>
              <a:buChar char="•"/>
            </a:pPr>
            <a:r>
              <a:rPr lang="en-GB" sz="1138" dirty="0"/>
              <a:t>Oil consumption in Israel fell by 60 Kb/d or 22%. Oil that had been used for power generation in 2012 was backed out by increased gas production and LNG imports in 2013. Saudi oil demand growth was also limited by gas gaining share in its power sector.</a:t>
            </a:r>
          </a:p>
          <a:p>
            <a:pPr marL="232172" indent="-232172">
              <a:buFont typeface="Arial" panose="020B0604020202020204" pitchFamily="34" charset="0"/>
              <a:buChar char="•"/>
            </a:pPr>
            <a:r>
              <a:rPr lang="en-GB" sz="1138" dirty="0"/>
              <a:t>Saudi Arabia's economy remains heavily dependent on petroleum. Petroleum exports accounted for 85% of total Saudi export revenues in 2013, according to OPEC.</a:t>
            </a:r>
          </a:p>
          <a:p>
            <a:pPr marL="232172" indent="-232172">
              <a:buFont typeface="Arial" panose="020B0604020202020204" pitchFamily="34" charset="0"/>
              <a:buChar char="•"/>
            </a:pPr>
            <a:endParaRPr lang="en-GB" sz="1138" dirty="0"/>
          </a:p>
          <a:p>
            <a:pPr marL="232172" indent="-232172">
              <a:buFont typeface="Arial" panose="020B0604020202020204" pitchFamily="34" charset="0"/>
              <a:buChar char="•"/>
            </a:pPr>
            <a:endParaRPr lang="en-GB" sz="1138" dirty="0"/>
          </a:p>
        </p:txBody>
      </p:sp>
      <p:graphicFrame>
        <p:nvGraphicFramePr>
          <p:cNvPr id="2" name="Table 1"/>
          <p:cNvGraphicFramePr>
            <a:graphicFrameLocks noGrp="1"/>
          </p:cNvGraphicFramePr>
          <p:nvPr>
            <p:extLst/>
          </p:nvPr>
        </p:nvGraphicFramePr>
        <p:xfrm>
          <a:off x="185736" y="4294903"/>
          <a:ext cx="6354322" cy="1726571"/>
        </p:xfrm>
        <a:graphic>
          <a:graphicData uri="http://schemas.openxmlformats.org/drawingml/2006/table">
            <a:tbl>
              <a:tblPr>
                <a:tableStyleId>{5C22544A-7EE6-4342-B048-85BDC9FD1C3A}</a:tableStyleId>
              </a:tblPr>
              <a:tblGrid>
                <a:gridCol w="1591323"/>
                <a:gridCol w="351189"/>
                <a:gridCol w="351189"/>
                <a:gridCol w="351189"/>
                <a:gridCol w="351189"/>
                <a:gridCol w="351189"/>
                <a:gridCol w="351189"/>
                <a:gridCol w="351189"/>
                <a:gridCol w="351189"/>
                <a:gridCol w="351189"/>
                <a:gridCol w="351189"/>
                <a:gridCol w="351189"/>
                <a:gridCol w="515808"/>
                <a:gridCol w="384112"/>
              </a:tblGrid>
              <a:tr h="156961">
                <a:tc>
                  <a:txBody>
                    <a:bodyPr/>
                    <a:lstStyle/>
                    <a:p>
                      <a:pPr algn="l" fontAlgn="b"/>
                      <a:r>
                        <a:rPr lang="en-GB" sz="900" b="1" u="sng" strike="noStrike" dirty="0">
                          <a:effectLst/>
                        </a:rPr>
                        <a:t>Oil: Consumption </a:t>
                      </a:r>
                      <a:endParaRPr lang="en-GB" sz="900" b="1" i="0" u="sng" strike="noStrike" dirty="0">
                        <a:solidFill>
                          <a:srgbClr val="008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Change</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 over</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a:solidFill>
                            <a:schemeClr val="dk1"/>
                          </a:solidFill>
                          <a:effectLst/>
                          <a:latin typeface="+mn-lt"/>
                          <a:ea typeface="+mn-ea"/>
                          <a:cs typeface="+mn-cs"/>
                        </a:rPr>
                        <a:t>share</a:t>
                      </a:r>
                    </a:p>
                  </a:txBody>
                  <a:tcPr marL="7739" marR="7739" marT="7739" marB="0" anchor="b">
                    <a:solidFill>
                      <a:schemeClr val="accent2">
                        <a:lumMod val="20000"/>
                        <a:lumOff val="80000"/>
                      </a:schemeClr>
                    </a:solidFill>
                  </a:tcPr>
                </a:tc>
              </a:tr>
              <a:tr h="156961">
                <a:tc>
                  <a:txBody>
                    <a:bodyPr/>
                    <a:lstStyle/>
                    <a:p>
                      <a:pPr algn="l" fontAlgn="b"/>
                      <a:r>
                        <a:rPr lang="en-GB" sz="900" u="none" strike="noStrike" dirty="0">
                          <a:effectLst/>
                        </a:rPr>
                        <a:t>Thousand barrels daily</a:t>
                      </a:r>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1965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2012</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a:solidFill>
                            <a:schemeClr val="dk1"/>
                          </a:solidFill>
                          <a:effectLst/>
                          <a:latin typeface="+mn-lt"/>
                          <a:ea typeface="+mn-ea"/>
                          <a:cs typeface="+mn-cs"/>
                        </a:rPr>
                        <a:t>of total</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r>
              <a:tr h="156961">
                <a:tc>
                  <a:txBody>
                    <a:bodyPr/>
                    <a:lstStyle/>
                    <a:p>
                      <a:pPr algn="l" fontAlgn="b"/>
                      <a:r>
                        <a:rPr lang="en-GB" sz="900" u="none" strike="noStrike" dirty="0">
                          <a:effectLst/>
                        </a:rPr>
                        <a:t>Saudi Arabia - Oil Consumption</a:t>
                      </a:r>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391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408</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366</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607</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955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1158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1299</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1578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2012</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2803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3075</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3.1%</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3.2%</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r>
              <a:tr h="156961">
                <a:tc>
                  <a:txBody>
                    <a:bodyPr/>
                    <a:lstStyle/>
                    <a:p>
                      <a:pPr algn="l" fontAlgn="b"/>
                      <a:r>
                        <a:rPr lang="en-GB" sz="900" b="1" u="sng" strike="noStrike" dirty="0">
                          <a:effectLst/>
                        </a:rPr>
                        <a:t>Oil: Production </a:t>
                      </a:r>
                      <a:endParaRPr lang="en-GB" sz="900" b="1" i="0" u="sng" strike="noStrike" dirty="0">
                        <a:solidFill>
                          <a:srgbClr val="008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Change</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 over</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share</a:t>
                      </a:r>
                    </a:p>
                  </a:txBody>
                  <a:tcPr marL="7739" marR="7739" marT="7739" marB="0" anchor="b">
                    <a:solidFill>
                      <a:schemeClr val="accent2">
                        <a:lumMod val="20000"/>
                        <a:lumOff val="80000"/>
                      </a:schemeClr>
                    </a:solidFill>
                  </a:tcPr>
                </a:tc>
              </a:tr>
              <a:tr h="156961">
                <a:tc>
                  <a:txBody>
                    <a:bodyPr/>
                    <a:lstStyle/>
                    <a:p>
                      <a:pPr algn="l" fontAlgn="b"/>
                      <a:r>
                        <a:rPr lang="en-GB" sz="900" u="none" strike="noStrike">
                          <a:effectLst/>
                        </a:rPr>
                        <a:t>Thousand barrels daily</a:t>
                      </a:r>
                      <a:endParaRPr lang="en-GB" sz="900" b="0" i="0" u="none" strike="noStrike">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1990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1995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2000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2012</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of total</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r>
              <a:tr h="156961">
                <a:tc>
                  <a:txBody>
                    <a:bodyPr/>
                    <a:lstStyle/>
                    <a:p>
                      <a:pPr algn="l" fontAlgn="b"/>
                      <a:r>
                        <a:rPr lang="en-GB" sz="900" u="none" strike="noStrike" dirty="0">
                          <a:effectLst/>
                        </a:rPr>
                        <a:t>Saudi Arabia - Oil Production</a:t>
                      </a:r>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2219</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3851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7216</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10270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3601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7105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9092</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9470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10931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10075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11525</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-1.1%</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13.1%</a:t>
                      </a:r>
                    </a:p>
                  </a:txBody>
                  <a:tcPr marL="7739" marR="7739" marT="7739" marB="0" anchor="b">
                    <a:solidFill>
                      <a:schemeClr val="accent2">
                        <a:lumMod val="20000"/>
                        <a:lumOff val="80000"/>
                      </a:schemeClr>
                    </a:solidFill>
                  </a:tcPr>
                </a:tc>
              </a:tr>
            </a:tbl>
          </a:graphicData>
        </a:graphic>
      </p:graphicFrame>
      <p:graphicFrame>
        <p:nvGraphicFramePr>
          <p:cNvPr id="6" name="Chart 5"/>
          <p:cNvGraphicFramePr>
            <a:graphicFrameLocks/>
          </p:cNvGraphicFramePr>
          <p:nvPr>
            <p:extLst/>
          </p:nvPr>
        </p:nvGraphicFramePr>
        <p:xfrm>
          <a:off x="249394" y="1155680"/>
          <a:ext cx="6018593" cy="30764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86283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34559" y="758044"/>
            <a:ext cx="6977383" cy="397635"/>
          </a:xfrm>
        </p:spPr>
        <p:txBody>
          <a:bodyPr>
            <a:normAutofit fontScale="90000"/>
          </a:bodyPr>
          <a:lstStyle/>
          <a:p>
            <a:pPr algn="ctr"/>
            <a:r>
              <a:rPr lang="en-GB" sz="2275" b="1" u="sng" dirty="0"/>
              <a:t>Canada Oil Balance</a:t>
            </a:r>
          </a:p>
        </p:txBody>
      </p:sp>
      <p:sp>
        <p:nvSpPr>
          <p:cNvPr id="24" name="TextBox 23"/>
          <p:cNvSpPr txBox="1"/>
          <p:nvPr/>
        </p:nvSpPr>
        <p:spPr>
          <a:xfrm>
            <a:off x="6540053" y="1155679"/>
            <a:ext cx="2888087" cy="4470134"/>
          </a:xfrm>
          <a:prstGeom prst="rect">
            <a:avLst/>
          </a:prstGeom>
          <a:noFill/>
        </p:spPr>
        <p:txBody>
          <a:bodyPr wrap="square" rtlCol="0">
            <a:spAutoFit/>
          </a:bodyPr>
          <a:lstStyle/>
          <a:p>
            <a:pPr marL="232172" indent="-232172">
              <a:buFont typeface="Arial" panose="020B0604020202020204" pitchFamily="34" charset="0"/>
              <a:buChar char="•"/>
            </a:pPr>
            <a:r>
              <a:rPr lang="en-GB" sz="1138" dirty="0"/>
              <a:t>North America is unique among regions in that it will switch from being a net energy importer to an exporter</a:t>
            </a:r>
          </a:p>
          <a:p>
            <a:pPr marL="232172" indent="-232172">
              <a:buFont typeface="Arial" panose="020B0604020202020204" pitchFamily="34" charset="0"/>
              <a:buChar char="•"/>
            </a:pPr>
            <a:r>
              <a:rPr lang="en-GB" sz="1138" dirty="0"/>
              <a:t>Canada's oil sands are a significant contributor to the recent growth and expected future growth in the world's liquid fuel supply, and they comprise most of the country's proved oil reserves, which rank third globally.</a:t>
            </a:r>
          </a:p>
          <a:p>
            <a:pPr marL="232172" indent="-232172">
              <a:buFont typeface="Arial" panose="020B0604020202020204" pitchFamily="34" charset="0"/>
              <a:buChar char="•"/>
            </a:pPr>
            <a:r>
              <a:rPr lang="en-GB" sz="1138" dirty="0"/>
              <a:t>Canada is the world's fifth-largest oil producer, and virtually all of its crude oil exports are directed to U.S. refineries.</a:t>
            </a:r>
          </a:p>
          <a:p>
            <a:pPr marL="232172" indent="-232172">
              <a:buFont typeface="Arial" panose="020B0604020202020204" pitchFamily="34" charset="0"/>
              <a:buChar char="•"/>
            </a:pPr>
            <a:r>
              <a:rPr lang="en-GB" sz="1138" dirty="0"/>
              <a:t>Almost 97% of Canadian oil exports were directed to the United States in 2013, and Canada is the largest supplier of foreign oil to the United States</a:t>
            </a:r>
          </a:p>
          <a:p>
            <a:pPr marL="232172" indent="-232172">
              <a:buFont typeface="Arial" panose="020B0604020202020204" pitchFamily="34" charset="0"/>
              <a:buChar char="•"/>
            </a:pPr>
            <a:r>
              <a:rPr lang="en-GB" sz="1138" dirty="0"/>
              <a:t>Canada accounted for one-third of U.S. crude oil imports in 2013. </a:t>
            </a:r>
          </a:p>
          <a:p>
            <a:pPr marL="232172" indent="-232172">
              <a:buFont typeface="Arial" panose="020B0604020202020204" pitchFamily="34" charset="0"/>
              <a:buChar char="•"/>
            </a:pPr>
            <a:r>
              <a:rPr lang="en-GB" sz="1138" dirty="0"/>
              <a:t>Canada's proved oil reserve levels from 1980 to 2002 were well below 10 billion barrels. In 2003, they rose to 180 billion barrels after oil sands resources were deemed to be technically and economically recoverable.</a:t>
            </a:r>
          </a:p>
          <a:p>
            <a:pPr marL="232172" indent="-232172">
              <a:buFont typeface="Arial" panose="020B0604020202020204" pitchFamily="34" charset="0"/>
              <a:buChar char="•"/>
            </a:pPr>
            <a:endParaRPr lang="en-GB" sz="1138" dirty="0"/>
          </a:p>
        </p:txBody>
      </p:sp>
      <p:graphicFrame>
        <p:nvGraphicFramePr>
          <p:cNvPr id="3" name="Table 2"/>
          <p:cNvGraphicFramePr>
            <a:graphicFrameLocks noGrp="1"/>
          </p:cNvGraphicFramePr>
          <p:nvPr>
            <p:extLst/>
          </p:nvPr>
        </p:nvGraphicFramePr>
        <p:xfrm>
          <a:off x="234425" y="4367062"/>
          <a:ext cx="6046788" cy="1713307"/>
        </p:xfrm>
        <a:graphic>
          <a:graphicData uri="http://schemas.openxmlformats.org/drawingml/2006/table">
            <a:tbl>
              <a:tblPr>
                <a:tableStyleId>{5C22544A-7EE6-4342-B048-85BDC9FD1C3A}</a:tableStyleId>
              </a:tblPr>
              <a:tblGrid>
                <a:gridCol w="1496219"/>
                <a:gridCol w="330200"/>
                <a:gridCol w="330200"/>
                <a:gridCol w="330200"/>
                <a:gridCol w="330200"/>
                <a:gridCol w="330200"/>
                <a:gridCol w="330200"/>
                <a:gridCol w="330200"/>
                <a:gridCol w="330200"/>
                <a:gridCol w="330200"/>
                <a:gridCol w="330200"/>
                <a:gridCol w="330200"/>
                <a:gridCol w="515938"/>
                <a:gridCol w="402431"/>
              </a:tblGrid>
              <a:tr h="156329">
                <a:tc>
                  <a:txBody>
                    <a:bodyPr/>
                    <a:lstStyle/>
                    <a:p>
                      <a:pPr algn="l" fontAlgn="b"/>
                      <a:r>
                        <a:rPr lang="en-GB" sz="1000" b="1" u="sng" strike="noStrike" dirty="0" smtClean="0">
                          <a:effectLst/>
                        </a:rPr>
                        <a:t>Oil Consumption </a:t>
                      </a:r>
                      <a:endParaRPr lang="en-GB" sz="1000" b="1" i="0" u="sng"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Change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2013 over</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share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Thousand barrels daily</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1965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of total</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Canada - Oil Consumption</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1108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1472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1682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1898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1556</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1747</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1848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2043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2288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2316</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2385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-0.50%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2.50%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6329">
                <a:tc>
                  <a:txBody>
                    <a:bodyPr/>
                    <a:lstStyle/>
                    <a:p>
                      <a:pPr algn="l" fontAlgn="b"/>
                      <a:r>
                        <a:rPr lang="en-GB" sz="1000" b="1" u="sng" strike="noStrike" dirty="0" smtClean="0">
                          <a:effectLst/>
                        </a:rPr>
                        <a:t>Oil </a:t>
                      </a:r>
                      <a:r>
                        <a:rPr lang="en-GB" sz="1000" b="1" u="sng" strike="noStrike" dirty="0">
                          <a:effectLst/>
                        </a:rPr>
                        <a:t>Production </a:t>
                      </a:r>
                      <a:endParaRPr lang="en-GB" sz="1000" b="1" i="0" u="sng"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Change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2013 over</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share</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a:effectLst/>
                        </a:rPr>
                        <a:t>Thousand barrels daily</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r>
                        <a:rPr lang="en-GB" sz="900" u="none" strike="noStrike">
                          <a:effectLst/>
                        </a:rPr>
                        <a:t>of total</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r h="154781">
                <a:tc>
                  <a:txBody>
                    <a:bodyPr/>
                    <a:lstStyle/>
                    <a:p>
                      <a:pPr algn="l" fontAlgn="b"/>
                      <a:r>
                        <a:rPr lang="en-GB" sz="900" u="none" strike="noStrike" dirty="0">
                          <a:effectLst/>
                        </a:rPr>
                        <a:t>Canada - Oil Production</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920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1473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1735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1764</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1813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2402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2703</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3041</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3332</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3948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6.00%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4.70%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r>
            </a:tbl>
          </a:graphicData>
        </a:graphic>
      </p:graphicFrame>
      <p:graphicFrame>
        <p:nvGraphicFramePr>
          <p:cNvPr id="8" name="Chart 7"/>
          <p:cNvGraphicFramePr>
            <a:graphicFrameLocks/>
          </p:cNvGraphicFramePr>
          <p:nvPr>
            <p:extLst/>
          </p:nvPr>
        </p:nvGraphicFramePr>
        <p:xfrm>
          <a:off x="291251" y="1155678"/>
          <a:ext cx="5934880" cy="3139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5463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34559" y="758044"/>
            <a:ext cx="6977383" cy="397635"/>
          </a:xfrm>
        </p:spPr>
        <p:txBody>
          <a:bodyPr>
            <a:normAutofit fontScale="90000"/>
          </a:bodyPr>
          <a:lstStyle/>
          <a:p>
            <a:pPr algn="ctr"/>
            <a:r>
              <a:rPr lang="en-GB" sz="2275" b="1" u="sng" dirty="0"/>
              <a:t>Saudi </a:t>
            </a:r>
            <a:r>
              <a:rPr lang="en-GB" sz="2275" b="1" u="sng" dirty="0" smtClean="0"/>
              <a:t>Arabia Oil </a:t>
            </a:r>
            <a:r>
              <a:rPr lang="en-GB" sz="2275" b="1" u="sng" dirty="0"/>
              <a:t>Balance</a:t>
            </a:r>
          </a:p>
        </p:txBody>
      </p:sp>
      <p:sp>
        <p:nvSpPr>
          <p:cNvPr id="24" name="TextBox 23"/>
          <p:cNvSpPr txBox="1"/>
          <p:nvPr/>
        </p:nvSpPr>
        <p:spPr>
          <a:xfrm>
            <a:off x="6550517" y="1155679"/>
            <a:ext cx="3055513" cy="4820359"/>
          </a:xfrm>
          <a:prstGeom prst="rect">
            <a:avLst/>
          </a:prstGeom>
          <a:noFill/>
        </p:spPr>
        <p:txBody>
          <a:bodyPr wrap="square" rtlCol="0">
            <a:spAutoFit/>
          </a:bodyPr>
          <a:lstStyle/>
          <a:p>
            <a:pPr marL="232172" indent="-232172">
              <a:buFont typeface="Arial" panose="020B0604020202020204" pitchFamily="34" charset="0"/>
              <a:buChar char="•"/>
            </a:pPr>
            <a:r>
              <a:rPr lang="en-GB" sz="1138" dirty="0"/>
              <a:t>Saudi Arabia has 16% of the world's proved oil reserves, is the largest exporter of total petroleum liquids in the world, and maintains the world's largest crude oil production capacity.</a:t>
            </a:r>
          </a:p>
          <a:p>
            <a:pPr marL="232172" indent="-232172">
              <a:buFont typeface="Arial" panose="020B0604020202020204" pitchFamily="34" charset="0"/>
              <a:buChar char="•"/>
            </a:pPr>
            <a:r>
              <a:rPr lang="en-GB" sz="1138" dirty="0"/>
              <a:t>n 2013, Saudi Arabia was the world's second-largest petroleum </a:t>
            </a:r>
            <a:r>
              <a:rPr lang="en-GB" sz="1138" dirty="0" smtClean="0"/>
              <a:t>liquids </a:t>
            </a:r>
            <a:r>
              <a:rPr lang="en-GB" sz="1138" dirty="0"/>
              <a:t>producer behind the United States and was the world's second-largest crude oil producer behind </a:t>
            </a:r>
            <a:r>
              <a:rPr lang="en-GB" sz="1138" dirty="0">
                <a:hlinkClick r:id="rId2"/>
              </a:rPr>
              <a:t>Russia</a:t>
            </a:r>
            <a:r>
              <a:rPr lang="en-GB" sz="1138" dirty="0"/>
              <a:t>.</a:t>
            </a:r>
          </a:p>
          <a:p>
            <a:pPr marL="232172" indent="-232172">
              <a:buFont typeface="Arial" panose="020B0604020202020204" pitchFamily="34" charset="0"/>
              <a:buChar char="•"/>
            </a:pPr>
            <a:r>
              <a:rPr lang="en-GB" sz="1138" dirty="0"/>
              <a:t>The region was the largest exporter of oil(crude and products), contributing 35% of total exports. Three quarters of exports were destined for the Asia Pacific region.</a:t>
            </a:r>
          </a:p>
          <a:p>
            <a:pPr marL="232172" indent="-232172">
              <a:buFont typeface="Arial" panose="020B0604020202020204" pitchFamily="34" charset="0"/>
              <a:buChar char="•"/>
            </a:pPr>
            <a:r>
              <a:rPr lang="en-GB" sz="1138" dirty="0"/>
              <a:t>Oil consumption in Israel fell by 60 Kb/d or 22%. Oil that had been used for power generation in 2012 was backed out by increased gas production and LNG imports in 2013. Saudi oil demand growth was also limited by gas gaining share in its power sector.</a:t>
            </a:r>
          </a:p>
          <a:p>
            <a:pPr marL="232172" indent="-232172">
              <a:buFont typeface="Arial" panose="020B0604020202020204" pitchFamily="34" charset="0"/>
              <a:buChar char="•"/>
            </a:pPr>
            <a:r>
              <a:rPr lang="en-GB" sz="1138" dirty="0"/>
              <a:t>Saudi Arabia's economy remains heavily dependent on petroleum. Petroleum exports accounted for 85% of total Saudi export revenues in 2013, according to OPEC.</a:t>
            </a:r>
          </a:p>
          <a:p>
            <a:pPr marL="232172" indent="-232172">
              <a:buFont typeface="Arial" panose="020B0604020202020204" pitchFamily="34" charset="0"/>
              <a:buChar char="•"/>
            </a:pPr>
            <a:endParaRPr lang="en-GB" sz="1138" dirty="0"/>
          </a:p>
          <a:p>
            <a:pPr marL="232172" indent="-232172">
              <a:buFont typeface="Arial" panose="020B0604020202020204" pitchFamily="34" charset="0"/>
              <a:buChar char="•"/>
            </a:pPr>
            <a:endParaRPr lang="en-GB" sz="1138" dirty="0"/>
          </a:p>
        </p:txBody>
      </p:sp>
      <p:graphicFrame>
        <p:nvGraphicFramePr>
          <p:cNvPr id="2" name="Table 1"/>
          <p:cNvGraphicFramePr>
            <a:graphicFrameLocks noGrp="1"/>
          </p:cNvGraphicFramePr>
          <p:nvPr>
            <p:extLst/>
          </p:nvPr>
        </p:nvGraphicFramePr>
        <p:xfrm>
          <a:off x="185736" y="4294903"/>
          <a:ext cx="6354322" cy="1726571"/>
        </p:xfrm>
        <a:graphic>
          <a:graphicData uri="http://schemas.openxmlformats.org/drawingml/2006/table">
            <a:tbl>
              <a:tblPr>
                <a:tableStyleId>{5C22544A-7EE6-4342-B048-85BDC9FD1C3A}</a:tableStyleId>
              </a:tblPr>
              <a:tblGrid>
                <a:gridCol w="1591323"/>
                <a:gridCol w="351189"/>
                <a:gridCol w="351189"/>
                <a:gridCol w="351189"/>
                <a:gridCol w="351189"/>
                <a:gridCol w="351189"/>
                <a:gridCol w="351189"/>
                <a:gridCol w="351189"/>
                <a:gridCol w="351189"/>
                <a:gridCol w="351189"/>
                <a:gridCol w="351189"/>
                <a:gridCol w="351189"/>
                <a:gridCol w="515808"/>
                <a:gridCol w="384112"/>
              </a:tblGrid>
              <a:tr h="156961">
                <a:tc>
                  <a:txBody>
                    <a:bodyPr/>
                    <a:lstStyle/>
                    <a:p>
                      <a:pPr algn="l" fontAlgn="b"/>
                      <a:r>
                        <a:rPr lang="en-GB" sz="900" b="1" u="sng" strike="noStrike" dirty="0">
                          <a:effectLst/>
                        </a:rPr>
                        <a:t>Oil: Consumption </a:t>
                      </a:r>
                      <a:endParaRPr lang="en-GB" sz="900" b="1" i="0" u="sng" strike="noStrike" dirty="0">
                        <a:solidFill>
                          <a:srgbClr val="008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Change</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 over</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a:solidFill>
                            <a:schemeClr val="dk1"/>
                          </a:solidFill>
                          <a:effectLst/>
                          <a:latin typeface="+mn-lt"/>
                          <a:ea typeface="+mn-ea"/>
                          <a:cs typeface="+mn-cs"/>
                        </a:rPr>
                        <a:t>share</a:t>
                      </a:r>
                    </a:p>
                  </a:txBody>
                  <a:tcPr marL="7739" marR="7739" marT="7739" marB="0" anchor="b">
                    <a:solidFill>
                      <a:schemeClr val="accent2">
                        <a:lumMod val="20000"/>
                        <a:lumOff val="80000"/>
                      </a:schemeClr>
                    </a:solidFill>
                  </a:tcPr>
                </a:tc>
              </a:tr>
              <a:tr h="156961">
                <a:tc>
                  <a:txBody>
                    <a:bodyPr/>
                    <a:lstStyle/>
                    <a:p>
                      <a:pPr algn="l" fontAlgn="b"/>
                      <a:r>
                        <a:rPr lang="en-GB" sz="900" u="none" strike="noStrike" dirty="0">
                          <a:effectLst/>
                        </a:rPr>
                        <a:t>Thousand barrels daily</a:t>
                      </a:r>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1965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1995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2012</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a:solidFill>
                            <a:schemeClr val="dk1"/>
                          </a:solidFill>
                          <a:effectLst/>
                          <a:latin typeface="+mn-lt"/>
                          <a:ea typeface="+mn-ea"/>
                          <a:cs typeface="+mn-cs"/>
                        </a:rPr>
                        <a:t>of total</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r>
              <a:tr h="156961">
                <a:tc>
                  <a:txBody>
                    <a:bodyPr/>
                    <a:lstStyle/>
                    <a:p>
                      <a:pPr algn="l" fontAlgn="b"/>
                      <a:r>
                        <a:rPr lang="en-GB" sz="900" u="none" strike="noStrike" dirty="0">
                          <a:effectLst/>
                        </a:rPr>
                        <a:t>Saudi Arabia - Oil Consumption</a:t>
                      </a:r>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391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408</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366</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607</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955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1158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1299</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1578</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2012</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2803</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3075</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3.1%</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3.2%</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r>
              <a:tr h="156961">
                <a:tc>
                  <a:txBody>
                    <a:bodyPr/>
                    <a:lstStyle/>
                    <a:p>
                      <a:pPr algn="l" fontAlgn="b"/>
                      <a:r>
                        <a:rPr lang="en-GB" sz="900" b="1" u="sng" strike="noStrike" dirty="0">
                          <a:effectLst/>
                        </a:rPr>
                        <a:t>Oil: Production </a:t>
                      </a:r>
                      <a:endParaRPr lang="en-GB" sz="900" b="1" i="0" u="sng" strike="noStrike" dirty="0">
                        <a:solidFill>
                          <a:srgbClr val="008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Change</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l" fontAlgn="b"/>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 over</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share</a:t>
                      </a:r>
                    </a:p>
                  </a:txBody>
                  <a:tcPr marL="7739" marR="7739" marT="7739" marB="0" anchor="b">
                    <a:solidFill>
                      <a:schemeClr val="accent2">
                        <a:lumMod val="20000"/>
                        <a:lumOff val="80000"/>
                      </a:schemeClr>
                    </a:solidFill>
                  </a:tcPr>
                </a:tc>
              </a:tr>
              <a:tr h="156961">
                <a:tc>
                  <a:txBody>
                    <a:bodyPr/>
                    <a:lstStyle/>
                    <a:p>
                      <a:pPr algn="l" fontAlgn="b"/>
                      <a:r>
                        <a:rPr lang="en-GB" sz="900" u="none" strike="noStrike">
                          <a:effectLst/>
                        </a:rPr>
                        <a:t>Thousand barrels daily</a:t>
                      </a:r>
                      <a:endParaRPr lang="en-GB" sz="900" b="0" i="0" u="none" strike="noStrike">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1965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1975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1985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1990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1995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2000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2005</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a:effectLst/>
                        </a:rPr>
                        <a:t>2010</a:t>
                      </a:r>
                      <a:endParaRPr lang="en-GB" sz="900" b="0" i="0" u="none" strike="noStrike">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2013</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2012</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of total</a:t>
                      </a:r>
                    </a:p>
                  </a:txBody>
                  <a:tcPr marL="7739" marR="7739" marT="7739" marB="0" anchor="b">
                    <a:solidFill>
                      <a:schemeClr val="accent2">
                        <a:lumMod val="20000"/>
                        <a:lumOff val="80000"/>
                      </a:schemeClr>
                    </a:solidFill>
                  </a:tcPr>
                </a:tc>
              </a:tr>
              <a:tr h="156961">
                <a:tc>
                  <a:txBody>
                    <a:bodyPr/>
                    <a:lstStyle/>
                    <a:p>
                      <a:pPr algn="l" fontAlgn="b"/>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endParaRPr lang="en-GB" sz="900" u="none" strike="noStrike" kern="1200" dirty="0">
                        <a:solidFill>
                          <a:schemeClr val="dk1"/>
                        </a:solidFill>
                        <a:effectLst/>
                        <a:latin typeface="+mn-lt"/>
                        <a:ea typeface="+mn-ea"/>
                        <a:cs typeface="+mn-cs"/>
                      </a:endParaRPr>
                    </a:p>
                  </a:txBody>
                  <a:tcPr marL="7739" marR="7739" marT="7739" marB="0" anchor="b">
                    <a:solidFill>
                      <a:schemeClr val="accent2">
                        <a:lumMod val="20000"/>
                        <a:lumOff val="80000"/>
                      </a:schemeClr>
                    </a:solidFill>
                  </a:tcPr>
                </a:tc>
              </a:tr>
              <a:tr h="156961">
                <a:tc>
                  <a:txBody>
                    <a:bodyPr/>
                    <a:lstStyle/>
                    <a:p>
                      <a:pPr algn="l" fontAlgn="b"/>
                      <a:r>
                        <a:rPr lang="en-GB" sz="900" u="none" strike="noStrike" dirty="0">
                          <a:effectLst/>
                        </a:rPr>
                        <a:t>Saudi Arabia - Oil Production</a:t>
                      </a:r>
                      <a:endParaRPr lang="en-GB" sz="900" b="0" i="0" u="none" strike="noStrike" dirty="0">
                        <a:solidFill>
                          <a:srgbClr val="000000"/>
                        </a:solidFill>
                        <a:effectLst/>
                        <a:latin typeface="Arial" panose="020B060402020202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2219</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3851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7216</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10270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3601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7105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9092</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9470</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10931</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algn="r" fontAlgn="b"/>
                      <a:r>
                        <a:rPr lang="en-GB" sz="900" u="none" strike="noStrike" dirty="0">
                          <a:effectLst/>
                        </a:rPr>
                        <a:t>10075</a:t>
                      </a:r>
                      <a:endParaRPr lang="en-GB" sz="900" b="0" i="0" u="none" strike="noStrike" dirty="0">
                        <a:solidFill>
                          <a:srgbClr val="000000"/>
                        </a:solidFill>
                        <a:effectLst/>
                        <a:latin typeface="Calibri" panose="020F0502020204030204" pitchFamily="34" charset="0"/>
                      </a:endParaRP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11525</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-1.1%</a:t>
                      </a:r>
                    </a:p>
                  </a:txBody>
                  <a:tcPr marL="7739" marR="7739" marT="7739" marB="0" anchor="b">
                    <a:solidFill>
                      <a:schemeClr val="accent2">
                        <a:lumMod val="20000"/>
                        <a:lumOff val="80000"/>
                      </a:schemeClr>
                    </a:solidFill>
                  </a:tcPr>
                </a:tc>
                <a:tc>
                  <a:txBody>
                    <a:bodyPr/>
                    <a:lstStyle/>
                    <a:p>
                      <a:pPr marL="0" algn="r" defTabSz="914400" rtl="0" eaLnBrk="1" fontAlgn="b" latinLnBrk="0" hangingPunct="1"/>
                      <a:r>
                        <a:rPr lang="en-GB" sz="900" u="none" strike="noStrike" kern="1200" dirty="0">
                          <a:solidFill>
                            <a:schemeClr val="dk1"/>
                          </a:solidFill>
                          <a:effectLst/>
                          <a:latin typeface="+mn-lt"/>
                          <a:ea typeface="+mn-ea"/>
                          <a:cs typeface="+mn-cs"/>
                        </a:rPr>
                        <a:t>13.1%</a:t>
                      </a:r>
                    </a:p>
                  </a:txBody>
                  <a:tcPr marL="7739" marR="7739" marT="7739" marB="0" anchor="b">
                    <a:solidFill>
                      <a:schemeClr val="accent2">
                        <a:lumMod val="20000"/>
                        <a:lumOff val="80000"/>
                      </a:schemeClr>
                    </a:solidFill>
                  </a:tcPr>
                </a:tc>
              </a:tr>
            </a:tbl>
          </a:graphicData>
        </a:graphic>
      </p:graphicFrame>
      <p:graphicFrame>
        <p:nvGraphicFramePr>
          <p:cNvPr id="6" name="Chart 5"/>
          <p:cNvGraphicFramePr>
            <a:graphicFrameLocks/>
          </p:cNvGraphicFramePr>
          <p:nvPr>
            <p:extLst/>
          </p:nvPr>
        </p:nvGraphicFramePr>
        <p:xfrm>
          <a:off x="249394" y="1155680"/>
          <a:ext cx="6018593" cy="30764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8843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0B8099B-C609-415C-9F79-7B35B53FBE7B}" type="datetime3">
              <a:rPr lang="en-GB" smtClean="0"/>
              <a:t>20 January, 2015</a:t>
            </a:fld>
            <a:endParaRPr lang="en-GB"/>
          </a:p>
        </p:txBody>
      </p:sp>
      <p:sp>
        <p:nvSpPr>
          <p:cNvPr id="6" name="Footer Placeholder 5"/>
          <p:cNvSpPr>
            <a:spLocks noGrp="1"/>
          </p:cNvSpPr>
          <p:nvPr>
            <p:ph type="ftr" sz="quarter" idx="11"/>
          </p:nvPr>
        </p:nvSpPr>
        <p:spPr/>
        <p:txBody>
          <a:bodyPr/>
          <a:lstStyle/>
          <a:p>
            <a:r>
              <a:rPr lang="en-GB" smtClean="0"/>
              <a:t>Investment Strrategy Network</a:t>
            </a:r>
            <a:endParaRPr lang="en-GB"/>
          </a:p>
        </p:txBody>
      </p:sp>
      <p:sp>
        <p:nvSpPr>
          <p:cNvPr id="7" name="Slide Number Placeholder 6"/>
          <p:cNvSpPr>
            <a:spLocks noGrp="1"/>
          </p:cNvSpPr>
          <p:nvPr>
            <p:ph type="sldNum" sz="quarter" idx="12"/>
          </p:nvPr>
        </p:nvSpPr>
        <p:spPr/>
        <p:txBody>
          <a:bodyPr/>
          <a:lstStyle/>
          <a:p>
            <a:fld id="{7CEF97FE-83D4-461B-BD09-60695CB9B218}" type="slidenum">
              <a:rPr lang="en-GB" smtClean="0"/>
              <a:t>11</a:t>
            </a:fld>
            <a:endParaRPr lang="en-GB"/>
          </a:p>
        </p:txBody>
      </p:sp>
      <p:pic>
        <p:nvPicPr>
          <p:cNvPr id="8" name="Content Placeholder 8"/>
          <p:cNvPicPr>
            <a:picLocks noChangeAspect="1"/>
          </p:cNvPicPr>
          <p:nvPr/>
        </p:nvPicPr>
        <p:blipFill>
          <a:blip r:embed="rId2"/>
          <a:stretch>
            <a:fillRect/>
          </a:stretch>
        </p:blipFill>
        <p:spPr>
          <a:xfrm>
            <a:off x="-21196" y="548640"/>
            <a:ext cx="9927196" cy="5760720"/>
          </a:xfrm>
          <a:prstGeom prst="rect">
            <a:avLst/>
          </a:prstGeom>
        </p:spPr>
      </p:pic>
    </p:spTree>
    <p:extLst>
      <p:ext uri="{BB962C8B-B14F-4D97-AF65-F5344CB8AC3E}">
        <p14:creationId xmlns:p14="http://schemas.microsoft.com/office/powerpoint/2010/main" val="3390539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A0175A-08BB-414E-BF7B-653DBA1FC00A}" type="datetime3">
              <a:rPr lang="en-GB" smtClean="0"/>
              <a:t>20 January, 2015</a:t>
            </a:fld>
            <a:endParaRPr lang="en-GB"/>
          </a:p>
        </p:txBody>
      </p:sp>
      <p:sp>
        <p:nvSpPr>
          <p:cNvPr id="3" name="Footer Placeholder 2"/>
          <p:cNvSpPr>
            <a:spLocks noGrp="1"/>
          </p:cNvSpPr>
          <p:nvPr>
            <p:ph type="ftr" sz="quarter" idx="11"/>
          </p:nvPr>
        </p:nvSpPr>
        <p:spPr/>
        <p:txBody>
          <a:bodyPr/>
          <a:lstStyle/>
          <a:p>
            <a:r>
              <a:rPr lang="en-GB" smtClean="0"/>
              <a:t>Investment Strrategy Network</a:t>
            </a:r>
            <a:endParaRPr lang="en-GB"/>
          </a:p>
        </p:txBody>
      </p:sp>
      <p:sp>
        <p:nvSpPr>
          <p:cNvPr id="4" name="Slide Number Placeholder 3"/>
          <p:cNvSpPr>
            <a:spLocks noGrp="1"/>
          </p:cNvSpPr>
          <p:nvPr>
            <p:ph type="sldNum" sz="quarter" idx="12"/>
          </p:nvPr>
        </p:nvSpPr>
        <p:spPr/>
        <p:txBody>
          <a:bodyPr/>
          <a:lstStyle/>
          <a:p>
            <a:fld id="{7CEF97FE-83D4-461B-BD09-60695CB9B218}" type="slidenum">
              <a:rPr lang="en-GB" smtClean="0"/>
              <a:t>12</a:t>
            </a:fld>
            <a:endParaRPr lang="en-GB"/>
          </a:p>
        </p:txBody>
      </p:sp>
      <p:pic>
        <p:nvPicPr>
          <p:cNvPr id="5" name="Picture 4"/>
          <p:cNvPicPr>
            <a:picLocks noChangeAspect="1"/>
          </p:cNvPicPr>
          <p:nvPr/>
        </p:nvPicPr>
        <p:blipFill>
          <a:blip r:embed="rId2"/>
          <a:stretch>
            <a:fillRect/>
          </a:stretch>
        </p:blipFill>
        <p:spPr>
          <a:xfrm>
            <a:off x="990967" y="101682"/>
            <a:ext cx="7924066" cy="6254670"/>
          </a:xfrm>
          <a:prstGeom prst="rect">
            <a:avLst/>
          </a:prstGeom>
        </p:spPr>
      </p:pic>
    </p:spTree>
    <p:extLst>
      <p:ext uri="{BB962C8B-B14F-4D97-AF65-F5344CB8AC3E}">
        <p14:creationId xmlns:p14="http://schemas.microsoft.com/office/powerpoint/2010/main" val="2375439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World-Economic Growth</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13</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971" y="729028"/>
            <a:ext cx="7616349" cy="5629816"/>
          </a:xfrm>
          <a:prstGeom prst="rect">
            <a:avLst/>
          </a:prstGeom>
        </p:spPr>
      </p:pic>
    </p:spTree>
    <p:extLst>
      <p:ext uri="{BB962C8B-B14F-4D97-AF65-F5344CB8AC3E}">
        <p14:creationId xmlns:p14="http://schemas.microsoft.com/office/powerpoint/2010/main" val="1604408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Country-UK-Inflation</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14</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650" y="965200"/>
            <a:ext cx="9344402" cy="5120640"/>
          </a:xfrm>
          <a:prstGeom prst="rect">
            <a:avLst/>
          </a:prstGeom>
        </p:spPr>
      </p:pic>
      <p:sp>
        <p:nvSpPr>
          <p:cNvPr id="8" name="TextBox 7"/>
          <p:cNvSpPr txBox="1"/>
          <p:nvPr/>
        </p:nvSpPr>
        <p:spPr>
          <a:xfrm>
            <a:off x="1148080" y="965200"/>
            <a:ext cx="1442720" cy="646331"/>
          </a:xfrm>
          <a:prstGeom prst="rect">
            <a:avLst/>
          </a:prstGeom>
          <a:solidFill>
            <a:schemeClr val="bg1"/>
          </a:solidFill>
        </p:spPr>
        <p:txBody>
          <a:bodyPr wrap="square" rtlCol="0">
            <a:spAutoFit/>
          </a:bodyPr>
          <a:lstStyle/>
          <a:p>
            <a:r>
              <a:rPr lang="en-GB" dirty="0" smtClean="0">
                <a:solidFill>
                  <a:srgbClr val="0070C0"/>
                </a:solidFill>
              </a:rPr>
              <a:t>UK CPI</a:t>
            </a:r>
          </a:p>
          <a:p>
            <a:r>
              <a:rPr lang="en-GB" dirty="0" smtClean="0">
                <a:solidFill>
                  <a:schemeClr val="accent6">
                    <a:lumMod val="75000"/>
                  </a:schemeClr>
                </a:solidFill>
              </a:rPr>
              <a:t>UK RPI</a:t>
            </a:r>
            <a:endParaRPr lang="en-GB" dirty="0">
              <a:solidFill>
                <a:schemeClr val="accent6">
                  <a:lumMod val="75000"/>
                </a:schemeClr>
              </a:solidFill>
            </a:endParaRPr>
          </a:p>
        </p:txBody>
      </p:sp>
    </p:spTree>
    <p:extLst>
      <p:ext uri="{BB962C8B-B14F-4D97-AF65-F5344CB8AC3E}">
        <p14:creationId xmlns:p14="http://schemas.microsoft.com/office/powerpoint/2010/main" val="3863752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Country-USA-Inflation</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15</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35" y="1270000"/>
            <a:ext cx="9202476" cy="4003040"/>
          </a:xfrm>
          <a:prstGeom prst="rect">
            <a:avLst/>
          </a:prstGeom>
        </p:spPr>
      </p:pic>
    </p:spTree>
    <p:extLst>
      <p:ext uri="{BB962C8B-B14F-4D97-AF65-F5344CB8AC3E}">
        <p14:creationId xmlns:p14="http://schemas.microsoft.com/office/powerpoint/2010/main" val="53482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Country-USA-Trade Balance</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16</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982" y="731520"/>
            <a:ext cx="8588717" cy="5624832"/>
          </a:xfrm>
          <a:prstGeom prst="rect">
            <a:avLst/>
          </a:prstGeom>
        </p:spPr>
      </p:pic>
    </p:spTree>
    <p:extLst>
      <p:ext uri="{BB962C8B-B14F-4D97-AF65-F5344CB8AC3E}">
        <p14:creationId xmlns:p14="http://schemas.microsoft.com/office/powerpoint/2010/main" val="4066116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Country – USA –ISM Indicator</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17</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878" y="731520"/>
            <a:ext cx="8647253" cy="5624832"/>
          </a:xfrm>
          <a:prstGeom prst="rect">
            <a:avLst/>
          </a:prstGeom>
        </p:spPr>
      </p:pic>
    </p:spTree>
    <p:extLst>
      <p:ext uri="{BB962C8B-B14F-4D97-AF65-F5344CB8AC3E}">
        <p14:creationId xmlns:p14="http://schemas.microsoft.com/office/powerpoint/2010/main" val="272459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Country – USA – ISM-PMI Manu – S&amp;P</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18</a:t>
            </a:fld>
            <a:endParaRPr lang="en-GB"/>
          </a:p>
        </p:txBody>
      </p:sp>
      <p:sp>
        <p:nvSpPr>
          <p:cNvPr id="8" name="TextBox 7"/>
          <p:cNvSpPr txBox="1"/>
          <p:nvPr/>
        </p:nvSpPr>
        <p:spPr>
          <a:xfrm>
            <a:off x="246598" y="5577840"/>
            <a:ext cx="9412804" cy="646331"/>
          </a:xfrm>
          <a:prstGeom prst="rect">
            <a:avLst/>
          </a:prstGeom>
          <a:noFill/>
        </p:spPr>
        <p:txBody>
          <a:bodyPr wrap="square" rtlCol="0">
            <a:spAutoFit/>
          </a:bodyPr>
          <a:lstStyle/>
          <a:p>
            <a:r>
              <a:rPr lang="en-GB" dirty="0" smtClean="0"/>
              <a:t>US Equity – S&amp;P 500 actual values</a:t>
            </a:r>
          </a:p>
          <a:p>
            <a:r>
              <a:rPr lang="en-GB" dirty="0" smtClean="0"/>
              <a:t>ISM – As reported</a:t>
            </a:r>
            <a:endParaRPr lang="en-GB"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618" y="1009552"/>
            <a:ext cx="9110762" cy="4491956"/>
          </a:xfrm>
          <a:prstGeom prst="rect">
            <a:avLst/>
          </a:prstGeom>
        </p:spPr>
      </p:pic>
    </p:spTree>
    <p:extLst>
      <p:ext uri="{BB962C8B-B14F-4D97-AF65-F5344CB8AC3E}">
        <p14:creationId xmlns:p14="http://schemas.microsoft.com/office/powerpoint/2010/main" val="4050338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Country – USA – ISM-PMI Manu – S&amp;P</a:t>
            </a:r>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19</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598" y="731520"/>
            <a:ext cx="9412804" cy="4679376"/>
          </a:xfrm>
          <a:prstGeom prst="rect">
            <a:avLst/>
          </a:prstGeom>
        </p:spPr>
      </p:pic>
      <p:sp>
        <p:nvSpPr>
          <p:cNvPr id="8" name="TextBox 7"/>
          <p:cNvSpPr txBox="1"/>
          <p:nvPr/>
        </p:nvSpPr>
        <p:spPr>
          <a:xfrm>
            <a:off x="246598" y="5577840"/>
            <a:ext cx="9412804" cy="646331"/>
          </a:xfrm>
          <a:prstGeom prst="rect">
            <a:avLst/>
          </a:prstGeom>
          <a:noFill/>
        </p:spPr>
        <p:txBody>
          <a:bodyPr wrap="square" rtlCol="0">
            <a:spAutoFit/>
          </a:bodyPr>
          <a:lstStyle/>
          <a:p>
            <a:r>
              <a:rPr lang="en-GB" dirty="0" smtClean="0"/>
              <a:t>US Equity – </a:t>
            </a:r>
            <a:r>
              <a:rPr lang="en-GB" dirty="0" err="1" smtClean="0"/>
              <a:t>YoY</a:t>
            </a:r>
            <a:r>
              <a:rPr lang="en-GB" dirty="0" smtClean="0"/>
              <a:t>% change</a:t>
            </a:r>
          </a:p>
          <a:p>
            <a:r>
              <a:rPr lang="en-GB" dirty="0" smtClean="0"/>
              <a:t>ISM – </a:t>
            </a:r>
            <a:r>
              <a:rPr lang="en-GB" dirty="0" err="1" smtClean="0"/>
              <a:t>YoY</a:t>
            </a:r>
            <a:r>
              <a:rPr lang="en-GB" dirty="0" smtClean="0"/>
              <a:t> difference</a:t>
            </a:r>
            <a:endParaRPr lang="en-GB" dirty="0"/>
          </a:p>
        </p:txBody>
      </p:sp>
    </p:spTree>
    <p:extLst>
      <p:ext uri="{BB962C8B-B14F-4D97-AF65-F5344CB8AC3E}">
        <p14:creationId xmlns:p14="http://schemas.microsoft.com/office/powerpoint/2010/main" val="83320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 Oil – OPEC View</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20</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9366" y="731520"/>
            <a:ext cx="7427265" cy="5624832"/>
          </a:xfrm>
          <a:prstGeom prst="rect">
            <a:avLst/>
          </a:prstGeom>
        </p:spPr>
      </p:pic>
    </p:spTree>
    <p:extLst>
      <p:ext uri="{BB962C8B-B14F-4D97-AF65-F5344CB8AC3E}">
        <p14:creationId xmlns:p14="http://schemas.microsoft.com/office/powerpoint/2010/main" val="2530739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Issues-Oil-Forecasts</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21</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999" y="854666"/>
            <a:ext cx="3340272" cy="1714588"/>
          </a:xfrm>
          <a:prstGeom prst="rect">
            <a:avLst/>
          </a:prstGeom>
        </p:spPr>
      </p:pic>
      <p:sp>
        <p:nvSpPr>
          <p:cNvPr id="8" name="TextBox 7"/>
          <p:cNvSpPr txBox="1"/>
          <p:nvPr/>
        </p:nvSpPr>
        <p:spPr>
          <a:xfrm>
            <a:off x="782320" y="854666"/>
            <a:ext cx="4094480" cy="923330"/>
          </a:xfrm>
          <a:prstGeom prst="rect">
            <a:avLst/>
          </a:prstGeom>
          <a:noFill/>
        </p:spPr>
        <p:txBody>
          <a:bodyPr wrap="square" rtlCol="0">
            <a:spAutoFit/>
          </a:bodyPr>
          <a:lstStyle/>
          <a:p>
            <a:r>
              <a:rPr lang="en-GB" dirty="0" smtClean="0"/>
              <a:t>Mid $20 / barrel</a:t>
            </a:r>
          </a:p>
          <a:p>
            <a:endParaRPr lang="en-GB" dirty="0" smtClean="0"/>
          </a:p>
          <a:p>
            <a:r>
              <a:rPr lang="en-GB" dirty="0" smtClean="0"/>
              <a:t>2015 Jan 7</a:t>
            </a:r>
            <a:endParaRPr lang="en-GB" dirty="0"/>
          </a:p>
        </p:txBody>
      </p:sp>
      <p:pic>
        <p:nvPicPr>
          <p:cNvPr id="9" name="Picture 8"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320" y="1208882"/>
            <a:ext cx="3899100" cy="292115"/>
          </a:xfrm>
          <a:prstGeom prst="rect">
            <a:avLst/>
          </a:prstGeom>
        </p:spPr>
      </p:pic>
      <p:pic>
        <p:nvPicPr>
          <p:cNvPr id="10" name="Picture 9"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3802" y="2856169"/>
            <a:ext cx="3289469" cy="1606633"/>
          </a:xfrm>
          <a:prstGeom prst="rect">
            <a:avLst/>
          </a:prstGeom>
        </p:spPr>
      </p:pic>
      <p:sp>
        <p:nvSpPr>
          <p:cNvPr id="11" name="TextBox 10"/>
          <p:cNvSpPr txBox="1"/>
          <p:nvPr/>
        </p:nvSpPr>
        <p:spPr>
          <a:xfrm>
            <a:off x="681037" y="2782669"/>
            <a:ext cx="3586480" cy="646331"/>
          </a:xfrm>
          <a:prstGeom prst="rect">
            <a:avLst/>
          </a:prstGeom>
          <a:noFill/>
        </p:spPr>
        <p:txBody>
          <a:bodyPr wrap="square" rtlCol="0">
            <a:spAutoFit/>
          </a:bodyPr>
          <a:lstStyle/>
          <a:p>
            <a:r>
              <a:rPr lang="en-GB" dirty="0" smtClean="0"/>
              <a:t>$80 / barrel after a while</a:t>
            </a:r>
          </a:p>
          <a:p>
            <a:endParaRPr lang="en-GB" dirty="0"/>
          </a:p>
        </p:txBody>
      </p:sp>
      <p:pic>
        <p:nvPicPr>
          <p:cNvPr id="12" name="Picture 11"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037" y="3153356"/>
            <a:ext cx="2785863" cy="1036379"/>
          </a:xfrm>
          <a:prstGeom prst="rect">
            <a:avLst/>
          </a:prstGeom>
        </p:spPr>
      </p:pic>
    </p:spTree>
    <p:extLst>
      <p:ext uri="{BB962C8B-B14F-4D97-AF65-F5344CB8AC3E}">
        <p14:creationId xmlns:p14="http://schemas.microsoft.com/office/powerpoint/2010/main" val="859585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 QE - USA</a:t>
            </a:r>
            <a:endParaRPr lang="en-GB" dirty="0"/>
          </a:p>
        </p:txBody>
      </p:sp>
      <p:sp>
        <p:nvSpPr>
          <p:cNvPr id="3" name="Content Placeholder 2"/>
          <p:cNvSpPr>
            <a:spLocks noGrp="1"/>
          </p:cNvSpPr>
          <p:nvPr>
            <p:ph idx="1"/>
          </p:nvPr>
        </p:nvSpPr>
        <p:spPr/>
        <p:txBody>
          <a:bodyPr/>
          <a:lstStyle/>
          <a:p>
            <a:r>
              <a:rPr lang="en-GB" dirty="0" smtClean="0"/>
              <a:t>FED says QE is temporary</a:t>
            </a:r>
          </a:p>
          <a:p>
            <a:pPr lvl="1"/>
            <a:r>
              <a:rPr lang="en-GB" dirty="0" smtClean="0"/>
              <a:t>Means no permeant expansion of money base and hence no Friedman style inflation</a:t>
            </a:r>
          </a:p>
          <a:p>
            <a:pPr lvl="1"/>
            <a:r>
              <a:rPr lang="en-GB" dirty="0" smtClean="0"/>
              <a:t>Method would be to NOT roll bonds at maturity</a:t>
            </a:r>
          </a:p>
          <a:p>
            <a:pPr lvl="1"/>
            <a:r>
              <a:rPr lang="en-GB" dirty="0" smtClean="0"/>
              <a:t>Can only work if economy is growing such that Government can refinance FED debt purchase</a:t>
            </a:r>
          </a:p>
          <a:p>
            <a:pPr lvl="1"/>
            <a:endParaRPr lang="en-GB" dirty="0"/>
          </a:p>
          <a:p>
            <a:pPr lvl="1"/>
            <a:endParaRPr lang="en-GB" dirty="0" smtClean="0"/>
          </a:p>
          <a:p>
            <a:pPr lvl="1"/>
            <a:endParaRPr lang="en-GB" dirty="0"/>
          </a:p>
          <a:p>
            <a:pPr lvl="1"/>
            <a:endParaRPr lang="en-GB" dirty="0" smtClean="0"/>
          </a:p>
          <a:p>
            <a:pPr lvl="1"/>
            <a:endParaRPr lang="en-GB" dirty="0"/>
          </a:p>
          <a:p>
            <a:pPr lvl="1"/>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22</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352" y="3620753"/>
            <a:ext cx="2520371" cy="2445830"/>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7217" y="3585491"/>
            <a:ext cx="2194877" cy="2368990"/>
          </a:xfrm>
          <a:prstGeom prst="rect">
            <a:avLst/>
          </a:prstGeom>
        </p:spPr>
      </p:pic>
      <p:pic>
        <p:nvPicPr>
          <p:cNvPr id="9" name="Picture 8"/>
          <p:cNvPicPr>
            <a:picLocks noChangeAspect="1"/>
          </p:cNvPicPr>
          <p:nvPr/>
        </p:nvPicPr>
        <p:blipFill>
          <a:blip r:embed="rId5"/>
          <a:stretch>
            <a:fillRect/>
          </a:stretch>
        </p:blipFill>
        <p:spPr>
          <a:xfrm>
            <a:off x="107950" y="5062517"/>
            <a:ext cx="2157730" cy="1795483"/>
          </a:xfrm>
          <a:prstGeom prst="rect">
            <a:avLst/>
          </a:prstGeom>
        </p:spPr>
      </p:pic>
      <p:pic>
        <p:nvPicPr>
          <p:cNvPr id="11" name="Picture 10"/>
          <p:cNvPicPr>
            <a:picLocks noChangeAspect="1"/>
          </p:cNvPicPr>
          <p:nvPr/>
        </p:nvPicPr>
        <p:blipFill>
          <a:blip r:embed="rId6"/>
          <a:stretch>
            <a:fillRect/>
          </a:stretch>
        </p:blipFill>
        <p:spPr>
          <a:xfrm>
            <a:off x="2" y="4076438"/>
            <a:ext cx="1413953" cy="953955"/>
          </a:xfrm>
          <a:prstGeom prst="rect">
            <a:avLst/>
          </a:prstGeom>
        </p:spPr>
      </p:pic>
      <p:sp>
        <p:nvSpPr>
          <p:cNvPr id="12" name="Striped Right Arrow 11"/>
          <p:cNvSpPr/>
          <p:nvPr/>
        </p:nvSpPr>
        <p:spPr>
          <a:xfrm>
            <a:off x="5744023" y="4119553"/>
            <a:ext cx="1026160" cy="43386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p:nvPicPr>
        <p:blipFill>
          <a:blip r:embed="rId7"/>
          <a:stretch>
            <a:fillRect/>
          </a:stretch>
        </p:blipFill>
        <p:spPr>
          <a:xfrm>
            <a:off x="1680213" y="4235282"/>
            <a:ext cx="1048603" cy="469433"/>
          </a:xfrm>
          <a:prstGeom prst="rect">
            <a:avLst/>
          </a:prstGeom>
        </p:spPr>
      </p:pic>
      <p:sp>
        <p:nvSpPr>
          <p:cNvPr id="16" name="Notched Right Arrow 15"/>
          <p:cNvSpPr/>
          <p:nvPr/>
        </p:nvSpPr>
        <p:spPr>
          <a:xfrm>
            <a:off x="2172514" y="5274105"/>
            <a:ext cx="1158351" cy="628999"/>
          </a:xfrm>
          <a:prstGeom prst="notch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Left Arrow 16"/>
          <p:cNvSpPr/>
          <p:nvPr/>
        </p:nvSpPr>
        <p:spPr>
          <a:xfrm>
            <a:off x="2302603" y="5851559"/>
            <a:ext cx="1072329" cy="428326"/>
          </a:xfrm>
          <a:prstGeom prst="leftArrow">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8"/>
          <a:stretch>
            <a:fillRect/>
          </a:stretch>
        </p:blipFill>
        <p:spPr>
          <a:xfrm>
            <a:off x="1634806" y="3489746"/>
            <a:ext cx="1091279" cy="402799"/>
          </a:xfrm>
          <a:prstGeom prst="rect">
            <a:avLst/>
          </a:prstGeom>
        </p:spPr>
      </p:pic>
      <p:pic>
        <p:nvPicPr>
          <p:cNvPr id="19" name="Picture 18"/>
          <p:cNvPicPr>
            <a:picLocks noChangeAspect="1"/>
          </p:cNvPicPr>
          <p:nvPr/>
        </p:nvPicPr>
        <p:blipFill>
          <a:blip r:embed="rId9"/>
          <a:stretch>
            <a:fillRect/>
          </a:stretch>
        </p:blipFill>
        <p:spPr>
          <a:xfrm>
            <a:off x="1" y="3225407"/>
            <a:ext cx="1413954" cy="801873"/>
          </a:xfrm>
          <a:prstGeom prst="rect">
            <a:avLst/>
          </a:prstGeom>
        </p:spPr>
      </p:pic>
      <p:pic>
        <p:nvPicPr>
          <p:cNvPr id="22" name="Picture 21"/>
          <p:cNvPicPr>
            <a:picLocks noChangeAspect="1"/>
          </p:cNvPicPr>
          <p:nvPr/>
        </p:nvPicPr>
        <p:blipFill>
          <a:blip r:embed="rId8"/>
          <a:stretch>
            <a:fillRect/>
          </a:stretch>
        </p:blipFill>
        <p:spPr>
          <a:xfrm>
            <a:off x="5697854" y="5571654"/>
            <a:ext cx="1091279" cy="463336"/>
          </a:xfrm>
          <a:prstGeom prst="rect">
            <a:avLst/>
          </a:prstGeom>
        </p:spPr>
      </p:pic>
    </p:spTree>
    <p:extLst>
      <p:ext uri="{BB962C8B-B14F-4D97-AF65-F5344CB8AC3E}">
        <p14:creationId xmlns:p14="http://schemas.microsoft.com/office/powerpoint/2010/main" val="3923723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 QE - USA</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23</a:t>
            </a:fld>
            <a:endParaRPr lang="en-GB"/>
          </a:p>
        </p:txBody>
      </p:sp>
      <p:pic>
        <p:nvPicPr>
          <p:cNvPr id="7" name="Picture 6"/>
          <p:cNvPicPr>
            <a:picLocks noChangeAspect="1"/>
          </p:cNvPicPr>
          <p:nvPr/>
        </p:nvPicPr>
        <p:blipFill>
          <a:blip r:embed="rId3"/>
          <a:stretch>
            <a:fillRect/>
          </a:stretch>
        </p:blipFill>
        <p:spPr>
          <a:xfrm>
            <a:off x="158114" y="616584"/>
            <a:ext cx="5738301" cy="5624832"/>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6415" y="685730"/>
            <a:ext cx="3841947" cy="2806844"/>
          </a:xfrm>
          <a:prstGeom prst="rect">
            <a:avLst/>
          </a:prstGeom>
        </p:spPr>
      </p:pic>
      <p:pic>
        <p:nvPicPr>
          <p:cNvPr id="9" name="Picture 8"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6415" y="3396616"/>
            <a:ext cx="3987583" cy="2844800"/>
          </a:xfrm>
          <a:prstGeom prst="rect">
            <a:avLst/>
          </a:prstGeom>
        </p:spPr>
      </p:pic>
    </p:spTree>
    <p:extLst>
      <p:ext uri="{BB962C8B-B14F-4D97-AF65-F5344CB8AC3E}">
        <p14:creationId xmlns:p14="http://schemas.microsoft.com/office/powerpoint/2010/main" val="4173995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 Interest Rates – USA FED</a:t>
            </a:r>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24</a:t>
            </a:fld>
            <a:endParaRPr lang="en-GB"/>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088" y="695215"/>
            <a:ext cx="8668874" cy="5661137"/>
          </a:xfrm>
          <a:prstGeom prst="rect">
            <a:avLst/>
          </a:prstGeom>
        </p:spPr>
      </p:pic>
    </p:spTree>
    <p:extLst>
      <p:ext uri="{BB962C8B-B14F-4D97-AF65-F5344CB8AC3E}">
        <p14:creationId xmlns:p14="http://schemas.microsoft.com/office/powerpoint/2010/main" val="2327897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 Interest Rates - ECB</a:t>
            </a:r>
            <a:endParaRPr lang="en-GB" dirty="0"/>
          </a:p>
        </p:txBody>
      </p:sp>
      <p:sp>
        <p:nvSpPr>
          <p:cNvPr id="3" name="Content Placeholder 2"/>
          <p:cNvSpPr>
            <a:spLocks noGrp="1"/>
          </p:cNvSpPr>
          <p:nvPr>
            <p:ph idx="1"/>
          </p:nvPr>
        </p:nvSpPr>
        <p:spPr/>
        <p:txBody>
          <a:bodyPr/>
          <a:lstStyle/>
          <a:p>
            <a:endParaRPr lang="en-GB" dirty="0"/>
          </a:p>
        </p:txBody>
      </p:sp>
      <p:sp>
        <p:nvSpPr>
          <p:cNvPr id="4" name="Date Placeholder 3"/>
          <p:cNvSpPr>
            <a:spLocks noGrp="1"/>
          </p:cNvSpPr>
          <p:nvPr>
            <p:ph type="dt" sz="half" idx="10"/>
          </p:nvPr>
        </p:nvSpPr>
        <p:spPr/>
        <p:txBody>
          <a:bodyPr/>
          <a:lstStyle/>
          <a:p>
            <a:fld id="{B9A7F6F3-D3EC-4804-ACAD-757F70CDFD93}" type="datetime3">
              <a:rPr lang="en-GB" smtClean="0"/>
              <a:t>20 January, 2015</a:t>
            </a:fld>
            <a:endParaRPr lang="en-GB"/>
          </a:p>
        </p:txBody>
      </p:sp>
      <p:sp>
        <p:nvSpPr>
          <p:cNvPr id="5" name="Footer Placeholder 4"/>
          <p:cNvSpPr>
            <a:spLocks noGrp="1"/>
          </p:cNvSpPr>
          <p:nvPr>
            <p:ph type="ftr" sz="quarter" idx="11"/>
          </p:nvPr>
        </p:nvSpPr>
        <p:spPr/>
        <p:txBody>
          <a:bodyPr/>
          <a:lstStyle/>
          <a:p>
            <a:r>
              <a:rPr lang="en-GB" smtClean="0"/>
              <a:t>Investment Strrategy Network</a:t>
            </a:r>
            <a:endParaRPr lang="en-GB"/>
          </a:p>
        </p:txBody>
      </p:sp>
      <p:sp>
        <p:nvSpPr>
          <p:cNvPr id="6" name="Slide Number Placeholder 5"/>
          <p:cNvSpPr>
            <a:spLocks noGrp="1"/>
          </p:cNvSpPr>
          <p:nvPr>
            <p:ph type="sldNum" sz="quarter" idx="12"/>
          </p:nvPr>
        </p:nvSpPr>
        <p:spPr/>
        <p:txBody>
          <a:bodyPr/>
          <a:lstStyle/>
          <a:p>
            <a:fld id="{7CEF97FE-83D4-461B-BD09-60695CB9B218}" type="slidenum">
              <a:rPr lang="en-GB" smtClean="0"/>
              <a:t>25</a:t>
            </a:fld>
            <a:endParaRPr lang="en-GB"/>
          </a:p>
        </p:txBody>
      </p:sp>
    </p:spTree>
    <p:extLst>
      <p:ext uri="{BB962C8B-B14F-4D97-AF65-F5344CB8AC3E}">
        <p14:creationId xmlns:p14="http://schemas.microsoft.com/office/powerpoint/2010/main" val="13954556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1869</TotalTime>
  <Words>1825</Words>
  <Application>Microsoft Office PowerPoint</Application>
  <PresentationFormat>A4 Paper (210x297 mm)</PresentationFormat>
  <Paragraphs>536</Paragraphs>
  <Slides>25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 Markets NOW  2015 January History rhymes  Mark Twain  (Tom Sawyer) </vt:lpstr>
      <vt:lpstr>PowerPoint Presentation</vt:lpstr>
      <vt:lpstr>Issues – Oil – OPEC View</vt:lpstr>
      <vt:lpstr>PowerPoint Presentation</vt:lpstr>
      <vt:lpstr>PowerPoint Presentation</vt:lpstr>
      <vt:lpstr>US Oil Balance</vt:lpstr>
      <vt:lpstr>Canada Oil Balance</vt:lpstr>
      <vt:lpstr>Saudi Arabia Oil Balance</vt:lpstr>
      <vt:lpstr>Canada Oil Balance</vt:lpstr>
      <vt:lpstr>Saudi Arabia Oil Balance</vt:lpstr>
      <vt:lpstr>PowerPoint Presentation</vt:lpstr>
      <vt:lpstr>PowerPoint Presentation</vt:lpstr>
      <vt:lpstr>World-Economic Growth</vt:lpstr>
      <vt:lpstr>Country-UK-Inflation</vt:lpstr>
      <vt:lpstr>Country-USA-Inflation</vt:lpstr>
      <vt:lpstr>Country-USA-Trade Balance</vt:lpstr>
      <vt:lpstr>Country – USA –ISM Indicator</vt:lpstr>
      <vt:lpstr>Country – USA – ISM-PMI Manu – S&amp;P</vt:lpstr>
      <vt:lpstr>Country – USA – ISM-PMI Manu – S&amp;P</vt:lpstr>
      <vt:lpstr>Issues – Oil – OPEC View</vt:lpstr>
      <vt:lpstr>Issues-Oil-Forecasts</vt:lpstr>
      <vt:lpstr>Issues – QE - USA</vt:lpstr>
      <vt:lpstr>Issues – QE - USA</vt:lpstr>
      <vt:lpstr>Issues – Interest Rates – USA FED</vt:lpstr>
      <vt:lpstr>Issues – Interest Rates - ECB</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WIT  2015 January</dc:title>
  <dc:creator>Albruce Albrecht</dc:creator>
  <cp:lastModifiedBy>Albruce Albrecht</cp:lastModifiedBy>
  <cp:revision>25</cp:revision>
  <cp:lastPrinted>2015-01-20T11:38:16Z</cp:lastPrinted>
  <dcterms:created xsi:type="dcterms:W3CDTF">2015-01-06T09:29:29Z</dcterms:created>
  <dcterms:modified xsi:type="dcterms:W3CDTF">2015-01-20T11:39:27Z</dcterms:modified>
</cp:coreProperties>
</file>