
<file path=[Content_Types].xml><?xml version="1.0" encoding="utf-8"?>
<Types xmlns="http://schemas.openxmlformats.org/package/2006/content-types">
  <Default Extension="png" ContentType="image/png"/>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notesSlides/notesSlide13.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0.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1.xml" ContentType="application/vnd.openxmlformats-officedocument.drawingml.chart+xml"/>
  <Override PartName="/ppt/drawings/drawing1.xml" ContentType="application/vnd.openxmlformats-officedocument.drawingml.chartshapes+xml"/>
  <Override PartName="/ppt/charts/chart12.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405" r:id="rId2"/>
    <p:sldId id="601" r:id="rId3"/>
    <p:sldId id="602" r:id="rId4"/>
    <p:sldId id="596" r:id="rId5"/>
    <p:sldId id="597" r:id="rId6"/>
    <p:sldId id="632" r:id="rId7"/>
    <p:sldId id="579" r:id="rId8"/>
    <p:sldId id="512" r:id="rId9"/>
    <p:sldId id="590" r:id="rId10"/>
    <p:sldId id="513" r:id="rId11"/>
    <p:sldId id="604" r:id="rId12"/>
    <p:sldId id="603" r:id="rId13"/>
    <p:sldId id="607" r:id="rId14"/>
    <p:sldId id="606" r:id="rId15"/>
    <p:sldId id="608" r:id="rId16"/>
    <p:sldId id="633" r:id="rId17"/>
    <p:sldId id="591" r:id="rId18"/>
    <p:sldId id="567" r:id="rId19"/>
    <p:sldId id="570" r:id="rId20"/>
    <p:sldId id="571" r:id="rId21"/>
    <p:sldId id="587" r:id="rId22"/>
    <p:sldId id="634" r:id="rId23"/>
    <p:sldId id="578" r:id="rId24"/>
    <p:sldId id="501" r:id="rId25"/>
    <p:sldId id="453" r:id="rId26"/>
    <p:sldId id="599" r:id="rId27"/>
    <p:sldId id="545" r:id="rId28"/>
    <p:sldId id="568" r:id="rId29"/>
    <p:sldId id="569" r:id="rId30"/>
    <p:sldId id="550" r:id="rId31"/>
    <p:sldId id="635" r:id="rId32"/>
    <p:sldId id="618" r:id="rId33"/>
    <p:sldId id="631" r:id="rId34"/>
    <p:sldId id="625" r:id="rId35"/>
    <p:sldId id="630" r:id="rId36"/>
    <p:sldId id="636" r:id="rId37"/>
    <p:sldId id="613" r:id="rId38"/>
    <p:sldId id="637" r:id="rId39"/>
    <p:sldId id="623" r:id="rId40"/>
    <p:sldId id="638" r:id="rId41"/>
    <p:sldId id="620" r:id="rId42"/>
    <p:sldId id="507" r:id="rId43"/>
    <p:sldId id="508" r:id="rId44"/>
  </p:sldIdLst>
  <p:sldSz cx="10693400" cy="7561263"/>
  <p:notesSz cx="6735763" cy="9866313"/>
  <p:defaultTextStyle>
    <a:defPPr>
      <a:defRPr lang="en-US"/>
    </a:defPPr>
    <a:lvl1pPr algn="l" defTabSz="1042988" rtl="0" eaLnBrk="0" fontAlgn="base" hangingPunct="0">
      <a:spcBef>
        <a:spcPct val="0"/>
      </a:spcBef>
      <a:spcAft>
        <a:spcPct val="0"/>
      </a:spcAft>
      <a:defRPr sz="2100" kern="1200">
        <a:solidFill>
          <a:schemeClr val="tx1"/>
        </a:solidFill>
        <a:latin typeface="Arial" charset="0"/>
        <a:ea typeface="+mn-ea"/>
        <a:cs typeface="Arial" charset="0"/>
      </a:defRPr>
    </a:lvl1pPr>
    <a:lvl2pPr marL="520700" indent="-63500" algn="l" defTabSz="1042988" rtl="0" eaLnBrk="0" fontAlgn="base" hangingPunct="0">
      <a:spcBef>
        <a:spcPct val="0"/>
      </a:spcBef>
      <a:spcAft>
        <a:spcPct val="0"/>
      </a:spcAft>
      <a:defRPr sz="2100" kern="1200">
        <a:solidFill>
          <a:schemeClr val="tx1"/>
        </a:solidFill>
        <a:latin typeface="Arial" charset="0"/>
        <a:ea typeface="+mn-ea"/>
        <a:cs typeface="Arial" charset="0"/>
      </a:defRPr>
    </a:lvl2pPr>
    <a:lvl3pPr marL="1042988" indent="-128588" algn="l" defTabSz="1042988" rtl="0" eaLnBrk="0" fontAlgn="base" hangingPunct="0">
      <a:spcBef>
        <a:spcPct val="0"/>
      </a:spcBef>
      <a:spcAft>
        <a:spcPct val="0"/>
      </a:spcAft>
      <a:defRPr sz="2100" kern="1200">
        <a:solidFill>
          <a:schemeClr val="tx1"/>
        </a:solidFill>
        <a:latin typeface="Arial" charset="0"/>
        <a:ea typeface="+mn-ea"/>
        <a:cs typeface="Arial" charset="0"/>
      </a:defRPr>
    </a:lvl3pPr>
    <a:lvl4pPr marL="1563688" indent="-192088" algn="l" defTabSz="1042988" rtl="0" eaLnBrk="0" fontAlgn="base" hangingPunct="0">
      <a:spcBef>
        <a:spcPct val="0"/>
      </a:spcBef>
      <a:spcAft>
        <a:spcPct val="0"/>
      </a:spcAft>
      <a:defRPr sz="2100" kern="1200">
        <a:solidFill>
          <a:schemeClr val="tx1"/>
        </a:solidFill>
        <a:latin typeface="Arial" charset="0"/>
        <a:ea typeface="+mn-ea"/>
        <a:cs typeface="Arial" charset="0"/>
      </a:defRPr>
    </a:lvl4pPr>
    <a:lvl5pPr marL="2085975" indent="-257175" algn="l" defTabSz="1042988" rtl="0" eaLnBrk="0" fontAlgn="base" hangingPunct="0">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73">
          <p15:clr>
            <a:srgbClr val="A4A3A4"/>
          </p15:clr>
        </p15:guide>
        <p15:guide id="2" orient="horz" pos="684">
          <p15:clr>
            <a:srgbClr val="A4A3A4"/>
          </p15:clr>
        </p15:guide>
        <p15:guide id="3" orient="horz" pos="1130">
          <p15:clr>
            <a:srgbClr val="A4A3A4"/>
          </p15:clr>
        </p15:guide>
        <p15:guide id="4" orient="horz" pos="2422">
          <p15:clr>
            <a:srgbClr val="A4A3A4"/>
          </p15:clr>
        </p15:guide>
        <p15:guide id="5" orient="horz" pos="4426">
          <p15:clr>
            <a:srgbClr val="A4A3A4"/>
          </p15:clr>
        </p15:guide>
        <p15:guide id="6" orient="horz" pos="4492">
          <p15:clr>
            <a:srgbClr val="A4A3A4"/>
          </p15:clr>
        </p15:guide>
        <p15:guide id="7" orient="horz" pos="4264">
          <p15:clr>
            <a:srgbClr val="A4A3A4"/>
          </p15:clr>
        </p15:guide>
        <p15:guide id="8" pos="3450">
          <p15:clr>
            <a:srgbClr val="A4A3A4"/>
          </p15:clr>
        </p15:guide>
        <p15:guide id="9" pos="274">
          <p15:clr>
            <a:srgbClr val="A4A3A4"/>
          </p15:clr>
        </p15:guide>
        <p15:guide id="10" pos="6466">
          <p15:clr>
            <a:srgbClr val="A4A3A4"/>
          </p15:clr>
        </p15:guide>
        <p15:guide id="11" pos="1732">
          <p15:clr>
            <a:srgbClr val="A4A3A4"/>
          </p15:clr>
        </p15:guide>
        <p15:guide id="12" pos="1903">
          <p15:clr>
            <a:srgbClr val="A4A3A4"/>
          </p15:clr>
        </p15:guide>
        <p15:guide id="13" pos="2402">
          <p15:clr>
            <a:srgbClr val="A4A3A4"/>
          </p15:clr>
        </p15:guide>
        <p15:guide id="14" pos="4501">
          <p15:clr>
            <a:srgbClr val="A4A3A4"/>
          </p15:clr>
        </p15:guide>
        <p15:guide id="15" pos="5545">
          <p15:clr>
            <a:srgbClr val="A4A3A4"/>
          </p15:clr>
        </p15:guide>
        <p15:guide id="16" orient="horz" pos="1116">
          <p15:clr>
            <a:srgbClr val="A4A3A4"/>
          </p15:clr>
        </p15:guide>
        <p15:guide id="17" orient="horz" pos="3567">
          <p15:clr>
            <a:srgbClr val="A4A3A4"/>
          </p15:clr>
        </p15:guide>
        <p15:guide id="18" pos="651">
          <p15:clr>
            <a:srgbClr val="A4A3A4"/>
          </p15:clr>
        </p15:guide>
        <p15:guide id="19" pos="6064">
          <p15:clr>
            <a:srgbClr val="A4A3A4"/>
          </p15:clr>
        </p15:guide>
        <p15:guide id="20" orient="horz" pos="2637">
          <p15:clr>
            <a:srgbClr val="A4A3A4"/>
          </p15:clr>
        </p15:guide>
        <p15:guide id="21" orient="horz" pos="3561">
          <p15:clr>
            <a:srgbClr val="A4A3A4"/>
          </p15:clr>
        </p15:guide>
        <p15:guide id="22" orient="horz" pos="1117">
          <p15:clr>
            <a:srgbClr val="A4A3A4"/>
          </p15:clr>
        </p15:guide>
        <p15:guide id="23" orient="horz" pos="2428">
          <p15:clr>
            <a:srgbClr val="A4A3A4"/>
          </p15:clr>
        </p15:guide>
        <p15:guide id="24" pos="3237">
          <p15:clr>
            <a:srgbClr val="A4A3A4"/>
          </p15:clr>
        </p15:guide>
        <p15:guide id="25" pos="4304">
          <p15:clr>
            <a:srgbClr val="A4A3A4"/>
          </p15:clr>
        </p15:guide>
        <p15:guide id="26" pos="2326">
          <p15:clr>
            <a:srgbClr val="A4A3A4"/>
          </p15:clr>
        </p15:guide>
        <p15:guide id="27" pos="4106">
          <p15:clr>
            <a:srgbClr val="A4A3A4"/>
          </p15:clr>
        </p15:guide>
        <p15:guide id="28" pos="5067">
          <p15:clr>
            <a:srgbClr val="A4A3A4"/>
          </p15:clr>
        </p15:guide>
        <p15:guide id="29" pos="5771">
          <p15:clr>
            <a:srgbClr val="A4A3A4"/>
          </p15:clr>
        </p15:guide>
        <p15:guide id="30" pos="4">
          <p15:clr>
            <a:srgbClr val="A4A3A4"/>
          </p15:clr>
        </p15:guide>
        <p15:guide id="31" pos="2323">
          <p15:clr>
            <a:srgbClr val="A4A3A4"/>
          </p15:clr>
        </p15:guide>
        <p15:guide id="32" pos="2859">
          <p15:clr>
            <a:srgbClr val="A4A3A4"/>
          </p15:clr>
        </p15:guide>
        <p15:guide id="33" pos="3956">
          <p15:clr>
            <a:srgbClr val="A4A3A4"/>
          </p15:clr>
        </p15:guide>
        <p15:guide id="34" pos="5031">
          <p15:clr>
            <a:srgbClr val="A4A3A4"/>
          </p15:clr>
        </p15:guide>
        <p15:guide id="35" orient="horz" pos="4187">
          <p15:clr>
            <a:srgbClr val="A4A3A4"/>
          </p15:clr>
        </p15:guide>
        <p15:guide id="36" pos="5776">
          <p15:clr>
            <a:srgbClr val="A4A3A4"/>
          </p15:clr>
        </p15:guide>
        <p15:guide id="37" orient="horz" pos="3375">
          <p15:clr>
            <a:srgbClr val="A4A3A4"/>
          </p15:clr>
        </p15:guide>
        <p15:guide id="38" orient="horz" pos="1580">
          <p15:clr>
            <a:srgbClr val="A4A3A4"/>
          </p15:clr>
        </p15:guide>
        <p15:guide id="39" orient="horz" pos="3064">
          <p15:clr>
            <a:srgbClr val="A4A3A4"/>
          </p15:clr>
        </p15:guide>
        <p15:guide id="40" orient="horz" pos="2080">
          <p15:clr>
            <a:srgbClr val="A4A3A4"/>
          </p15:clr>
        </p15:guide>
        <p15:guide id="41" orient="horz" pos="1022">
          <p15:clr>
            <a:srgbClr val="A4A3A4"/>
          </p15:clr>
        </p15:guide>
        <p15:guide id="42" orient="horz" pos="1185">
          <p15:clr>
            <a:srgbClr val="A4A3A4"/>
          </p15:clr>
        </p15:guide>
        <p15:guide id="43" orient="horz" pos="3353">
          <p15:clr>
            <a:srgbClr val="A4A3A4"/>
          </p15:clr>
        </p15:guide>
        <p15:guide id="44" orient="horz" pos="3335">
          <p15:clr>
            <a:srgbClr val="A4A3A4"/>
          </p15:clr>
        </p15:guide>
        <p15:guide id="45" orient="horz" pos="2643">
          <p15:clr>
            <a:srgbClr val="A4A3A4"/>
          </p15:clr>
        </p15:guide>
        <p15:guide id="46" orient="horz" pos="2849">
          <p15:clr>
            <a:srgbClr val="A4A3A4"/>
          </p15:clr>
        </p15:guide>
        <p15:guide id="47" orient="horz" pos="1315">
          <p15:clr>
            <a:srgbClr val="A4A3A4"/>
          </p15:clr>
        </p15:guide>
        <p15:guide id="48" pos="291">
          <p15:clr>
            <a:srgbClr val="A4A3A4"/>
          </p15:clr>
        </p15:guide>
        <p15:guide id="49" pos="6300">
          <p15:clr>
            <a:srgbClr val="A4A3A4"/>
          </p15:clr>
        </p15:guide>
        <p15:guide id="50" pos="6136">
          <p15:clr>
            <a:srgbClr val="A4A3A4"/>
          </p15:clr>
        </p15:guide>
        <p15:guide id="51" pos="4117">
          <p15:clr>
            <a:srgbClr val="A4A3A4"/>
          </p15:clr>
        </p15:guide>
        <p15:guide id="52" pos="54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595B"/>
    <a:srgbClr val="585901"/>
    <a:srgbClr val="E07E27"/>
    <a:srgbClr val="005288"/>
    <a:srgbClr val="BCBDBD"/>
    <a:srgbClr val="80A8C3"/>
    <a:srgbClr val="FFFFFF"/>
    <a:srgbClr val="0064A8"/>
    <a:srgbClr val="6992BA"/>
    <a:srgbClr val="F3CB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2" autoAdjust="0"/>
    <p:restoredTop sz="94545" autoAdjust="0"/>
  </p:normalViewPr>
  <p:slideViewPr>
    <p:cSldViewPr snapToGrid="0">
      <p:cViewPr>
        <p:scale>
          <a:sx n="90" d="100"/>
          <a:sy n="90" d="100"/>
        </p:scale>
        <p:origin x="-912" y="-180"/>
      </p:cViewPr>
      <p:guideLst>
        <p:guide orient="horz" pos="273"/>
        <p:guide orient="horz" pos="684"/>
        <p:guide orient="horz" pos="1130"/>
        <p:guide orient="horz" pos="2422"/>
        <p:guide orient="horz" pos="4426"/>
        <p:guide orient="horz" pos="4492"/>
        <p:guide orient="horz" pos="4264"/>
        <p:guide orient="horz" pos="1116"/>
        <p:guide orient="horz" pos="3567"/>
        <p:guide orient="horz" pos="2637"/>
        <p:guide orient="horz" pos="3561"/>
        <p:guide orient="horz" pos="1117"/>
        <p:guide orient="horz" pos="2428"/>
        <p:guide orient="horz" pos="4187"/>
        <p:guide orient="horz" pos="3375"/>
        <p:guide orient="horz" pos="1580"/>
        <p:guide orient="horz" pos="3064"/>
        <p:guide orient="horz" pos="2080"/>
        <p:guide orient="horz" pos="1022"/>
        <p:guide orient="horz" pos="1185"/>
        <p:guide orient="horz" pos="3353"/>
        <p:guide orient="horz" pos="3335"/>
        <p:guide orient="horz" pos="2643"/>
        <p:guide orient="horz" pos="2849"/>
        <p:guide orient="horz" pos="1315"/>
        <p:guide pos="3450"/>
        <p:guide pos="274"/>
        <p:guide pos="6466"/>
        <p:guide pos="1732"/>
        <p:guide pos="1903"/>
        <p:guide pos="2402"/>
        <p:guide pos="4501"/>
        <p:guide pos="5545"/>
        <p:guide pos="651"/>
        <p:guide pos="6024"/>
        <p:guide pos="3237"/>
        <p:guide pos="4304"/>
        <p:guide pos="2326"/>
        <p:guide pos="4106"/>
        <p:guide pos="5067"/>
        <p:guide pos="5771"/>
        <p:guide pos="4"/>
        <p:guide pos="2323"/>
        <p:guide pos="2859"/>
        <p:guide pos="3956"/>
        <p:guide pos="5031"/>
        <p:guide pos="5776"/>
        <p:guide pos="291"/>
        <p:guide pos="6366"/>
        <p:guide pos="4117"/>
        <p:guide pos="5428"/>
      </p:guideLst>
    </p:cSldViewPr>
  </p:slideViewPr>
  <p:outlineViewPr>
    <p:cViewPr>
      <p:scale>
        <a:sx n="33" d="100"/>
        <a:sy n="33" d="100"/>
      </p:scale>
      <p:origin x="0" y="8868"/>
    </p:cViewPr>
  </p:outlineViewPr>
  <p:notesTextViewPr>
    <p:cViewPr>
      <p:scale>
        <a:sx n="3" d="2"/>
        <a:sy n="3" d="2"/>
      </p:scale>
      <p:origin x="0" y="0"/>
    </p:cViewPr>
  </p:notesTextViewPr>
  <p:sorterViewPr>
    <p:cViewPr varScale="1">
      <p:scale>
        <a:sx n="1" d="1"/>
        <a:sy n="1" d="1"/>
      </p:scale>
      <p:origin x="0" y="-104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tuschka\AppData\Local\Microsoft\Windows\INetCache\Content.Outlook\QUPXMIG7\BIOTECH%20CHARTS%20%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wetman\AppData\Local\Microsoft\Windows\Temporary%20Internet%20Files\Content.Outlook\I7EAWRRL\Book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atuschka\AppData\Local\Microsoft\Windows\INetCache\Content.Outlook\QUPXMIG7\BIOTECH%20VALUATION%20CHAR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atuschka\AppData\Local\Microsoft\Windows\INetCache\Content.Outlook\QUPXMIG7\BIOTECH%20VALUATION%20CHARTS.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ahony\Downloads\US%20healthcare%20spending.xlsx" TargetMode="Externa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429487107847744E-2"/>
          <c:y val="0.12329759712816162"/>
          <c:w val="0.93465814862498786"/>
          <c:h val="0.61224629601113811"/>
        </c:manualLayout>
      </c:layout>
      <c:areaChart>
        <c:grouping val="stacked"/>
        <c:varyColors val="0"/>
        <c:ser>
          <c:idx val="0"/>
          <c:order val="0"/>
          <c:tx>
            <c:strRef>
              <c:f>'Product cycle data'!$C$5</c:f>
              <c:strCache>
                <c:ptCount val="1"/>
                <c:pt idx="0">
                  <c:v>Sovaldi/Harvoni (HCV)</c:v>
                </c:pt>
              </c:strCache>
            </c:strRef>
          </c:tx>
          <c:spPr>
            <a:solidFill>
              <a:srgbClr val="5B9BD5"/>
            </a:solidFill>
            <a:ln w="25400">
              <a:noFill/>
            </a:ln>
          </c:spPr>
          <c:cat>
            <c:strRef>
              <c:f>'Product cycle data'!$D$3:$I$3</c:f>
              <c:strCache>
                <c:ptCount val="5"/>
                <c:pt idx="0">
                  <c:v>2015e</c:v>
                </c:pt>
                <c:pt idx="1">
                  <c:v>2016e</c:v>
                </c:pt>
                <c:pt idx="2">
                  <c:v>2017e</c:v>
                </c:pt>
                <c:pt idx="3">
                  <c:v>2018e</c:v>
                </c:pt>
                <c:pt idx="4">
                  <c:v>2019e</c:v>
                </c:pt>
              </c:strCache>
              <c:extLst/>
            </c:strRef>
          </c:cat>
          <c:val>
            <c:numRef>
              <c:f>'Product cycle data'!$D$5:$I$5</c:f>
              <c:numCache>
                <c:formatCode>0.000</c:formatCode>
                <c:ptCount val="5"/>
                <c:pt idx="0">
                  <c:v>14.606</c:v>
                </c:pt>
                <c:pt idx="1">
                  <c:v>15.706</c:v>
                </c:pt>
                <c:pt idx="2">
                  <c:v>15.805000000000009</c:v>
                </c:pt>
                <c:pt idx="3">
                  <c:v>15.215</c:v>
                </c:pt>
                <c:pt idx="4">
                  <c:v>16.04</c:v>
                </c:pt>
              </c:numCache>
              <c:extLst/>
            </c:numRef>
          </c:val>
        </c:ser>
        <c:ser>
          <c:idx val="1"/>
          <c:order val="1"/>
          <c:tx>
            <c:strRef>
              <c:f>'Product cycle data'!$C$6</c:f>
              <c:strCache>
                <c:ptCount val="1"/>
                <c:pt idx="0">
                  <c:v>Tecfidera (multiple sclerosis)</c:v>
                </c:pt>
              </c:strCache>
            </c:strRef>
          </c:tx>
          <c:spPr>
            <a:solidFill>
              <a:srgbClr val="ED7D31"/>
            </a:solidFill>
            <a:ln w="25400">
              <a:noFill/>
            </a:ln>
          </c:spPr>
          <c:cat>
            <c:strRef>
              <c:f>'Product cycle data'!$D$3:$I$3</c:f>
              <c:strCache>
                <c:ptCount val="5"/>
                <c:pt idx="0">
                  <c:v>2015e</c:v>
                </c:pt>
                <c:pt idx="1">
                  <c:v>2016e</c:v>
                </c:pt>
                <c:pt idx="2">
                  <c:v>2017e</c:v>
                </c:pt>
                <c:pt idx="3">
                  <c:v>2018e</c:v>
                </c:pt>
                <c:pt idx="4">
                  <c:v>2019e</c:v>
                </c:pt>
              </c:strCache>
              <c:extLst/>
            </c:strRef>
          </c:cat>
          <c:val>
            <c:numRef>
              <c:f>'Product cycle data'!$D$6:$I$6</c:f>
              <c:numCache>
                <c:formatCode>0.000</c:formatCode>
                <c:ptCount val="5"/>
                <c:pt idx="0">
                  <c:v>4.117999999999995</c:v>
                </c:pt>
                <c:pt idx="1">
                  <c:v>5.1439999999999975</c:v>
                </c:pt>
                <c:pt idx="2">
                  <c:v>5.8069999999999995</c:v>
                </c:pt>
                <c:pt idx="3">
                  <c:v>6.4909999999999997</c:v>
                </c:pt>
                <c:pt idx="4">
                  <c:v>7.0269999999999975</c:v>
                </c:pt>
              </c:numCache>
              <c:extLst/>
            </c:numRef>
          </c:val>
        </c:ser>
        <c:ser>
          <c:idx val="14"/>
          <c:order val="2"/>
          <c:tx>
            <c:strRef>
              <c:f>'Product cycle data'!$C$7</c:f>
              <c:strCache>
                <c:ptCount val="1"/>
                <c:pt idx="0">
                  <c:v>PCSK9s (elevated LDL)</c:v>
                </c:pt>
              </c:strCache>
            </c:strRef>
          </c:tx>
          <c:spPr>
            <a:solidFill>
              <a:schemeClr val="accent3">
                <a:lumMod val="80000"/>
                <a:lumOff val="2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data'!$D$7:$I$7</c:f>
              <c:numCache>
                <c:formatCode>0.000</c:formatCode>
                <c:ptCount val="5"/>
                <c:pt idx="0">
                  <c:v>0.27900000000000008</c:v>
                </c:pt>
                <c:pt idx="1">
                  <c:v>2.234</c:v>
                </c:pt>
                <c:pt idx="2">
                  <c:v>3.3209999999999997</c:v>
                </c:pt>
                <c:pt idx="3">
                  <c:v>4.29</c:v>
                </c:pt>
                <c:pt idx="4">
                  <c:v>5.2970000000000006</c:v>
                </c:pt>
              </c:numCache>
              <c:extLst/>
            </c:numRef>
          </c:val>
        </c:ser>
        <c:ser>
          <c:idx val="3"/>
          <c:order val="3"/>
          <c:tx>
            <c:strRef>
              <c:f>'Product cycle data'!$C$8</c:f>
              <c:strCache>
                <c:ptCount val="1"/>
                <c:pt idx="0">
                  <c:v>Soliris (hemolytic disorders)</c:v>
                </c:pt>
              </c:strCache>
            </c:strRef>
          </c:tx>
          <c:spPr>
            <a:solidFill>
              <a:srgbClr val="FFC000"/>
            </a:solidFill>
            <a:ln w="25400">
              <a:noFill/>
            </a:ln>
          </c:spPr>
          <c:cat>
            <c:strRef>
              <c:f>'Product cycle data'!$D$3:$I$3</c:f>
              <c:strCache>
                <c:ptCount val="5"/>
                <c:pt idx="0">
                  <c:v>2015e</c:v>
                </c:pt>
                <c:pt idx="1">
                  <c:v>2016e</c:v>
                </c:pt>
                <c:pt idx="2">
                  <c:v>2017e</c:v>
                </c:pt>
                <c:pt idx="3">
                  <c:v>2018e</c:v>
                </c:pt>
                <c:pt idx="4">
                  <c:v>2019e</c:v>
                </c:pt>
              </c:strCache>
              <c:extLst/>
            </c:strRef>
          </c:cat>
          <c:val>
            <c:numRef>
              <c:f>'Product cycle data'!$D$8:$I$8</c:f>
              <c:numCache>
                <c:formatCode>0.000</c:formatCode>
                <c:ptCount val="5"/>
                <c:pt idx="0">
                  <c:v>2.6149999999999998</c:v>
                </c:pt>
                <c:pt idx="1">
                  <c:v>3.141</c:v>
                </c:pt>
                <c:pt idx="2">
                  <c:v>3.65</c:v>
                </c:pt>
                <c:pt idx="3">
                  <c:v>4.1929999999999952</c:v>
                </c:pt>
                <c:pt idx="4">
                  <c:v>4.601</c:v>
                </c:pt>
              </c:numCache>
              <c:extLst/>
            </c:numRef>
          </c:val>
        </c:ser>
        <c:ser>
          <c:idx val="4"/>
          <c:order val="4"/>
          <c:tx>
            <c:strRef>
              <c:f>'Product cycle data'!$C$9</c:f>
              <c:strCache>
                <c:ptCount val="1"/>
                <c:pt idx="0">
                  <c:v>Kalydeco+VX809 (cystic fibrosis)</c:v>
                </c:pt>
              </c:strCache>
            </c:strRef>
          </c:tx>
          <c:spPr>
            <a:solidFill>
              <a:srgbClr val="4472C4"/>
            </a:solidFill>
            <a:ln w="25400">
              <a:noFill/>
            </a:ln>
          </c:spPr>
          <c:cat>
            <c:strRef>
              <c:f>'Product cycle data'!$D$3:$I$3</c:f>
              <c:strCache>
                <c:ptCount val="5"/>
                <c:pt idx="0">
                  <c:v>2015e</c:v>
                </c:pt>
                <c:pt idx="1">
                  <c:v>2016e</c:v>
                </c:pt>
                <c:pt idx="2">
                  <c:v>2017e</c:v>
                </c:pt>
                <c:pt idx="3">
                  <c:v>2018e</c:v>
                </c:pt>
                <c:pt idx="4">
                  <c:v>2019e</c:v>
                </c:pt>
              </c:strCache>
              <c:extLst/>
            </c:strRef>
          </c:cat>
          <c:val>
            <c:numRef>
              <c:f>'Product cycle data'!$D$9:$I$9</c:f>
              <c:numCache>
                <c:formatCode>0.000</c:formatCode>
                <c:ptCount val="5"/>
                <c:pt idx="0">
                  <c:v>1.111</c:v>
                </c:pt>
                <c:pt idx="1">
                  <c:v>2.6779999999999999</c:v>
                </c:pt>
                <c:pt idx="2">
                  <c:v>3.702</c:v>
                </c:pt>
                <c:pt idx="3">
                  <c:v>4.2759999999999998</c:v>
                </c:pt>
                <c:pt idx="4">
                  <c:v>4.3449999999999953</c:v>
                </c:pt>
              </c:numCache>
              <c:extLst/>
            </c:numRef>
          </c:val>
        </c:ser>
        <c:ser>
          <c:idx val="5"/>
          <c:order val="5"/>
          <c:tx>
            <c:strRef>
              <c:f>'Product cycle data'!$C$10</c:f>
              <c:strCache>
                <c:ptCount val="1"/>
                <c:pt idx="0">
                  <c:v>Stribild (HIV)</c:v>
                </c:pt>
              </c:strCache>
            </c:strRef>
          </c:tx>
          <c:spPr>
            <a:solidFill>
              <a:srgbClr val="70AD47"/>
            </a:solidFill>
            <a:ln w="25400">
              <a:noFill/>
            </a:ln>
          </c:spPr>
          <c:cat>
            <c:strRef>
              <c:f>'Product cycle data'!$D$3:$I$3</c:f>
              <c:strCache>
                <c:ptCount val="5"/>
                <c:pt idx="0">
                  <c:v>2015e</c:v>
                </c:pt>
                <c:pt idx="1">
                  <c:v>2016e</c:v>
                </c:pt>
                <c:pt idx="2">
                  <c:v>2017e</c:v>
                </c:pt>
                <c:pt idx="3">
                  <c:v>2018e</c:v>
                </c:pt>
                <c:pt idx="4">
                  <c:v>2019e</c:v>
                </c:pt>
              </c:strCache>
              <c:extLst/>
            </c:strRef>
          </c:cat>
          <c:val>
            <c:numRef>
              <c:f>'Product cycle data'!$D$10:$I$10</c:f>
              <c:numCache>
                <c:formatCode>0.000</c:formatCode>
                <c:ptCount val="5"/>
                <c:pt idx="0">
                  <c:v>1.8169999999999988</c:v>
                </c:pt>
                <c:pt idx="1">
                  <c:v>2.3879999999999999</c:v>
                </c:pt>
                <c:pt idx="2">
                  <c:v>2.88</c:v>
                </c:pt>
                <c:pt idx="3">
                  <c:v>3.4389999999999987</c:v>
                </c:pt>
                <c:pt idx="4">
                  <c:v>3.8079999999999998</c:v>
                </c:pt>
              </c:numCache>
              <c:extLst/>
            </c:numRef>
          </c:val>
        </c:ser>
        <c:ser>
          <c:idx val="6"/>
          <c:order val="6"/>
          <c:tx>
            <c:strRef>
              <c:f>'Product cycle data'!$C$11</c:f>
              <c:strCache>
                <c:ptCount val="1"/>
                <c:pt idx="0">
                  <c:v>Perjeta (breast cancer)</c:v>
                </c:pt>
              </c:strCache>
            </c:strRef>
          </c:tx>
          <c:spPr>
            <a:solidFill>
              <a:schemeClr val="accent1">
                <a:lumMod val="6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data'!$D$11:$I$11</c:f>
              <c:numCache>
                <c:formatCode>0.000</c:formatCode>
                <c:ptCount val="5"/>
                <c:pt idx="0">
                  <c:v>1.464999999999999</c:v>
                </c:pt>
                <c:pt idx="1">
                  <c:v>2.0129999999999977</c:v>
                </c:pt>
                <c:pt idx="2">
                  <c:v>2.585</c:v>
                </c:pt>
                <c:pt idx="3">
                  <c:v>3.1359999999999997</c:v>
                </c:pt>
                <c:pt idx="4">
                  <c:v>3.7469999999999999</c:v>
                </c:pt>
              </c:numCache>
              <c:extLst/>
            </c:numRef>
          </c:val>
        </c:ser>
        <c:ser>
          <c:idx val="7"/>
          <c:order val="7"/>
          <c:tx>
            <c:strRef>
              <c:f>'Product cycle data'!$C$12</c:f>
              <c:strCache>
                <c:ptCount val="1"/>
                <c:pt idx="0">
                  <c:v>Imbruvica (CLL leukemia)</c:v>
                </c:pt>
              </c:strCache>
            </c:strRef>
          </c:tx>
          <c:spPr>
            <a:solidFill>
              <a:schemeClr val="accent2">
                <a:lumMod val="6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data'!$D$12:$I$12</c:f>
              <c:numCache>
                <c:formatCode>0.000</c:formatCode>
                <c:ptCount val="5"/>
                <c:pt idx="0">
                  <c:v>1.0009999999999988</c:v>
                </c:pt>
                <c:pt idx="1">
                  <c:v>1.5569999999999988</c:v>
                </c:pt>
                <c:pt idx="2">
                  <c:v>2.2010000000000001</c:v>
                </c:pt>
                <c:pt idx="3">
                  <c:v>2.8839999999999999</c:v>
                </c:pt>
                <c:pt idx="4">
                  <c:v>3.7109999999999999</c:v>
                </c:pt>
              </c:numCache>
              <c:extLst/>
            </c:numRef>
          </c:val>
        </c:ser>
        <c:ser>
          <c:idx val="21"/>
          <c:order val="8"/>
          <c:tx>
            <c:strRef>
              <c:f>'Product cycle data'!$C$13</c:f>
              <c:strCache>
                <c:ptCount val="1"/>
                <c:pt idx="0">
                  <c:v>Eylea (wet-AMD)</c:v>
                </c:pt>
              </c:strCache>
            </c:strRef>
          </c:tx>
          <c:spPr>
            <a:solidFill>
              <a:schemeClr val="accent4">
                <a:lumMod val="8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data'!$D$13:$I$13</c:f>
              <c:numCache>
                <c:formatCode>0.000</c:formatCode>
                <c:ptCount val="5"/>
                <c:pt idx="0">
                  <c:v>2.2130000000000001</c:v>
                </c:pt>
                <c:pt idx="1">
                  <c:v>2.4979999999999998</c:v>
                </c:pt>
                <c:pt idx="2">
                  <c:v>2.7240000000000002</c:v>
                </c:pt>
                <c:pt idx="3">
                  <c:v>2.9019999999999997</c:v>
                </c:pt>
                <c:pt idx="4">
                  <c:v>3.0409999999999999</c:v>
                </c:pt>
              </c:numCache>
              <c:extLst/>
            </c:numRef>
          </c:val>
        </c:ser>
        <c:ser>
          <c:idx val="18"/>
          <c:order val="9"/>
          <c:tx>
            <c:strRef>
              <c:f>'Product cycle data'!$C$14</c:f>
              <c:strCache>
                <c:ptCount val="1"/>
                <c:pt idx="0">
                  <c:v>Viekira Pak (HCV)</c:v>
                </c:pt>
              </c:strCache>
            </c:strRef>
          </c:tx>
          <c:spPr>
            <a:solidFill>
              <a:schemeClr val="accent1">
                <a:lumMod val="8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data'!$D$14:$I$14</c:f>
              <c:numCache>
                <c:formatCode>0.000</c:formatCode>
                <c:ptCount val="5"/>
                <c:pt idx="0">
                  <c:v>2.36</c:v>
                </c:pt>
                <c:pt idx="1">
                  <c:v>3.3089999999999997</c:v>
                </c:pt>
                <c:pt idx="2">
                  <c:v>3.0329999999999977</c:v>
                </c:pt>
                <c:pt idx="3">
                  <c:v>2.9189999999999987</c:v>
                </c:pt>
                <c:pt idx="4">
                  <c:v>2.363</c:v>
                </c:pt>
              </c:numCache>
              <c:extLst/>
            </c:numRef>
          </c:val>
        </c:ser>
        <c:ser>
          <c:idx val="8"/>
          <c:order val="10"/>
          <c:tx>
            <c:strRef>
              <c:f>'Product cycle data'!$C$15</c:f>
              <c:strCache>
                <c:ptCount val="1"/>
                <c:pt idx="0">
                  <c:v>Xtandi (prostate cancer)</c:v>
                </c:pt>
              </c:strCache>
            </c:strRef>
          </c:tx>
          <c:spPr>
            <a:solidFill>
              <a:schemeClr val="accent3">
                <a:lumMod val="6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data'!$D$15:$I$15</c:f>
              <c:numCache>
                <c:formatCode>0.000</c:formatCode>
                <c:ptCount val="5"/>
                <c:pt idx="0">
                  <c:v>0.75400000000000056</c:v>
                </c:pt>
                <c:pt idx="1">
                  <c:v>1.2509999999999988</c:v>
                </c:pt>
                <c:pt idx="2">
                  <c:v>1.6339999999999988</c:v>
                </c:pt>
                <c:pt idx="3">
                  <c:v>1.84</c:v>
                </c:pt>
                <c:pt idx="4">
                  <c:v>2.1749999999999998</c:v>
                </c:pt>
              </c:numCache>
              <c:extLst/>
            </c:numRef>
          </c:val>
        </c:ser>
        <c:ser>
          <c:idx val="9"/>
          <c:order val="11"/>
          <c:tx>
            <c:strRef>
              <c:f>'Product cycle data'!$C$16</c:f>
              <c:strCache>
                <c:ptCount val="1"/>
                <c:pt idx="0">
                  <c:v>Pomalyst (multiple myeloma)</c:v>
                </c:pt>
              </c:strCache>
            </c:strRef>
          </c:tx>
          <c:spPr>
            <a:solidFill>
              <a:schemeClr val="accent4">
                <a:lumMod val="6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data'!$D$16:$I$16</c:f>
              <c:numCache>
                <c:formatCode>0.000</c:formatCode>
                <c:ptCount val="5"/>
                <c:pt idx="0">
                  <c:v>0.98299999999999998</c:v>
                </c:pt>
                <c:pt idx="1">
                  <c:v>1.3240000000000001</c:v>
                </c:pt>
                <c:pt idx="2">
                  <c:v>1.702</c:v>
                </c:pt>
                <c:pt idx="3">
                  <c:v>2.0099999999999998</c:v>
                </c:pt>
                <c:pt idx="4">
                  <c:v>2.149</c:v>
                </c:pt>
              </c:numCache>
              <c:extLst/>
            </c:numRef>
          </c:val>
        </c:ser>
        <c:ser>
          <c:idx val="10"/>
          <c:order val="12"/>
          <c:tx>
            <c:strRef>
              <c:f>'Product cycle data'!$C$17</c:f>
              <c:strCache>
                <c:ptCount val="1"/>
                <c:pt idx="0">
                  <c:v>Abraxane (solid tumours)</c:v>
                </c:pt>
              </c:strCache>
            </c:strRef>
          </c:tx>
          <c:spPr>
            <a:solidFill>
              <a:schemeClr val="accent5">
                <a:lumMod val="6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data'!$D$17:$I$17</c:f>
              <c:numCache>
                <c:formatCode>0.000</c:formatCode>
                <c:ptCount val="5"/>
                <c:pt idx="0">
                  <c:v>1.1519999999999988</c:v>
                </c:pt>
                <c:pt idx="1">
                  <c:v>1.442999999999999</c:v>
                </c:pt>
                <c:pt idx="2">
                  <c:v>1.724</c:v>
                </c:pt>
                <c:pt idx="3">
                  <c:v>1.9440000000000011</c:v>
                </c:pt>
                <c:pt idx="4">
                  <c:v>2.077</c:v>
                </c:pt>
              </c:numCache>
              <c:extLst/>
            </c:numRef>
          </c:val>
        </c:ser>
        <c:ser>
          <c:idx val="20"/>
          <c:order val="13"/>
          <c:tx>
            <c:strRef>
              <c:f>'Product cycle data'!$C$18</c:f>
              <c:strCache>
                <c:ptCount val="1"/>
                <c:pt idx="0">
                  <c:v>Xgeva (bone disease)</c:v>
                </c:pt>
              </c:strCache>
            </c:strRef>
          </c:tx>
          <c:spPr>
            <a:solidFill>
              <a:schemeClr val="accent3">
                <a:lumMod val="8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data'!$D$18:$I$18</c:f>
              <c:numCache>
                <c:formatCode>0.000</c:formatCode>
                <c:ptCount val="5"/>
                <c:pt idx="0">
                  <c:v>1.4139999999999975</c:v>
                </c:pt>
                <c:pt idx="1">
                  <c:v>1.617</c:v>
                </c:pt>
                <c:pt idx="2">
                  <c:v>1.845</c:v>
                </c:pt>
                <c:pt idx="3">
                  <c:v>1.9510000000000001</c:v>
                </c:pt>
                <c:pt idx="4">
                  <c:v>1.9820000000000011</c:v>
                </c:pt>
              </c:numCache>
              <c:extLst/>
            </c:numRef>
          </c:val>
        </c:ser>
        <c:ser>
          <c:idx val="11"/>
          <c:order val="14"/>
          <c:tx>
            <c:strRef>
              <c:f>'Product cycle data'!$C$19</c:f>
              <c:strCache>
                <c:ptCount val="1"/>
                <c:pt idx="0">
                  <c:v>Otezla (inflammation)</c:v>
                </c:pt>
              </c:strCache>
            </c:strRef>
          </c:tx>
          <c:spPr>
            <a:solidFill>
              <a:schemeClr val="accent6">
                <a:lumMod val="6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data'!$D$19:$I$19</c:f>
              <c:numCache>
                <c:formatCode>0.000</c:formatCode>
                <c:ptCount val="5"/>
                <c:pt idx="0">
                  <c:v>0.39900000000000041</c:v>
                </c:pt>
                <c:pt idx="1">
                  <c:v>0.81200000000000061</c:v>
                </c:pt>
                <c:pt idx="2">
                  <c:v>1.2509999999999988</c:v>
                </c:pt>
                <c:pt idx="3">
                  <c:v>1.54</c:v>
                </c:pt>
                <c:pt idx="4">
                  <c:v>1.774</c:v>
                </c:pt>
              </c:numCache>
              <c:extLst/>
            </c:numRef>
          </c:val>
        </c:ser>
        <c:ser>
          <c:idx val="22"/>
          <c:order val="15"/>
          <c:tx>
            <c:strRef>
              <c:f>'Product cycle data'!$C$20</c:f>
              <c:strCache>
                <c:ptCount val="1"/>
                <c:pt idx="0">
                  <c:v>Prolia (bone disease)</c:v>
                </c:pt>
              </c:strCache>
            </c:strRef>
          </c:tx>
          <c:spPr>
            <a:solidFill>
              <a:schemeClr val="accent5">
                <a:lumMod val="8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data'!$D$20:$I$20</c:f>
              <c:numCache>
                <c:formatCode>0.000</c:formatCode>
                <c:ptCount val="5"/>
                <c:pt idx="0">
                  <c:v>1.343</c:v>
                </c:pt>
                <c:pt idx="1">
                  <c:v>1.3580000000000001</c:v>
                </c:pt>
                <c:pt idx="2">
                  <c:v>1.728999999999999</c:v>
                </c:pt>
                <c:pt idx="3">
                  <c:v>1.917</c:v>
                </c:pt>
                <c:pt idx="4">
                  <c:v>1.768</c:v>
                </c:pt>
              </c:numCache>
              <c:extLst/>
            </c:numRef>
          </c:val>
        </c:ser>
        <c:ser>
          <c:idx val="2"/>
          <c:order val="16"/>
          <c:tx>
            <c:strRef>
              <c:f>'Product cycle data'!$C$21</c:f>
              <c:strCache>
                <c:ptCount val="1"/>
                <c:pt idx="0">
                  <c:v>Gazyva (leukemia)</c:v>
                </c:pt>
              </c:strCache>
            </c:strRef>
          </c:tx>
          <c:spPr>
            <a:solidFill>
              <a:srgbClr val="A5A5A5"/>
            </a:solidFill>
            <a:ln w="25400">
              <a:noFill/>
            </a:ln>
          </c:spPr>
          <c:cat>
            <c:strRef>
              <c:f>'Product cycle data'!$D$3:$I$3</c:f>
              <c:strCache>
                <c:ptCount val="5"/>
                <c:pt idx="0">
                  <c:v>2015e</c:v>
                </c:pt>
                <c:pt idx="1">
                  <c:v>2016e</c:v>
                </c:pt>
                <c:pt idx="2">
                  <c:v>2017e</c:v>
                </c:pt>
                <c:pt idx="3">
                  <c:v>2018e</c:v>
                </c:pt>
                <c:pt idx="4">
                  <c:v>2019e</c:v>
                </c:pt>
              </c:strCache>
              <c:extLst/>
            </c:strRef>
          </c:cat>
          <c:val>
            <c:numRef>
              <c:f>'Product cycle data'!$D$21:$I$21</c:f>
              <c:numCache>
                <c:formatCode>0.000</c:formatCode>
                <c:ptCount val="5"/>
                <c:pt idx="0">
                  <c:v>0.255</c:v>
                </c:pt>
                <c:pt idx="1">
                  <c:v>0.56999999999999995</c:v>
                </c:pt>
                <c:pt idx="2">
                  <c:v>0.90900000000000003</c:v>
                </c:pt>
                <c:pt idx="3">
                  <c:v>1.27</c:v>
                </c:pt>
                <c:pt idx="4">
                  <c:v>1.633</c:v>
                </c:pt>
              </c:numCache>
              <c:extLst/>
            </c:numRef>
          </c:val>
        </c:ser>
        <c:ser>
          <c:idx val="12"/>
          <c:order val="17"/>
          <c:tx>
            <c:strRef>
              <c:f>'Product cycle data'!$C$22</c:f>
              <c:strCache>
                <c:ptCount val="1"/>
                <c:pt idx="0">
                  <c:v>Kadcyla (breast cancer)</c:v>
                </c:pt>
              </c:strCache>
            </c:strRef>
          </c:tx>
          <c:spPr>
            <a:solidFill>
              <a:schemeClr val="accent1">
                <a:lumMod val="80000"/>
                <a:lumOff val="2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data'!$D$22:$I$22</c:f>
              <c:numCache>
                <c:formatCode>0.000</c:formatCode>
                <c:ptCount val="5"/>
                <c:pt idx="0">
                  <c:v>0.83900000000000052</c:v>
                </c:pt>
                <c:pt idx="1">
                  <c:v>1.071</c:v>
                </c:pt>
                <c:pt idx="2">
                  <c:v>1.2869999999999988</c:v>
                </c:pt>
                <c:pt idx="3">
                  <c:v>1.4419999999999977</c:v>
                </c:pt>
                <c:pt idx="4">
                  <c:v>1.6080000000000001</c:v>
                </c:pt>
              </c:numCache>
              <c:extLst/>
            </c:numRef>
          </c:val>
        </c:ser>
        <c:ser>
          <c:idx val="13"/>
          <c:order val="18"/>
          <c:tx>
            <c:strRef>
              <c:f>'Product cycle data'!$C$23</c:f>
              <c:strCache>
                <c:ptCount val="1"/>
                <c:pt idx="0">
                  <c:v>Zytiga (prostate cancer)</c:v>
                </c:pt>
              </c:strCache>
            </c:strRef>
          </c:tx>
          <c:spPr>
            <a:solidFill>
              <a:schemeClr val="accent2">
                <a:lumMod val="80000"/>
                <a:lumOff val="2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data'!$D$23:$I$23</c:f>
              <c:numCache>
                <c:formatCode>0.000</c:formatCode>
                <c:ptCount val="5"/>
                <c:pt idx="0">
                  <c:v>2.4379999999999997</c:v>
                </c:pt>
                <c:pt idx="1">
                  <c:v>2.613</c:v>
                </c:pt>
                <c:pt idx="2">
                  <c:v>1.292</c:v>
                </c:pt>
                <c:pt idx="3">
                  <c:v>0.95400000000000051</c:v>
                </c:pt>
                <c:pt idx="4">
                  <c:v>1.476999999999999</c:v>
                </c:pt>
              </c:numCache>
              <c:extLst/>
            </c:numRef>
          </c:val>
        </c:ser>
        <c:ser>
          <c:idx val="15"/>
          <c:order val="19"/>
          <c:tx>
            <c:strRef>
              <c:f>'Product cycle data'!$C$24</c:f>
              <c:strCache>
                <c:ptCount val="1"/>
                <c:pt idx="0">
                  <c:v>Kyprolis (multiple myeloma)</c:v>
                </c:pt>
              </c:strCache>
            </c:strRef>
          </c:tx>
          <c:spPr>
            <a:solidFill>
              <a:schemeClr val="accent4">
                <a:lumMod val="80000"/>
                <a:lumOff val="20000"/>
              </a:schemeClr>
            </a:solidFill>
            <a:ln w="25400">
              <a:noFill/>
            </a:ln>
            <a:effectLst/>
          </c:spPr>
          <c:cat>
            <c:strRef>
              <c:f>'Product cycle data'!$D$3:$I$3</c:f>
              <c:strCache>
                <c:ptCount val="5"/>
                <c:pt idx="0">
                  <c:v>2015e</c:v>
                </c:pt>
                <c:pt idx="1">
                  <c:v>2016e</c:v>
                </c:pt>
                <c:pt idx="2">
                  <c:v>2017e</c:v>
                </c:pt>
                <c:pt idx="3">
                  <c:v>2018e</c:v>
                </c:pt>
                <c:pt idx="4">
                  <c:v>2019e</c:v>
                </c:pt>
              </c:strCache>
              <c:extLst/>
            </c:strRef>
          </c:cat>
          <c:val>
            <c:numRef>
              <c:f>'Product cycle data'!$D$24:$I$24</c:f>
              <c:numCache>
                <c:formatCode>0.000</c:formatCode>
                <c:ptCount val="5"/>
                <c:pt idx="0">
                  <c:v>0.51600000000000001</c:v>
                </c:pt>
                <c:pt idx="1">
                  <c:v>0.7780000000000008</c:v>
                </c:pt>
                <c:pt idx="2">
                  <c:v>1.08</c:v>
                </c:pt>
                <c:pt idx="3">
                  <c:v>1.302</c:v>
                </c:pt>
                <c:pt idx="4">
                  <c:v>1.4369999999999989</c:v>
                </c:pt>
              </c:numCache>
              <c:extLst/>
            </c:numRef>
          </c:val>
        </c:ser>
        <c:dLbls>
          <c:showLegendKey val="0"/>
          <c:showVal val="0"/>
          <c:showCatName val="0"/>
          <c:showSerName val="0"/>
          <c:showPercent val="0"/>
          <c:showBubbleSize val="0"/>
        </c:dLbls>
        <c:axId val="110845440"/>
        <c:axId val="111026752"/>
      </c:areaChart>
      <c:catAx>
        <c:axId val="11084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1000" b="1" i="0" u="none" strike="noStrike" baseline="0">
                <a:solidFill>
                  <a:srgbClr val="58595B"/>
                </a:solidFill>
                <a:latin typeface="Arial"/>
                <a:ea typeface="Arial"/>
                <a:cs typeface="Arial"/>
              </a:defRPr>
            </a:pPr>
            <a:endParaRPr lang="en-US"/>
          </a:p>
        </c:txPr>
        <c:crossAx val="111026752"/>
        <c:crosses val="autoZero"/>
        <c:auto val="1"/>
        <c:lblAlgn val="ctr"/>
        <c:lblOffset val="100"/>
        <c:noMultiLvlLbl val="0"/>
      </c:catAx>
      <c:valAx>
        <c:axId val="111026752"/>
        <c:scaling>
          <c:orientation val="minMax"/>
          <c:max val="80"/>
          <c:min val="0"/>
        </c:scaling>
        <c:delete val="0"/>
        <c:axPos val="l"/>
        <c:majorGridlines>
          <c:spPr>
            <a:ln w="9525" cap="flat" cmpd="sng" algn="ctr">
              <a:solidFill>
                <a:srgbClr val="BCBDBD"/>
              </a:solidFill>
              <a:round/>
            </a:ln>
            <a:effectLst/>
          </c:spPr>
        </c:majorGridlines>
        <c:numFmt formatCode="0" sourceLinked="0"/>
        <c:majorTickMark val="none"/>
        <c:minorTickMark val="none"/>
        <c:tickLblPos val="nextTo"/>
        <c:spPr>
          <a:ln w="6350">
            <a:noFill/>
          </a:ln>
        </c:spPr>
        <c:txPr>
          <a:bodyPr rot="0" vert="horz"/>
          <a:lstStyle/>
          <a:p>
            <a:pPr>
              <a:defRPr sz="1000" b="0" i="0" u="none" strike="noStrike" baseline="0">
                <a:solidFill>
                  <a:srgbClr val="58595B"/>
                </a:solidFill>
                <a:latin typeface="Arial"/>
                <a:ea typeface="Arial"/>
                <a:cs typeface="Arial"/>
              </a:defRPr>
            </a:pPr>
            <a:endParaRPr lang="en-US"/>
          </a:p>
        </c:txPr>
        <c:crossAx val="110845440"/>
        <c:crosses val="autoZero"/>
        <c:crossBetween val="midCat"/>
      </c:valAx>
      <c:spPr>
        <a:noFill/>
        <a:ln w="25400">
          <a:noFill/>
        </a:ln>
      </c:spPr>
    </c:plotArea>
    <c:legend>
      <c:legendPos val="b"/>
      <c:layout>
        <c:manualLayout>
          <c:xMode val="edge"/>
          <c:yMode val="edge"/>
          <c:x val="5.3940226543763473E-2"/>
          <c:y val="0.80042948156039384"/>
          <c:w val="0.92006107907110846"/>
          <c:h val="0.15973262855537096"/>
        </c:manualLayout>
      </c:layout>
      <c:overlay val="1"/>
      <c:spPr>
        <a:noFill/>
        <a:ln w="25400">
          <a:noFill/>
        </a:ln>
      </c:spPr>
      <c:txPr>
        <a:bodyPr/>
        <a:lstStyle/>
        <a:p>
          <a:pPr>
            <a:defRPr sz="1100" b="0" i="0" u="none" strike="noStrike" baseline="0">
              <a:solidFill>
                <a:srgbClr val="58595B"/>
              </a:solidFill>
              <a:latin typeface="Arial"/>
              <a:ea typeface="Arial"/>
              <a:cs typeface="Arial"/>
            </a:defRPr>
          </a:pPr>
          <a:endParaRPr lang="en-US"/>
        </a:p>
      </c:txPr>
    </c:legend>
    <c:plotVisOnly val="1"/>
    <c:dispBlanksAs val="zero"/>
    <c:showDLblsOverMax val="0"/>
  </c:chart>
  <c:spPr>
    <a:solidFill>
      <a:schemeClr val="bg1"/>
    </a:solidFill>
    <a:ln w="9525" cap="flat" cmpd="sng" algn="ctr">
      <a:no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349279869692058E-2"/>
          <c:y val="4.5528466327108094E-2"/>
          <c:w val="0.91027457336746054"/>
          <c:h val="0.88704221844934961"/>
        </c:manualLayout>
      </c:layout>
      <c:barChart>
        <c:barDir val="col"/>
        <c:grouping val="clustered"/>
        <c:varyColors val="0"/>
        <c:ser>
          <c:idx val="0"/>
          <c:order val="0"/>
          <c:tx>
            <c:strRef>
              <c:f>'Ernst&amp;Young Data'!$B$10</c:f>
              <c:strCache>
                <c:ptCount val="1"/>
                <c:pt idx="0">
                  <c:v>Revenues</c:v>
                </c:pt>
              </c:strCache>
            </c:strRef>
          </c:tx>
          <c:spPr>
            <a:solidFill>
              <a:srgbClr val="005288"/>
            </a:solidFill>
            <a:ln>
              <a:noFill/>
            </a:ln>
            <a:effectLst/>
          </c:spPr>
          <c:invertIfNegative val="0"/>
          <c:cat>
            <c:numRef>
              <c:f>'Ernst&amp;Young Data'!$C$9:$V$9</c:f>
              <c:numCache>
                <c:formatCode>General</c:formatCode>
                <c:ptCount val="20"/>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numCache>
            </c:numRef>
          </c:cat>
          <c:val>
            <c:numRef>
              <c:f>'Ernst&amp;Young Data'!$C$10:$V$10</c:f>
              <c:numCache>
                <c:formatCode>0.0</c:formatCode>
                <c:ptCount val="20"/>
                <c:pt idx="0">
                  <c:v>11.2</c:v>
                </c:pt>
                <c:pt idx="1">
                  <c:v>12.7</c:v>
                </c:pt>
                <c:pt idx="2">
                  <c:v>14.6</c:v>
                </c:pt>
                <c:pt idx="3">
                  <c:v>17.399999999999999</c:v>
                </c:pt>
                <c:pt idx="4">
                  <c:v>20.2</c:v>
                </c:pt>
                <c:pt idx="5">
                  <c:v>22.3</c:v>
                </c:pt>
                <c:pt idx="6">
                  <c:v>26.7</c:v>
                </c:pt>
                <c:pt idx="7">
                  <c:v>29.6</c:v>
                </c:pt>
                <c:pt idx="8">
                  <c:v>29.6</c:v>
                </c:pt>
                <c:pt idx="9">
                  <c:v>39.200000000000003</c:v>
                </c:pt>
                <c:pt idx="10">
                  <c:v>43.8</c:v>
                </c:pt>
                <c:pt idx="11">
                  <c:v>48.5</c:v>
                </c:pt>
                <c:pt idx="12">
                  <c:v>53.5</c:v>
                </c:pt>
                <c:pt idx="13">
                  <c:v>61</c:v>
                </c:pt>
                <c:pt idx="14">
                  <c:v>65.099999999999994</c:v>
                </c:pt>
                <c:pt idx="15">
                  <c:v>56.6</c:v>
                </c:pt>
                <c:pt idx="16">
                  <c:v>61.1</c:v>
                </c:pt>
                <c:pt idx="17">
                  <c:v>58.8</c:v>
                </c:pt>
                <c:pt idx="18">
                  <c:v>63.8</c:v>
                </c:pt>
                <c:pt idx="19">
                  <c:v>71.899999999999991</c:v>
                </c:pt>
              </c:numCache>
            </c:numRef>
          </c:val>
        </c:ser>
        <c:ser>
          <c:idx val="1"/>
          <c:order val="1"/>
          <c:tx>
            <c:strRef>
              <c:f>'Ernst&amp;Young Data'!$B$11</c:f>
              <c:strCache>
                <c:ptCount val="1"/>
                <c:pt idx="0">
                  <c:v>R&amp;D Expense</c:v>
                </c:pt>
              </c:strCache>
            </c:strRef>
          </c:tx>
          <c:spPr>
            <a:solidFill>
              <a:srgbClr val="D0D9E9"/>
            </a:solidFill>
            <a:ln>
              <a:noFill/>
            </a:ln>
            <a:effectLst/>
          </c:spPr>
          <c:invertIfNegative val="0"/>
          <c:cat>
            <c:numRef>
              <c:f>'Ernst&amp;Young Data'!$C$9:$V$9</c:f>
              <c:numCache>
                <c:formatCode>General</c:formatCode>
                <c:ptCount val="20"/>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numCache>
            </c:numRef>
          </c:cat>
          <c:val>
            <c:numRef>
              <c:f>'Ernst&amp;Young Data'!$C$11:$V$11</c:f>
              <c:numCache>
                <c:formatCode>0.0</c:formatCode>
                <c:ptCount val="20"/>
                <c:pt idx="0">
                  <c:v>7</c:v>
                </c:pt>
                <c:pt idx="1">
                  <c:v>7.7</c:v>
                </c:pt>
                <c:pt idx="2">
                  <c:v>7.9</c:v>
                </c:pt>
                <c:pt idx="3">
                  <c:v>9</c:v>
                </c:pt>
                <c:pt idx="4">
                  <c:v>10.6</c:v>
                </c:pt>
                <c:pt idx="5">
                  <c:v>10.7</c:v>
                </c:pt>
                <c:pt idx="6">
                  <c:v>14.2</c:v>
                </c:pt>
                <c:pt idx="7">
                  <c:v>15.7</c:v>
                </c:pt>
                <c:pt idx="8">
                  <c:v>20.5</c:v>
                </c:pt>
                <c:pt idx="9">
                  <c:v>17.899999999999999</c:v>
                </c:pt>
                <c:pt idx="10">
                  <c:v>19.600000000000001</c:v>
                </c:pt>
                <c:pt idx="11">
                  <c:v>16.600000000000001</c:v>
                </c:pt>
                <c:pt idx="12">
                  <c:v>22.9</c:v>
                </c:pt>
                <c:pt idx="13">
                  <c:v>21</c:v>
                </c:pt>
                <c:pt idx="14">
                  <c:v>22.6</c:v>
                </c:pt>
                <c:pt idx="15">
                  <c:v>17.2</c:v>
                </c:pt>
                <c:pt idx="16">
                  <c:v>17.2</c:v>
                </c:pt>
                <c:pt idx="17">
                  <c:v>18</c:v>
                </c:pt>
                <c:pt idx="18">
                  <c:v>19.5</c:v>
                </c:pt>
                <c:pt idx="19">
                  <c:v>23.3</c:v>
                </c:pt>
              </c:numCache>
            </c:numRef>
          </c:val>
        </c:ser>
        <c:ser>
          <c:idx val="2"/>
          <c:order val="2"/>
          <c:tx>
            <c:strRef>
              <c:f>'Ernst&amp;Young Data'!$B$12</c:f>
              <c:strCache>
                <c:ptCount val="1"/>
                <c:pt idx="0">
                  <c:v>Net Profit (Loss)</c:v>
                </c:pt>
              </c:strCache>
            </c:strRef>
          </c:tx>
          <c:spPr>
            <a:solidFill>
              <a:srgbClr val="276FA0"/>
            </a:solidFill>
            <a:ln>
              <a:noFill/>
            </a:ln>
            <a:effectLst/>
          </c:spPr>
          <c:invertIfNegative val="0"/>
          <c:cat>
            <c:numRef>
              <c:f>'Ernst&amp;Young Data'!$C$9:$V$9</c:f>
              <c:numCache>
                <c:formatCode>General</c:formatCode>
                <c:ptCount val="20"/>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numCache>
            </c:numRef>
          </c:cat>
          <c:val>
            <c:numRef>
              <c:f>'Ernst&amp;Young Data'!$C$12:$V$12</c:f>
              <c:numCache>
                <c:formatCode>0.0</c:formatCode>
                <c:ptCount val="20"/>
                <c:pt idx="0">
                  <c:v>-3.6</c:v>
                </c:pt>
                <c:pt idx="1">
                  <c:v>-4.0999999999999996</c:v>
                </c:pt>
                <c:pt idx="2">
                  <c:v>-4.5999999999999996</c:v>
                </c:pt>
                <c:pt idx="3">
                  <c:v>-4.5</c:v>
                </c:pt>
                <c:pt idx="4">
                  <c:v>-4.0999999999999996</c:v>
                </c:pt>
                <c:pt idx="5">
                  <c:v>-4.4000000000000004</c:v>
                </c:pt>
                <c:pt idx="6">
                  <c:v>-5.6</c:v>
                </c:pt>
                <c:pt idx="7">
                  <c:v>-4.5999999999999996</c:v>
                </c:pt>
                <c:pt idx="8">
                  <c:v>-9.4</c:v>
                </c:pt>
                <c:pt idx="9">
                  <c:v>-5.4</c:v>
                </c:pt>
                <c:pt idx="10">
                  <c:v>-6.8</c:v>
                </c:pt>
                <c:pt idx="11">
                  <c:v>-1.4</c:v>
                </c:pt>
                <c:pt idx="12">
                  <c:v>-3.5</c:v>
                </c:pt>
                <c:pt idx="13">
                  <c:v>-0.1</c:v>
                </c:pt>
                <c:pt idx="14">
                  <c:v>0.4</c:v>
                </c:pt>
                <c:pt idx="15">
                  <c:v>3.7</c:v>
                </c:pt>
                <c:pt idx="16">
                  <c:v>5.2</c:v>
                </c:pt>
                <c:pt idx="17">
                  <c:v>3.3</c:v>
                </c:pt>
                <c:pt idx="18">
                  <c:v>4.5</c:v>
                </c:pt>
                <c:pt idx="19">
                  <c:v>2.5999999999999988</c:v>
                </c:pt>
              </c:numCache>
            </c:numRef>
          </c:val>
        </c:ser>
        <c:dLbls>
          <c:showLegendKey val="0"/>
          <c:showVal val="0"/>
          <c:showCatName val="0"/>
          <c:showSerName val="0"/>
          <c:showPercent val="0"/>
          <c:showBubbleSize val="0"/>
        </c:dLbls>
        <c:gapWidth val="100"/>
        <c:overlap val="-27"/>
        <c:axId val="113102848"/>
        <c:axId val="111028480"/>
      </c:barChart>
      <c:catAx>
        <c:axId val="11310284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8595B"/>
                </a:solidFill>
                <a:latin typeface="Arial" panose="020B0604020202020204" pitchFamily="34" charset="0"/>
                <a:ea typeface="+mn-ea"/>
                <a:cs typeface="+mn-cs"/>
              </a:defRPr>
            </a:pPr>
            <a:endParaRPr lang="en-US"/>
          </a:p>
        </c:txPr>
        <c:crossAx val="111028480"/>
        <c:crosses val="autoZero"/>
        <c:auto val="1"/>
        <c:lblAlgn val="ctr"/>
        <c:lblOffset val="100"/>
        <c:noMultiLvlLbl val="0"/>
      </c:catAx>
      <c:valAx>
        <c:axId val="1110284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58595B"/>
                    </a:solidFill>
                    <a:latin typeface="Arial" panose="020B0604020202020204" pitchFamily="34" charset="0"/>
                    <a:ea typeface="+mn-ea"/>
                    <a:cs typeface="+mn-cs"/>
                  </a:defRPr>
                </a:pPr>
                <a:r>
                  <a:rPr lang="en-GB" sz="1000" b="0" i="0" baseline="0">
                    <a:solidFill>
                      <a:srgbClr val="58595B"/>
                    </a:solidFill>
                    <a:latin typeface="Arial" panose="020B0604020202020204" pitchFamily="34" charset="0"/>
                  </a:rPr>
                  <a:t>US$billions</a:t>
                </a:r>
              </a:p>
            </c:rich>
          </c:tx>
          <c:layout>
            <c:manualLayout>
              <c:xMode val="edge"/>
              <c:yMode val="edge"/>
              <c:x val="7.0257088030238109E-3"/>
              <c:y val="0.41013581548336026"/>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58595B"/>
                </a:solidFill>
                <a:latin typeface="Arial" panose="020B0604020202020204" pitchFamily="34" charset="0"/>
                <a:ea typeface="+mn-ea"/>
                <a:cs typeface="+mn-cs"/>
              </a:defRPr>
            </a:pPr>
            <a:endParaRPr lang="en-US"/>
          </a:p>
        </c:txPr>
        <c:crossAx val="113102848"/>
        <c:crosses val="autoZero"/>
        <c:crossBetween val="between"/>
      </c:valAx>
      <c:spPr>
        <a:noFill/>
        <a:ln>
          <a:noFill/>
        </a:ln>
        <a:effectLst/>
      </c:spPr>
    </c:plotArea>
    <c:legend>
      <c:legendPos val="b"/>
      <c:layout>
        <c:manualLayout>
          <c:xMode val="edge"/>
          <c:yMode val="edge"/>
          <c:x val="0.28327692694327766"/>
          <c:y val="0.86391418945200038"/>
          <c:w val="0.43386847581532761"/>
          <c:h val="4.0209077215113583E-2"/>
        </c:manualLayout>
      </c:layout>
      <c:overlay val="1"/>
      <c:spPr>
        <a:noFill/>
        <a:ln>
          <a:noFill/>
        </a:ln>
        <a:effectLst/>
      </c:spPr>
      <c:txPr>
        <a:bodyPr rot="0" spcFirstLastPara="1" vertOverflow="ellipsis" vert="horz" wrap="square" anchor="ctr" anchorCtr="1"/>
        <a:lstStyle/>
        <a:p>
          <a:pPr>
            <a:defRPr sz="1000" b="0" i="0" u="none" strike="noStrike" kern="1200" baseline="0">
              <a:solidFill>
                <a:srgbClr val="58595B"/>
              </a:solidFill>
              <a:latin typeface="Arial" panose="020B0604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236430386276523E-2"/>
          <c:y val="7.2406956297673103E-2"/>
          <c:w val="0.91049375479234806"/>
          <c:h val="0.66822913469665912"/>
        </c:manualLayout>
      </c:layout>
      <c:lineChart>
        <c:grouping val="standard"/>
        <c:varyColors val="0"/>
        <c:ser>
          <c:idx val="17"/>
          <c:order val="0"/>
          <c:tx>
            <c:strRef>
              <c:f>'Data_NTM PE'!$T$2</c:f>
              <c:strCache>
                <c:ptCount val="1"/>
                <c:pt idx="0">
                  <c:v>LC Biotech Median</c:v>
                </c:pt>
              </c:strCache>
            </c:strRef>
          </c:tx>
          <c:spPr>
            <a:ln w="15875">
              <a:solidFill>
                <a:srgbClr val="E07E27"/>
              </a:solidFill>
            </a:ln>
          </c:spPr>
          <c:marker>
            <c:symbol val="none"/>
          </c:marker>
          <c:cat>
            <c:numRef>
              <c:f>'Data_NTM PE'!$A$3:$A$1490</c:f>
              <c:numCache>
                <c:formatCode>[$-F800]dddd\,\ mmmm\ dd\,\ yyyy</c:formatCode>
                <c:ptCount val="1488"/>
                <c:pt idx="0">
                  <c:v>36035</c:v>
                </c:pt>
                <c:pt idx="1">
                  <c:v>36038</c:v>
                </c:pt>
                <c:pt idx="2">
                  <c:v>36039</c:v>
                </c:pt>
                <c:pt idx="3">
                  <c:v>36040</c:v>
                </c:pt>
                <c:pt idx="4">
                  <c:v>36041</c:v>
                </c:pt>
                <c:pt idx="5">
                  <c:v>36042</c:v>
                </c:pt>
                <c:pt idx="6">
                  <c:v>36045</c:v>
                </c:pt>
                <c:pt idx="7">
                  <c:v>36046</c:v>
                </c:pt>
                <c:pt idx="8">
                  <c:v>36047</c:v>
                </c:pt>
                <c:pt idx="9">
                  <c:v>36048</c:v>
                </c:pt>
                <c:pt idx="10">
                  <c:v>36049</c:v>
                </c:pt>
                <c:pt idx="11">
                  <c:v>36052</c:v>
                </c:pt>
                <c:pt idx="12">
                  <c:v>36053</c:v>
                </c:pt>
                <c:pt idx="13">
                  <c:v>36054</c:v>
                </c:pt>
                <c:pt idx="14">
                  <c:v>36055</c:v>
                </c:pt>
                <c:pt idx="15">
                  <c:v>36056</c:v>
                </c:pt>
                <c:pt idx="16">
                  <c:v>36059</c:v>
                </c:pt>
                <c:pt idx="17">
                  <c:v>36060</c:v>
                </c:pt>
                <c:pt idx="18">
                  <c:v>36061</c:v>
                </c:pt>
                <c:pt idx="19">
                  <c:v>36062</c:v>
                </c:pt>
                <c:pt idx="20">
                  <c:v>36063</c:v>
                </c:pt>
                <c:pt idx="21">
                  <c:v>36066</c:v>
                </c:pt>
                <c:pt idx="22">
                  <c:v>36067</c:v>
                </c:pt>
                <c:pt idx="23">
                  <c:v>36068</c:v>
                </c:pt>
                <c:pt idx="24">
                  <c:v>36069</c:v>
                </c:pt>
                <c:pt idx="25">
                  <c:v>36070</c:v>
                </c:pt>
                <c:pt idx="26">
                  <c:v>36073</c:v>
                </c:pt>
                <c:pt idx="27">
                  <c:v>36074</c:v>
                </c:pt>
                <c:pt idx="28">
                  <c:v>36075</c:v>
                </c:pt>
                <c:pt idx="29">
                  <c:v>36076</c:v>
                </c:pt>
                <c:pt idx="30">
                  <c:v>36077</c:v>
                </c:pt>
                <c:pt idx="31">
                  <c:v>36080</c:v>
                </c:pt>
                <c:pt idx="32">
                  <c:v>36081</c:v>
                </c:pt>
                <c:pt idx="33">
                  <c:v>36082</c:v>
                </c:pt>
                <c:pt idx="34">
                  <c:v>36083</c:v>
                </c:pt>
                <c:pt idx="35">
                  <c:v>36084</c:v>
                </c:pt>
                <c:pt idx="36">
                  <c:v>36087</c:v>
                </c:pt>
                <c:pt idx="37">
                  <c:v>36088</c:v>
                </c:pt>
                <c:pt idx="38">
                  <c:v>36089</c:v>
                </c:pt>
                <c:pt idx="39">
                  <c:v>36090</c:v>
                </c:pt>
                <c:pt idx="40">
                  <c:v>36091</c:v>
                </c:pt>
                <c:pt idx="41">
                  <c:v>36094</c:v>
                </c:pt>
                <c:pt idx="42">
                  <c:v>36095</c:v>
                </c:pt>
                <c:pt idx="43">
                  <c:v>36096</c:v>
                </c:pt>
                <c:pt idx="44">
                  <c:v>36097</c:v>
                </c:pt>
                <c:pt idx="45">
                  <c:v>36098</c:v>
                </c:pt>
                <c:pt idx="46">
                  <c:v>36101</c:v>
                </c:pt>
                <c:pt idx="47">
                  <c:v>36102</c:v>
                </c:pt>
                <c:pt idx="48">
                  <c:v>36103</c:v>
                </c:pt>
                <c:pt idx="49">
                  <c:v>36104</c:v>
                </c:pt>
                <c:pt idx="50">
                  <c:v>36105</c:v>
                </c:pt>
                <c:pt idx="51">
                  <c:v>36108</c:v>
                </c:pt>
                <c:pt idx="52">
                  <c:v>36109</c:v>
                </c:pt>
                <c:pt idx="53">
                  <c:v>36110</c:v>
                </c:pt>
                <c:pt idx="54">
                  <c:v>36111</c:v>
                </c:pt>
                <c:pt idx="55">
                  <c:v>36112</c:v>
                </c:pt>
                <c:pt idx="56">
                  <c:v>36115</c:v>
                </c:pt>
                <c:pt idx="57">
                  <c:v>36116</c:v>
                </c:pt>
                <c:pt idx="58">
                  <c:v>36117</c:v>
                </c:pt>
                <c:pt idx="59">
                  <c:v>36118</c:v>
                </c:pt>
                <c:pt idx="60">
                  <c:v>36119</c:v>
                </c:pt>
                <c:pt idx="61">
                  <c:v>36122</c:v>
                </c:pt>
                <c:pt idx="62">
                  <c:v>36123</c:v>
                </c:pt>
                <c:pt idx="63">
                  <c:v>36124</c:v>
                </c:pt>
                <c:pt idx="64">
                  <c:v>36125</c:v>
                </c:pt>
                <c:pt idx="65">
                  <c:v>36126</c:v>
                </c:pt>
                <c:pt idx="66">
                  <c:v>36129</c:v>
                </c:pt>
                <c:pt idx="67">
                  <c:v>36130</c:v>
                </c:pt>
                <c:pt idx="68">
                  <c:v>36131</c:v>
                </c:pt>
                <c:pt idx="69">
                  <c:v>36132</c:v>
                </c:pt>
                <c:pt idx="70">
                  <c:v>36133</c:v>
                </c:pt>
                <c:pt idx="71">
                  <c:v>36136</c:v>
                </c:pt>
                <c:pt idx="72">
                  <c:v>36137</c:v>
                </c:pt>
                <c:pt idx="73">
                  <c:v>36138</c:v>
                </c:pt>
                <c:pt idx="74">
                  <c:v>36139</c:v>
                </c:pt>
                <c:pt idx="75">
                  <c:v>36140</c:v>
                </c:pt>
                <c:pt idx="76">
                  <c:v>36143</c:v>
                </c:pt>
                <c:pt idx="77">
                  <c:v>36144</c:v>
                </c:pt>
                <c:pt idx="78">
                  <c:v>36145</c:v>
                </c:pt>
                <c:pt idx="79">
                  <c:v>36146</c:v>
                </c:pt>
                <c:pt idx="80">
                  <c:v>36147</c:v>
                </c:pt>
                <c:pt idx="81">
                  <c:v>36150</c:v>
                </c:pt>
                <c:pt idx="82">
                  <c:v>36151</c:v>
                </c:pt>
                <c:pt idx="83">
                  <c:v>36152</c:v>
                </c:pt>
                <c:pt idx="84">
                  <c:v>36153</c:v>
                </c:pt>
                <c:pt idx="85">
                  <c:v>36154</c:v>
                </c:pt>
                <c:pt idx="86">
                  <c:v>36157</c:v>
                </c:pt>
                <c:pt idx="87">
                  <c:v>36158</c:v>
                </c:pt>
                <c:pt idx="88">
                  <c:v>36159</c:v>
                </c:pt>
                <c:pt idx="89">
                  <c:v>36160</c:v>
                </c:pt>
                <c:pt idx="90">
                  <c:v>36161</c:v>
                </c:pt>
                <c:pt idx="91">
                  <c:v>36164</c:v>
                </c:pt>
                <c:pt idx="92">
                  <c:v>36165</c:v>
                </c:pt>
                <c:pt idx="93">
                  <c:v>36166</c:v>
                </c:pt>
                <c:pt idx="94">
                  <c:v>36167</c:v>
                </c:pt>
                <c:pt idx="95">
                  <c:v>36168</c:v>
                </c:pt>
                <c:pt idx="96">
                  <c:v>36171</c:v>
                </c:pt>
                <c:pt idx="97">
                  <c:v>36172</c:v>
                </c:pt>
                <c:pt idx="98">
                  <c:v>36173</c:v>
                </c:pt>
                <c:pt idx="99">
                  <c:v>36174</c:v>
                </c:pt>
                <c:pt idx="100">
                  <c:v>36175</c:v>
                </c:pt>
                <c:pt idx="101">
                  <c:v>36178</c:v>
                </c:pt>
                <c:pt idx="102">
                  <c:v>36179</c:v>
                </c:pt>
                <c:pt idx="103">
                  <c:v>36180</c:v>
                </c:pt>
                <c:pt idx="104">
                  <c:v>36181</c:v>
                </c:pt>
                <c:pt idx="105">
                  <c:v>36182</c:v>
                </c:pt>
                <c:pt idx="106">
                  <c:v>36185</c:v>
                </c:pt>
                <c:pt idx="107">
                  <c:v>36186</c:v>
                </c:pt>
                <c:pt idx="108">
                  <c:v>36187</c:v>
                </c:pt>
                <c:pt idx="109">
                  <c:v>36188</c:v>
                </c:pt>
                <c:pt idx="110">
                  <c:v>36189</c:v>
                </c:pt>
                <c:pt idx="111">
                  <c:v>36192</c:v>
                </c:pt>
                <c:pt idx="112">
                  <c:v>36193</c:v>
                </c:pt>
                <c:pt idx="113">
                  <c:v>36194</c:v>
                </c:pt>
                <c:pt idx="114">
                  <c:v>36195</c:v>
                </c:pt>
                <c:pt idx="115">
                  <c:v>36196</c:v>
                </c:pt>
                <c:pt idx="116">
                  <c:v>36199</c:v>
                </c:pt>
                <c:pt idx="117">
                  <c:v>36200</c:v>
                </c:pt>
                <c:pt idx="118">
                  <c:v>36201</c:v>
                </c:pt>
                <c:pt idx="119">
                  <c:v>36202</c:v>
                </c:pt>
                <c:pt idx="120">
                  <c:v>36203</c:v>
                </c:pt>
                <c:pt idx="121">
                  <c:v>36206</c:v>
                </c:pt>
                <c:pt idx="122">
                  <c:v>36207</c:v>
                </c:pt>
                <c:pt idx="123">
                  <c:v>36208</c:v>
                </c:pt>
                <c:pt idx="124">
                  <c:v>36209</c:v>
                </c:pt>
                <c:pt idx="125">
                  <c:v>36210</c:v>
                </c:pt>
                <c:pt idx="126">
                  <c:v>36213</c:v>
                </c:pt>
                <c:pt idx="127">
                  <c:v>36214</c:v>
                </c:pt>
                <c:pt idx="128">
                  <c:v>36215</c:v>
                </c:pt>
                <c:pt idx="129">
                  <c:v>36216</c:v>
                </c:pt>
                <c:pt idx="130">
                  <c:v>36217</c:v>
                </c:pt>
                <c:pt idx="131">
                  <c:v>36220</c:v>
                </c:pt>
                <c:pt idx="132">
                  <c:v>36221</c:v>
                </c:pt>
                <c:pt idx="133">
                  <c:v>36222</c:v>
                </c:pt>
                <c:pt idx="134">
                  <c:v>36223</c:v>
                </c:pt>
                <c:pt idx="135">
                  <c:v>36224</c:v>
                </c:pt>
                <c:pt idx="136">
                  <c:v>36227</c:v>
                </c:pt>
                <c:pt idx="137">
                  <c:v>36228</c:v>
                </c:pt>
                <c:pt idx="138">
                  <c:v>36229</c:v>
                </c:pt>
                <c:pt idx="139">
                  <c:v>36230</c:v>
                </c:pt>
                <c:pt idx="140">
                  <c:v>36231</c:v>
                </c:pt>
                <c:pt idx="141">
                  <c:v>36234</c:v>
                </c:pt>
                <c:pt idx="142">
                  <c:v>36235</c:v>
                </c:pt>
                <c:pt idx="143">
                  <c:v>36236</c:v>
                </c:pt>
                <c:pt idx="144">
                  <c:v>36237</c:v>
                </c:pt>
                <c:pt idx="145">
                  <c:v>36238</c:v>
                </c:pt>
                <c:pt idx="146">
                  <c:v>36241</c:v>
                </c:pt>
                <c:pt idx="147">
                  <c:v>36242</c:v>
                </c:pt>
                <c:pt idx="148">
                  <c:v>36243</c:v>
                </c:pt>
                <c:pt idx="149">
                  <c:v>36244</c:v>
                </c:pt>
                <c:pt idx="150">
                  <c:v>36245</c:v>
                </c:pt>
                <c:pt idx="151">
                  <c:v>36248</c:v>
                </c:pt>
                <c:pt idx="152">
                  <c:v>36249</c:v>
                </c:pt>
                <c:pt idx="153">
                  <c:v>36250</c:v>
                </c:pt>
                <c:pt idx="154">
                  <c:v>36251</c:v>
                </c:pt>
                <c:pt idx="155">
                  <c:v>36252</c:v>
                </c:pt>
                <c:pt idx="156">
                  <c:v>36255</c:v>
                </c:pt>
                <c:pt idx="157">
                  <c:v>36256</c:v>
                </c:pt>
                <c:pt idx="158">
                  <c:v>36257</c:v>
                </c:pt>
                <c:pt idx="159">
                  <c:v>36258</c:v>
                </c:pt>
                <c:pt idx="160">
                  <c:v>36259</c:v>
                </c:pt>
                <c:pt idx="161">
                  <c:v>36262</c:v>
                </c:pt>
                <c:pt idx="162">
                  <c:v>36263</c:v>
                </c:pt>
                <c:pt idx="163">
                  <c:v>36264</c:v>
                </c:pt>
                <c:pt idx="164">
                  <c:v>36265</c:v>
                </c:pt>
                <c:pt idx="165">
                  <c:v>36266</c:v>
                </c:pt>
                <c:pt idx="166">
                  <c:v>36269</c:v>
                </c:pt>
                <c:pt idx="167">
                  <c:v>36270</c:v>
                </c:pt>
                <c:pt idx="168">
                  <c:v>36271</c:v>
                </c:pt>
                <c:pt idx="169">
                  <c:v>36272</c:v>
                </c:pt>
                <c:pt idx="170">
                  <c:v>36273</c:v>
                </c:pt>
                <c:pt idx="171">
                  <c:v>36276</c:v>
                </c:pt>
                <c:pt idx="172">
                  <c:v>36277</c:v>
                </c:pt>
                <c:pt idx="173">
                  <c:v>36278</c:v>
                </c:pt>
                <c:pt idx="174">
                  <c:v>36279</c:v>
                </c:pt>
                <c:pt idx="175">
                  <c:v>36280</c:v>
                </c:pt>
                <c:pt idx="176">
                  <c:v>36283</c:v>
                </c:pt>
                <c:pt idx="177">
                  <c:v>36284</c:v>
                </c:pt>
                <c:pt idx="178">
                  <c:v>36285</c:v>
                </c:pt>
                <c:pt idx="179">
                  <c:v>36286</c:v>
                </c:pt>
                <c:pt idx="180">
                  <c:v>36287</c:v>
                </c:pt>
                <c:pt idx="181">
                  <c:v>36290</c:v>
                </c:pt>
                <c:pt idx="182">
                  <c:v>36291</c:v>
                </c:pt>
                <c:pt idx="183">
                  <c:v>36292</c:v>
                </c:pt>
                <c:pt idx="184">
                  <c:v>36293</c:v>
                </c:pt>
                <c:pt idx="185">
                  <c:v>36294</c:v>
                </c:pt>
                <c:pt idx="186">
                  <c:v>36297</c:v>
                </c:pt>
                <c:pt idx="187">
                  <c:v>36298</c:v>
                </c:pt>
                <c:pt idx="188">
                  <c:v>36299</c:v>
                </c:pt>
                <c:pt idx="189">
                  <c:v>36300</c:v>
                </c:pt>
                <c:pt idx="190">
                  <c:v>36301</c:v>
                </c:pt>
                <c:pt idx="191">
                  <c:v>36304</c:v>
                </c:pt>
                <c:pt idx="192">
                  <c:v>36305</c:v>
                </c:pt>
                <c:pt idx="193">
                  <c:v>36306</c:v>
                </c:pt>
                <c:pt idx="194">
                  <c:v>36307</c:v>
                </c:pt>
                <c:pt idx="195">
                  <c:v>36308</c:v>
                </c:pt>
                <c:pt idx="196">
                  <c:v>36311</c:v>
                </c:pt>
                <c:pt idx="197">
                  <c:v>36312</c:v>
                </c:pt>
                <c:pt idx="198">
                  <c:v>36313</c:v>
                </c:pt>
                <c:pt idx="199">
                  <c:v>36314</c:v>
                </c:pt>
                <c:pt idx="200">
                  <c:v>36315</c:v>
                </c:pt>
                <c:pt idx="201">
                  <c:v>36318</c:v>
                </c:pt>
                <c:pt idx="202">
                  <c:v>36319</c:v>
                </c:pt>
                <c:pt idx="203">
                  <c:v>36320</c:v>
                </c:pt>
                <c:pt idx="204">
                  <c:v>36321</c:v>
                </c:pt>
                <c:pt idx="205">
                  <c:v>36322</c:v>
                </c:pt>
                <c:pt idx="206">
                  <c:v>36325</c:v>
                </c:pt>
                <c:pt idx="207">
                  <c:v>36326</c:v>
                </c:pt>
                <c:pt idx="208">
                  <c:v>36327</c:v>
                </c:pt>
                <c:pt idx="209">
                  <c:v>36328</c:v>
                </c:pt>
                <c:pt idx="210">
                  <c:v>36329</c:v>
                </c:pt>
                <c:pt idx="211">
                  <c:v>36332</c:v>
                </c:pt>
                <c:pt idx="212">
                  <c:v>36333</c:v>
                </c:pt>
                <c:pt idx="213">
                  <c:v>36334</c:v>
                </c:pt>
                <c:pt idx="214">
                  <c:v>36335</c:v>
                </c:pt>
                <c:pt idx="215">
                  <c:v>36336</c:v>
                </c:pt>
                <c:pt idx="216">
                  <c:v>36339</c:v>
                </c:pt>
                <c:pt idx="217">
                  <c:v>36340</c:v>
                </c:pt>
                <c:pt idx="218">
                  <c:v>36341</c:v>
                </c:pt>
                <c:pt idx="219">
                  <c:v>36342</c:v>
                </c:pt>
                <c:pt idx="220">
                  <c:v>36343</c:v>
                </c:pt>
                <c:pt idx="221">
                  <c:v>36346</c:v>
                </c:pt>
                <c:pt idx="222">
                  <c:v>36347</c:v>
                </c:pt>
                <c:pt idx="223">
                  <c:v>36348</c:v>
                </c:pt>
                <c:pt idx="224">
                  <c:v>36349</c:v>
                </c:pt>
                <c:pt idx="225">
                  <c:v>36350</c:v>
                </c:pt>
                <c:pt idx="226">
                  <c:v>36353</c:v>
                </c:pt>
                <c:pt idx="227">
                  <c:v>36354</c:v>
                </c:pt>
                <c:pt idx="228">
                  <c:v>36355</c:v>
                </c:pt>
                <c:pt idx="229">
                  <c:v>36356</c:v>
                </c:pt>
                <c:pt idx="230">
                  <c:v>36357</c:v>
                </c:pt>
                <c:pt idx="231">
                  <c:v>36360</c:v>
                </c:pt>
                <c:pt idx="232">
                  <c:v>36361</c:v>
                </c:pt>
                <c:pt idx="233">
                  <c:v>36362</c:v>
                </c:pt>
                <c:pt idx="234">
                  <c:v>36363</c:v>
                </c:pt>
                <c:pt idx="235">
                  <c:v>36364</c:v>
                </c:pt>
                <c:pt idx="236">
                  <c:v>36367</c:v>
                </c:pt>
                <c:pt idx="237">
                  <c:v>36368</c:v>
                </c:pt>
                <c:pt idx="238">
                  <c:v>36369</c:v>
                </c:pt>
                <c:pt idx="239">
                  <c:v>36370</c:v>
                </c:pt>
                <c:pt idx="240">
                  <c:v>36371</c:v>
                </c:pt>
                <c:pt idx="241">
                  <c:v>36374</c:v>
                </c:pt>
                <c:pt idx="242">
                  <c:v>36375</c:v>
                </c:pt>
                <c:pt idx="243">
                  <c:v>36376</c:v>
                </c:pt>
                <c:pt idx="244">
                  <c:v>36377</c:v>
                </c:pt>
                <c:pt idx="245">
                  <c:v>36378</c:v>
                </c:pt>
                <c:pt idx="246">
                  <c:v>36381</c:v>
                </c:pt>
                <c:pt idx="247">
                  <c:v>36382</c:v>
                </c:pt>
                <c:pt idx="248">
                  <c:v>36383</c:v>
                </c:pt>
                <c:pt idx="249">
                  <c:v>36384</c:v>
                </c:pt>
                <c:pt idx="250">
                  <c:v>36385</c:v>
                </c:pt>
                <c:pt idx="251">
                  <c:v>36388</c:v>
                </c:pt>
                <c:pt idx="252">
                  <c:v>36389</c:v>
                </c:pt>
                <c:pt idx="253">
                  <c:v>36390</c:v>
                </c:pt>
                <c:pt idx="254">
                  <c:v>36391</c:v>
                </c:pt>
                <c:pt idx="255">
                  <c:v>36392</c:v>
                </c:pt>
                <c:pt idx="256">
                  <c:v>36395</c:v>
                </c:pt>
                <c:pt idx="257">
                  <c:v>36396</c:v>
                </c:pt>
                <c:pt idx="258">
                  <c:v>36397</c:v>
                </c:pt>
                <c:pt idx="259">
                  <c:v>36398</c:v>
                </c:pt>
                <c:pt idx="260">
                  <c:v>36399</c:v>
                </c:pt>
                <c:pt idx="261">
                  <c:v>36402</c:v>
                </c:pt>
                <c:pt idx="262">
                  <c:v>36403</c:v>
                </c:pt>
                <c:pt idx="263">
                  <c:v>36404</c:v>
                </c:pt>
                <c:pt idx="264">
                  <c:v>36405</c:v>
                </c:pt>
                <c:pt idx="265">
                  <c:v>36406</c:v>
                </c:pt>
                <c:pt idx="266">
                  <c:v>36409</c:v>
                </c:pt>
                <c:pt idx="267">
                  <c:v>36410</c:v>
                </c:pt>
                <c:pt idx="268">
                  <c:v>36411</c:v>
                </c:pt>
                <c:pt idx="269">
                  <c:v>36412</c:v>
                </c:pt>
                <c:pt idx="270">
                  <c:v>36413</c:v>
                </c:pt>
                <c:pt idx="271">
                  <c:v>36416</c:v>
                </c:pt>
                <c:pt idx="272">
                  <c:v>36417</c:v>
                </c:pt>
                <c:pt idx="273">
                  <c:v>36418</c:v>
                </c:pt>
                <c:pt idx="274">
                  <c:v>36419</c:v>
                </c:pt>
                <c:pt idx="275">
                  <c:v>36420</c:v>
                </c:pt>
                <c:pt idx="276">
                  <c:v>36423</c:v>
                </c:pt>
                <c:pt idx="277">
                  <c:v>36424</c:v>
                </c:pt>
                <c:pt idx="278">
                  <c:v>36425</c:v>
                </c:pt>
                <c:pt idx="279">
                  <c:v>36426</c:v>
                </c:pt>
                <c:pt idx="280">
                  <c:v>36427</c:v>
                </c:pt>
                <c:pt idx="281">
                  <c:v>36430</c:v>
                </c:pt>
                <c:pt idx="282">
                  <c:v>36431</c:v>
                </c:pt>
                <c:pt idx="283">
                  <c:v>36432</c:v>
                </c:pt>
                <c:pt idx="284">
                  <c:v>36433</c:v>
                </c:pt>
                <c:pt idx="285">
                  <c:v>36434</c:v>
                </c:pt>
                <c:pt idx="286">
                  <c:v>36437</c:v>
                </c:pt>
                <c:pt idx="287">
                  <c:v>36438</c:v>
                </c:pt>
                <c:pt idx="288">
                  <c:v>36439</c:v>
                </c:pt>
                <c:pt idx="289">
                  <c:v>36440</c:v>
                </c:pt>
                <c:pt idx="290">
                  <c:v>36441</c:v>
                </c:pt>
                <c:pt idx="291">
                  <c:v>36444</c:v>
                </c:pt>
                <c:pt idx="292">
                  <c:v>36445</c:v>
                </c:pt>
                <c:pt idx="293">
                  <c:v>36446</c:v>
                </c:pt>
                <c:pt idx="294">
                  <c:v>36447</c:v>
                </c:pt>
                <c:pt idx="295">
                  <c:v>36448</c:v>
                </c:pt>
                <c:pt idx="296">
                  <c:v>36451</c:v>
                </c:pt>
                <c:pt idx="297">
                  <c:v>36452</c:v>
                </c:pt>
                <c:pt idx="298">
                  <c:v>36453</c:v>
                </c:pt>
                <c:pt idx="299">
                  <c:v>36454</c:v>
                </c:pt>
                <c:pt idx="300">
                  <c:v>36455</c:v>
                </c:pt>
                <c:pt idx="301">
                  <c:v>36458</c:v>
                </c:pt>
                <c:pt idx="302">
                  <c:v>36459</c:v>
                </c:pt>
                <c:pt idx="303">
                  <c:v>36460</c:v>
                </c:pt>
                <c:pt idx="304">
                  <c:v>36461</c:v>
                </c:pt>
                <c:pt idx="305">
                  <c:v>36462</c:v>
                </c:pt>
                <c:pt idx="306">
                  <c:v>36465</c:v>
                </c:pt>
                <c:pt idx="307">
                  <c:v>36466</c:v>
                </c:pt>
                <c:pt idx="308">
                  <c:v>36467</c:v>
                </c:pt>
                <c:pt idx="309">
                  <c:v>36468</c:v>
                </c:pt>
                <c:pt idx="310">
                  <c:v>36469</c:v>
                </c:pt>
                <c:pt idx="311">
                  <c:v>36472</c:v>
                </c:pt>
                <c:pt idx="312">
                  <c:v>36473</c:v>
                </c:pt>
                <c:pt idx="313">
                  <c:v>36474</c:v>
                </c:pt>
                <c:pt idx="314">
                  <c:v>36475</c:v>
                </c:pt>
                <c:pt idx="315">
                  <c:v>36476</c:v>
                </c:pt>
                <c:pt idx="316">
                  <c:v>36479</c:v>
                </c:pt>
                <c:pt idx="317">
                  <c:v>36480</c:v>
                </c:pt>
                <c:pt idx="318">
                  <c:v>36481</c:v>
                </c:pt>
                <c:pt idx="319">
                  <c:v>36482</c:v>
                </c:pt>
                <c:pt idx="320">
                  <c:v>36483</c:v>
                </c:pt>
                <c:pt idx="321">
                  <c:v>36486</c:v>
                </c:pt>
                <c:pt idx="322">
                  <c:v>36487</c:v>
                </c:pt>
                <c:pt idx="323">
                  <c:v>36488</c:v>
                </c:pt>
                <c:pt idx="324">
                  <c:v>36489</c:v>
                </c:pt>
                <c:pt idx="325">
                  <c:v>36490</c:v>
                </c:pt>
                <c:pt idx="326">
                  <c:v>36493</c:v>
                </c:pt>
                <c:pt idx="327">
                  <c:v>36494</c:v>
                </c:pt>
                <c:pt idx="328">
                  <c:v>36495</c:v>
                </c:pt>
                <c:pt idx="329">
                  <c:v>36496</c:v>
                </c:pt>
                <c:pt idx="330">
                  <c:v>36497</c:v>
                </c:pt>
                <c:pt idx="331">
                  <c:v>36500</c:v>
                </c:pt>
                <c:pt idx="332">
                  <c:v>36501</c:v>
                </c:pt>
                <c:pt idx="333">
                  <c:v>36502</c:v>
                </c:pt>
                <c:pt idx="334">
                  <c:v>36503</c:v>
                </c:pt>
                <c:pt idx="335">
                  <c:v>36504</c:v>
                </c:pt>
                <c:pt idx="336">
                  <c:v>36507</c:v>
                </c:pt>
                <c:pt idx="337">
                  <c:v>36508</c:v>
                </c:pt>
                <c:pt idx="338">
                  <c:v>36509</c:v>
                </c:pt>
                <c:pt idx="339">
                  <c:v>36510</c:v>
                </c:pt>
                <c:pt idx="340">
                  <c:v>36511</c:v>
                </c:pt>
                <c:pt idx="341">
                  <c:v>36514</c:v>
                </c:pt>
                <c:pt idx="342">
                  <c:v>36515</c:v>
                </c:pt>
                <c:pt idx="343">
                  <c:v>36516</c:v>
                </c:pt>
                <c:pt idx="344">
                  <c:v>36517</c:v>
                </c:pt>
                <c:pt idx="345">
                  <c:v>36518</c:v>
                </c:pt>
                <c:pt idx="346">
                  <c:v>36521</c:v>
                </c:pt>
                <c:pt idx="347">
                  <c:v>36522</c:v>
                </c:pt>
                <c:pt idx="348">
                  <c:v>36523</c:v>
                </c:pt>
                <c:pt idx="349">
                  <c:v>36524</c:v>
                </c:pt>
                <c:pt idx="350">
                  <c:v>36525</c:v>
                </c:pt>
                <c:pt idx="351">
                  <c:v>36528</c:v>
                </c:pt>
                <c:pt idx="352">
                  <c:v>36529</c:v>
                </c:pt>
                <c:pt idx="353">
                  <c:v>36530</c:v>
                </c:pt>
                <c:pt idx="354">
                  <c:v>36531</c:v>
                </c:pt>
                <c:pt idx="355">
                  <c:v>36532</c:v>
                </c:pt>
                <c:pt idx="356">
                  <c:v>36535</c:v>
                </c:pt>
                <c:pt idx="357">
                  <c:v>36536</c:v>
                </c:pt>
                <c:pt idx="358">
                  <c:v>36537</c:v>
                </c:pt>
                <c:pt idx="359">
                  <c:v>36538</c:v>
                </c:pt>
                <c:pt idx="360">
                  <c:v>36539</c:v>
                </c:pt>
                <c:pt idx="361">
                  <c:v>36542</c:v>
                </c:pt>
                <c:pt idx="362">
                  <c:v>36543</c:v>
                </c:pt>
                <c:pt idx="363">
                  <c:v>36544</c:v>
                </c:pt>
                <c:pt idx="364">
                  <c:v>36545</c:v>
                </c:pt>
                <c:pt idx="365">
                  <c:v>36546</c:v>
                </c:pt>
                <c:pt idx="366">
                  <c:v>36549</c:v>
                </c:pt>
                <c:pt idx="367">
                  <c:v>36550</c:v>
                </c:pt>
                <c:pt idx="368">
                  <c:v>36551</c:v>
                </c:pt>
                <c:pt idx="369">
                  <c:v>36552</c:v>
                </c:pt>
                <c:pt idx="370">
                  <c:v>36553</c:v>
                </c:pt>
                <c:pt idx="371">
                  <c:v>36556</c:v>
                </c:pt>
                <c:pt idx="372">
                  <c:v>36557</c:v>
                </c:pt>
                <c:pt idx="373">
                  <c:v>36558</c:v>
                </c:pt>
                <c:pt idx="374">
                  <c:v>36559</c:v>
                </c:pt>
                <c:pt idx="375">
                  <c:v>36560</c:v>
                </c:pt>
                <c:pt idx="376">
                  <c:v>36563</c:v>
                </c:pt>
                <c:pt idx="377">
                  <c:v>36564</c:v>
                </c:pt>
                <c:pt idx="378">
                  <c:v>36565</c:v>
                </c:pt>
                <c:pt idx="379">
                  <c:v>36566</c:v>
                </c:pt>
                <c:pt idx="380">
                  <c:v>36567</c:v>
                </c:pt>
                <c:pt idx="381">
                  <c:v>36570</c:v>
                </c:pt>
                <c:pt idx="382">
                  <c:v>36571</c:v>
                </c:pt>
                <c:pt idx="383">
                  <c:v>36572</c:v>
                </c:pt>
                <c:pt idx="384">
                  <c:v>36573</c:v>
                </c:pt>
                <c:pt idx="385">
                  <c:v>36574</c:v>
                </c:pt>
                <c:pt idx="386">
                  <c:v>36577</c:v>
                </c:pt>
                <c:pt idx="387">
                  <c:v>36578</c:v>
                </c:pt>
                <c:pt idx="388">
                  <c:v>36579</c:v>
                </c:pt>
                <c:pt idx="389">
                  <c:v>36580</c:v>
                </c:pt>
                <c:pt idx="390">
                  <c:v>36581</c:v>
                </c:pt>
                <c:pt idx="391">
                  <c:v>36584</c:v>
                </c:pt>
                <c:pt idx="392">
                  <c:v>36585</c:v>
                </c:pt>
                <c:pt idx="393">
                  <c:v>36586</c:v>
                </c:pt>
                <c:pt idx="394">
                  <c:v>36587</c:v>
                </c:pt>
                <c:pt idx="395">
                  <c:v>36588</c:v>
                </c:pt>
                <c:pt idx="396">
                  <c:v>36591</c:v>
                </c:pt>
                <c:pt idx="397">
                  <c:v>36592</c:v>
                </c:pt>
                <c:pt idx="398">
                  <c:v>36593</c:v>
                </c:pt>
                <c:pt idx="399">
                  <c:v>36594</c:v>
                </c:pt>
                <c:pt idx="400">
                  <c:v>36595</c:v>
                </c:pt>
                <c:pt idx="401">
                  <c:v>36598</c:v>
                </c:pt>
                <c:pt idx="402">
                  <c:v>36599</c:v>
                </c:pt>
                <c:pt idx="403">
                  <c:v>36600</c:v>
                </c:pt>
                <c:pt idx="404">
                  <c:v>36601</c:v>
                </c:pt>
                <c:pt idx="405">
                  <c:v>36602</c:v>
                </c:pt>
                <c:pt idx="406">
                  <c:v>36605</c:v>
                </c:pt>
                <c:pt idx="407">
                  <c:v>36606</c:v>
                </c:pt>
                <c:pt idx="408">
                  <c:v>36607</c:v>
                </c:pt>
                <c:pt idx="409">
                  <c:v>36608</c:v>
                </c:pt>
                <c:pt idx="410">
                  <c:v>36609</c:v>
                </c:pt>
                <c:pt idx="411">
                  <c:v>36612</c:v>
                </c:pt>
                <c:pt idx="412">
                  <c:v>36613</c:v>
                </c:pt>
                <c:pt idx="413">
                  <c:v>36614</c:v>
                </c:pt>
                <c:pt idx="414">
                  <c:v>36615</c:v>
                </c:pt>
                <c:pt idx="415">
                  <c:v>36616</c:v>
                </c:pt>
                <c:pt idx="416">
                  <c:v>36619</c:v>
                </c:pt>
                <c:pt idx="417">
                  <c:v>36620</c:v>
                </c:pt>
                <c:pt idx="418">
                  <c:v>36621</c:v>
                </c:pt>
                <c:pt idx="419">
                  <c:v>36622</c:v>
                </c:pt>
                <c:pt idx="420">
                  <c:v>36623</c:v>
                </c:pt>
                <c:pt idx="421">
                  <c:v>36626</c:v>
                </c:pt>
                <c:pt idx="422">
                  <c:v>36627</c:v>
                </c:pt>
                <c:pt idx="423">
                  <c:v>36628</c:v>
                </c:pt>
                <c:pt idx="424">
                  <c:v>36629</c:v>
                </c:pt>
                <c:pt idx="425">
                  <c:v>36630</c:v>
                </c:pt>
                <c:pt idx="426">
                  <c:v>36633</c:v>
                </c:pt>
                <c:pt idx="427">
                  <c:v>36634</c:v>
                </c:pt>
                <c:pt idx="428">
                  <c:v>36635</c:v>
                </c:pt>
                <c:pt idx="429">
                  <c:v>36636</c:v>
                </c:pt>
                <c:pt idx="430">
                  <c:v>36637</c:v>
                </c:pt>
                <c:pt idx="431">
                  <c:v>36640</c:v>
                </c:pt>
                <c:pt idx="432">
                  <c:v>36641</c:v>
                </c:pt>
                <c:pt idx="433">
                  <c:v>36642</c:v>
                </c:pt>
                <c:pt idx="434">
                  <c:v>36643</c:v>
                </c:pt>
                <c:pt idx="435">
                  <c:v>36644</c:v>
                </c:pt>
                <c:pt idx="436">
                  <c:v>36647</c:v>
                </c:pt>
                <c:pt idx="437">
                  <c:v>36648</c:v>
                </c:pt>
                <c:pt idx="438">
                  <c:v>36649</c:v>
                </c:pt>
                <c:pt idx="439">
                  <c:v>36650</c:v>
                </c:pt>
                <c:pt idx="440">
                  <c:v>36651</c:v>
                </c:pt>
                <c:pt idx="441">
                  <c:v>36654</c:v>
                </c:pt>
                <c:pt idx="442">
                  <c:v>36655</c:v>
                </c:pt>
                <c:pt idx="443">
                  <c:v>36656</c:v>
                </c:pt>
                <c:pt idx="444">
                  <c:v>36657</c:v>
                </c:pt>
                <c:pt idx="445">
                  <c:v>36658</c:v>
                </c:pt>
                <c:pt idx="446">
                  <c:v>36661</c:v>
                </c:pt>
                <c:pt idx="447">
                  <c:v>36662</c:v>
                </c:pt>
                <c:pt idx="448">
                  <c:v>36663</c:v>
                </c:pt>
                <c:pt idx="449">
                  <c:v>36664</c:v>
                </c:pt>
                <c:pt idx="450">
                  <c:v>36665</c:v>
                </c:pt>
                <c:pt idx="451">
                  <c:v>36668</c:v>
                </c:pt>
                <c:pt idx="452">
                  <c:v>36669</c:v>
                </c:pt>
                <c:pt idx="453">
                  <c:v>36670</c:v>
                </c:pt>
                <c:pt idx="454">
                  <c:v>36671</c:v>
                </c:pt>
                <c:pt idx="455">
                  <c:v>36672</c:v>
                </c:pt>
                <c:pt idx="456">
                  <c:v>36675</c:v>
                </c:pt>
                <c:pt idx="457">
                  <c:v>36676</c:v>
                </c:pt>
                <c:pt idx="458">
                  <c:v>36677</c:v>
                </c:pt>
                <c:pt idx="459">
                  <c:v>36678</c:v>
                </c:pt>
                <c:pt idx="460">
                  <c:v>36679</c:v>
                </c:pt>
                <c:pt idx="461">
                  <c:v>36682</c:v>
                </c:pt>
                <c:pt idx="462">
                  <c:v>36683</c:v>
                </c:pt>
                <c:pt idx="463">
                  <c:v>36684</c:v>
                </c:pt>
                <c:pt idx="464">
                  <c:v>36685</c:v>
                </c:pt>
                <c:pt idx="465">
                  <c:v>36686</c:v>
                </c:pt>
                <c:pt idx="466">
                  <c:v>36689</c:v>
                </c:pt>
                <c:pt idx="467">
                  <c:v>36690</c:v>
                </c:pt>
                <c:pt idx="468">
                  <c:v>36691</c:v>
                </c:pt>
                <c:pt idx="469">
                  <c:v>36692</c:v>
                </c:pt>
                <c:pt idx="470">
                  <c:v>36693</c:v>
                </c:pt>
                <c:pt idx="471">
                  <c:v>36696</c:v>
                </c:pt>
                <c:pt idx="472">
                  <c:v>36697</c:v>
                </c:pt>
                <c:pt idx="473">
                  <c:v>36698</c:v>
                </c:pt>
                <c:pt idx="474">
                  <c:v>36699</c:v>
                </c:pt>
                <c:pt idx="475">
                  <c:v>36700</c:v>
                </c:pt>
                <c:pt idx="476">
                  <c:v>36703</c:v>
                </c:pt>
                <c:pt idx="477">
                  <c:v>36704</c:v>
                </c:pt>
                <c:pt idx="478">
                  <c:v>36705</c:v>
                </c:pt>
                <c:pt idx="479">
                  <c:v>36706</c:v>
                </c:pt>
                <c:pt idx="480">
                  <c:v>36707</c:v>
                </c:pt>
                <c:pt idx="481">
                  <c:v>36710</c:v>
                </c:pt>
                <c:pt idx="482">
                  <c:v>36711</c:v>
                </c:pt>
                <c:pt idx="483">
                  <c:v>36712</c:v>
                </c:pt>
                <c:pt idx="484">
                  <c:v>36713</c:v>
                </c:pt>
                <c:pt idx="485">
                  <c:v>36714</c:v>
                </c:pt>
                <c:pt idx="486">
                  <c:v>36717</c:v>
                </c:pt>
                <c:pt idx="487">
                  <c:v>36718</c:v>
                </c:pt>
                <c:pt idx="488">
                  <c:v>36719</c:v>
                </c:pt>
                <c:pt idx="489">
                  <c:v>36720</c:v>
                </c:pt>
                <c:pt idx="490">
                  <c:v>36721</c:v>
                </c:pt>
                <c:pt idx="491">
                  <c:v>36724</c:v>
                </c:pt>
                <c:pt idx="492">
                  <c:v>36725</c:v>
                </c:pt>
                <c:pt idx="493">
                  <c:v>36726</c:v>
                </c:pt>
                <c:pt idx="494">
                  <c:v>36727</c:v>
                </c:pt>
                <c:pt idx="495">
                  <c:v>36728</c:v>
                </c:pt>
                <c:pt idx="496">
                  <c:v>36731</c:v>
                </c:pt>
                <c:pt idx="497">
                  <c:v>36732</c:v>
                </c:pt>
                <c:pt idx="498">
                  <c:v>36733</c:v>
                </c:pt>
                <c:pt idx="499">
                  <c:v>36734</c:v>
                </c:pt>
                <c:pt idx="500">
                  <c:v>36735</c:v>
                </c:pt>
                <c:pt idx="501">
                  <c:v>36738</c:v>
                </c:pt>
                <c:pt idx="502">
                  <c:v>36739</c:v>
                </c:pt>
                <c:pt idx="503">
                  <c:v>36740</c:v>
                </c:pt>
                <c:pt idx="504">
                  <c:v>36741</c:v>
                </c:pt>
                <c:pt idx="505">
                  <c:v>36742</c:v>
                </c:pt>
                <c:pt idx="506">
                  <c:v>36745</c:v>
                </c:pt>
                <c:pt idx="507">
                  <c:v>36746</c:v>
                </c:pt>
                <c:pt idx="508">
                  <c:v>36747</c:v>
                </c:pt>
                <c:pt idx="509">
                  <c:v>36748</c:v>
                </c:pt>
                <c:pt idx="510">
                  <c:v>36749</c:v>
                </c:pt>
                <c:pt idx="511">
                  <c:v>36752</c:v>
                </c:pt>
                <c:pt idx="512">
                  <c:v>36753</c:v>
                </c:pt>
                <c:pt idx="513">
                  <c:v>36754</c:v>
                </c:pt>
                <c:pt idx="514">
                  <c:v>36755</c:v>
                </c:pt>
                <c:pt idx="515">
                  <c:v>36756</c:v>
                </c:pt>
                <c:pt idx="516">
                  <c:v>36759</c:v>
                </c:pt>
                <c:pt idx="517">
                  <c:v>36760</c:v>
                </c:pt>
                <c:pt idx="518">
                  <c:v>36761</c:v>
                </c:pt>
                <c:pt idx="519">
                  <c:v>36762</c:v>
                </c:pt>
                <c:pt idx="520">
                  <c:v>36763</c:v>
                </c:pt>
                <c:pt idx="521">
                  <c:v>36766</c:v>
                </c:pt>
                <c:pt idx="522">
                  <c:v>36767</c:v>
                </c:pt>
                <c:pt idx="523">
                  <c:v>36768</c:v>
                </c:pt>
                <c:pt idx="524">
                  <c:v>36769</c:v>
                </c:pt>
                <c:pt idx="525">
                  <c:v>36770</c:v>
                </c:pt>
                <c:pt idx="526">
                  <c:v>36773</c:v>
                </c:pt>
                <c:pt idx="527">
                  <c:v>36774</c:v>
                </c:pt>
                <c:pt idx="528">
                  <c:v>36775</c:v>
                </c:pt>
                <c:pt idx="529">
                  <c:v>36776</c:v>
                </c:pt>
                <c:pt idx="530">
                  <c:v>36777</c:v>
                </c:pt>
                <c:pt idx="531">
                  <c:v>36780</c:v>
                </c:pt>
                <c:pt idx="532">
                  <c:v>36781</c:v>
                </c:pt>
                <c:pt idx="533">
                  <c:v>36782</c:v>
                </c:pt>
                <c:pt idx="534">
                  <c:v>36783</c:v>
                </c:pt>
                <c:pt idx="535">
                  <c:v>36784</c:v>
                </c:pt>
                <c:pt idx="536">
                  <c:v>36787</c:v>
                </c:pt>
                <c:pt idx="537">
                  <c:v>36788</c:v>
                </c:pt>
                <c:pt idx="538">
                  <c:v>36789</c:v>
                </c:pt>
                <c:pt idx="539">
                  <c:v>36790</c:v>
                </c:pt>
                <c:pt idx="540">
                  <c:v>36791</c:v>
                </c:pt>
                <c:pt idx="541">
                  <c:v>36794</c:v>
                </c:pt>
                <c:pt idx="542">
                  <c:v>36795</c:v>
                </c:pt>
                <c:pt idx="543">
                  <c:v>36796</c:v>
                </c:pt>
                <c:pt idx="544">
                  <c:v>36797</c:v>
                </c:pt>
                <c:pt idx="545">
                  <c:v>36798</c:v>
                </c:pt>
                <c:pt idx="546">
                  <c:v>36801</c:v>
                </c:pt>
                <c:pt idx="547">
                  <c:v>36802</c:v>
                </c:pt>
                <c:pt idx="548">
                  <c:v>36803</c:v>
                </c:pt>
                <c:pt idx="549">
                  <c:v>36804</c:v>
                </c:pt>
                <c:pt idx="550">
                  <c:v>36805</c:v>
                </c:pt>
                <c:pt idx="551">
                  <c:v>36808</c:v>
                </c:pt>
                <c:pt idx="552">
                  <c:v>36809</c:v>
                </c:pt>
                <c:pt idx="553">
                  <c:v>36810</c:v>
                </c:pt>
                <c:pt idx="554">
                  <c:v>36811</c:v>
                </c:pt>
                <c:pt idx="555">
                  <c:v>36812</c:v>
                </c:pt>
                <c:pt idx="556">
                  <c:v>36815</c:v>
                </c:pt>
                <c:pt idx="557">
                  <c:v>36816</c:v>
                </c:pt>
                <c:pt idx="558">
                  <c:v>36817</c:v>
                </c:pt>
                <c:pt idx="559">
                  <c:v>36818</c:v>
                </c:pt>
                <c:pt idx="560">
                  <c:v>36819</c:v>
                </c:pt>
                <c:pt idx="561">
                  <c:v>36822</c:v>
                </c:pt>
                <c:pt idx="562">
                  <c:v>36823</c:v>
                </c:pt>
                <c:pt idx="563">
                  <c:v>36824</c:v>
                </c:pt>
                <c:pt idx="564">
                  <c:v>36825</c:v>
                </c:pt>
                <c:pt idx="565">
                  <c:v>36826</c:v>
                </c:pt>
                <c:pt idx="566">
                  <c:v>36829</c:v>
                </c:pt>
                <c:pt idx="567">
                  <c:v>36830</c:v>
                </c:pt>
                <c:pt idx="568">
                  <c:v>36831</c:v>
                </c:pt>
                <c:pt idx="569">
                  <c:v>36832</c:v>
                </c:pt>
                <c:pt idx="570">
                  <c:v>36833</c:v>
                </c:pt>
                <c:pt idx="571">
                  <c:v>36836</c:v>
                </c:pt>
                <c:pt idx="572">
                  <c:v>36837</c:v>
                </c:pt>
                <c:pt idx="573">
                  <c:v>36838</c:v>
                </c:pt>
                <c:pt idx="574">
                  <c:v>36839</c:v>
                </c:pt>
                <c:pt idx="575">
                  <c:v>36840</c:v>
                </c:pt>
                <c:pt idx="576">
                  <c:v>36843</c:v>
                </c:pt>
                <c:pt idx="577">
                  <c:v>36844</c:v>
                </c:pt>
                <c:pt idx="578">
                  <c:v>36845</c:v>
                </c:pt>
                <c:pt idx="579">
                  <c:v>36846</c:v>
                </c:pt>
                <c:pt idx="580">
                  <c:v>36847</c:v>
                </c:pt>
                <c:pt idx="581">
                  <c:v>36850</c:v>
                </c:pt>
                <c:pt idx="582">
                  <c:v>36851</c:v>
                </c:pt>
                <c:pt idx="583">
                  <c:v>36852</c:v>
                </c:pt>
                <c:pt idx="584">
                  <c:v>36853</c:v>
                </c:pt>
                <c:pt idx="585">
                  <c:v>36854</c:v>
                </c:pt>
                <c:pt idx="586">
                  <c:v>36857</c:v>
                </c:pt>
                <c:pt idx="587">
                  <c:v>36858</c:v>
                </c:pt>
                <c:pt idx="588">
                  <c:v>36859</c:v>
                </c:pt>
                <c:pt idx="589">
                  <c:v>36860</c:v>
                </c:pt>
                <c:pt idx="590">
                  <c:v>36861</c:v>
                </c:pt>
                <c:pt idx="591">
                  <c:v>36864</c:v>
                </c:pt>
                <c:pt idx="592">
                  <c:v>36865</c:v>
                </c:pt>
                <c:pt idx="593">
                  <c:v>36866</c:v>
                </c:pt>
                <c:pt idx="594">
                  <c:v>36867</c:v>
                </c:pt>
                <c:pt idx="595">
                  <c:v>36868</c:v>
                </c:pt>
                <c:pt idx="596">
                  <c:v>36871</c:v>
                </c:pt>
                <c:pt idx="597">
                  <c:v>36872</c:v>
                </c:pt>
                <c:pt idx="598">
                  <c:v>36873</c:v>
                </c:pt>
                <c:pt idx="599">
                  <c:v>36874</c:v>
                </c:pt>
                <c:pt idx="600">
                  <c:v>36875</c:v>
                </c:pt>
                <c:pt idx="601">
                  <c:v>36878</c:v>
                </c:pt>
                <c:pt idx="602">
                  <c:v>36879</c:v>
                </c:pt>
                <c:pt idx="603">
                  <c:v>36880</c:v>
                </c:pt>
                <c:pt idx="604">
                  <c:v>36881</c:v>
                </c:pt>
                <c:pt idx="605">
                  <c:v>36882</c:v>
                </c:pt>
                <c:pt idx="606">
                  <c:v>36885</c:v>
                </c:pt>
                <c:pt idx="607">
                  <c:v>36886</c:v>
                </c:pt>
                <c:pt idx="608">
                  <c:v>36887</c:v>
                </c:pt>
                <c:pt idx="609">
                  <c:v>36888</c:v>
                </c:pt>
                <c:pt idx="610">
                  <c:v>36889</c:v>
                </c:pt>
                <c:pt idx="611">
                  <c:v>36892</c:v>
                </c:pt>
                <c:pt idx="612">
                  <c:v>36893</c:v>
                </c:pt>
                <c:pt idx="613">
                  <c:v>36894</c:v>
                </c:pt>
                <c:pt idx="614">
                  <c:v>36895</c:v>
                </c:pt>
                <c:pt idx="615">
                  <c:v>36896</c:v>
                </c:pt>
                <c:pt idx="616">
                  <c:v>36899</c:v>
                </c:pt>
                <c:pt idx="617">
                  <c:v>36900</c:v>
                </c:pt>
                <c:pt idx="618">
                  <c:v>36901</c:v>
                </c:pt>
                <c:pt idx="619">
                  <c:v>36902</c:v>
                </c:pt>
                <c:pt idx="620">
                  <c:v>36903</c:v>
                </c:pt>
                <c:pt idx="621">
                  <c:v>36906</c:v>
                </c:pt>
                <c:pt idx="622">
                  <c:v>36907</c:v>
                </c:pt>
                <c:pt idx="623">
                  <c:v>36908</c:v>
                </c:pt>
                <c:pt idx="624">
                  <c:v>36909</c:v>
                </c:pt>
                <c:pt idx="625">
                  <c:v>36910</c:v>
                </c:pt>
                <c:pt idx="626">
                  <c:v>36913</c:v>
                </c:pt>
                <c:pt idx="627">
                  <c:v>36914</c:v>
                </c:pt>
                <c:pt idx="628">
                  <c:v>36915</c:v>
                </c:pt>
                <c:pt idx="629">
                  <c:v>36916</c:v>
                </c:pt>
                <c:pt idx="630">
                  <c:v>36917</c:v>
                </c:pt>
                <c:pt idx="631">
                  <c:v>36920</c:v>
                </c:pt>
                <c:pt idx="632">
                  <c:v>36921</c:v>
                </c:pt>
                <c:pt idx="633">
                  <c:v>36922</c:v>
                </c:pt>
                <c:pt idx="634">
                  <c:v>36923</c:v>
                </c:pt>
                <c:pt idx="635">
                  <c:v>36924</c:v>
                </c:pt>
                <c:pt idx="636">
                  <c:v>36927</c:v>
                </c:pt>
                <c:pt idx="637">
                  <c:v>36928</c:v>
                </c:pt>
                <c:pt idx="638">
                  <c:v>36929</c:v>
                </c:pt>
                <c:pt idx="639">
                  <c:v>36930</c:v>
                </c:pt>
                <c:pt idx="640">
                  <c:v>36931</c:v>
                </c:pt>
                <c:pt idx="641">
                  <c:v>36934</c:v>
                </c:pt>
                <c:pt idx="642">
                  <c:v>36935</c:v>
                </c:pt>
                <c:pt idx="643">
                  <c:v>36936</c:v>
                </c:pt>
                <c:pt idx="644">
                  <c:v>36937</c:v>
                </c:pt>
                <c:pt idx="645">
                  <c:v>36938</c:v>
                </c:pt>
                <c:pt idx="646">
                  <c:v>36941</c:v>
                </c:pt>
                <c:pt idx="647">
                  <c:v>36942</c:v>
                </c:pt>
                <c:pt idx="648">
                  <c:v>36943</c:v>
                </c:pt>
                <c:pt idx="649">
                  <c:v>36944</c:v>
                </c:pt>
                <c:pt idx="650">
                  <c:v>36945</c:v>
                </c:pt>
                <c:pt idx="651">
                  <c:v>36948</c:v>
                </c:pt>
                <c:pt idx="652">
                  <c:v>36949</c:v>
                </c:pt>
                <c:pt idx="653">
                  <c:v>36950</c:v>
                </c:pt>
                <c:pt idx="654">
                  <c:v>36951</c:v>
                </c:pt>
                <c:pt idx="655">
                  <c:v>36952</c:v>
                </c:pt>
                <c:pt idx="656">
                  <c:v>36955</c:v>
                </c:pt>
                <c:pt idx="657">
                  <c:v>36956</c:v>
                </c:pt>
                <c:pt idx="658">
                  <c:v>36957</c:v>
                </c:pt>
                <c:pt idx="659">
                  <c:v>36958</c:v>
                </c:pt>
                <c:pt idx="660">
                  <c:v>36959</c:v>
                </c:pt>
                <c:pt idx="661">
                  <c:v>36962</c:v>
                </c:pt>
                <c:pt idx="662">
                  <c:v>36963</c:v>
                </c:pt>
                <c:pt idx="663">
                  <c:v>36964</c:v>
                </c:pt>
                <c:pt idx="664">
                  <c:v>36965</c:v>
                </c:pt>
                <c:pt idx="665">
                  <c:v>36966</c:v>
                </c:pt>
                <c:pt idx="666">
                  <c:v>36969</c:v>
                </c:pt>
                <c:pt idx="667">
                  <c:v>36970</c:v>
                </c:pt>
                <c:pt idx="668">
                  <c:v>36971</c:v>
                </c:pt>
                <c:pt idx="669">
                  <c:v>36972</c:v>
                </c:pt>
                <c:pt idx="670">
                  <c:v>36973</c:v>
                </c:pt>
                <c:pt idx="671">
                  <c:v>36976</c:v>
                </c:pt>
                <c:pt idx="672">
                  <c:v>36977</c:v>
                </c:pt>
                <c:pt idx="673">
                  <c:v>36978</c:v>
                </c:pt>
                <c:pt idx="674">
                  <c:v>36979</c:v>
                </c:pt>
                <c:pt idx="675">
                  <c:v>36980</c:v>
                </c:pt>
                <c:pt idx="676">
                  <c:v>36983</c:v>
                </c:pt>
                <c:pt idx="677">
                  <c:v>36984</c:v>
                </c:pt>
                <c:pt idx="678">
                  <c:v>36985</c:v>
                </c:pt>
                <c:pt idx="679">
                  <c:v>36986</c:v>
                </c:pt>
                <c:pt idx="680">
                  <c:v>36987</c:v>
                </c:pt>
                <c:pt idx="681">
                  <c:v>36990</c:v>
                </c:pt>
                <c:pt idx="682">
                  <c:v>36991</c:v>
                </c:pt>
                <c:pt idx="683">
                  <c:v>36992</c:v>
                </c:pt>
                <c:pt idx="684">
                  <c:v>36993</c:v>
                </c:pt>
                <c:pt idx="685">
                  <c:v>36994</c:v>
                </c:pt>
                <c:pt idx="686">
                  <c:v>36997</c:v>
                </c:pt>
                <c:pt idx="687">
                  <c:v>36998</c:v>
                </c:pt>
                <c:pt idx="688">
                  <c:v>36999</c:v>
                </c:pt>
                <c:pt idx="689">
                  <c:v>37000</c:v>
                </c:pt>
                <c:pt idx="690">
                  <c:v>37001</c:v>
                </c:pt>
                <c:pt idx="691">
                  <c:v>37004</c:v>
                </c:pt>
                <c:pt idx="692">
                  <c:v>37005</c:v>
                </c:pt>
                <c:pt idx="693">
                  <c:v>37006</c:v>
                </c:pt>
                <c:pt idx="694">
                  <c:v>37007</c:v>
                </c:pt>
                <c:pt idx="695">
                  <c:v>37008</c:v>
                </c:pt>
                <c:pt idx="696">
                  <c:v>37011</c:v>
                </c:pt>
                <c:pt idx="697">
                  <c:v>37012</c:v>
                </c:pt>
                <c:pt idx="698">
                  <c:v>37013</c:v>
                </c:pt>
                <c:pt idx="699">
                  <c:v>37014</c:v>
                </c:pt>
                <c:pt idx="700">
                  <c:v>37015</c:v>
                </c:pt>
                <c:pt idx="701">
                  <c:v>37018</c:v>
                </c:pt>
                <c:pt idx="702">
                  <c:v>37019</c:v>
                </c:pt>
                <c:pt idx="703">
                  <c:v>37020</c:v>
                </c:pt>
                <c:pt idx="704">
                  <c:v>37021</c:v>
                </c:pt>
                <c:pt idx="705">
                  <c:v>37022</c:v>
                </c:pt>
                <c:pt idx="706">
                  <c:v>37025</c:v>
                </c:pt>
                <c:pt idx="707">
                  <c:v>37026</c:v>
                </c:pt>
                <c:pt idx="708">
                  <c:v>37027</c:v>
                </c:pt>
                <c:pt idx="709">
                  <c:v>37028</c:v>
                </c:pt>
                <c:pt idx="710">
                  <c:v>37029</c:v>
                </c:pt>
                <c:pt idx="711">
                  <c:v>37032</c:v>
                </c:pt>
                <c:pt idx="712">
                  <c:v>37033</c:v>
                </c:pt>
                <c:pt idx="713">
                  <c:v>37034</c:v>
                </c:pt>
                <c:pt idx="714">
                  <c:v>37035</c:v>
                </c:pt>
                <c:pt idx="715">
                  <c:v>37036</c:v>
                </c:pt>
                <c:pt idx="716">
                  <c:v>37039</c:v>
                </c:pt>
                <c:pt idx="717">
                  <c:v>37040</c:v>
                </c:pt>
                <c:pt idx="718">
                  <c:v>37041</c:v>
                </c:pt>
                <c:pt idx="719">
                  <c:v>37042</c:v>
                </c:pt>
                <c:pt idx="720">
                  <c:v>37043</c:v>
                </c:pt>
                <c:pt idx="721">
                  <c:v>37046</c:v>
                </c:pt>
                <c:pt idx="722">
                  <c:v>37047</c:v>
                </c:pt>
                <c:pt idx="723">
                  <c:v>37048</c:v>
                </c:pt>
                <c:pt idx="724">
                  <c:v>37049</c:v>
                </c:pt>
                <c:pt idx="725">
                  <c:v>37050</c:v>
                </c:pt>
                <c:pt idx="726">
                  <c:v>37053</c:v>
                </c:pt>
                <c:pt idx="727">
                  <c:v>37054</c:v>
                </c:pt>
                <c:pt idx="728">
                  <c:v>37055</c:v>
                </c:pt>
                <c:pt idx="729">
                  <c:v>37056</c:v>
                </c:pt>
                <c:pt idx="730">
                  <c:v>37057</c:v>
                </c:pt>
                <c:pt idx="731">
                  <c:v>37060</c:v>
                </c:pt>
                <c:pt idx="732">
                  <c:v>37061</c:v>
                </c:pt>
                <c:pt idx="733">
                  <c:v>37062</c:v>
                </c:pt>
                <c:pt idx="734">
                  <c:v>37063</c:v>
                </c:pt>
                <c:pt idx="735">
                  <c:v>37064</c:v>
                </c:pt>
                <c:pt idx="736">
                  <c:v>37067</c:v>
                </c:pt>
                <c:pt idx="737">
                  <c:v>37068</c:v>
                </c:pt>
                <c:pt idx="738">
                  <c:v>37069</c:v>
                </c:pt>
                <c:pt idx="739">
                  <c:v>37070</c:v>
                </c:pt>
                <c:pt idx="740">
                  <c:v>37071</c:v>
                </c:pt>
                <c:pt idx="741">
                  <c:v>37074</c:v>
                </c:pt>
                <c:pt idx="742">
                  <c:v>37075</c:v>
                </c:pt>
                <c:pt idx="743">
                  <c:v>37076</c:v>
                </c:pt>
                <c:pt idx="744">
                  <c:v>37077</c:v>
                </c:pt>
                <c:pt idx="745">
                  <c:v>37078</c:v>
                </c:pt>
                <c:pt idx="746">
                  <c:v>37081</c:v>
                </c:pt>
                <c:pt idx="747">
                  <c:v>37082</c:v>
                </c:pt>
                <c:pt idx="748">
                  <c:v>37083</c:v>
                </c:pt>
                <c:pt idx="749">
                  <c:v>37084</c:v>
                </c:pt>
                <c:pt idx="750">
                  <c:v>37085</c:v>
                </c:pt>
                <c:pt idx="751">
                  <c:v>37088</c:v>
                </c:pt>
                <c:pt idx="752">
                  <c:v>37089</c:v>
                </c:pt>
                <c:pt idx="753">
                  <c:v>37090</c:v>
                </c:pt>
                <c:pt idx="754">
                  <c:v>37091</c:v>
                </c:pt>
                <c:pt idx="755">
                  <c:v>37092</c:v>
                </c:pt>
                <c:pt idx="756">
                  <c:v>37095</c:v>
                </c:pt>
                <c:pt idx="757">
                  <c:v>37096</c:v>
                </c:pt>
                <c:pt idx="758">
                  <c:v>37097</c:v>
                </c:pt>
                <c:pt idx="759">
                  <c:v>37098</c:v>
                </c:pt>
                <c:pt idx="760">
                  <c:v>37099</c:v>
                </c:pt>
                <c:pt idx="761">
                  <c:v>37102</c:v>
                </c:pt>
                <c:pt idx="762">
                  <c:v>37103</c:v>
                </c:pt>
                <c:pt idx="763">
                  <c:v>37104</c:v>
                </c:pt>
                <c:pt idx="764">
                  <c:v>37105</c:v>
                </c:pt>
                <c:pt idx="765">
                  <c:v>37106</c:v>
                </c:pt>
                <c:pt idx="766">
                  <c:v>37109</c:v>
                </c:pt>
                <c:pt idx="767">
                  <c:v>37110</c:v>
                </c:pt>
                <c:pt idx="768">
                  <c:v>37111</c:v>
                </c:pt>
                <c:pt idx="769">
                  <c:v>37112</c:v>
                </c:pt>
                <c:pt idx="770">
                  <c:v>37113</c:v>
                </c:pt>
                <c:pt idx="771">
                  <c:v>37116</c:v>
                </c:pt>
                <c:pt idx="772">
                  <c:v>37117</c:v>
                </c:pt>
                <c:pt idx="773">
                  <c:v>37118</c:v>
                </c:pt>
                <c:pt idx="774">
                  <c:v>37119</c:v>
                </c:pt>
                <c:pt idx="775">
                  <c:v>37120</c:v>
                </c:pt>
                <c:pt idx="776">
                  <c:v>37123</c:v>
                </c:pt>
                <c:pt idx="777">
                  <c:v>37124</c:v>
                </c:pt>
                <c:pt idx="778">
                  <c:v>37125</c:v>
                </c:pt>
                <c:pt idx="779">
                  <c:v>37126</c:v>
                </c:pt>
                <c:pt idx="780">
                  <c:v>37127</c:v>
                </c:pt>
                <c:pt idx="781">
                  <c:v>37130</c:v>
                </c:pt>
                <c:pt idx="782">
                  <c:v>37131</c:v>
                </c:pt>
                <c:pt idx="783">
                  <c:v>37132</c:v>
                </c:pt>
                <c:pt idx="784">
                  <c:v>37133</c:v>
                </c:pt>
                <c:pt idx="785">
                  <c:v>37134</c:v>
                </c:pt>
                <c:pt idx="786">
                  <c:v>37137</c:v>
                </c:pt>
                <c:pt idx="787">
                  <c:v>37138</c:v>
                </c:pt>
                <c:pt idx="788">
                  <c:v>37139</c:v>
                </c:pt>
                <c:pt idx="789">
                  <c:v>37140</c:v>
                </c:pt>
                <c:pt idx="790">
                  <c:v>37141</c:v>
                </c:pt>
                <c:pt idx="791">
                  <c:v>37142</c:v>
                </c:pt>
                <c:pt idx="792">
                  <c:v>37149</c:v>
                </c:pt>
                <c:pt idx="793">
                  <c:v>37156</c:v>
                </c:pt>
                <c:pt idx="794">
                  <c:v>37163</c:v>
                </c:pt>
                <c:pt idx="795">
                  <c:v>37170</c:v>
                </c:pt>
                <c:pt idx="796">
                  <c:v>37177</c:v>
                </c:pt>
                <c:pt idx="797">
                  <c:v>37184</c:v>
                </c:pt>
                <c:pt idx="798">
                  <c:v>37191</c:v>
                </c:pt>
                <c:pt idx="799">
                  <c:v>37198</c:v>
                </c:pt>
                <c:pt idx="800">
                  <c:v>37205</c:v>
                </c:pt>
                <c:pt idx="801">
                  <c:v>37212</c:v>
                </c:pt>
                <c:pt idx="802">
                  <c:v>37219</c:v>
                </c:pt>
                <c:pt idx="803">
                  <c:v>37226</c:v>
                </c:pt>
                <c:pt idx="804">
                  <c:v>37233</c:v>
                </c:pt>
                <c:pt idx="805">
                  <c:v>37240</c:v>
                </c:pt>
                <c:pt idx="806">
                  <c:v>37247</c:v>
                </c:pt>
                <c:pt idx="807">
                  <c:v>37254</c:v>
                </c:pt>
                <c:pt idx="808">
                  <c:v>37261</c:v>
                </c:pt>
                <c:pt idx="809">
                  <c:v>37268</c:v>
                </c:pt>
                <c:pt idx="810">
                  <c:v>37275</c:v>
                </c:pt>
                <c:pt idx="811">
                  <c:v>37282</c:v>
                </c:pt>
                <c:pt idx="812">
                  <c:v>37289</c:v>
                </c:pt>
                <c:pt idx="813">
                  <c:v>37296</c:v>
                </c:pt>
                <c:pt idx="814">
                  <c:v>37303</c:v>
                </c:pt>
                <c:pt idx="815">
                  <c:v>37310</c:v>
                </c:pt>
                <c:pt idx="816">
                  <c:v>37317</c:v>
                </c:pt>
                <c:pt idx="817">
                  <c:v>37324</c:v>
                </c:pt>
                <c:pt idx="818">
                  <c:v>37331</c:v>
                </c:pt>
                <c:pt idx="819">
                  <c:v>37338</c:v>
                </c:pt>
                <c:pt idx="820">
                  <c:v>37345</c:v>
                </c:pt>
                <c:pt idx="821">
                  <c:v>37352</c:v>
                </c:pt>
                <c:pt idx="822">
                  <c:v>37359</c:v>
                </c:pt>
                <c:pt idx="823">
                  <c:v>37366</c:v>
                </c:pt>
                <c:pt idx="824">
                  <c:v>37373</c:v>
                </c:pt>
                <c:pt idx="825">
                  <c:v>37380</c:v>
                </c:pt>
                <c:pt idx="826">
                  <c:v>37387</c:v>
                </c:pt>
                <c:pt idx="827">
                  <c:v>37394</c:v>
                </c:pt>
                <c:pt idx="828">
                  <c:v>37401</c:v>
                </c:pt>
                <c:pt idx="829">
                  <c:v>37408</c:v>
                </c:pt>
                <c:pt idx="830">
                  <c:v>37415</c:v>
                </c:pt>
                <c:pt idx="831">
                  <c:v>37422</c:v>
                </c:pt>
                <c:pt idx="832">
                  <c:v>37429</c:v>
                </c:pt>
                <c:pt idx="833">
                  <c:v>37436</c:v>
                </c:pt>
                <c:pt idx="834">
                  <c:v>37443</c:v>
                </c:pt>
                <c:pt idx="835">
                  <c:v>37450</c:v>
                </c:pt>
                <c:pt idx="836">
                  <c:v>37457</c:v>
                </c:pt>
                <c:pt idx="837">
                  <c:v>37464</c:v>
                </c:pt>
                <c:pt idx="838">
                  <c:v>37471</c:v>
                </c:pt>
                <c:pt idx="839">
                  <c:v>37478</c:v>
                </c:pt>
                <c:pt idx="840">
                  <c:v>37485</c:v>
                </c:pt>
                <c:pt idx="841">
                  <c:v>37492</c:v>
                </c:pt>
                <c:pt idx="842">
                  <c:v>37499</c:v>
                </c:pt>
                <c:pt idx="843">
                  <c:v>37506</c:v>
                </c:pt>
                <c:pt idx="844">
                  <c:v>37513</c:v>
                </c:pt>
                <c:pt idx="845">
                  <c:v>37520</c:v>
                </c:pt>
                <c:pt idx="846">
                  <c:v>37527</c:v>
                </c:pt>
                <c:pt idx="847">
                  <c:v>37534</c:v>
                </c:pt>
                <c:pt idx="848">
                  <c:v>37541</c:v>
                </c:pt>
                <c:pt idx="849">
                  <c:v>37548</c:v>
                </c:pt>
                <c:pt idx="850">
                  <c:v>37555</c:v>
                </c:pt>
                <c:pt idx="851">
                  <c:v>37562</c:v>
                </c:pt>
                <c:pt idx="852">
                  <c:v>37569</c:v>
                </c:pt>
                <c:pt idx="853">
                  <c:v>37576</c:v>
                </c:pt>
                <c:pt idx="854">
                  <c:v>37583</c:v>
                </c:pt>
                <c:pt idx="855">
                  <c:v>37590</c:v>
                </c:pt>
                <c:pt idx="856">
                  <c:v>37597</c:v>
                </c:pt>
                <c:pt idx="857">
                  <c:v>37604</c:v>
                </c:pt>
                <c:pt idx="858">
                  <c:v>37611</c:v>
                </c:pt>
                <c:pt idx="859">
                  <c:v>37618</c:v>
                </c:pt>
                <c:pt idx="860">
                  <c:v>37625</c:v>
                </c:pt>
                <c:pt idx="861">
                  <c:v>37632</c:v>
                </c:pt>
                <c:pt idx="862">
                  <c:v>37639</c:v>
                </c:pt>
                <c:pt idx="863">
                  <c:v>37646</c:v>
                </c:pt>
                <c:pt idx="864">
                  <c:v>37653</c:v>
                </c:pt>
                <c:pt idx="865">
                  <c:v>37660</c:v>
                </c:pt>
                <c:pt idx="866">
                  <c:v>37667</c:v>
                </c:pt>
                <c:pt idx="867">
                  <c:v>37674</c:v>
                </c:pt>
                <c:pt idx="868">
                  <c:v>37681</c:v>
                </c:pt>
                <c:pt idx="869">
                  <c:v>37688</c:v>
                </c:pt>
                <c:pt idx="870">
                  <c:v>37695</c:v>
                </c:pt>
                <c:pt idx="871">
                  <c:v>37702</c:v>
                </c:pt>
                <c:pt idx="872">
                  <c:v>37709</c:v>
                </c:pt>
                <c:pt idx="873">
                  <c:v>37716</c:v>
                </c:pt>
                <c:pt idx="874">
                  <c:v>37723</c:v>
                </c:pt>
                <c:pt idx="875">
                  <c:v>37730</c:v>
                </c:pt>
                <c:pt idx="876">
                  <c:v>37737</c:v>
                </c:pt>
                <c:pt idx="877">
                  <c:v>37744</c:v>
                </c:pt>
                <c:pt idx="878">
                  <c:v>37751</c:v>
                </c:pt>
                <c:pt idx="879">
                  <c:v>37758</c:v>
                </c:pt>
                <c:pt idx="880">
                  <c:v>37765</c:v>
                </c:pt>
                <c:pt idx="881">
                  <c:v>37772</c:v>
                </c:pt>
                <c:pt idx="882">
                  <c:v>37779</c:v>
                </c:pt>
                <c:pt idx="883">
                  <c:v>37786</c:v>
                </c:pt>
                <c:pt idx="884">
                  <c:v>37793</c:v>
                </c:pt>
                <c:pt idx="885">
                  <c:v>37800</c:v>
                </c:pt>
                <c:pt idx="886">
                  <c:v>37807</c:v>
                </c:pt>
                <c:pt idx="887">
                  <c:v>37814</c:v>
                </c:pt>
                <c:pt idx="888">
                  <c:v>37821</c:v>
                </c:pt>
                <c:pt idx="889">
                  <c:v>37828</c:v>
                </c:pt>
                <c:pt idx="890">
                  <c:v>37835</c:v>
                </c:pt>
                <c:pt idx="891">
                  <c:v>37842</c:v>
                </c:pt>
                <c:pt idx="892">
                  <c:v>37849</c:v>
                </c:pt>
                <c:pt idx="893">
                  <c:v>37856</c:v>
                </c:pt>
                <c:pt idx="894">
                  <c:v>37863</c:v>
                </c:pt>
                <c:pt idx="895">
                  <c:v>37870</c:v>
                </c:pt>
                <c:pt idx="896">
                  <c:v>37877</c:v>
                </c:pt>
                <c:pt idx="897">
                  <c:v>37884</c:v>
                </c:pt>
                <c:pt idx="898">
                  <c:v>37891</c:v>
                </c:pt>
                <c:pt idx="899">
                  <c:v>37898</c:v>
                </c:pt>
                <c:pt idx="900">
                  <c:v>37905</c:v>
                </c:pt>
                <c:pt idx="901">
                  <c:v>37912</c:v>
                </c:pt>
                <c:pt idx="902">
                  <c:v>37919</c:v>
                </c:pt>
                <c:pt idx="903">
                  <c:v>37926</c:v>
                </c:pt>
                <c:pt idx="904">
                  <c:v>37933</c:v>
                </c:pt>
                <c:pt idx="905">
                  <c:v>37940</c:v>
                </c:pt>
                <c:pt idx="906">
                  <c:v>37947</c:v>
                </c:pt>
                <c:pt idx="907">
                  <c:v>37954</c:v>
                </c:pt>
                <c:pt idx="908">
                  <c:v>37961</c:v>
                </c:pt>
                <c:pt idx="909">
                  <c:v>37968</c:v>
                </c:pt>
                <c:pt idx="910">
                  <c:v>37975</c:v>
                </c:pt>
                <c:pt idx="911">
                  <c:v>37982</c:v>
                </c:pt>
                <c:pt idx="912">
                  <c:v>37989</c:v>
                </c:pt>
                <c:pt idx="913">
                  <c:v>37996</c:v>
                </c:pt>
                <c:pt idx="914">
                  <c:v>38003</c:v>
                </c:pt>
                <c:pt idx="915">
                  <c:v>38010</c:v>
                </c:pt>
                <c:pt idx="916">
                  <c:v>38017</c:v>
                </c:pt>
                <c:pt idx="917">
                  <c:v>38024</c:v>
                </c:pt>
                <c:pt idx="918">
                  <c:v>38031</c:v>
                </c:pt>
                <c:pt idx="919">
                  <c:v>38038</c:v>
                </c:pt>
                <c:pt idx="920">
                  <c:v>38045</c:v>
                </c:pt>
                <c:pt idx="921">
                  <c:v>38052</c:v>
                </c:pt>
                <c:pt idx="922">
                  <c:v>38059</c:v>
                </c:pt>
                <c:pt idx="923">
                  <c:v>38066</c:v>
                </c:pt>
                <c:pt idx="924">
                  <c:v>38073</c:v>
                </c:pt>
                <c:pt idx="925">
                  <c:v>38080</c:v>
                </c:pt>
                <c:pt idx="926">
                  <c:v>38087</c:v>
                </c:pt>
                <c:pt idx="927">
                  <c:v>38094</c:v>
                </c:pt>
                <c:pt idx="928">
                  <c:v>38101</c:v>
                </c:pt>
                <c:pt idx="929">
                  <c:v>38108</c:v>
                </c:pt>
                <c:pt idx="930">
                  <c:v>38115</c:v>
                </c:pt>
                <c:pt idx="931">
                  <c:v>38122</c:v>
                </c:pt>
                <c:pt idx="932">
                  <c:v>38129</c:v>
                </c:pt>
                <c:pt idx="933">
                  <c:v>38136</c:v>
                </c:pt>
                <c:pt idx="934">
                  <c:v>38143</c:v>
                </c:pt>
                <c:pt idx="935">
                  <c:v>38150</c:v>
                </c:pt>
                <c:pt idx="936">
                  <c:v>38157</c:v>
                </c:pt>
                <c:pt idx="937">
                  <c:v>38164</c:v>
                </c:pt>
                <c:pt idx="938">
                  <c:v>38171</c:v>
                </c:pt>
                <c:pt idx="939">
                  <c:v>38178</c:v>
                </c:pt>
                <c:pt idx="940">
                  <c:v>38185</c:v>
                </c:pt>
                <c:pt idx="941">
                  <c:v>38192</c:v>
                </c:pt>
                <c:pt idx="942">
                  <c:v>38199</c:v>
                </c:pt>
                <c:pt idx="943">
                  <c:v>38206</c:v>
                </c:pt>
                <c:pt idx="944">
                  <c:v>38213</c:v>
                </c:pt>
                <c:pt idx="945">
                  <c:v>38220</c:v>
                </c:pt>
                <c:pt idx="946">
                  <c:v>38227</c:v>
                </c:pt>
                <c:pt idx="947">
                  <c:v>38234</c:v>
                </c:pt>
                <c:pt idx="948">
                  <c:v>38241</c:v>
                </c:pt>
                <c:pt idx="949">
                  <c:v>38248</c:v>
                </c:pt>
                <c:pt idx="950">
                  <c:v>38255</c:v>
                </c:pt>
                <c:pt idx="951">
                  <c:v>38262</c:v>
                </c:pt>
                <c:pt idx="952">
                  <c:v>38269</c:v>
                </c:pt>
                <c:pt idx="953">
                  <c:v>38276</c:v>
                </c:pt>
                <c:pt idx="954">
                  <c:v>38283</c:v>
                </c:pt>
                <c:pt idx="955">
                  <c:v>38290</c:v>
                </c:pt>
                <c:pt idx="956">
                  <c:v>38297</c:v>
                </c:pt>
                <c:pt idx="957">
                  <c:v>38304</c:v>
                </c:pt>
                <c:pt idx="958">
                  <c:v>38311</c:v>
                </c:pt>
                <c:pt idx="959">
                  <c:v>38318</c:v>
                </c:pt>
                <c:pt idx="960">
                  <c:v>38325</c:v>
                </c:pt>
                <c:pt idx="961">
                  <c:v>38332</c:v>
                </c:pt>
                <c:pt idx="962">
                  <c:v>38339</c:v>
                </c:pt>
                <c:pt idx="963">
                  <c:v>38346</c:v>
                </c:pt>
                <c:pt idx="964">
                  <c:v>38353</c:v>
                </c:pt>
                <c:pt idx="965">
                  <c:v>38360</c:v>
                </c:pt>
                <c:pt idx="966">
                  <c:v>38367</c:v>
                </c:pt>
                <c:pt idx="967">
                  <c:v>38374</c:v>
                </c:pt>
                <c:pt idx="968">
                  <c:v>38381</c:v>
                </c:pt>
                <c:pt idx="969">
                  <c:v>38388</c:v>
                </c:pt>
                <c:pt idx="970">
                  <c:v>38395</c:v>
                </c:pt>
                <c:pt idx="971">
                  <c:v>38402</c:v>
                </c:pt>
                <c:pt idx="972">
                  <c:v>38409</c:v>
                </c:pt>
                <c:pt idx="973">
                  <c:v>38416</c:v>
                </c:pt>
                <c:pt idx="974">
                  <c:v>38423</c:v>
                </c:pt>
                <c:pt idx="975">
                  <c:v>38430</c:v>
                </c:pt>
                <c:pt idx="976">
                  <c:v>38437</c:v>
                </c:pt>
                <c:pt idx="977">
                  <c:v>38444</c:v>
                </c:pt>
                <c:pt idx="978">
                  <c:v>38451</c:v>
                </c:pt>
                <c:pt idx="979">
                  <c:v>38458</c:v>
                </c:pt>
                <c:pt idx="980">
                  <c:v>38465</c:v>
                </c:pt>
                <c:pt idx="981">
                  <c:v>38472</c:v>
                </c:pt>
                <c:pt idx="982">
                  <c:v>38479</c:v>
                </c:pt>
                <c:pt idx="983">
                  <c:v>38486</c:v>
                </c:pt>
                <c:pt idx="984">
                  <c:v>38493</c:v>
                </c:pt>
                <c:pt idx="985">
                  <c:v>38500</c:v>
                </c:pt>
                <c:pt idx="986">
                  <c:v>38507</c:v>
                </c:pt>
                <c:pt idx="987">
                  <c:v>38514</c:v>
                </c:pt>
                <c:pt idx="988">
                  <c:v>38521</c:v>
                </c:pt>
                <c:pt idx="989">
                  <c:v>38528</c:v>
                </c:pt>
                <c:pt idx="990">
                  <c:v>38535</c:v>
                </c:pt>
                <c:pt idx="991">
                  <c:v>38542</c:v>
                </c:pt>
                <c:pt idx="992">
                  <c:v>38549</c:v>
                </c:pt>
                <c:pt idx="993">
                  <c:v>38556</c:v>
                </c:pt>
                <c:pt idx="994">
                  <c:v>38563</c:v>
                </c:pt>
                <c:pt idx="995">
                  <c:v>38570</c:v>
                </c:pt>
                <c:pt idx="996">
                  <c:v>38577</c:v>
                </c:pt>
                <c:pt idx="997">
                  <c:v>38584</c:v>
                </c:pt>
                <c:pt idx="998">
                  <c:v>38591</c:v>
                </c:pt>
                <c:pt idx="999">
                  <c:v>38598</c:v>
                </c:pt>
                <c:pt idx="1000">
                  <c:v>38605</c:v>
                </c:pt>
                <c:pt idx="1001">
                  <c:v>38612</c:v>
                </c:pt>
                <c:pt idx="1002">
                  <c:v>38619</c:v>
                </c:pt>
                <c:pt idx="1003">
                  <c:v>38626</c:v>
                </c:pt>
                <c:pt idx="1004">
                  <c:v>38633</c:v>
                </c:pt>
                <c:pt idx="1005">
                  <c:v>38640</c:v>
                </c:pt>
                <c:pt idx="1006">
                  <c:v>38647</c:v>
                </c:pt>
                <c:pt idx="1007">
                  <c:v>38654</c:v>
                </c:pt>
                <c:pt idx="1008">
                  <c:v>38661</c:v>
                </c:pt>
                <c:pt idx="1009">
                  <c:v>38668</c:v>
                </c:pt>
                <c:pt idx="1010">
                  <c:v>38675</c:v>
                </c:pt>
                <c:pt idx="1011">
                  <c:v>38682</c:v>
                </c:pt>
                <c:pt idx="1012">
                  <c:v>38689</c:v>
                </c:pt>
                <c:pt idx="1013">
                  <c:v>38696</c:v>
                </c:pt>
                <c:pt idx="1014">
                  <c:v>38703</c:v>
                </c:pt>
                <c:pt idx="1015">
                  <c:v>38710</c:v>
                </c:pt>
                <c:pt idx="1016">
                  <c:v>38717</c:v>
                </c:pt>
                <c:pt idx="1017">
                  <c:v>38724</c:v>
                </c:pt>
                <c:pt idx="1018">
                  <c:v>38731</c:v>
                </c:pt>
                <c:pt idx="1019">
                  <c:v>38738</c:v>
                </c:pt>
                <c:pt idx="1020">
                  <c:v>38745</c:v>
                </c:pt>
                <c:pt idx="1021">
                  <c:v>38752</c:v>
                </c:pt>
                <c:pt idx="1022">
                  <c:v>38759</c:v>
                </c:pt>
                <c:pt idx="1023">
                  <c:v>38766</c:v>
                </c:pt>
                <c:pt idx="1024">
                  <c:v>38773</c:v>
                </c:pt>
                <c:pt idx="1025">
                  <c:v>38780</c:v>
                </c:pt>
                <c:pt idx="1026">
                  <c:v>38787</c:v>
                </c:pt>
                <c:pt idx="1027">
                  <c:v>38794</c:v>
                </c:pt>
                <c:pt idx="1028">
                  <c:v>38801</c:v>
                </c:pt>
                <c:pt idx="1029">
                  <c:v>38808</c:v>
                </c:pt>
                <c:pt idx="1030">
                  <c:v>38815</c:v>
                </c:pt>
                <c:pt idx="1031">
                  <c:v>38822</c:v>
                </c:pt>
                <c:pt idx="1032">
                  <c:v>38829</c:v>
                </c:pt>
                <c:pt idx="1033">
                  <c:v>38836</c:v>
                </c:pt>
                <c:pt idx="1034">
                  <c:v>38843</c:v>
                </c:pt>
                <c:pt idx="1035">
                  <c:v>38850</c:v>
                </c:pt>
                <c:pt idx="1036">
                  <c:v>38857</c:v>
                </c:pt>
                <c:pt idx="1037">
                  <c:v>38864</c:v>
                </c:pt>
                <c:pt idx="1038">
                  <c:v>38871</c:v>
                </c:pt>
                <c:pt idx="1039">
                  <c:v>38878</c:v>
                </c:pt>
                <c:pt idx="1040">
                  <c:v>38885</c:v>
                </c:pt>
                <c:pt idx="1041">
                  <c:v>38892</c:v>
                </c:pt>
                <c:pt idx="1042">
                  <c:v>38899</c:v>
                </c:pt>
                <c:pt idx="1043">
                  <c:v>38906</c:v>
                </c:pt>
                <c:pt idx="1044">
                  <c:v>38913</c:v>
                </c:pt>
                <c:pt idx="1045">
                  <c:v>38920</c:v>
                </c:pt>
                <c:pt idx="1046">
                  <c:v>38927</c:v>
                </c:pt>
                <c:pt idx="1047">
                  <c:v>38934</c:v>
                </c:pt>
                <c:pt idx="1048">
                  <c:v>38941</c:v>
                </c:pt>
                <c:pt idx="1049">
                  <c:v>38948</c:v>
                </c:pt>
                <c:pt idx="1050">
                  <c:v>38955</c:v>
                </c:pt>
                <c:pt idx="1051">
                  <c:v>38962</c:v>
                </c:pt>
                <c:pt idx="1052">
                  <c:v>38969</c:v>
                </c:pt>
                <c:pt idx="1053">
                  <c:v>38976</c:v>
                </c:pt>
                <c:pt idx="1054">
                  <c:v>38983</c:v>
                </c:pt>
                <c:pt idx="1055">
                  <c:v>38990</c:v>
                </c:pt>
                <c:pt idx="1056">
                  <c:v>38997</c:v>
                </c:pt>
                <c:pt idx="1057">
                  <c:v>39004</c:v>
                </c:pt>
                <c:pt idx="1058">
                  <c:v>39011</c:v>
                </c:pt>
                <c:pt idx="1059">
                  <c:v>39018</c:v>
                </c:pt>
                <c:pt idx="1060">
                  <c:v>39025</c:v>
                </c:pt>
                <c:pt idx="1061">
                  <c:v>39032</c:v>
                </c:pt>
                <c:pt idx="1062">
                  <c:v>39039</c:v>
                </c:pt>
                <c:pt idx="1063">
                  <c:v>39046</c:v>
                </c:pt>
                <c:pt idx="1064">
                  <c:v>39053</c:v>
                </c:pt>
                <c:pt idx="1065">
                  <c:v>39060</c:v>
                </c:pt>
                <c:pt idx="1066">
                  <c:v>39067</c:v>
                </c:pt>
                <c:pt idx="1067">
                  <c:v>39074</c:v>
                </c:pt>
                <c:pt idx="1068">
                  <c:v>39081</c:v>
                </c:pt>
                <c:pt idx="1069">
                  <c:v>39088</c:v>
                </c:pt>
                <c:pt idx="1070">
                  <c:v>39095</c:v>
                </c:pt>
                <c:pt idx="1071">
                  <c:v>39102</c:v>
                </c:pt>
                <c:pt idx="1072">
                  <c:v>39109</c:v>
                </c:pt>
                <c:pt idx="1073">
                  <c:v>39116</c:v>
                </c:pt>
                <c:pt idx="1074">
                  <c:v>39123</c:v>
                </c:pt>
                <c:pt idx="1075">
                  <c:v>39130</c:v>
                </c:pt>
                <c:pt idx="1076">
                  <c:v>39137</c:v>
                </c:pt>
                <c:pt idx="1077">
                  <c:v>39144</c:v>
                </c:pt>
                <c:pt idx="1078">
                  <c:v>39151</c:v>
                </c:pt>
                <c:pt idx="1079">
                  <c:v>39158</c:v>
                </c:pt>
                <c:pt idx="1080">
                  <c:v>39165</c:v>
                </c:pt>
                <c:pt idx="1081">
                  <c:v>39172</c:v>
                </c:pt>
                <c:pt idx="1082">
                  <c:v>39179</c:v>
                </c:pt>
                <c:pt idx="1083">
                  <c:v>39186</c:v>
                </c:pt>
                <c:pt idx="1084">
                  <c:v>39193</c:v>
                </c:pt>
                <c:pt idx="1085">
                  <c:v>39200</c:v>
                </c:pt>
                <c:pt idx="1086">
                  <c:v>39207</c:v>
                </c:pt>
                <c:pt idx="1087">
                  <c:v>39214</c:v>
                </c:pt>
                <c:pt idx="1088">
                  <c:v>39221</c:v>
                </c:pt>
                <c:pt idx="1089">
                  <c:v>39228</c:v>
                </c:pt>
                <c:pt idx="1090">
                  <c:v>39235</c:v>
                </c:pt>
                <c:pt idx="1091">
                  <c:v>39242</c:v>
                </c:pt>
                <c:pt idx="1092">
                  <c:v>39249</c:v>
                </c:pt>
                <c:pt idx="1093">
                  <c:v>39256</c:v>
                </c:pt>
                <c:pt idx="1094">
                  <c:v>39263</c:v>
                </c:pt>
                <c:pt idx="1095">
                  <c:v>39270</c:v>
                </c:pt>
                <c:pt idx="1096">
                  <c:v>39277</c:v>
                </c:pt>
                <c:pt idx="1097">
                  <c:v>39284</c:v>
                </c:pt>
                <c:pt idx="1098">
                  <c:v>39291</c:v>
                </c:pt>
                <c:pt idx="1099">
                  <c:v>39298</c:v>
                </c:pt>
                <c:pt idx="1100">
                  <c:v>39305</c:v>
                </c:pt>
                <c:pt idx="1101">
                  <c:v>39312</c:v>
                </c:pt>
                <c:pt idx="1102">
                  <c:v>39319</c:v>
                </c:pt>
                <c:pt idx="1103">
                  <c:v>39326</c:v>
                </c:pt>
                <c:pt idx="1104">
                  <c:v>39333</c:v>
                </c:pt>
                <c:pt idx="1105">
                  <c:v>39340</c:v>
                </c:pt>
                <c:pt idx="1106">
                  <c:v>39347</c:v>
                </c:pt>
                <c:pt idx="1107">
                  <c:v>39354</c:v>
                </c:pt>
                <c:pt idx="1108">
                  <c:v>39361</c:v>
                </c:pt>
                <c:pt idx="1109">
                  <c:v>39368</c:v>
                </c:pt>
                <c:pt idx="1110">
                  <c:v>39375</c:v>
                </c:pt>
                <c:pt idx="1111">
                  <c:v>39382</c:v>
                </c:pt>
                <c:pt idx="1112">
                  <c:v>39389</c:v>
                </c:pt>
                <c:pt idx="1113">
                  <c:v>39396</c:v>
                </c:pt>
                <c:pt idx="1114">
                  <c:v>39403</c:v>
                </c:pt>
                <c:pt idx="1115">
                  <c:v>39410</c:v>
                </c:pt>
                <c:pt idx="1116">
                  <c:v>39417</c:v>
                </c:pt>
                <c:pt idx="1117">
                  <c:v>39424</c:v>
                </c:pt>
                <c:pt idx="1118">
                  <c:v>39431</c:v>
                </c:pt>
                <c:pt idx="1119">
                  <c:v>39438</c:v>
                </c:pt>
                <c:pt idx="1120">
                  <c:v>39445</c:v>
                </c:pt>
                <c:pt idx="1121">
                  <c:v>39452</c:v>
                </c:pt>
                <c:pt idx="1122">
                  <c:v>39459</c:v>
                </c:pt>
                <c:pt idx="1123">
                  <c:v>39466</c:v>
                </c:pt>
                <c:pt idx="1124">
                  <c:v>39473</c:v>
                </c:pt>
                <c:pt idx="1125">
                  <c:v>39480</c:v>
                </c:pt>
                <c:pt idx="1126">
                  <c:v>39487</c:v>
                </c:pt>
                <c:pt idx="1127">
                  <c:v>39494</c:v>
                </c:pt>
                <c:pt idx="1128">
                  <c:v>39501</c:v>
                </c:pt>
                <c:pt idx="1129">
                  <c:v>39508</c:v>
                </c:pt>
                <c:pt idx="1130">
                  <c:v>39515</c:v>
                </c:pt>
                <c:pt idx="1131">
                  <c:v>39522</c:v>
                </c:pt>
                <c:pt idx="1132">
                  <c:v>39529</c:v>
                </c:pt>
                <c:pt idx="1133">
                  <c:v>39536</c:v>
                </c:pt>
                <c:pt idx="1134">
                  <c:v>39543</c:v>
                </c:pt>
                <c:pt idx="1135">
                  <c:v>39550</c:v>
                </c:pt>
                <c:pt idx="1136">
                  <c:v>39557</c:v>
                </c:pt>
                <c:pt idx="1137">
                  <c:v>39564</c:v>
                </c:pt>
                <c:pt idx="1138">
                  <c:v>39571</c:v>
                </c:pt>
                <c:pt idx="1139">
                  <c:v>39578</c:v>
                </c:pt>
                <c:pt idx="1140">
                  <c:v>39585</c:v>
                </c:pt>
                <c:pt idx="1141">
                  <c:v>39592</c:v>
                </c:pt>
                <c:pt idx="1142">
                  <c:v>39599</c:v>
                </c:pt>
                <c:pt idx="1143">
                  <c:v>39606</c:v>
                </c:pt>
                <c:pt idx="1144">
                  <c:v>39613</c:v>
                </c:pt>
                <c:pt idx="1145">
                  <c:v>39620</c:v>
                </c:pt>
                <c:pt idx="1146">
                  <c:v>39627</c:v>
                </c:pt>
                <c:pt idx="1147">
                  <c:v>39634</c:v>
                </c:pt>
                <c:pt idx="1148">
                  <c:v>39641</c:v>
                </c:pt>
                <c:pt idx="1149">
                  <c:v>39648</c:v>
                </c:pt>
                <c:pt idx="1150">
                  <c:v>39655</c:v>
                </c:pt>
                <c:pt idx="1151">
                  <c:v>39662</c:v>
                </c:pt>
                <c:pt idx="1152">
                  <c:v>39669</c:v>
                </c:pt>
                <c:pt idx="1153">
                  <c:v>39676</c:v>
                </c:pt>
                <c:pt idx="1154">
                  <c:v>39683</c:v>
                </c:pt>
                <c:pt idx="1155">
                  <c:v>39690</c:v>
                </c:pt>
                <c:pt idx="1156">
                  <c:v>39697</c:v>
                </c:pt>
                <c:pt idx="1157">
                  <c:v>39704</c:v>
                </c:pt>
                <c:pt idx="1158">
                  <c:v>39711</c:v>
                </c:pt>
                <c:pt idx="1159">
                  <c:v>39718</c:v>
                </c:pt>
                <c:pt idx="1160">
                  <c:v>39725</c:v>
                </c:pt>
                <c:pt idx="1161">
                  <c:v>39732</c:v>
                </c:pt>
                <c:pt idx="1162">
                  <c:v>39739</c:v>
                </c:pt>
                <c:pt idx="1163">
                  <c:v>39746</c:v>
                </c:pt>
                <c:pt idx="1164">
                  <c:v>39753</c:v>
                </c:pt>
                <c:pt idx="1165">
                  <c:v>39760</c:v>
                </c:pt>
                <c:pt idx="1166">
                  <c:v>39767</c:v>
                </c:pt>
                <c:pt idx="1167">
                  <c:v>39774</c:v>
                </c:pt>
                <c:pt idx="1168">
                  <c:v>39781</c:v>
                </c:pt>
                <c:pt idx="1169">
                  <c:v>39788</c:v>
                </c:pt>
                <c:pt idx="1170">
                  <c:v>39795</c:v>
                </c:pt>
                <c:pt idx="1171">
                  <c:v>39802</c:v>
                </c:pt>
                <c:pt idx="1172">
                  <c:v>39809</c:v>
                </c:pt>
                <c:pt idx="1173">
                  <c:v>39816</c:v>
                </c:pt>
                <c:pt idx="1174">
                  <c:v>39823</c:v>
                </c:pt>
                <c:pt idx="1175">
                  <c:v>39830</c:v>
                </c:pt>
                <c:pt idx="1176">
                  <c:v>39837</c:v>
                </c:pt>
                <c:pt idx="1177">
                  <c:v>39844</c:v>
                </c:pt>
                <c:pt idx="1178">
                  <c:v>39851</c:v>
                </c:pt>
                <c:pt idx="1179">
                  <c:v>39858</c:v>
                </c:pt>
                <c:pt idx="1180">
                  <c:v>39865</c:v>
                </c:pt>
                <c:pt idx="1181">
                  <c:v>39872</c:v>
                </c:pt>
                <c:pt idx="1182">
                  <c:v>39879</c:v>
                </c:pt>
                <c:pt idx="1183">
                  <c:v>39886</c:v>
                </c:pt>
                <c:pt idx="1184">
                  <c:v>39893</c:v>
                </c:pt>
                <c:pt idx="1185">
                  <c:v>39900</c:v>
                </c:pt>
                <c:pt idx="1186">
                  <c:v>39907</c:v>
                </c:pt>
                <c:pt idx="1187">
                  <c:v>39914</c:v>
                </c:pt>
                <c:pt idx="1188">
                  <c:v>39921</c:v>
                </c:pt>
                <c:pt idx="1189">
                  <c:v>39928</c:v>
                </c:pt>
                <c:pt idx="1190">
                  <c:v>39935</c:v>
                </c:pt>
                <c:pt idx="1191">
                  <c:v>39942</c:v>
                </c:pt>
                <c:pt idx="1192">
                  <c:v>39949</c:v>
                </c:pt>
                <c:pt idx="1193">
                  <c:v>39956</c:v>
                </c:pt>
                <c:pt idx="1194">
                  <c:v>39963</c:v>
                </c:pt>
                <c:pt idx="1195">
                  <c:v>39970</c:v>
                </c:pt>
                <c:pt idx="1196">
                  <c:v>39977</c:v>
                </c:pt>
                <c:pt idx="1197">
                  <c:v>39984</c:v>
                </c:pt>
                <c:pt idx="1198">
                  <c:v>39991</c:v>
                </c:pt>
                <c:pt idx="1199">
                  <c:v>39998</c:v>
                </c:pt>
                <c:pt idx="1200">
                  <c:v>40005</c:v>
                </c:pt>
                <c:pt idx="1201">
                  <c:v>40012</c:v>
                </c:pt>
                <c:pt idx="1202">
                  <c:v>40019</c:v>
                </c:pt>
                <c:pt idx="1203">
                  <c:v>40026</c:v>
                </c:pt>
                <c:pt idx="1204">
                  <c:v>40033</c:v>
                </c:pt>
                <c:pt idx="1205">
                  <c:v>40040</c:v>
                </c:pt>
                <c:pt idx="1206">
                  <c:v>40047</c:v>
                </c:pt>
                <c:pt idx="1207">
                  <c:v>40054</c:v>
                </c:pt>
                <c:pt idx="1208">
                  <c:v>40061</c:v>
                </c:pt>
                <c:pt idx="1209">
                  <c:v>40068</c:v>
                </c:pt>
                <c:pt idx="1210">
                  <c:v>40075</c:v>
                </c:pt>
                <c:pt idx="1211">
                  <c:v>40082</c:v>
                </c:pt>
                <c:pt idx="1212">
                  <c:v>40089</c:v>
                </c:pt>
                <c:pt idx="1213">
                  <c:v>40096</c:v>
                </c:pt>
                <c:pt idx="1214">
                  <c:v>40103</c:v>
                </c:pt>
                <c:pt idx="1215">
                  <c:v>40110</c:v>
                </c:pt>
                <c:pt idx="1216">
                  <c:v>40117</c:v>
                </c:pt>
                <c:pt idx="1217">
                  <c:v>40124</c:v>
                </c:pt>
                <c:pt idx="1218">
                  <c:v>40131</c:v>
                </c:pt>
                <c:pt idx="1219">
                  <c:v>40138</c:v>
                </c:pt>
                <c:pt idx="1220">
                  <c:v>40145</c:v>
                </c:pt>
                <c:pt idx="1221">
                  <c:v>40152</c:v>
                </c:pt>
                <c:pt idx="1222">
                  <c:v>40159</c:v>
                </c:pt>
                <c:pt idx="1223">
                  <c:v>40166</c:v>
                </c:pt>
                <c:pt idx="1224">
                  <c:v>40173</c:v>
                </c:pt>
                <c:pt idx="1225">
                  <c:v>40180</c:v>
                </c:pt>
                <c:pt idx="1226">
                  <c:v>40187</c:v>
                </c:pt>
                <c:pt idx="1227">
                  <c:v>40194</c:v>
                </c:pt>
                <c:pt idx="1228">
                  <c:v>40201</c:v>
                </c:pt>
                <c:pt idx="1229">
                  <c:v>40208</c:v>
                </c:pt>
                <c:pt idx="1230">
                  <c:v>40215</c:v>
                </c:pt>
                <c:pt idx="1231">
                  <c:v>40222</c:v>
                </c:pt>
                <c:pt idx="1232">
                  <c:v>40229</c:v>
                </c:pt>
                <c:pt idx="1233">
                  <c:v>40236</c:v>
                </c:pt>
                <c:pt idx="1234">
                  <c:v>40243</c:v>
                </c:pt>
                <c:pt idx="1235">
                  <c:v>40250</c:v>
                </c:pt>
                <c:pt idx="1236">
                  <c:v>40257</c:v>
                </c:pt>
                <c:pt idx="1237">
                  <c:v>40264</c:v>
                </c:pt>
                <c:pt idx="1238">
                  <c:v>40271</c:v>
                </c:pt>
                <c:pt idx="1239">
                  <c:v>40278</c:v>
                </c:pt>
                <c:pt idx="1240">
                  <c:v>40285</c:v>
                </c:pt>
                <c:pt idx="1241">
                  <c:v>40292</c:v>
                </c:pt>
                <c:pt idx="1242">
                  <c:v>40299</c:v>
                </c:pt>
                <c:pt idx="1243">
                  <c:v>40306</c:v>
                </c:pt>
                <c:pt idx="1244">
                  <c:v>40313</c:v>
                </c:pt>
                <c:pt idx="1245">
                  <c:v>40320</c:v>
                </c:pt>
                <c:pt idx="1246">
                  <c:v>40327</c:v>
                </c:pt>
                <c:pt idx="1247">
                  <c:v>40334</c:v>
                </c:pt>
                <c:pt idx="1248">
                  <c:v>40341</c:v>
                </c:pt>
                <c:pt idx="1249">
                  <c:v>40348</c:v>
                </c:pt>
                <c:pt idx="1250">
                  <c:v>40355</c:v>
                </c:pt>
                <c:pt idx="1251">
                  <c:v>40362</c:v>
                </c:pt>
                <c:pt idx="1252">
                  <c:v>40369</c:v>
                </c:pt>
                <c:pt idx="1253">
                  <c:v>40376</c:v>
                </c:pt>
                <c:pt idx="1254">
                  <c:v>40383</c:v>
                </c:pt>
                <c:pt idx="1255">
                  <c:v>40390</c:v>
                </c:pt>
                <c:pt idx="1256">
                  <c:v>40397</c:v>
                </c:pt>
                <c:pt idx="1257">
                  <c:v>40404</c:v>
                </c:pt>
                <c:pt idx="1258">
                  <c:v>40411</c:v>
                </c:pt>
                <c:pt idx="1259">
                  <c:v>40418</c:v>
                </c:pt>
                <c:pt idx="1260">
                  <c:v>40425</c:v>
                </c:pt>
                <c:pt idx="1261">
                  <c:v>40432</c:v>
                </c:pt>
                <c:pt idx="1262">
                  <c:v>40439</c:v>
                </c:pt>
                <c:pt idx="1263">
                  <c:v>40446</c:v>
                </c:pt>
                <c:pt idx="1264">
                  <c:v>40453</c:v>
                </c:pt>
                <c:pt idx="1265">
                  <c:v>40460</c:v>
                </c:pt>
                <c:pt idx="1266">
                  <c:v>40467</c:v>
                </c:pt>
                <c:pt idx="1267">
                  <c:v>40474</c:v>
                </c:pt>
                <c:pt idx="1268">
                  <c:v>40481</c:v>
                </c:pt>
                <c:pt idx="1269">
                  <c:v>40488</c:v>
                </c:pt>
                <c:pt idx="1270">
                  <c:v>40495</c:v>
                </c:pt>
                <c:pt idx="1271">
                  <c:v>40502</c:v>
                </c:pt>
                <c:pt idx="1272">
                  <c:v>40509</c:v>
                </c:pt>
                <c:pt idx="1273">
                  <c:v>40516</c:v>
                </c:pt>
                <c:pt idx="1274">
                  <c:v>40523</c:v>
                </c:pt>
                <c:pt idx="1275">
                  <c:v>40530</c:v>
                </c:pt>
                <c:pt idx="1276">
                  <c:v>40537</c:v>
                </c:pt>
                <c:pt idx="1277">
                  <c:v>40544</c:v>
                </c:pt>
                <c:pt idx="1278">
                  <c:v>40551</c:v>
                </c:pt>
                <c:pt idx="1279">
                  <c:v>40558</c:v>
                </c:pt>
                <c:pt idx="1280">
                  <c:v>40565</c:v>
                </c:pt>
                <c:pt idx="1281">
                  <c:v>40572</c:v>
                </c:pt>
                <c:pt idx="1282">
                  <c:v>40579</c:v>
                </c:pt>
                <c:pt idx="1283">
                  <c:v>40586</c:v>
                </c:pt>
                <c:pt idx="1284">
                  <c:v>40593</c:v>
                </c:pt>
                <c:pt idx="1285">
                  <c:v>40600</c:v>
                </c:pt>
                <c:pt idx="1286">
                  <c:v>40607</c:v>
                </c:pt>
                <c:pt idx="1287">
                  <c:v>40614</c:v>
                </c:pt>
                <c:pt idx="1288">
                  <c:v>40621</c:v>
                </c:pt>
                <c:pt idx="1289">
                  <c:v>40628</c:v>
                </c:pt>
                <c:pt idx="1290">
                  <c:v>40635</c:v>
                </c:pt>
                <c:pt idx="1291">
                  <c:v>40642</c:v>
                </c:pt>
                <c:pt idx="1292">
                  <c:v>40649</c:v>
                </c:pt>
                <c:pt idx="1293">
                  <c:v>40656</c:v>
                </c:pt>
                <c:pt idx="1294">
                  <c:v>40663</c:v>
                </c:pt>
                <c:pt idx="1295">
                  <c:v>40670</c:v>
                </c:pt>
                <c:pt idx="1296">
                  <c:v>40677</c:v>
                </c:pt>
                <c:pt idx="1297">
                  <c:v>40684</c:v>
                </c:pt>
                <c:pt idx="1298">
                  <c:v>40691</c:v>
                </c:pt>
                <c:pt idx="1299">
                  <c:v>40698</c:v>
                </c:pt>
                <c:pt idx="1300">
                  <c:v>40705</c:v>
                </c:pt>
                <c:pt idx="1301">
                  <c:v>40712</c:v>
                </c:pt>
                <c:pt idx="1302">
                  <c:v>40719</c:v>
                </c:pt>
                <c:pt idx="1303">
                  <c:v>40726</c:v>
                </c:pt>
                <c:pt idx="1304">
                  <c:v>40733</c:v>
                </c:pt>
                <c:pt idx="1305">
                  <c:v>40740</c:v>
                </c:pt>
                <c:pt idx="1306">
                  <c:v>40747</c:v>
                </c:pt>
                <c:pt idx="1307">
                  <c:v>40754</c:v>
                </c:pt>
                <c:pt idx="1308">
                  <c:v>40761</c:v>
                </c:pt>
                <c:pt idx="1309">
                  <c:v>40768</c:v>
                </c:pt>
                <c:pt idx="1310">
                  <c:v>40775</c:v>
                </c:pt>
                <c:pt idx="1311">
                  <c:v>40782</c:v>
                </c:pt>
                <c:pt idx="1312">
                  <c:v>40789</c:v>
                </c:pt>
                <c:pt idx="1313">
                  <c:v>40796</c:v>
                </c:pt>
                <c:pt idx="1314">
                  <c:v>40803</c:v>
                </c:pt>
                <c:pt idx="1315">
                  <c:v>40810</c:v>
                </c:pt>
                <c:pt idx="1316">
                  <c:v>40817</c:v>
                </c:pt>
                <c:pt idx="1317">
                  <c:v>40824</c:v>
                </c:pt>
                <c:pt idx="1318">
                  <c:v>40831</c:v>
                </c:pt>
                <c:pt idx="1319">
                  <c:v>40838</c:v>
                </c:pt>
                <c:pt idx="1320">
                  <c:v>40845</c:v>
                </c:pt>
                <c:pt idx="1321">
                  <c:v>40852</c:v>
                </c:pt>
                <c:pt idx="1322">
                  <c:v>40859</c:v>
                </c:pt>
                <c:pt idx="1323">
                  <c:v>40866</c:v>
                </c:pt>
                <c:pt idx="1324">
                  <c:v>40873</c:v>
                </c:pt>
                <c:pt idx="1325">
                  <c:v>40880</c:v>
                </c:pt>
                <c:pt idx="1326">
                  <c:v>40887</c:v>
                </c:pt>
                <c:pt idx="1327">
                  <c:v>40894</c:v>
                </c:pt>
                <c:pt idx="1328">
                  <c:v>40901</c:v>
                </c:pt>
                <c:pt idx="1329">
                  <c:v>40908</c:v>
                </c:pt>
                <c:pt idx="1330">
                  <c:v>40915</c:v>
                </c:pt>
                <c:pt idx="1331">
                  <c:v>40922</c:v>
                </c:pt>
                <c:pt idx="1332">
                  <c:v>40929</c:v>
                </c:pt>
                <c:pt idx="1333">
                  <c:v>40936</c:v>
                </c:pt>
                <c:pt idx="1334">
                  <c:v>40943</c:v>
                </c:pt>
                <c:pt idx="1335">
                  <c:v>40950</c:v>
                </c:pt>
                <c:pt idx="1336">
                  <c:v>40957</c:v>
                </c:pt>
                <c:pt idx="1337">
                  <c:v>40964</c:v>
                </c:pt>
                <c:pt idx="1338">
                  <c:v>40971</c:v>
                </c:pt>
                <c:pt idx="1339">
                  <c:v>40978</c:v>
                </c:pt>
                <c:pt idx="1340">
                  <c:v>40985</c:v>
                </c:pt>
                <c:pt idx="1341">
                  <c:v>40992</c:v>
                </c:pt>
                <c:pt idx="1342">
                  <c:v>40999</c:v>
                </c:pt>
                <c:pt idx="1343">
                  <c:v>41006</c:v>
                </c:pt>
                <c:pt idx="1344">
                  <c:v>41013</c:v>
                </c:pt>
                <c:pt idx="1345">
                  <c:v>41020</c:v>
                </c:pt>
                <c:pt idx="1346">
                  <c:v>41027</c:v>
                </c:pt>
                <c:pt idx="1347">
                  <c:v>41034</c:v>
                </c:pt>
                <c:pt idx="1348">
                  <c:v>41041</c:v>
                </c:pt>
                <c:pt idx="1349">
                  <c:v>41048</c:v>
                </c:pt>
                <c:pt idx="1350">
                  <c:v>41055</c:v>
                </c:pt>
                <c:pt idx="1351">
                  <c:v>41062</c:v>
                </c:pt>
                <c:pt idx="1352">
                  <c:v>41069</c:v>
                </c:pt>
                <c:pt idx="1353">
                  <c:v>41076</c:v>
                </c:pt>
                <c:pt idx="1354">
                  <c:v>41083</c:v>
                </c:pt>
                <c:pt idx="1355">
                  <c:v>41090</c:v>
                </c:pt>
                <c:pt idx="1356">
                  <c:v>41097</c:v>
                </c:pt>
                <c:pt idx="1357">
                  <c:v>41104</c:v>
                </c:pt>
                <c:pt idx="1358">
                  <c:v>41111</c:v>
                </c:pt>
                <c:pt idx="1359">
                  <c:v>41118</c:v>
                </c:pt>
                <c:pt idx="1360">
                  <c:v>41125</c:v>
                </c:pt>
                <c:pt idx="1361">
                  <c:v>41132</c:v>
                </c:pt>
                <c:pt idx="1362">
                  <c:v>41139</c:v>
                </c:pt>
                <c:pt idx="1363">
                  <c:v>41146</c:v>
                </c:pt>
                <c:pt idx="1364">
                  <c:v>41153</c:v>
                </c:pt>
                <c:pt idx="1365">
                  <c:v>41160</c:v>
                </c:pt>
                <c:pt idx="1366">
                  <c:v>41167</c:v>
                </c:pt>
                <c:pt idx="1367">
                  <c:v>41174</c:v>
                </c:pt>
                <c:pt idx="1368">
                  <c:v>41181</c:v>
                </c:pt>
                <c:pt idx="1369">
                  <c:v>41188</c:v>
                </c:pt>
                <c:pt idx="1370">
                  <c:v>41195</c:v>
                </c:pt>
                <c:pt idx="1371">
                  <c:v>41202</c:v>
                </c:pt>
                <c:pt idx="1372">
                  <c:v>41209</c:v>
                </c:pt>
                <c:pt idx="1373">
                  <c:v>41216</c:v>
                </c:pt>
                <c:pt idx="1374">
                  <c:v>41223</c:v>
                </c:pt>
                <c:pt idx="1375">
                  <c:v>41230</c:v>
                </c:pt>
                <c:pt idx="1376">
                  <c:v>41237</c:v>
                </c:pt>
                <c:pt idx="1377">
                  <c:v>41244</c:v>
                </c:pt>
                <c:pt idx="1378">
                  <c:v>41251</c:v>
                </c:pt>
                <c:pt idx="1379">
                  <c:v>41258</c:v>
                </c:pt>
                <c:pt idx="1380">
                  <c:v>41265</c:v>
                </c:pt>
                <c:pt idx="1381">
                  <c:v>41272</c:v>
                </c:pt>
                <c:pt idx="1382">
                  <c:v>41279</c:v>
                </c:pt>
                <c:pt idx="1383">
                  <c:v>41286</c:v>
                </c:pt>
                <c:pt idx="1384">
                  <c:v>41293</c:v>
                </c:pt>
                <c:pt idx="1385">
                  <c:v>41300</c:v>
                </c:pt>
                <c:pt idx="1386">
                  <c:v>41307</c:v>
                </c:pt>
                <c:pt idx="1387">
                  <c:v>41314</c:v>
                </c:pt>
                <c:pt idx="1388">
                  <c:v>41321</c:v>
                </c:pt>
                <c:pt idx="1389">
                  <c:v>41328</c:v>
                </c:pt>
                <c:pt idx="1390">
                  <c:v>41335</c:v>
                </c:pt>
                <c:pt idx="1391">
                  <c:v>41342</c:v>
                </c:pt>
                <c:pt idx="1392">
                  <c:v>41349</c:v>
                </c:pt>
                <c:pt idx="1393">
                  <c:v>41356</c:v>
                </c:pt>
                <c:pt idx="1394">
                  <c:v>41363</c:v>
                </c:pt>
                <c:pt idx="1395">
                  <c:v>41370</c:v>
                </c:pt>
                <c:pt idx="1396">
                  <c:v>41377</c:v>
                </c:pt>
                <c:pt idx="1397">
                  <c:v>41384</c:v>
                </c:pt>
                <c:pt idx="1398">
                  <c:v>41391</c:v>
                </c:pt>
                <c:pt idx="1399">
                  <c:v>41398</c:v>
                </c:pt>
                <c:pt idx="1400">
                  <c:v>41405</c:v>
                </c:pt>
                <c:pt idx="1401">
                  <c:v>41412</c:v>
                </c:pt>
                <c:pt idx="1402">
                  <c:v>41419</c:v>
                </c:pt>
                <c:pt idx="1403">
                  <c:v>41426</c:v>
                </c:pt>
                <c:pt idx="1404">
                  <c:v>41433</c:v>
                </c:pt>
                <c:pt idx="1405">
                  <c:v>41440</c:v>
                </c:pt>
                <c:pt idx="1406">
                  <c:v>41447</c:v>
                </c:pt>
                <c:pt idx="1407">
                  <c:v>41454</c:v>
                </c:pt>
                <c:pt idx="1408">
                  <c:v>41461</c:v>
                </c:pt>
                <c:pt idx="1409">
                  <c:v>41468</c:v>
                </c:pt>
                <c:pt idx="1410">
                  <c:v>41475</c:v>
                </c:pt>
                <c:pt idx="1411">
                  <c:v>41482</c:v>
                </c:pt>
                <c:pt idx="1412">
                  <c:v>41489</c:v>
                </c:pt>
                <c:pt idx="1413">
                  <c:v>41496</c:v>
                </c:pt>
                <c:pt idx="1414">
                  <c:v>41503</c:v>
                </c:pt>
                <c:pt idx="1415">
                  <c:v>41510</c:v>
                </c:pt>
                <c:pt idx="1416">
                  <c:v>41517</c:v>
                </c:pt>
                <c:pt idx="1417">
                  <c:v>41524</c:v>
                </c:pt>
                <c:pt idx="1418">
                  <c:v>41531</c:v>
                </c:pt>
                <c:pt idx="1419">
                  <c:v>41538</c:v>
                </c:pt>
                <c:pt idx="1420">
                  <c:v>41545</c:v>
                </c:pt>
                <c:pt idx="1421">
                  <c:v>41552</c:v>
                </c:pt>
                <c:pt idx="1422">
                  <c:v>41559</c:v>
                </c:pt>
                <c:pt idx="1423">
                  <c:v>41566</c:v>
                </c:pt>
                <c:pt idx="1424">
                  <c:v>41573</c:v>
                </c:pt>
                <c:pt idx="1425">
                  <c:v>41580</c:v>
                </c:pt>
                <c:pt idx="1426">
                  <c:v>41587</c:v>
                </c:pt>
                <c:pt idx="1427">
                  <c:v>41594</c:v>
                </c:pt>
                <c:pt idx="1428">
                  <c:v>41601</c:v>
                </c:pt>
                <c:pt idx="1429">
                  <c:v>41608</c:v>
                </c:pt>
                <c:pt idx="1430">
                  <c:v>41615</c:v>
                </c:pt>
                <c:pt idx="1431">
                  <c:v>41622</c:v>
                </c:pt>
                <c:pt idx="1432">
                  <c:v>41629</c:v>
                </c:pt>
                <c:pt idx="1433">
                  <c:v>41636</c:v>
                </c:pt>
                <c:pt idx="1434">
                  <c:v>41643</c:v>
                </c:pt>
                <c:pt idx="1435">
                  <c:v>41650</c:v>
                </c:pt>
                <c:pt idx="1436">
                  <c:v>41657</c:v>
                </c:pt>
                <c:pt idx="1437">
                  <c:v>41664</c:v>
                </c:pt>
                <c:pt idx="1438">
                  <c:v>41671</c:v>
                </c:pt>
                <c:pt idx="1439">
                  <c:v>41678</c:v>
                </c:pt>
                <c:pt idx="1440">
                  <c:v>41685</c:v>
                </c:pt>
                <c:pt idx="1441">
                  <c:v>41692</c:v>
                </c:pt>
                <c:pt idx="1442">
                  <c:v>41699</c:v>
                </c:pt>
                <c:pt idx="1443">
                  <c:v>41706</c:v>
                </c:pt>
                <c:pt idx="1444">
                  <c:v>41713</c:v>
                </c:pt>
                <c:pt idx="1445">
                  <c:v>41720</c:v>
                </c:pt>
                <c:pt idx="1446">
                  <c:v>41727</c:v>
                </c:pt>
                <c:pt idx="1447">
                  <c:v>41734</c:v>
                </c:pt>
                <c:pt idx="1448">
                  <c:v>41741</c:v>
                </c:pt>
                <c:pt idx="1449">
                  <c:v>41748</c:v>
                </c:pt>
                <c:pt idx="1450">
                  <c:v>41755</c:v>
                </c:pt>
                <c:pt idx="1451">
                  <c:v>41762</c:v>
                </c:pt>
                <c:pt idx="1452">
                  <c:v>41769</c:v>
                </c:pt>
                <c:pt idx="1453">
                  <c:v>41776</c:v>
                </c:pt>
                <c:pt idx="1454">
                  <c:v>41783</c:v>
                </c:pt>
                <c:pt idx="1455">
                  <c:v>41790</c:v>
                </c:pt>
                <c:pt idx="1456">
                  <c:v>41797</c:v>
                </c:pt>
                <c:pt idx="1457">
                  <c:v>41804</c:v>
                </c:pt>
                <c:pt idx="1458">
                  <c:v>41811</c:v>
                </c:pt>
                <c:pt idx="1459">
                  <c:v>41818</c:v>
                </c:pt>
                <c:pt idx="1460">
                  <c:v>41825</c:v>
                </c:pt>
                <c:pt idx="1461">
                  <c:v>41832</c:v>
                </c:pt>
                <c:pt idx="1462">
                  <c:v>41839</c:v>
                </c:pt>
                <c:pt idx="1463">
                  <c:v>41846</c:v>
                </c:pt>
                <c:pt idx="1464">
                  <c:v>41853</c:v>
                </c:pt>
                <c:pt idx="1465">
                  <c:v>41860</c:v>
                </c:pt>
                <c:pt idx="1466">
                  <c:v>41867</c:v>
                </c:pt>
                <c:pt idx="1467">
                  <c:v>41874</c:v>
                </c:pt>
                <c:pt idx="1468">
                  <c:v>41881</c:v>
                </c:pt>
                <c:pt idx="1469">
                  <c:v>41887</c:v>
                </c:pt>
                <c:pt idx="1470">
                  <c:v>41894</c:v>
                </c:pt>
                <c:pt idx="1471">
                  <c:v>41901</c:v>
                </c:pt>
                <c:pt idx="1472">
                  <c:v>41911</c:v>
                </c:pt>
                <c:pt idx="1473">
                  <c:v>41915</c:v>
                </c:pt>
                <c:pt idx="1474">
                  <c:v>41922</c:v>
                </c:pt>
                <c:pt idx="1475">
                  <c:v>41929</c:v>
                </c:pt>
                <c:pt idx="1476">
                  <c:v>41936</c:v>
                </c:pt>
                <c:pt idx="1477">
                  <c:v>41943</c:v>
                </c:pt>
                <c:pt idx="1478">
                  <c:v>41950</c:v>
                </c:pt>
                <c:pt idx="1479">
                  <c:v>41957</c:v>
                </c:pt>
                <c:pt idx="1480">
                  <c:v>41964</c:v>
                </c:pt>
                <c:pt idx="1481">
                  <c:v>41972</c:v>
                </c:pt>
                <c:pt idx="1482">
                  <c:v>41978</c:v>
                </c:pt>
                <c:pt idx="1483">
                  <c:v>41985</c:v>
                </c:pt>
                <c:pt idx="1484">
                  <c:v>41992</c:v>
                </c:pt>
                <c:pt idx="1485">
                  <c:v>41999</c:v>
                </c:pt>
                <c:pt idx="1486">
                  <c:v>42006</c:v>
                </c:pt>
                <c:pt idx="1487">
                  <c:v>42013</c:v>
                </c:pt>
              </c:numCache>
            </c:numRef>
          </c:cat>
          <c:val>
            <c:numRef>
              <c:f>'Data_NTM PE'!$T$3:$T$1490</c:f>
              <c:numCache>
                <c:formatCode>_(* #,##0.0\x;_(* \(#,##0.0\)\x</c:formatCode>
                <c:ptCount val="1488"/>
                <c:pt idx="0">
                  <c:v>19.626000000000001</c:v>
                </c:pt>
                <c:pt idx="1">
                  <c:v>18.335999999999999</c:v>
                </c:pt>
                <c:pt idx="2">
                  <c:v>18.440999999999963</c:v>
                </c:pt>
                <c:pt idx="3">
                  <c:v>19.111999999999998</c:v>
                </c:pt>
                <c:pt idx="4">
                  <c:v>19.254999999999999</c:v>
                </c:pt>
                <c:pt idx="5">
                  <c:v>19.193000000000001</c:v>
                </c:pt>
                <c:pt idx="6">
                  <c:v>19.184000000000001</c:v>
                </c:pt>
                <c:pt idx="7">
                  <c:v>20.959999999999987</c:v>
                </c:pt>
                <c:pt idx="8">
                  <c:v>20.558</c:v>
                </c:pt>
                <c:pt idx="9">
                  <c:v>21.32</c:v>
                </c:pt>
                <c:pt idx="10">
                  <c:v>21.782999999999962</c:v>
                </c:pt>
                <c:pt idx="11">
                  <c:v>21.603000000000005</c:v>
                </c:pt>
                <c:pt idx="12">
                  <c:v>21.501000000000001</c:v>
                </c:pt>
                <c:pt idx="13">
                  <c:v>21.343</c:v>
                </c:pt>
                <c:pt idx="14">
                  <c:v>21.484999999999989</c:v>
                </c:pt>
                <c:pt idx="15">
                  <c:v>21.939999999999987</c:v>
                </c:pt>
                <c:pt idx="16">
                  <c:v>22.527999999999999</c:v>
                </c:pt>
                <c:pt idx="17">
                  <c:v>22.295000000000002</c:v>
                </c:pt>
                <c:pt idx="18">
                  <c:v>23.334000000000032</c:v>
                </c:pt>
                <c:pt idx="19">
                  <c:v>22.577999999999999</c:v>
                </c:pt>
                <c:pt idx="20">
                  <c:v>22.815999999999999</c:v>
                </c:pt>
                <c:pt idx="21">
                  <c:v>23.736000000000001</c:v>
                </c:pt>
                <c:pt idx="22">
                  <c:v>23.038</c:v>
                </c:pt>
                <c:pt idx="23">
                  <c:v>22.509</c:v>
                </c:pt>
                <c:pt idx="24">
                  <c:v>21.997999999999987</c:v>
                </c:pt>
                <c:pt idx="25">
                  <c:v>22.364000000000001</c:v>
                </c:pt>
                <c:pt idx="26">
                  <c:v>21.497999999999987</c:v>
                </c:pt>
                <c:pt idx="27">
                  <c:v>21.321999999999999</c:v>
                </c:pt>
                <c:pt idx="28">
                  <c:v>20.626999999999999</c:v>
                </c:pt>
                <c:pt idx="29">
                  <c:v>20.526</c:v>
                </c:pt>
                <c:pt idx="30">
                  <c:v>21.071000000000005</c:v>
                </c:pt>
                <c:pt idx="31">
                  <c:v>21.414000000000001</c:v>
                </c:pt>
                <c:pt idx="32">
                  <c:v>21.128</c:v>
                </c:pt>
                <c:pt idx="33">
                  <c:v>21.841999999999999</c:v>
                </c:pt>
                <c:pt idx="34">
                  <c:v>22.741999999999987</c:v>
                </c:pt>
                <c:pt idx="35">
                  <c:v>22.271999999999988</c:v>
                </c:pt>
                <c:pt idx="36">
                  <c:v>23.021000000000001</c:v>
                </c:pt>
                <c:pt idx="37">
                  <c:v>22.015000000000001</c:v>
                </c:pt>
                <c:pt idx="38">
                  <c:v>22.568999999999967</c:v>
                </c:pt>
                <c:pt idx="39">
                  <c:v>22.052</c:v>
                </c:pt>
                <c:pt idx="40">
                  <c:v>22.591999999999999</c:v>
                </c:pt>
                <c:pt idx="41">
                  <c:v>23.006</c:v>
                </c:pt>
                <c:pt idx="42">
                  <c:v>22.904999999999987</c:v>
                </c:pt>
                <c:pt idx="43">
                  <c:v>22.785999999999962</c:v>
                </c:pt>
                <c:pt idx="44">
                  <c:v>24.183</c:v>
                </c:pt>
                <c:pt idx="45">
                  <c:v>23.890999999999988</c:v>
                </c:pt>
                <c:pt idx="46">
                  <c:v>23.800999999999988</c:v>
                </c:pt>
                <c:pt idx="47">
                  <c:v>23.452999999999989</c:v>
                </c:pt>
                <c:pt idx="48">
                  <c:v>23.646000000000001</c:v>
                </c:pt>
                <c:pt idx="49">
                  <c:v>24.991999999999987</c:v>
                </c:pt>
                <c:pt idx="50">
                  <c:v>24.812000000000001</c:v>
                </c:pt>
                <c:pt idx="51">
                  <c:v>24.474999999999987</c:v>
                </c:pt>
                <c:pt idx="52">
                  <c:v>24.564999999999987</c:v>
                </c:pt>
                <c:pt idx="53">
                  <c:v>24.478000000000002</c:v>
                </c:pt>
                <c:pt idx="54">
                  <c:v>24.742999999999963</c:v>
                </c:pt>
                <c:pt idx="55">
                  <c:v>25.081</c:v>
                </c:pt>
                <c:pt idx="56">
                  <c:v>24.991999999999987</c:v>
                </c:pt>
                <c:pt idx="57">
                  <c:v>23.899000000000001</c:v>
                </c:pt>
                <c:pt idx="58">
                  <c:v>24.026</c:v>
                </c:pt>
                <c:pt idx="59">
                  <c:v>25.228999999999989</c:v>
                </c:pt>
                <c:pt idx="60">
                  <c:v>25.798000000000002</c:v>
                </c:pt>
                <c:pt idx="61">
                  <c:v>26.388999999999989</c:v>
                </c:pt>
                <c:pt idx="62">
                  <c:v>25.512</c:v>
                </c:pt>
                <c:pt idx="63">
                  <c:v>24.779</c:v>
                </c:pt>
                <c:pt idx="64">
                  <c:v>24.763000000000002</c:v>
                </c:pt>
                <c:pt idx="65">
                  <c:v>24.547000000000001</c:v>
                </c:pt>
                <c:pt idx="66">
                  <c:v>23.924999999999986</c:v>
                </c:pt>
                <c:pt idx="67">
                  <c:v>23.588999999999963</c:v>
                </c:pt>
                <c:pt idx="68">
                  <c:v>25.491</c:v>
                </c:pt>
                <c:pt idx="69">
                  <c:v>26.466999999999963</c:v>
                </c:pt>
                <c:pt idx="70">
                  <c:v>26.667999999999999</c:v>
                </c:pt>
                <c:pt idx="71">
                  <c:v>27.145</c:v>
                </c:pt>
                <c:pt idx="72">
                  <c:v>26.808</c:v>
                </c:pt>
                <c:pt idx="73">
                  <c:v>27.533999999999999</c:v>
                </c:pt>
                <c:pt idx="74">
                  <c:v>26.736999999999988</c:v>
                </c:pt>
                <c:pt idx="75">
                  <c:v>26.861999999999988</c:v>
                </c:pt>
                <c:pt idx="76">
                  <c:v>25.853999999999999</c:v>
                </c:pt>
                <c:pt idx="77">
                  <c:v>25.800999999999988</c:v>
                </c:pt>
                <c:pt idx="78">
                  <c:v>25.465999999999962</c:v>
                </c:pt>
                <c:pt idx="79">
                  <c:v>24.806999999999999</c:v>
                </c:pt>
                <c:pt idx="80">
                  <c:v>25.393999999999988</c:v>
                </c:pt>
                <c:pt idx="81">
                  <c:v>28.896999999999988</c:v>
                </c:pt>
                <c:pt idx="82">
                  <c:v>29.661999999999999</c:v>
                </c:pt>
                <c:pt idx="83">
                  <c:v>29.437000000000001</c:v>
                </c:pt>
                <c:pt idx="84">
                  <c:v>29.067999999999987</c:v>
                </c:pt>
                <c:pt idx="85">
                  <c:v>29.026</c:v>
                </c:pt>
                <c:pt idx="86">
                  <c:v>30.04</c:v>
                </c:pt>
                <c:pt idx="87">
                  <c:v>30.120999999999999</c:v>
                </c:pt>
                <c:pt idx="88">
                  <c:v>29.681000000000001</c:v>
                </c:pt>
                <c:pt idx="89">
                  <c:v>30.012</c:v>
                </c:pt>
                <c:pt idx="90">
                  <c:v>29.978000000000002</c:v>
                </c:pt>
                <c:pt idx="91">
                  <c:v>30.754999999999999</c:v>
                </c:pt>
                <c:pt idx="92">
                  <c:v>30.632999999999999</c:v>
                </c:pt>
                <c:pt idx="93">
                  <c:v>30.404</c:v>
                </c:pt>
                <c:pt idx="94">
                  <c:v>31.425999999999959</c:v>
                </c:pt>
                <c:pt idx="95">
                  <c:v>31.658000000000001</c:v>
                </c:pt>
                <c:pt idx="96">
                  <c:v>31.004000000000001</c:v>
                </c:pt>
                <c:pt idx="97">
                  <c:v>30.526</c:v>
                </c:pt>
                <c:pt idx="98">
                  <c:v>31.081999999999987</c:v>
                </c:pt>
                <c:pt idx="99">
                  <c:v>29.927</c:v>
                </c:pt>
                <c:pt idx="100">
                  <c:v>31.030999999999999</c:v>
                </c:pt>
                <c:pt idx="101">
                  <c:v>31.001999999999999</c:v>
                </c:pt>
                <c:pt idx="102">
                  <c:v>31.663</c:v>
                </c:pt>
                <c:pt idx="103">
                  <c:v>32.355999999999995</c:v>
                </c:pt>
                <c:pt idx="104">
                  <c:v>31.277999999999999</c:v>
                </c:pt>
                <c:pt idx="105">
                  <c:v>32.592000000000013</c:v>
                </c:pt>
                <c:pt idx="106">
                  <c:v>32.438000000000002</c:v>
                </c:pt>
                <c:pt idx="107">
                  <c:v>32.015000000000001</c:v>
                </c:pt>
                <c:pt idx="108">
                  <c:v>32.886999999999993</c:v>
                </c:pt>
                <c:pt idx="109">
                  <c:v>33.916999999999994</c:v>
                </c:pt>
                <c:pt idx="110">
                  <c:v>35.431000000000004</c:v>
                </c:pt>
                <c:pt idx="111">
                  <c:v>34.653000000000006</c:v>
                </c:pt>
                <c:pt idx="112">
                  <c:v>35.155000000000001</c:v>
                </c:pt>
                <c:pt idx="113">
                  <c:v>35.325000000000003</c:v>
                </c:pt>
                <c:pt idx="114">
                  <c:v>34.824000000000005</c:v>
                </c:pt>
                <c:pt idx="115">
                  <c:v>32.846999999999994</c:v>
                </c:pt>
                <c:pt idx="116">
                  <c:v>33.252000000000002</c:v>
                </c:pt>
                <c:pt idx="117">
                  <c:v>31.716000000000001</c:v>
                </c:pt>
                <c:pt idx="118">
                  <c:v>31.991999999999987</c:v>
                </c:pt>
                <c:pt idx="119">
                  <c:v>34.160000000000011</c:v>
                </c:pt>
                <c:pt idx="120">
                  <c:v>32.894000000000005</c:v>
                </c:pt>
                <c:pt idx="121">
                  <c:v>32.865000000000002</c:v>
                </c:pt>
                <c:pt idx="122">
                  <c:v>33.386999999999993</c:v>
                </c:pt>
                <c:pt idx="123">
                  <c:v>33.439</c:v>
                </c:pt>
                <c:pt idx="124">
                  <c:v>33.696000000000012</c:v>
                </c:pt>
                <c:pt idx="125">
                  <c:v>33.864000000000004</c:v>
                </c:pt>
                <c:pt idx="126">
                  <c:v>34.515000000000001</c:v>
                </c:pt>
                <c:pt idx="127">
                  <c:v>35.112000000000002</c:v>
                </c:pt>
                <c:pt idx="128">
                  <c:v>34.585000000000001</c:v>
                </c:pt>
                <c:pt idx="129">
                  <c:v>34.5</c:v>
                </c:pt>
                <c:pt idx="130">
                  <c:v>33.955999999999996</c:v>
                </c:pt>
                <c:pt idx="131">
                  <c:v>34.898000000000003</c:v>
                </c:pt>
                <c:pt idx="132">
                  <c:v>34.746000000000002</c:v>
                </c:pt>
                <c:pt idx="133">
                  <c:v>33.949000000000005</c:v>
                </c:pt>
                <c:pt idx="134">
                  <c:v>35.1</c:v>
                </c:pt>
                <c:pt idx="135">
                  <c:v>35.838000000000001</c:v>
                </c:pt>
                <c:pt idx="136">
                  <c:v>36.943999999999996</c:v>
                </c:pt>
                <c:pt idx="137">
                  <c:v>36.456999999999994</c:v>
                </c:pt>
                <c:pt idx="138">
                  <c:v>38.095000000000013</c:v>
                </c:pt>
                <c:pt idx="139">
                  <c:v>40.203000000000003</c:v>
                </c:pt>
                <c:pt idx="140">
                  <c:v>40.157000000000004</c:v>
                </c:pt>
                <c:pt idx="141">
                  <c:v>40.946000000000005</c:v>
                </c:pt>
                <c:pt idx="142">
                  <c:v>39.790000000000013</c:v>
                </c:pt>
                <c:pt idx="143">
                  <c:v>39.836000000000006</c:v>
                </c:pt>
                <c:pt idx="144">
                  <c:v>41.633000000000003</c:v>
                </c:pt>
                <c:pt idx="145">
                  <c:v>40.689</c:v>
                </c:pt>
                <c:pt idx="146">
                  <c:v>41.242000000000012</c:v>
                </c:pt>
                <c:pt idx="147">
                  <c:v>40.144000000000005</c:v>
                </c:pt>
                <c:pt idx="148">
                  <c:v>39.043000000000006</c:v>
                </c:pt>
                <c:pt idx="149">
                  <c:v>39.832000000000001</c:v>
                </c:pt>
                <c:pt idx="150">
                  <c:v>39.497</c:v>
                </c:pt>
                <c:pt idx="151">
                  <c:v>40.836000000000006</c:v>
                </c:pt>
                <c:pt idx="152">
                  <c:v>41.488</c:v>
                </c:pt>
                <c:pt idx="153">
                  <c:v>39.522000000000013</c:v>
                </c:pt>
                <c:pt idx="154">
                  <c:v>40.572000000000003</c:v>
                </c:pt>
                <c:pt idx="155">
                  <c:v>40.567</c:v>
                </c:pt>
                <c:pt idx="156">
                  <c:v>41.769000000000013</c:v>
                </c:pt>
                <c:pt idx="157">
                  <c:v>42.144000000000005</c:v>
                </c:pt>
                <c:pt idx="158">
                  <c:v>40.576000000000001</c:v>
                </c:pt>
                <c:pt idx="159">
                  <c:v>41.645000000000003</c:v>
                </c:pt>
                <c:pt idx="160">
                  <c:v>41.049000000000007</c:v>
                </c:pt>
                <c:pt idx="161">
                  <c:v>41</c:v>
                </c:pt>
                <c:pt idx="162">
                  <c:v>39.830999999999996</c:v>
                </c:pt>
                <c:pt idx="163">
                  <c:v>37.810999999999993</c:v>
                </c:pt>
                <c:pt idx="164">
                  <c:v>36.134</c:v>
                </c:pt>
                <c:pt idx="165">
                  <c:v>34.999000000000002</c:v>
                </c:pt>
                <c:pt idx="166">
                  <c:v>31.884</c:v>
                </c:pt>
                <c:pt idx="167">
                  <c:v>36.085000000000001</c:v>
                </c:pt>
                <c:pt idx="168">
                  <c:v>33.326000000000001</c:v>
                </c:pt>
                <c:pt idx="169">
                  <c:v>32.671000000000006</c:v>
                </c:pt>
                <c:pt idx="170">
                  <c:v>33.746000000000002</c:v>
                </c:pt>
                <c:pt idx="171">
                  <c:v>35.321000000000005</c:v>
                </c:pt>
                <c:pt idx="172">
                  <c:v>36.079000000000001</c:v>
                </c:pt>
                <c:pt idx="173">
                  <c:v>34.089000000000006</c:v>
                </c:pt>
                <c:pt idx="174">
                  <c:v>33.306999999999995</c:v>
                </c:pt>
                <c:pt idx="175">
                  <c:v>31.751000000000001</c:v>
                </c:pt>
                <c:pt idx="176">
                  <c:v>31.454000000000001</c:v>
                </c:pt>
                <c:pt idx="177">
                  <c:v>31.212</c:v>
                </c:pt>
                <c:pt idx="178">
                  <c:v>32.195000000000064</c:v>
                </c:pt>
                <c:pt idx="179">
                  <c:v>31.640999999999988</c:v>
                </c:pt>
                <c:pt idx="180">
                  <c:v>32.795000000000073</c:v>
                </c:pt>
                <c:pt idx="181">
                  <c:v>32.887999999999998</c:v>
                </c:pt>
                <c:pt idx="182">
                  <c:v>33</c:v>
                </c:pt>
                <c:pt idx="183">
                  <c:v>32.211000000000006</c:v>
                </c:pt>
                <c:pt idx="184">
                  <c:v>32.913000000000004</c:v>
                </c:pt>
                <c:pt idx="185">
                  <c:v>31.373999999999999</c:v>
                </c:pt>
                <c:pt idx="186">
                  <c:v>30.355</c:v>
                </c:pt>
                <c:pt idx="187">
                  <c:v>30.652000000000001</c:v>
                </c:pt>
                <c:pt idx="188">
                  <c:v>31.183</c:v>
                </c:pt>
                <c:pt idx="189">
                  <c:v>32.590000000000003</c:v>
                </c:pt>
                <c:pt idx="190">
                  <c:v>31.419999999999987</c:v>
                </c:pt>
                <c:pt idx="191">
                  <c:v>30.841999999999999</c:v>
                </c:pt>
                <c:pt idx="192">
                  <c:v>30.923000000000002</c:v>
                </c:pt>
                <c:pt idx="193">
                  <c:v>31.419999999999987</c:v>
                </c:pt>
                <c:pt idx="194">
                  <c:v>32.149000000000001</c:v>
                </c:pt>
                <c:pt idx="195">
                  <c:v>32.361000000000004</c:v>
                </c:pt>
                <c:pt idx="196">
                  <c:v>32.327000000000005</c:v>
                </c:pt>
                <c:pt idx="197">
                  <c:v>31.640999999999988</c:v>
                </c:pt>
                <c:pt idx="198">
                  <c:v>31.53</c:v>
                </c:pt>
                <c:pt idx="199">
                  <c:v>30.885999999999989</c:v>
                </c:pt>
                <c:pt idx="200">
                  <c:v>30.861000000000001</c:v>
                </c:pt>
                <c:pt idx="201">
                  <c:v>30.925999999999959</c:v>
                </c:pt>
                <c:pt idx="202">
                  <c:v>30.178999999999988</c:v>
                </c:pt>
                <c:pt idx="203">
                  <c:v>29.401</c:v>
                </c:pt>
                <c:pt idx="204">
                  <c:v>27.315000000000001</c:v>
                </c:pt>
                <c:pt idx="205">
                  <c:v>26.625</c:v>
                </c:pt>
                <c:pt idx="206">
                  <c:v>27.361000000000001</c:v>
                </c:pt>
                <c:pt idx="207">
                  <c:v>28.110000000000031</c:v>
                </c:pt>
                <c:pt idx="208">
                  <c:v>28.254999999999999</c:v>
                </c:pt>
                <c:pt idx="209">
                  <c:v>28.154000000000032</c:v>
                </c:pt>
                <c:pt idx="210">
                  <c:v>26.941999999999986</c:v>
                </c:pt>
                <c:pt idx="211">
                  <c:v>26.82</c:v>
                </c:pt>
                <c:pt idx="212">
                  <c:v>26.87</c:v>
                </c:pt>
                <c:pt idx="213">
                  <c:v>26.984000000000002</c:v>
                </c:pt>
                <c:pt idx="214">
                  <c:v>28.227</c:v>
                </c:pt>
                <c:pt idx="215">
                  <c:v>28.347000000000001</c:v>
                </c:pt>
                <c:pt idx="216">
                  <c:v>29.459</c:v>
                </c:pt>
                <c:pt idx="217">
                  <c:v>30.331000000000031</c:v>
                </c:pt>
                <c:pt idx="218">
                  <c:v>30.791</c:v>
                </c:pt>
                <c:pt idx="219">
                  <c:v>30.782999999999962</c:v>
                </c:pt>
                <c:pt idx="220">
                  <c:v>30.792000000000002</c:v>
                </c:pt>
                <c:pt idx="221">
                  <c:v>30.763000000000002</c:v>
                </c:pt>
                <c:pt idx="222">
                  <c:v>29.771000000000001</c:v>
                </c:pt>
                <c:pt idx="223">
                  <c:v>31.678999999999988</c:v>
                </c:pt>
                <c:pt idx="224">
                  <c:v>33.090000000000003</c:v>
                </c:pt>
                <c:pt idx="225">
                  <c:v>34.94</c:v>
                </c:pt>
                <c:pt idx="226">
                  <c:v>33.326000000000001</c:v>
                </c:pt>
                <c:pt idx="227">
                  <c:v>35.64</c:v>
                </c:pt>
                <c:pt idx="228">
                  <c:v>37.929000000000002</c:v>
                </c:pt>
                <c:pt idx="229">
                  <c:v>38.736000000000011</c:v>
                </c:pt>
                <c:pt idx="230">
                  <c:v>37.43</c:v>
                </c:pt>
                <c:pt idx="231">
                  <c:v>41.997500000000002</c:v>
                </c:pt>
                <c:pt idx="232">
                  <c:v>42.339500000000001</c:v>
                </c:pt>
                <c:pt idx="233">
                  <c:v>42.980999999999995</c:v>
                </c:pt>
                <c:pt idx="234">
                  <c:v>42.260500000000064</c:v>
                </c:pt>
                <c:pt idx="235">
                  <c:v>42.752000000000002</c:v>
                </c:pt>
                <c:pt idx="236">
                  <c:v>42.795500000000111</c:v>
                </c:pt>
                <c:pt idx="237">
                  <c:v>45.249500000000012</c:v>
                </c:pt>
                <c:pt idx="238">
                  <c:v>45.901000000000003</c:v>
                </c:pt>
                <c:pt idx="239">
                  <c:v>45.412500000000001</c:v>
                </c:pt>
                <c:pt idx="240">
                  <c:v>45.366</c:v>
                </c:pt>
                <c:pt idx="241">
                  <c:v>46.030500000000011</c:v>
                </c:pt>
                <c:pt idx="242">
                  <c:v>45.463000000000001</c:v>
                </c:pt>
                <c:pt idx="243">
                  <c:v>45.470500000000001</c:v>
                </c:pt>
                <c:pt idx="244">
                  <c:v>46.515000000000001</c:v>
                </c:pt>
                <c:pt idx="245">
                  <c:v>45.725000000000072</c:v>
                </c:pt>
                <c:pt idx="246">
                  <c:v>48.099000000000011</c:v>
                </c:pt>
                <c:pt idx="247">
                  <c:v>48.867000000000004</c:v>
                </c:pt>
                <c:pt idx="248">
                  <c:v>50.388499999999993</c:v>
                </c:pt>
                <c:pt idx="249">
                  <c:v>50.132500000000064</c:v>
                </c:pt>
                <c:pt idx="250">
                  <c:v>52.635500000000057</c:v>
                </c:pt>
                <c:pt idx="251">
                  <c:v>52.183500000000002</c:v>
                </c:pt>
                <c:pt idx="252">
                  <c:v>50.0505</c:v>
                </c:pt>
                <c:pt idx="253">
                  <c:v>50.604500000000002</c:v>
                </c:pt>
                <c:pt idx="254">
                  <c:v>50.877000000000002</c:v>
                </c:pt>
                <c:pt idx="255">
                  <c:v>52.027500000000003</c:v>
                </c:pt>
                <c:pt idx="256">
                  <c:v>55.787000000000006</c:v>
                </c:pt>
                <c:pt idx="257">
                  <c:v>54.701000000000001</c:v>
                </c:pt>
                <c:pt idx="258">
                  <c:v>53.875</c:v>
                </c:pt>
                <c:pt idx="259">
                  <c:v>52.967000000000006</c:v>
                </c:pt>
                <c:pt idx="260">
                  <c:v>53.159500000000001</c:v>
                </c:pt>
                <c:pt idx="261">
                  <c:v>52.5595</c:v>
                </c:pt>
                <c:pt idx="262">
                  <c:v>52.898000000000003</c:v>
                </c:pt>
                <c:pt idx="263">
                  <c:v>53.834499999999991</c:v>
                </c:pt>
                <c:pt idx="264">
                  <c:v>52.6145</c:v>
                </c:pt>
                <c:pt idx="265">
                  <c:v>55.047499999999999</c:v>
                </c:pt>
                <c:pt idx="266">
                  <c:v>55.029000000000011</c:v>
                </c:pt>
                <c:pt idx="267">
                  <c:v>55.442500000000003</c:v>
                </c:pt>
                <c:pt idx="268">
                  <c:v>55.679500000000012</c:v>
                </c:pt>
                <c:pt idx="269">
                  <c:v>52.595000000000013</c:v>
                </c:pt>
                <c:pt idx="270">
                  <c:v>48.172500000000063</c:v>
                </c:pt>
                <c:pt idx="271">
                  <c:v>51.283000000000001</c:v>
                </c:pt>
                <c:pt idx="272">
                  <c:v>47.959500000000006</c:v>
                </c:pt>
                <c:pt idx="273">
                  <c:v>46.815999999999995</c:v>
                </c:pt>
                <c:pt idx="274">
                  <c:v>45.825000000000003</c:v>
                </c:pt>
                <c:pt idx="275">
                  <c:v>46.484999999999999</c:v>
                </c:pt>
                <c:pt idx="276">
                  <c:v>46.858499999999999</c:v>
                </c:pt>
                <c:pt idx="277">
                  <c:v>45.482500000000002</c:v>
                </c:pt>
                <c:pt idx="278">
                  <c:v>46.782000000000011</c:v>
                </c:pt>
                <c:pt idx="279">
                  <c:v>43.197000000000003</c:v>
                </c:pt>
                <c:pt idx="280">
                  <c:v>41.699000000000012</c:v>
                </c:pt>
                <c:pt idx="281">
                  <c:v>42.821000000000005</c:v>
                </c:pt>
                <c:pt idx="282">
                  <c:v>43.165000000000013</c:v>
                </c:pt>
                <c:pt idx="283">
                  <c:v>43.991500000000002</c:v>
                </c:pt>
                <c:pt idx="284">
                  <c:v>42.561</c:v>
                </c:pt>
                <c:pt idx="285">
                  <c:v>43.83</c:v>
                </c:pt>
                <c:pt idx="286">
                  <c:v>43.742500000000064</c:v>
                </c:pt>
                <c:pt idx="287">
                  <c:v>44.329000000000008</c:v>
                </c:pt>
                <c:pt idx="288">
                  <c:v>47.33</c:v>
                </c:pt>
                <c:pt idx="289">
                  <c:v>46.988</c:v>
                </c:pt>
                <c:pt idx="290">
                  <c:v>46.752500000000012</c:v>
                </c:pt>
                <c:pt idx="291">
                  <c:v>48.193500000000064</c:v>
                </c:pt>
                <c:pt idx="292">
                  <c:v>47.498000000000012</c:v>
                </c:pt>
                <c:pt idx="293">
                  <c:v>45.615500000000011</c:v>
                </c:pt>
                <c:pt idx="294">
                  <c:v>44.805500000000002</c:v>
                </c:pt>
                <c:pt idx="295">
                  <c:v>42.046500000000002</c:v>
                </c:pt>
                <c:pt idx="296">
                  <c:v>40.896000000000001</c:v>
                </c:pt>
                <c:pt idx="297">
                  <c:v>43.973500000000001</c:v>
                </c:pt>
                <c:pt idx="298">
                  <c:v>46.047499999999999</c:v>
                </c:pt>
                <c:pt idx="299">
                  <c:v>47.748000000000012</c:v>
                </c:pt>
                <c:pt idx="300">
                  <c:v>46.487000000000002</c:v>
                </c:pt>
                <c:pt idx="301">
                  <c:v>46.992000000000012</c:v>
                </c:pt>
                <c:pt idx="302">
                  <c:v>45.407000000000004</c:v>
                </c:pt>
                <c:pt idx="303">
                  <c:v>45.088500000000003</c:v>
                </c:pt>
                <c:pt idx="304">
                  <c:v>46.597000000000001</c:v>
                </c:pt>
                <c:pt idx="305">
                  <c:v>47.594500000000011</c:v>
                </c:pt>
                <c:pt idx="306">
                  <c:v>49.052500000000002</c:v>
                </c:pt>
                <c:pt idx="307">
                  <c:v>47.856999999999999</c:v>
                </c:pt>
                <c:pt idx="308">
                  <c:v>48.092500000000072</c:v>
                </c:pt>
                <c:pt idx="309">
                  <c:v>50.880499999999998</c:v>
                </c:pt>
                <c:pt idx="310">
                  <c:v>51.426000000000002</c:v>
                </c:pt>
                <c:pt idx="311">
                  <c:v>52.326500000000003</c:v>
                </c:pt>
                <c:pt idx="312">
                  <c:v>52.354499999999994</c:v>
                </c:pt>
                <c:pt idx="313">
                  <c:v>51.341999999999999</c:v>
                </c:pt>
                <c:pt idx="314">
                  <c:v>51.280500000000011</c:v>
                </c:pt>
                <c:pt idx="315">
                  <c:v>50.951999999999998</c:v>
                </c:pt>
                <c:pt idx="316">
                  <c:v>49.618000000000002</c:v>
                </c:pt>
                <c:pt idx="317">
                  <c:v>51.798000000000073</c:v>
                </c:pt>
                <c:pt idx="318">
                  <c:v>53.016500000000001</c:v>
                </c:pt>
                <c:pt idx="319">
                  <c:v>52.302500000000002</c:v>
                </c:pt>
                <c:pt idx="320">
                  <c:v>53.101500000000001</c:v>
                </c:pt>
                <c:pt idx="321">
                  <c:v>55.847000000000001</c:v>
                </c:pt>
                <c:pt idx="322">
                  <c:v>55</c:v>
                </c:pt>
                <c:pt idx="323">
                  <c:v>56.637</c:v>
                </c:pt>
                <c:pt idx="324">
                  <c:v>56.625000000000064</c:v>
                </c:pt>
                <c:pt idx="325">
                  <c:v>57.548500000000011</c:v>
                </c:pt>
                <c:pt idx="326">
                  <c:v>55.946000000000005</c:v>
                </c:pt>
                <c:pt idx="327">
                  <c:v>52.713000000000008</c:v>
                </c:pt>
                <c:pt idx="328">
                  <c:v>51.150500000000001</c:v>
                </c:pt>
                <c:pt idx="329">
                  <c:v>51.664000000000001</c:v>
                </c:pt>
                <c:pt idx="330">
                  <c:v>52.800999999999995</c:v>
                </c:pt>
                <c:pt idx="331">
                  <c:v>48.903000000000006</c:v>
                </c:pt>
                <c:pt idx="332">
                  <c:v>48.8</c:v>
                </c:pt>
                <c:pt idx="333">
                  <c:v>50.268000000000065</c:v>
                </c:pt>
                <c:pt idx="334">
                  <c:v>48.376000000000005</c:v>
                </c:pt>
                <c:pt idx="335">
                  <c:v>50.051500000000004</c:v>
                </c:pt>
                <c:pt idx="336">
                  <c:v>52.718500000000013</c:v>
                </c:pt>
                <c:pt idx="337">
                  <c:v>50.3005</c:v>
                </c:pt>
                <c:pt idx="338">
                  <c:v>51.113500000000002</c:v>
                </c:pt>
                <c:pt idx="339">
                  <c:v>49.611499999999999</c:v>
                </c:pt>
                <c:pt idx="340">
                  <c:v>50.974000000000004</c:v>
                </c:pt>
                <c:pt idx="341">
                  <c:v>53.583999999999996</c:v>
                </c:pt>
                <c:pt idx="342">
                  <c:v>58.532000000000011</c:v>
                </c:pt>
                <c:pt idx="343">
                  <c:v>66.620499999999979</c:v>
                </c:pt>
                <c:pt idx="344">
                  <c:v>71.714500000000143</c:v>
                </c:pt>
                <c:pt idx="345">
                  <c:v>71.688499999999948</c:v>
                </c:pt>
                <c:pt idx="346">
                  <c:v>72.482500000000002</c:v>
                </c:pt>
                <c:pt idx="347">
                  <c:v>74.337999999999994</c:v>
                </c:pt>
                <c:pt idx="348">
                  <c:v>75.346000000000004</c:v>
                </c:pt>
                <c:pt idx="349">
                  <c:v>75.849999999999994</c:v>
                </c:pt>
                <c:pt idx="350">
                  <c:v>75.713499999999996</c:v>
                </c:pt>
                <c:pt idx="351">
                  <c:v>74.272500000000008</c:v>
                </c:pt>
                <c:pt idx="352">
                  <c:v>69.388999999999982</c:v>
                </c:pt>
                <c:pt idx="353">
                  <c:v>73.178499999999872</c:v>
                </c:pt>
                <c:pt idx="354">
                  <c:v>75.660499999999999</c:v>
                </c:pt>
                <c:pt idx="355">
                  <c:v>84.297500000000127</c:v>
                </c:pt>
                <c:pt idx="356">
                  <c:v>91.284500000000023</c:v>
                </c:pt>
                <c:pt idx="357">
                  <c:v>83.987499999999997</c:v>
                </c:pt>
                <c:pt idx="358">
                  <c:v>80.366</c:v>
                </c:pt>
                <c:pt idx="359">
                  <c:v>86.952500000000001</c:v>
                </c:pt>
                <c:pt idx="360">
                  <c:v>87.326999999999998</c:v>
                </c:pt>
                <c:pt idx="361">
                  <c:v>86.957499999999996</c:v>
                </c:pt>
                <c:pt idx="362">
                  <c:v>83.094499999999996</c:v>
                </c:pt>
                <c:pt idx="363">
                  <c:v>91.033000000000001</c:v>
                </c:pt>
                <c:pt idx="364">
                  <c:v>92.242500000000007</c:v>
                </c:pt>
                <c:pt idx="365">
                  <c:v>105.72550000000001</c:v>
                </c:pt>
                <c:pt idx="366">
                  <c:v>97.783000000000015</c:v>
                </c:pt>
                <c:pt idx="367">
                  <c:v>97</c:v>
                </c:pt>
                <c:pt idx="368">
                  <c:v>97.147500000000022</c:v>
                </c:pt>
                <c:pt idx="369">
                  <c:v>90.716000000000022</c:v>
                </c:pt>
                <c:pt idx="370">
                  <c:v>88.973500000000001</c:v>
                </c:pt>
                <c:pt idx="371">
                  <c:v>89.342000000000013</c:v>
                </c:pt>
                <c:pt idx="372">
                  <c:v>91.777500000000003</c:v>
                </c:pt>
                <c:pt idx="373">
                  <c:v>79.871000000000009</c:v>
                </c:pt>
                <c:pt idx="374">
                  <c:v>80.643500000000003</c:v>
                </c:pt>
                <c:pt idx="375">
                  <c:v>84.10799999999999</c:v>
                </c:pt>
                <c:pt idx="376">
                  <c:v>88.539999999999992</c:v>
                </c:pt>
                <c:pt idx="377">
                  <c:v>96.526499999999999</c:v>
                </c:pt>
                <c:pt idx="378">
                  <c:v>91.327999999999989</c:v>
                </c:pt>
                <c:pt idx="379">
                  <c:v>87.692499999999981</c:v>
                </c:pt>
                <c:pt idx="380">
                  <c:v>87.33</c:v>
                </c:pt>
                <c:pt idx="381">
                  <c:v>88.132999999999981</c:v>
                </c:pt>
                <c:pt idx="382">
                  <c:v>86.853000000000009</c:v>
                </c:pt>
                <c:pt idx="383">
                  <c:v>91.943000000000026</c:v>
                </c:pt>
                <c:pt idx="384">
                  <c:v>98.058999999999983</c:v>
                </c:pt>
                <c:pt idx="385">
                  <c:v>97.52</c:v>
                </c:pt>
                <c:pt idx="386">
                  <c:v>97.5</c:v>
                </c:pt>
                <c:pt idx="387">
                  <c:v>92.208000000000013</c:v>
                </c:pt>
                <c:pt idx="388">
                  <c:v>100.8295</c:v>
                </c:pt>
                <c:pt idx="389">
                  <c:v>101.21050000000002</c:v>
                </c:pt>
                <c:pt idx="390">
                  <c:v>101.33599999999998</c:v>
                </c:pt>
                <c:pt idx="391">
                  <c:v>96.774999999999991</c:v>
                </c:pt>
                <c:pt idx="392">
                  <c:v>100.31</c:v>
                </c:pt>
                <c:pt idx="393">
                  <c:v>101.72899999999998</c:v>
                </c:pt>
                <c:pt idx="394">
                  <c:v>97.894499999999994</c:v>
                </c:pt>
                <c:pt idx="395">
                  <c:v>103.71250000000002</c:v>
                </c:pt>
                <c:pt idx="396">
                  <c:v>113.18049999999998</c:v>
                </c:pt>
                <c:pt idx="397">
                  <c:v>105.18549999999998</c:v>
                </c:pt>
                <c:pt idx="398">
                  <c:v>102.31100000000002</c:v>
                </c:pt>
                <c:pt idx="399">
                  <c:v>96.349500000000006</c:v>
                </c:pt>
                <c:pt idx="400">
                  <c:v>89.927499999999995</c:v>
                </c:pt>
                <c:pt idx="401">
                  <c:v>82.353499999999983</c:v>
                </c:pt>
                <c:pt idx="402">
                  <c:v>74.458000000000013</c:v>
                </c:pt>
                <c:pt idx="403">
                  <c:v>78.878499999999988</c:v>
                </c:pt>
                <c:pt idx="404">
                  <c:v>87.081500000000005</c:v>
                </c:pt>
                <c:pt idx="405">
                  <c:v>85.884500000000003</c:v>
                </c:pt>
                <c:pt idx="406">
                  <c:v>77.399000000000001</c:v>
                </c:pt>
                <c:pt idx="407">
                  <c:v>83.10499999999999</c:v>
                </c:pt>
                <c:pt idx="408">
                  <c:v>90.854500000000002</c:v>
                </c:pt>
                <c:pt idx="409">
                  <c:v>86.548000000000002</c:v>
                </c:pt>
                <c:pt idx="410">
                  <c:v>81.717500000000143</c:v>
                </c:pt>
                <c:pt idx="411">
                  <c:v>83.364000000000004</c:v>
                </c:pt>
                <c:pt idx="412">
                  <c:v>82.357500000000002</c:v>
                </c:pt>
                <c:pt idx="413">
                  <c:v>73.879499999999979</c:v>
                </c:pt>
                <c:pt idx="414">
                  <c:v>68.181999999999988</c:v>
                </c:pt>
                <c:pt idx="415">
                  <c:v>74.248499999999993</c:v>
                </c:pt>
                <c:pt idx="416">
                  <c:v>71.245000000000005</c:v>
                </c:pt>
                <c:pt idx="417">
                  <c:v>72.837000000000003</c:v>
                </c:pt>
                <c:pt idx="418">
                  <c:v>81.356499999999983</c:v>
                </c:pt>
                <c:pt idx="419">
                  <c:v>80.974500000000006</c:v>
                </c:pt>
                <c:pt idx="420">
                  <c:v>77.691999999999993</c:v>
                </c:pt>
                <c:pt idx="421">
                  <c:v>74.417500000000175</c:v>
                </c:pt>
                <c:pt idx="422">
                  <c:v>70.212999999999994</c:v>
                </c:pt>
                <c:pt idx="423">
                  <c:v>65.60899999999998</c:v>
                </c:pt>
                <c:pt idx="424">
                  <c:v>63.895500000000013</c:v>
                </c:pt>
                <c:pt idx="425">
                  <c:v>59.112000000000002</c:v>
                </c:pt>
                <c:pt idx="426">
                  <c:v>55.458999999999996</c:v>
                </c:pt>
                <c:pt idx="427">
                  <c:v>61.326000000000001</c:v>
                </c:pt>
                <c:pt idx="428">
                  <c:v>62.782500000000013</c:v>
                </c:pt>
                <c:pt idx="429">
                  <c:v>55.062000000000012</c:v>
                </c:pt>
                <c:pt idx="430">
                  <c:v>55.041000000000004</c:v>
                </c:pt>
                <c:pt idx="431">
                  <c:v>50.887999999999998</c:v>
                </c:pt>
                <c:pt idx="432">
                  <c:v>53.308500000000002</c:v>
                </c:pt>
                <c:pt idx="433">
                  <c:v>54.779500000000013</c:v>
                </c:pt>
                <c:pt idx="434">
                  <c:v>52.246000000000009</c:v>
                </c:pt>
                <c:pt idx="435">
                  <c:v>55.612000000000002</c:v>
                </c:pt>
                <c:pt idx="436">
                  <c:v>59.433</c:v>
                </c:pt>
                <c:pt idx="437">
                  <c:v>56.927</c:v>
                </c:pt>
                <c:pt idx="438">
                  <c:v>54.854499999999994</c:v>
                </c:pt>
                <c:pt idx="439">
                  <c:v>59.456000000000003</c:v>
                </c:pt>
                <c:pt idx="440">
                  <c:v>62.465000000000003</c:v>
                </c:pt>
                <c:pt idx="441">
                  <c:v>63.079000000000008</c:v>
                </c:pt>
                <c:pt idx="442">
                  <c:v>61.372500000000002</c:v>
                </c:pt>
                <c:pt idx="443">
                  <c:v>60.874500000000005</c:v>
                </c:pt>
                <c:pt idx="444">
                  <c:v>62.210500000000003</c:v>
                </c:pt>
                <c:pt idx="445">
                  <c:v>64.870999999999981</c:v>
                </c:pt>
                <c:pt idx="446">
                  <c:v>63.841499999999996</c:v>
                </c:pt>
                <c:pt idx="447">
                  <c:v>63.897500000000001</c:v>
                </c:pt>
                <c:pt idx="448">
                  <c:v>61.461500000000001</c:v>
                </c:pt>
                <c:pt idx="449">
                  <c:v>60.703000000000003</c:v>
                </c:pt>
                <c:pt idx="450">
                  <c:v>59.18</c:v>
                </c:pt>
                <c:pt idx="451">
                  <c:v>54.416999999999994</c:v>
                </c:pt>
                <c:pt idx="452">
                  <c:v>54.230000000000011</c:v>
                </c:pt>
                <c:pt idx="453">
                  <c:v>56.277500000000003</c:v>
                </c:pt>
                <c:pt idx="454">
                  <c:v>53.586000000000006</c:v>
                </c:pt>
                <c:pt idx="455">
                  <c:v>55.53</c:v>
                </c:pt>
                <c:pt idx="456">
                  <c:v>55.414999999999999</c:v>
                </c:pt>
                <c:pt idx="457">
                  <c:v>58.696000000000012</c:v>
                </c:pt>
                <c:pt idx="458">
                  <c:v>58.750500000000002</c:v>
                </c:pt>
                <c:pt idx="459">
                  <c:v>64.808999999999983</c:v>
                </c:pt>
                <c:pt idx="460">
                  <c:v>69.603499999999983</c:v>
                </c:pt>
                <c:pt idx="461">
                  <c:v>71.265000000000001</c:v>
                </c:pt>
                <c:pt idx="462">
                  <c:v>75.241500000000144</c:v>
                </c:pt>
                <c:pt idx="463">
                  <c:v>74.842000000000013</c:v>
                </c:pt>
                <c:pt idx="464">
                  <c:v>72.925000000000011</c:v>
                </c:pt>
                <c:pt idx="465">
                  <c:v>74.918999999999997</c:v>
                </c:pt>
                <c:pt idx="466">
                  <c:v>71.521500000000003</c:v>
                </c:pt>
                <c:pt idx="467">
                  <c:v>77.499500000000026</c:v>
                </c:pt>
                <c:pt idx="468">
                  <c:v>75.444500000000176</c:v>
                </c:pt>
                <c:pt idx="469">
                  <c:v>76.396500000000003</c:v>
                </c:pt>
                <c:pt idx="470">
                  <c:v>77.713499999999996</c:v>
                </c:pt>
                <c:pt idx="471">
                  <c:v>79.625999999999948</c:v>
                </c:pt>
                <c:pt idx="472">
                  <c:v>82.179999999999978</c:v>
                </c:pt>
                <c:pt idx="473">
                  <c:v>87.054500000000004</c:v>
                </c:pt>
                <c:pt idx="474">
                  <c:v>81.240000000000023</c:v>
                </c:pt>
                <c:pt idx="475">
                  <c:v>83.387500000000003</c:v>
                </c:pt>
                <c:pt idx="476">
                  <c:v>85.031000000000006</c:v>
                </c:pt>
                <c:pt idx="477">
                  <c:v>83.900999999999996</c:v>
                </c:pt>
                <c:pt idx="478">
                  <c:v>86.638499999999979</c:v>
                </c:pt>
                <c:pt idx="479">
                  <c:v>87.127999999999986</c:v>
                </c:pt>
                <c:pt idx="480">
                  <c:v>86.959000000000003</c:v>
                </c:pt>
                <c:pt idx="481">
                  <c:v>86.895499999999998</c:v>
                </c:pt>
                <c:pt idx="482">
                  <c:v>86.78649999999999</c:v>
                </c:pt>
                <c:pt idx="483">
                  <c:v>93.795999999999992</c:v>
                </c:pt>
                <c:pt idx="484">
                  <c:v>91.952500000000001</c:v>
                </c:pt>
                <c:pt idx="485">
                  <c:v>93.62700000000001</c:v>
                </c:pt>
                <c:pt idx="486">
                  <c:v>93.372499999999988</c:v>
                </c:pt>
                <c:pt idx="487">
                  <c:v>93.134500000000003</c:v>
                </c:pt>
                <c:pt idx="488">
                  <c:v>89.952000000000012</c:v>
                </c:pt>
                <c:pt idx="489">
                  <c:v>84.153999999999982</c:v>
                </c:pt>
                <c:pt idx="490">
                  <c:v>86.397500000000022</c:v>
                </c:pt>
                <c:pt idx="491">
                  <c:v>85.292999999999992</c:v>
                </c:pt>
                <c:pt idx="492">
                  <c:v>86.461000000000027</c:v>
                </c:pt>
                <c:pt idx="493">
                  <c:v>83.117999999999995</c:v>
                </c:pt>
                <c:pt idx="494">
                  <c:v>83.562000000000012</c:v>
                </c:pt>
                <c:pt idx="495">
                  <c:v>84.774500000000003</c:v>
                </c:pt>
                <c:pt idx="496">
                  <c:v>82.784999999999997</c:v>
                </c:pt>
                <c:pt idx="497">
                  <c:v>81.051500000000004</c:v>
                </c:pt>
                <c:pt idx="498">
                  <c:v>82.507499999999993</c:v>
                </c:pt>
                <c:pt idx="499">
                  <c:v>82.471499999999992</c:v>
                </c:pt>
                <c:pt idx="500">
                  <c:v>78.257499999999993</c:v>
                </c:pt>
                <c:pt idx="501">
                  <c:v>80.515000000000001</c:v>
                </c:pt>
                <c:pt idx="502">
                  <c:v>83.739499999999992</c:v>
                </c:pt>
                <c:pt idx="503">
                  <c:v>84.538499999999999</c:v>
                </c:pt>
                <c:pt idx="504">
                  <c:v>84.878499999999988</c:v>
                </c:pt>
                <c:pt idx="505">
                  <c:v>86.343999999999994</c:v>
                </c:pt>
                <c:pt idx="506">
                  <c:v>88.043999999999997</c:v>
                </c:pt>
                <c:pt idx="507">
                  <c:v>87.666499999999999</c:v>
                </c:pt>
                <c:pt idx="508">
                  <c:v>86.853999999999999</c:v>
                </c:pt>
                <c:pt idx="509">
                  <c:v>85.644000000000005</c:v>
                </c:pt>
                <c:pt idx="510">
                  <c:v>86.16</c:v>
                </c:pt>
                <c:pt idx="511">
                  <c:v>85.832499999999982</c:v>
                </c:pt>
                <c:pt idx="512">
                  <c:v>83.470500000000001</c:v>
                </c:pt>
                <c:pt idx="513">
                  <c:v>81.878999999999948</c:v>
                </c:pt>
                <c:pt idx="514">
                  <c:v>84.350499999999982</c:v>
                </c:pt>
                <c:pt idx="515">
                  <c:v>83.533000000000001</c:v>
                </c:pt>
                <c:pt idx="516">
                  <c:v>83.377999999999986</c:v>
                </c:pt>
                <c:pt idx="517">
                  <c:v>82.82</c:v>
                </c:pt>
                <c:pt idx="518">
                  <c:v>83.393000000000001</c:v>
                </c:pt>
                <c:pt idx="519">
                  <c:v>87.903500000000022</c:v>
                </c:pt>
                <c:pt idx="520">
                  <c:v>89.938500000000005</c:v>
                </c:pt>
                <c:pt idx="521">
                  <c:v>89.617500000000007</c:v>
                </c:pt>
                <c:pt idx="522">
                  <c:v>88.527500000000003</c:v>
                </c:pt>
                <c:pt idx="523">
                  <c:v>87.974500000000006</c:v>
                </c:pt>
                <c:pt idx="524">
                  <c:v>90.570999999999998</c:v>
                </c:pt>
                <c:pt idx="525">
                  <c:v>95.60899999999998</c:v>
                </c:pt>
                <c:pt idx="526">
                  <c:v>95.467500000000143</c:v>
                </c:pt>
                <c:pt idx="527">
                  <c:v>88.908999999999992</c:v>
                </c:pt>
                <c:pt idx="528">
                  <c:v>84.540999999999997</c:v>
                </c:pt>
                <c:pt idx="529">
                  <c:v>86.900499999999994</c:v>
                </c:pt>
                <c:pt idx="530">
                  <c:v>89.046999999999997</c:v>
                </c:pt>
                <c:pt idx="531">
                  <c:v>84.591499999999996</c:v>
                </c:pt>
                <c:pt idx="532">
                  <c:v>82.998500000000007</c:v>
                </c:pt>
                <c:pt idx="533">
                  <c:v>82.431500000000128</c:v>
                </c:pt>
                <c:pt idx="534">
                  <c:v>82.369500000000002</c:v>
                </c:pt>
                <c:pt idx="535">
                  <c:v>82.714000000000027</c:v>
                </c:pt>
                <c:pt idx="536">
                  <c:v>79.567000000000007</c:v>
                </c:pt>
                <c:pt idx="537">
                  <c:v>81.202000000000012</c:v>
                </c:pt>
                <c:pt idx="538">
                  <c:v>83.859499999999983</c:v>
                </c:pt>
                <c:pt idx="539">
                  <c:v>85.506500000000003</c:v>
                </c:pt>
                <c:pt idx="540">
                  <c:v>89.257000000000005</c:v>
                </c:pt>
                <c:pt idx="541">
                  <c:v>90.736999999999995</c:v>
                </c:pt>
                <c:pt idx="542">
                  <c:v>90.363</c:v>
                </c:pt>
                <c:pt idx="543">
                  <c:v>91.258499999999998</c:v>
                </c:pt>
                <c:pt idx="544">
                  <c:v>91.121499999999983</c:v>
                </c:pt>
                <c:pt idx="545">
                  <c:v>91.248999999999995</c:v>
                </c:pt>
                <c:pt idx="546">
                  <c:v>87.591000000000022</c:v>
                </c:pt>
                <c:pt idx="547">
                  <c:v>86.340499999999992</c:v>
                </c:pt>
                <c:pt idx="548">
                  <c:v>84.35</c:v>
                </c:pt>
                <c:pt idx="549">
                  <c:v>84.681999999999988</c:v>
                </c:pt>
                <c:pt idx="550">
                  <c:v>80.186999999999998</c:v>
                </c:pt>
                <c:pt idx="551">
                  <c:v>80.367500000000007</c:v>
                </c:pt>
                <c:pt idx="552">
                  <c:v>76.016500000000022</c:v>
                </c:pt>
                <c:pt idx="553">
                  <c:v>76.801500000000004</c:v>
                </c:pt>
                <c:pt idx="554">
                  <c:v>70.86099999999999</c:v>
                </c:pt>
                <c:pt idx="555">
                  <c:v>71.706500000000005</c:v>
                </c:pt>
                <c:pt idx="556">
                  <c:v>75.355499999999978</c:v>
                </c:pt>
                <c:pt idx="557">
                  <c:v>76.220500000000001</c:v>
                </c:pt>
                <c:pt idx="558">
                  <c:v>77.100999999999999</c:v>
                </c:pt>
                <c:pt idx="559">
                  <c:v>78.521999999999991</c:v>
                </c:pt>
                <c:pt idx="560">
                  <c:v>79.14</c:v>
                </c:pt>
                <c:pt idx="561">
                  <c:v>83.390500000000003</c:v>
                </c:pt>
                <c:pt idx="562">
                  <c:v>81.143000000000001</c:v>
                </c:pt>
                <c:pt idx="563">
                  <c:v>80.884500000000003</c:v>
                </c:pt>
                <c:pt idx="564">
                  <c:v>79.266999999999996</c:v>
                </c:pt>
                <c:pt idx="565">
                  <c:v>76.727499999999992</c:v>
                </c:pt>
                <c:pt idx="566">
                  <c:v>73.742000000000004</c:v>
                </c:pt>
                <c:pt idx="567">
                  <c:v>79.30449999999999</c:v>
                </c:pt>
                <c:pt idx="568">
                  <c:v>81.777000000000001</c:v>
                </c:pt>
                <c:pt idx="569">
                  <c:v>84.88900000000001</c:v>
                </c:pt>
                <c:pt idx="570">
                  <c:v>81.465499999999992</c:v>
                </c:pt>
                <c:pt idx="571">
                  <c:v>85.294000000000025</c:v>
                </c:pt>
                <c:pt idx="572">
                  <c:v>84.200999999999993</c:v>
                </c:pt>
                <c:pt idx="573">
                  <c:v>83.358499999999978</c:v>
                </c:pt>
                <c:pt idx="574">
                  <c:v>82.662999999999982</c:v>
                </c:pt>
                <c:pt idx="575">
                  <c:v>79.645499999999998</c:v>
                </c:pt>
                <c:pt idx="576">
                  <c:v>72.581500000000005</c:v>
                </c:pt>
                <c:pt idx="577">
                  <c:v>76.03</c:v>
                </c:pt>
                <c:pt idx="578">
                  <c:v>81.147000000000006</c:v>
                </c:pt>
                <c:pt idx="579">
                  <c:v>77.172499999999872</c:v>
                </c:pt>
                <c:pt idx="580">
                  <c:v>74.935500000000005</c:v>
                </c:pt>
                <c:pt idx="581">
                  <c:v>69.402000000000001</c:v>
                </c:pt>
                <c:pt idx="582">
                  <c:v>70.274999999999991</c:v>
                </c:pt>
                <c:pt idx="583">
                  <c:v>70.078999999999979</c:v>
                </c:pt>
                <c:pt idx="584">
                  <c:v>70.028500000000008</c:v>
                </c:pt>
                <c:pt idx="585">
                  <c:v>75.450500000000005</c:v>
                </c:pt>
                <c:pt idx="586">
                  <c:v>77.084000000000003</c:v>
                </c:pt>
                <c:pt idx="587">
                  <c:v>72.371999999999986</c:v>
                </c:pt>
                <c:pt idx="588">
                  <c:v>72.60599999999998</c:v>
                </c:pt>
                <c:pt idx="589">
                  <c:v>70.895499999999998</c:v>
                </c:pt>
                <c:pt idx="590">
                  <c:v>73.789500000000004</c:v>
                </c:pt>
                <c:pt idx="591">
                  <c:v>73.385500000000008</c:v>
                </c:pt>
                <c:pt idx="592">
                  <c:v>78.646500000000003</c:v>
                </c:pt>
                <c:pt idx="593">
                  <c:v>77.197000000000003</c:v>
                </c:pt>
                <c:pt idx="594">
                  <c:v>75.765500000000003</c:v>
                </c:pt>
                <c:pt idx="595">
                  <c:v>79.436499999999995</c:v>
                </c:pt>
                <c:pt idx="596">
                  <c:v>83.894499999999994</c:v>
                </c:pt>
                <c:pt idx="597">
                  <c:v>80.120999999999981</c:v>
                </c:pt>
                <c:pt idx="598">
                  <c:v>78.587000000000003</c:v>
                </c:pt>
                <c:pt idx="599">
                  <c:v>75.437000000000026</c:v>
                </c:pt>
                <c:pt idx="600">
                  <c:v>76.372499999999988</c:v>
                </c:pt>
                <c:pt idx="601">
                  <c:v>78.102499999999978</c:v>
                </c:pt>
                <c:pt idx="602">
                  <c:v>78.813000000000002</c:v>
                </c:pt>
                <c:pt idx="603">
                  <c:v>74.020499999999998</c:v>
                </c:pt>
                <c:pt idx="604">
                  <c:v>75.123999999999981</c:v>
                </c:pt>
                <c:pt idx="605">
                  <c:v>78.328499999999948</c:v>
                </c:pt>
                <c:pt idx="606">
                  <c:v>78.269000000000005</c:v>
                </c:pt>
                <c:pt idx="607">
                  <c:v>79.623999999999981</c:v>
                </c:pt>
                <c:pt idx="608">
                  <c:v>80.54849999999999</c:v>
                </c:pt>
                <c:pt idx="609">
                  <c:v>80.870999999999981</c:v>
                </c:pt>
                <c:pt idx="610">
                  <c:v>78.513000000000005</c:v>
                </c:pt>
                <c:pt idx="611">
                  <c:v>78.489499999999992</c:v>
                </c:pt>
                <c:pt idx="612">
                  <c:v>77.006500000000003</c:v>
                </c:pt>
                <c:pt idx="613">
                  <c:v>76.844499999999996</c:v>
                </c:pt>
                <c:pt idx="614">
                  <c:v>72.823499999999981</c:v>
                </c:pt>
                <c:pt idx="615">
                  <c:v>66.393000000000001</c:v>
                </c:pt>
                <c:pt idx="616">
                  <c:v>63.433</c:v>
                </c:pt>
                <c:pt idx="617">
                  <c:v>65.869500000000002</c:v>
                </c:pt>
                <c:pt idx="618">
                  <c:v>67.258499999999998</c:v>
                </c:pt>
                <c:pt idx="619">
                  <c:v>67.178999999999988</c:v>
                </c:pt>
                <c:pt idx="620">
                  <c:v>67.864000000000004</c:v>
                </c:pt>
                <c:pt idx="621">
                  <c:v>67.727499999999992</c:v>
                </c:pt>
                <c:pt idx="622">
                  <c:v>67.548000000000002</c:v>
                </c:pt>
                <c:pt idx="623">
                  <c:v>64.543999999999997</c:v>
                </c:pt>
                <c:pt idx="624">
                  <c:v>63.565500000000064</c:v>
                </c:pt>
                <c:pt idx="625">
                  <c:v>58.878</c:v>
                </c:pt>
                <c:pt idx="626">
                  <c:v>62.826000000000008</c:v>
                </c:pt>
                <c:pt idx="627">
                  <c:v>64.170999999999978</c:v>
                </c:pt>
                <c:pt idx="628">
                  <c:v>66.192499999999981</c:v>
                </c:pt>
                <c:pt idx="629">
                  <c:v>68.417000000000144</c:v>
                </c:pt>
                <c:pt idx="630">
                  <c:v>69.393000000000001</c:v>
                </c:pt>
                <c:pt idx="631">
                  <c:v>69.598500000000001</c:v>
                </c:pt>
                <c:pt idx="632">
                  <c:v>69.4255</c:v>
                </c:pt>
                <c:pt idx="633">
                  <c:v>67.401500000000027</c:v>
                </c:pt>
                <c:pt idx="634">
                  <c:v>66.521500000000003</c:v>
                </c:pt>
                <c:pt idx="635">
                  <c:v>68.929000000000002</c:v>
                </c:pt>
                <c:pt idx="636">
                  <c:v>67.596000000000004</c:v>
                </c:pt>
                <c:pt idx="637">
                  <c:v>69.076999999999998</c:v>
                </c:pt>
                <c:pt idx="638">
                  <c:v>68.797500000000127</c:v>
                </c:pt>
                <c:pt idx="639">
                  <c:v>66.834000000000003</c:v>
                </c:pt>
                <c:pt idx="640">
                  <c:v>66.569500000000005</c:v>
                </c:pt>
                <c:pt idx="641">
                  <c:v>68.405000000000001</c:v>
                </c:pt>
                <c:pt idx="642">
                  <c:v>65.629499999999979</c:v>
                </c:pt>
                <c:pt idx="643">
                  <c:v>66.164000000000001</c:v>
                </c:pt>
                <c:pt idx="644">
                  <c:v>65.163499999999999</c:v>
                </c:pt>
                <c:pt idx="645">
                  <c:v>65.665999999999983</c:v>
                </c:pt>
                <c:pt idx="646">
                  <c:v>65.555499999999981</c:v>
                </c:pt>
                <c:pt idx="647">
                  <c:v>63.68</c:v>
                </c:pt>
                <c:pt idx="648">
                  <c:v>63.781500000000001</c:v>
                </c:pt>
                <c:pt idx="649">
                  <c:v>63.058</c:v>
                </c:pt>
                <c:pt idx="650">
                  <c:v>63.391000000000005</c:v>
                </c:pt>
                <c:pt idx="651">
                  <c:v>64.942499999999995</c:v>
                </c:pt>
                <c:pt idx="652">
                  <c:v>63.973500000000001</c:v>
                </c:pt>
                <c:pt idx="653">
                  <c:v>62.6875</c:v>
                </c:pt>
                <c:pt idx="654">
                  <c:v>61.956500000000005</c:v>
                </c:pt>
                <c:pt idx="655">
                  <c:v>62.577000000000005</c:v>
                </c:pt>
                <c:pt idx="656">
                  <c:v>61.964500000000001</c:v>
                </c:pt>
                <c:pt idx="657">
                  <c:v>62.419000000000004</c:v>
                </c:pt>
                <c:pt idx="658">
                  <c:v>61.015500000000003</c:v>
                </c:pt>
                <c:pt idx="659">
                  <c:v>57.747</c:v>
                </c:pt>
                <c:pt idx="660">
                  <c:v>56.647000000000006</c:v>
                </c:pt>
                <c:pt idx="661">
                  <c:v>52.628000000000064</c:v>
                </c:pt>
                <c:pt idx="662">
                  <c:v>55.154499999999999</c:v>
                </c:pt>
                <c:pt idx="663">
                  <c:v>54.889000000000003</c:v>
                </c:pt>
                <c:pt idx="664">
                  <c:v>55.945500000000003</c:v>
                </c:pt>
                <c:pt idx="665">
                  <c:v>53.235500000000073</c:v>
                </c:pt>
                <c:pt idx="666">
                  <c:v>55.5105</c:v>
                </c:pt>
                <c:pt idx="667">
                  <c:v>54.109500000000011</c:v>
                </c:pt>
                <c:pt idx="668">
                  <c:v>50.3005</c:v>
                </c:pt>
                <c:pt idx="669">
                  <c:v>49.424000000000007</c:v>
                </c:pt>
                <c:pt idx="670">
                  <c:v>52.269000000000013</c:v>
                </c:pt>
                <c:pt idx="671">
                  <c:v>53.593500000000013</c:v>
                </c:pt>
                <c:pt idx="672">
                  <c:v>54.886000000000003</c:v>
                </c:pt>
                <c:pt idx="673">
                  <c:v>53.770500000000013</c:v>
                </c:pt>
                <c:pt idx="674">
                  <c:v>54.001000000000005</c:v>
                </c:pt>
                <c:pt idx="675">
                  <c:v>55.552500000000002</c:v>
                </c:pt>
                <c:pt idx="676">
                  <c:v>51.126000000000012</c:v>
                </c:pt>
                <c:pt idx="677">
                  <c:v>48.757000000000005</c:v>
                </c:pt>
                <c:pt idx="678">
                  <c:v>47.514000000000003</c:v>
                </c:pt>
                <c:pt idx="679">
                  <c:v>50.857499999999995</c:v>
                </c:pt>
                <c:pt idx="680">
                  <c:v>50.0745</c:v>
                </c:pt>
                <c:pt idx="681">
                  <c:v>50.162500000000072</c:v>
                </c:pt>
                <c:pt idx="682">
                  <c:v>50.029500000000013</c:v>
                </c:pt>
                <c:pt idx="683">
                  <c:v>48.694000000000003</c:v>
                </c:pt>
                <c:pt idx="684">
                  <c:v>49.829500000000003</c:v>
                </c:pt>
                <c:pt idx="685">
                  <c:v>49.815999999999995</c:v>
                </c:pt>
                <c:pt idx="686">
                  <c:v>51.381499999999996</c:v>
                </c:pt>
                <c:pt idx="687">
                  <c:v>53.729500000000073</c:v>
                </c:pt>
                <c:pt idx="688">
                  <c:v>59.084499999999998</c:v>
                </c:pt>
                <c:pt idx="689">
                  <c:v>59.408500000000011</c:v>
                </c:pt>
                <c:pt idx="690">
                  <c:v>55.632000000000012</c:v>
                </c:pt>
                <c:pt idx="691">
                  <c:v>54.457999999999998</c:v>
                </c:pt>
                <c:pt idx="692">
                  <c:v>52.818999999999996</c:v>
                </c:pt>
                <c:pt idx="693">
                  <c:v>54.388000000000005</c:v>
                </c:pt>
                <c:pt idx="694">
                  <c:v>53.3185</c:v>
                </c:pt>
                <c:pt idx="695">
                  <c:v>55.364000000000004</c:v>
                </c:pt>
                <c:pt idx="696">
                  <c:v>56.8125</c:v>
                </c:pt>
                <c:pt idx="697">
                  <c:v>56.927500000000002</c:v>
                </c:pt>
                <c:pt idx="698">
                  <c:v>58.084500000000006</c:v>
                </c:pt>
                <c:pt idx="699">
                  <c:v>55.122000000000064</c:v>
                </c:pt>
                <c:pt idx="700">
                  <c:v>58.08</c:v>
                </c:pt>
                <c:pt idx="701">
                  <c:v>56.893500000000003</c:v>
                </c:pt>
                <c:pt idx="702">
                  <c:v>56.667000000000002</c:v>
                </c:pt>
                <c:pt idx="703">
                  <c:v>56.893000000000001</c:v>
                </c:pt>
                <c:pt idx="704">
                  <c:v>55.8795</c:v>
                </c:pt>
                <c:pt idx="705">
                  <c:v>55.040500000000002</c:v>
                </c:pt>
                <c:pt idx="706">
                  <c:v>53.57</c:v>
                </c:pt>
                <c:pt idx="707">
                  <c:v>52.168500000000073</c:v>
                </c:pt>
                <c:pt idx="708">
                  <c:v>55.407499999999999</c:v>
                </c:pt>
                <c:pt idx="709">
                  <c:v>57.580999999999996</c:v>
                </c:pt>
                <c:pt idx="710">
                  <c:v>57.757500000000007</c:v>
                </c:pt>
                <c:pt idx="711">
                  <c:v>59.121000000000009</c:v>
                </c:pt>
                <c:pt idx="712">
                  <c:v>57.754000000000005</c:v>
                </c:pt>
                <c:pt idx="713">
                  <c:v>55.603500000000011</c:v>
                </c:pt>
                <c:pt idx="714">
                  <c:v>57.635500000000064</c:v>
                </c:pt>
                <c:pt idx="715">
                  <c:v>57.026500000000013</c:v>
                </c:pt>
                <c:pt idx="716">
                  <c:v>56.952500000000001</c:v>
                </c:pt>
                <c:pt idx="717">
                  <c:v>57.016500000000001</c:v>
                </c:pt>
                <c:pt idx="718">
                  <c:v>55.6175</c:v>
                </c:pt>
                <c:pt idx="719">
                  <c:v>56.437000000000005</c:v>
                </c:pt>
                <c:pt idx="720">
                  <c:v>57.582500000000003</c:v>
                </c:pt>
                <c:pt idx="721">
                  <c:v>59.628500000000088</c:v>
                </c:pt>
                <c:pt idx="722">
                  <c:v>61.158500000000011</c:v>
                </c:pt>
                <c:pt idx="723">
                  <c:v>60.073500000000003</c:v>
                </c:pt>
                <c:pt idx="724">
                  <c:v>59.966000000000001</c:v>
                </c:pt>
                <c:pt idx="725">
                  <c:v>59.531500000000001</c:v>
                </c:pt>
                <c:pt idx="726">
                  <c:v>57.861000000000004</c:v>
                </c:pt>
                <c:pt idx="727">
                  <c:v>57.538500000000013</c:v>
                </c:pt>
                <c:pt idx="728">
                  <c:v>58.527500000000003</c:v>
                </c:pt>
                <c:pt idx="729">
                  <c:v>56.916000000000004</c:v>
                </c:pt>
                <c:pt idx="730">
                  <c:v>57.447500000000005</c:v>
                </c:pt>
                <c:pt idx="731">
                  <c:v>56.855500000000006</c:v>
                </c:pt>
                <c:pt idx="732">
                  <c:v>57.470500000000001</c:v>
                </c:pt>
                <c:pt idx="733">
                  <c:v>59.544499999999999</c:v>
                </c:pt>
                <c:pt idx="734">
                  <c:v>59.288500000000013</c:v>
                </c:pt>
                <c:pt idx="735">
                  <c:v>58.703000000000003</c:v>
                </c:pt>
                <c:pt idx="736">
                  <c:v>57.269500000000072</c:v>
                </c:pt>
                <c:pt idx="737">
                  <c:v>56.217000000000006</c:v>
                </c:pt>
                <c:pt idx="738">
                  <c:v>56.964000000000006</c:v>
                </c:pt>
                <c:pt idx="739">
                  <c:v>57.863</c:v>
                </c:pt>
                <c:pt idx="740">
                  <c:v>56.329500000000003</c:v>
                </c:pt>
                <c:pt idx="741">
                  <c:v>57.650000000000006</c:v>
                </c:pt>
                <c:pt idx="742">
                  <c:v>57.617000000000004</c:v>
                </c:pt>
                <c:pt idx="743">
                  <c:v>57.572000000000003</c:v>
                </c:pt>
                <c:pt idx="744">
                  <c:v>54.825500000000012</c:v>
                </c:pt>
                <c:pt idx="745">
                  <c:v>53.978500000000011</c:v>
                </c:pt>
                <c:pt idx="746">
                  <c:v>53.405500000000011</c:v>
                </c:pt>
                <c:pt idx="747">
                  <c:v>48.297000000000011</c:v>
                </c:pt>
                <c:pt idx="748">
                  <c:v>47.482500000000002</c:v>
                </c:pt>
                <c:pt idx="749">
                  <c:v>45.464000000000006</c:v>
                </c:pt>
                <c:pt idx="750">
                  <c:v>45.726000000000013</c:v>
                </c:pt>
                <c:pt idx="751">
                  <c:v>44.0595</c:v>
                </c:pt>
                <c:pt idx="752">
                  <c:v>44.631</c:v>
                </c:pt>
                <c:pt idx="753">
                  <c:v>47.463000000000008</c:v>
                </c:pt>
                <c:pt idx="754">
                  <c:v>46.343500000000006</c:v>
                </c:pt>
                <c:pt idx="755">
                  <c:v>47.034000000000006</c:v>
                </c:pt>
                <c:pt idx="756">
                  <c:v>46.172000000000011</c:v>
                </c:pt>
                <c:pt idx="757">
                  <c:v>45.387499999999996</c:v>
                </c:pt>
                <c:pt idx="758">
                  <c:v>47.182500000000012</c:v>
                </c:pt>
                <c:pt idx="759">
                  <c:v>46.712000000000003</c:v>
                </c:pt>
                <c:pt idx="760">
                  <c:v>48.692500000000088</c:v>
                </c:pt>
                <c:pt idx="761">
                  <c:v>48.224000000000011</c:v>
                </c:pt>
                <c:pt idx="762">
                  <c:v>49.302</c:v>
                </c:pt>
                <c:pt idx="763">
                  <c:v>49.46</c:v>
                </c:pt>
                <c:pt idx="764">
                  <c:v>49.316999999999993</c:v>
                </c:pt>
                <c:pt idx="765">
                  <c:v>49.176500000000011</c:v>
                </c:pt>
                <c:pt idx="766">
                  <c:v>49.378500000000003</c:v>
                </c:pt>
                <c:pt idx="767">
                  <c:v>48.723500000000072</c:v>
                </c:pt>
                <c:pt idx="768">
                  <c:v>47.542000000000002</c:v>
                </c:pt>
                <c:pt idx="769">
                  <c:v>48.182000000000002</c:v>
                </c:pt>
                <c:pt idx="770">
                  <c:v>48.278000000000013</c:v>
                </c:pt>
                <c:pt idx="771">
                  <c:v>49.689</c:v>
                </c:pt>
                <c:pt idx="772">
                  <c:v>50.511499999999998</c:v>
                </c:pt>
                <c:pt idx="773">
                  <c:v>49.603500000000011</c:v>
                </c:pt>
                <c:pt idx="774">
                  <c:v>49.541000000000004</c:v>
                </c:pt>
                <c:pt idx="775">
                  <c:v>48.63300000000001</c:v>
                </c:pt>
                <c:pt idx="776">
                  <c:v>48.13000000000001</c:v>
                </c:pt>
                <c:pt idx="777">
                  <c:v>47.372</c:v>
                </c:pt>
                <c:pt idx="778">
                  <c:v>49.166000000000011</c:v>
                </c:pt>
                <c:pt idx="779">
                  <c:v>52.333000000000006</c:v>
                </c:pt>
                <c:pt idx="780">
                  <c:v>52.126500000000064</c:v>
                </c:pt>
                <c:pt idx="781">
                  <c:v>52.635500000000064</c:v>
                </c:pt>
                <c:pt idx="782">
                  <c:v>51.048000000000002</c:v>
                </c:pt>
                <c:pt idx="783">
                  <c:v>51.570500000000003</c:v>
                </c:pt>
                <c:pt idx="784">
                  <c:v>52.669000000000011</c:v>
                </c:pt>
                <c:pt idx="785">
                  <c:v>51.310999999999993</c:v>
                </c:pt>
                <c:pt idx="786">
                  <c:v>51.265000000000065</c:v>
                </c:pt>
                <c:pt idx="787">
                  <c:v>50.861000000000004</c:v>
                </c:pt>
                <c:pt idx="788">
                  <c:v>51.270500000000013</c:v>
                </c:pt>
                <c:pt idx="789">
                  <c:v>50.599000000000011</c:v>
                </c:pt>
                <c:pt idx="790">
                  <c:v>49.9495</c:v>
                </c:pt>
                <c:pt idx="791" formatCode="0.0">
                  <c:v>53.341399999999993</c:v>
                </c:pt>
                <c:pt idx="792" formatCode="0.0">
                  <c:v>53.946730000000002</c:v>
                </c:pt>
                <c:pt idx="793" formatCode="0.0">
                  <c:v>49.601990000000001</c:v>
                </c:pt>
                <c:pt idx="794" formatCode="0.0">
                  <c:v>54.726370000000088</c:v>
                </c:pt>
                <c:pt idx="795" formatCode="0.0">
                  <c:v>51.501239999999996</c:v>
                </c:pt>
                <c:pt idx="796" formatCode="0.0">
                  <c:v>52.272750000000073</c:v>
                </c:pt>
                <c:pt idx="797" formatCode="0.0">
                  <c:v>54.477979999999995</c:v>
                </c:pt>
                <c:pt idx="798" formatCode="0.0">
                  <c:v>65.06944</c:v>
                </c:pt>
                <c:pt idx="799" formatCode="0.0">
                  <c:v>60.833330000000011</c:v>
                </c:pt>
                <c:pt idx="800" formatCode="0.0">
                  <c:v>61.724540000000012</c:v>
                </c:pt>
                <c:pt idx="801" formatCode="0.0">
                  <c:v>64.141530000000003</c:v>
                </c:pt>
                <c:pt idx="802" formatCode="0.0">
                  <c:v>65.498859999999993</c:v>
                </c:pt>
                <c:pt idx="803" formatCode="0.0">
                  <c:v>66.647329999999997</c:v>
                </c:pt>
                <c:pt idx="804" formatCode="0.0">
                  <c:v>65.777260000000027</c:v>
                </c:pt>
                <c:pt idx="805" formatCode="0.0">
                  <c:v>60.273970000000013</c:v>
                </c:pt>
                <c:pt idx="806" formatCode="0.0">
                  <c:v>62.785390000000064</c:v>
                </c:pt>
                <c:pt idx="807" formatCode="0.0">
                  <c:v>63.379000000000005</c:v>
                </c:pt>
                <c:pt idx="808" formatCode="0.0">
                  <c:v>61.693740000000012</c:v>
                </c:pt>
                <c:pt idx="809" formatCode="0.0">
                  <c:v>61.774940000000001</c:v>
                </c:pt>
                <c:pt idx="810" formatCode="0.0">
                  <c:v>52.177240000000005</c:v>
                </c:pt>
                <c:pt idx="811" formatCode="0.0">
                  <c:v>54.550439999999995</c:v>
                </c:pt>
                <c:pt idx="812" formatCode="0.0">
                  <c:v>54.813619999999993</c:v>
                </c:pt>
                <c:pt idx="813" formatCode="0.0">
                  <c:v>52.905700000000003</c:v>
                </c:pt>
                <c:pt idx="814" formatCode="0.0">
                  <c:v>54.287279999999996</c:v>
                </c:pt>
                <c:pt idx="815" formatCode="0.0">
                  <c:v>51.425440000000002</c:v>
                </c:pt>
                <c:pt idx="816" formatCode="0.0">
                  <c:v>52.094300000000011</c:v>
                </c:pt>
                <c:pt idx="817" formatCode="0.0">
                  <c:v>55.646930000000012</c:v>
                </c:pt>
                <c:pt idx="818" formatCode="0.0">
                  <c:v>56.414469999999994</c:v>
                </c:pt>
                <c:pt idx="819" formatCode="0.0">
                  <c:v>58.925460000000001</c:v>
                </c:pt>
                <c:pt idx="820" formatCode="0.0">
                  <c:v>55.317979999999999</c:v>
                </c:pt>
                <c:pt idx="821" formatCode="0.0">
                  <c:v>49.12088</c:v>
                </c:pt>
                <c:pt idx="822" formatCode="0.0">
                  <c:v>42.310199999999995</c:v>
                </c:pt>
                <c:pt idx="823" formatCode="0.0">
                  <c:v>42.418659999999996</c:v>
                </c:pt>
                <c:pt idx="824" formatCode="0.0">
                  <c:v>38.7744</c:v>
                </c:pt>
                <c:pt idx="825" formatCode="0.0">
                  <c:v>44.034180000000006</c:v>
                </c:pt>
                <c:pt idx="826" formatCode="0.0">
                  <c:v>40.039070000000002</c:v>
                </c:pt>
                <c:pt idx="827" formatCode="0.0">
                  <c:v>41.576090000000001</c:v>
                </c:pt>
                <c:pt idx="828" formatCode="0.0">
                  <c:v>42.828385000000011</c:v>
                </c:pt>
                <c:pt idx="829" formatCode="0.0">
                  <c:v>40.930495000000001</c:v>
                </c:pt>
                <c:pt idx="830" formatCode="0.0">
                  <c:v>38.080175000000011</c:v>
                </c:pt>
                <c:pt idx="831" formatCode="0.0">
                  <c:v>37.533410000000003</c:v>
                </c:pt>
                <c:pt idx="832" formatCode="0.0">
                  <c:v>36.292495000000081</c:v>
                </c:pt>
                <c:pt idx="833" formatCode="0.0">
                  <c:v>38.178610000000013</c:v>
                </c:pt>
                <c:pt idx="834" formatCode="0.0">
                  <c:v>35.673450000000003</c:v>
                </c:pt>
                <c:pt idx="835" formatCode="0.0">
                  <c:v>34.982005000000001</c:v>
                </c:pt>
                <c:pt idx="836" formatCode="0.0">
                  <c:v>30.566599999999962</c:v>
                </c:pt>
                <c:pt idx="837" formatCode="0.0">
                  <c:v>31.063619999999947</c:v>
                </c:pt>
                <c:pt idx="838" formatCode="0.0">
                  <c:v>33.03181</c:v>
                </c:pt>
                <c:pt idx="839" formatCode="0.0">
                  <c:v>35.020040000000002</c:v>
                </c:pt>
                <c:pt idx="840" formatCode="0.0">
                  <c:v>35.561120000000003</c:v>
                </c:pt>
                <c:pt idx="841" formatCode="0.0">
                  <c:v>36.072140000000012</c:v>
                </c:pt>
                <c:pt idx="842" formatCode="0.0">
                  <c:v>33.054439999999992</c:v>
                </c:pt>
                <c:pt idx="843" formatCode="0.0">
                  <c:v>32.198880000000003</c:v>
                </c:pt>
                <c:pt idx="844" formatCode="0.0">
                  <c:v>32.849029999999999</c:v>
                </c:pt>
                <c:pt idx="845" formatCode="0.0">
                  <c:v>30.621179999999999</c:v>
                </c:pt>
                <c:pt idx="846" formatCode="0.0">
                  <c:v>32.596740000000011</c:v>
                </c:pt>
                <c:pt idx="847" formatCode="0.0">
                  <c:v>31.62933</c:v>
                </c:pt>
                <c:pt idx="848" formatCode="0.0">
                  <c:v>34.557339999999996</c:v>
                </c:pt>
                <c:pt idx="849" formatCode="0.0">
                  <c:v>33.847389999999997</c:v>
                </c:pt>
                <c:pt idx="850" formatCode="0.0">
                  <c:v>32.689910000000012</c:v>
                </c:pt>
                <c:pt idx="851" formatCode="0.0">
                  <c:v>33.593750000000064</c:v>
                </c:pt>
                <c:pt idx="852" formatCode="0.0">
                  <c:v>33.691410000000012</c:v>
                </c:pt>
                <c:pt idx="853" formatCode="0.0">
                  <c:v>34.628910000000104</c:v>
                </c:pt>
                <c:pt idx="854" formatCode="0.0">
                  <c:v>34.570310000000013</c:v>
                </c:pt>
                <c:pt idx="855" formatCode="0.0">
                  <c:v>31.991439999999958</c:v>
                </c:pt>
                <c:pt idx="856" formatCode="0.0">
                  <c:v>32.245430000000013</c:v>
                </c:pt>
                <c:pt idx="857" formatCode="0.0">
                  <c:v>32.968440000000001</c:v>
                </c:pt>
                <c:pt idx="858" formatCode="0.0">
                  <c:v>33.942689999999999</c:v>
                </c:pt>
                <c:pt idx="859" formatCode="0.0">
                  <c:v>32.829080000000005</c:v>
                </c:pt>
                <c:pt idx="860" formatCode="0.0">
                  <c:v>33.45581</c:v>
                </c:pt>
                <c:pt idx="861" formatCode="0.0">
                  <c:v>33.584530000000001</c:v>
                </c:pt>
                <c:pt idx="862" formatCode="0.0">
                  <c:v>32.879920000000006</c:v>
                </c:pt>
                <c:pt idx="863" formatCode="0.0">
                  <c:v>30.469039999999943</c:v>
                </c:pt>
                <c:pt idx="864" formatCode="0.0">
                  <c:v>29.06466</c:v>
                </c:pt>
                <c:pt idx="865" formatCode="0.0">
                  <c:v>29.692250000000001</c:v>
                </c:pt>
                <c:pt idx="866" formatCode="0.0">
                  <c:v>29.982959999999963</c:v>
                </c:pt>
                <c:pt idx="867" formatCode="0.0">
                  <c:v>31.091090000000001</c:v>
                </c:pt>
                <c:pt idx="868" formatCode="0.0">
                  <c:v>31.073879999999999</c:v>
                </c:pt>
                <c:pt idx="869" formatCode="0.0">
                  <c:v>31.6767</c:v>
                </c:pt>
                <c:pt idx="870" formatCode="0.0">
                  <c:v>29.327269999999999</c:v>
                </c:pt>
                <c:pt idx="871" formatCode="0.0">
                  <c:v>31.832129999999989</c:v>
                </c:pt>
                <c:pt idx="872" formatCode="0.0">
                  <c:v>32.052210000000002</c:v>
                </c:pt>
                <c:pt idx="873" formatCode="0.0">
                  <c:v>33.508960000000002</c:v>
                </c:pt>
                <c:pt idx="874" formatCode="0.0">
                  <c:v>31.992689999999943</c:v>
                </c:pt>
                <c:pt idx="875" formatCode="0.0">
                  <c:v>32.5777</c:v>
                </c:pt>
                <c:pt idx="876" formatCode="0.0">
                  <c:v>32.750375000000012</c:v>
                </c:pt>
                <c:pt idx="877" formatCode="0.0">
                  <c:v>33.833639999999995</c:v>
                </c:pt>
                <c:pt idx="878" formatCode="0.0">
                  <c:v>32.609884999999998</c:v>
                </c:pt>
                <c:pt idx="879" formatCode="0.0">
                  <c:v>33.253705000000011</c:v>
                </c:pt>
                <c:pt idx="880" formatCode="0.0">
                  <c:v>43.458660000000002</c:v>
                </c:pt>
                <c:pt idx="881" formatCode="0.0">
                  <c:v>46.041089999999997</c:v>
                </c:pt>
                <c:pt idx="882" formatCode="0.0">
                  <c:v>47.565580000000011</c:v>
                </c:pt>
                <c:pt idx="883" formatCode="0.0">
                  <c:v>48.667705000000012</c:v>
                </c:pt>
                <c:pt idx="884" formatCode="0.0">
                  <c:v>48.053515000000012</c:v>
                </c:pt>
                <c:pt idx="885" formatCode="0.0">
                  <c:v>48.563170000000063</c:v>
                </c:pt>
                <c:pt idx="886" formatCode="0.0">
                  <c:v>49.566340000000011</c:v>
                </c:pt>
                <c:pt idx="887" formatCode="0.0">
                  <c:v>50.828355000000073</c:v>
                </c:pt>
                <c:pt idx="888" formatCode="0.0">
                  <c:v>42.342100000000002</c:v>
                </c:pt>
                <c:pt idx="889" formatCode="0.0">
                  <c:v>41.345095000000001</c:v>
                </c:pt>
                <c:pt idx="890" formatCode="0.0">
                  <c:v>37.420930000000013</c:v>
                </c:pt>
                <c:pt idx="891" formatCode="0.0">
                  <c:v>35.302644999999998</c:v>
                </c:pt>
                <c:pt idx="892" formatCode="0.0">
                  <c:v>35.762450000000072</c:v>
                </c:pt>
                <c:pt idx="893" formatCode="0.0">
                  <c:v>36.149625</c:v>
                </c:pt>
                <c:pt idx="894" formatCode="0.0">
                  <c:v>37.152785000000002</c:v>
                </c:pt>
                <c:pt idx="895" formatCode="0.0">
                  <c:v>37.695295000000073</c:v>
                </c:pt>
                <c:pt idx="896" formatCode="0.0">
                  <c:v>37.753735000000013</c:v>
                </c:pt>
                <c:pt idx="897" formatCode="0.0">
                  <c:v>35.634105000000012</c:v>
                </c:pt>
                <c:pt idx="898" formatCode="0.0">
                  <c:v>33.064010000000003</c:v>
                </c:pt>
                <c:pt idx="899" formatCode="0.0">
                  <c:v>35.142185000000012</c:v>
                </c:pt>
                <c:pt idx="900" formatCode="0.0">
                  <c:v>35.576275000000003</c:v>
                </c:pt>
                <c:pt idx="901" formatCode="0.0">
                  <c:v>32.871244999999995</c:v>
                </c:pt>
                <c:pt idx="902" formatCode="0.0">
                  <c:v>32.383775</c:v>
                </c:pt>
                <c:pt idx="903" formatCode="0.0">
                  <c:v>31.637839999999997</c:v>
                </c:pt>
                <c:pt idx="904" formatCode="0.0">
                  <c:v>30.718784999999986</c:v>
                </c:pt>
                <c:pt idx="905" formatCode="0.0">
                  <c:v>30.933700000000002</c:v>
                </c:pt>
                <c:pt idx="906" formatCode="0.0">
                  <c:v>31.331125000000036</c:v>
                </c:pt>
                <c:pt idx="907" formatCode="0.0">
                  <c:v>32.635535000000104</c:v>
                </c:pt>
                <c:pt idx="908" formatCode="0.0">
                  <c:v>32.269970000000065</c:v>
                </c:pt>
                <c:pt idx="909" formatCode="0.0">
                  <c:v>31.798414999999963</c:v>
                </c:pt>
                <c:pt idx="910" formatCode="0.0">
                  <c:v>33.519684999999996</c:v>
                </c:pt>
                <c:pt idx="911" formatCode="0.0">
                  <c:v>33.289365000000011</c:v>
                </c:pt>
                <c:pt idx="912" formatCode="0.0">
                  <c:v>33.287595000000003</c:v>
                </c:pt>
                <c:pt idx="913" formatCode="0.0">
                  <c:v>34.312269999999998</c:v>
                </c:pt>
                <c:pt idx="914" formatCode="0.0">
                  <c:v>36.192225000000064</c:v>
                </c:pt>
                <c:pt idx="915" formatCode="0.0">
                  <c:v>37.133125000000064</c:v>
                </c:pt>
                <c:pt idx="916" formatCode="0.0">
                  <c:v>36.005825000000002</c:v>
                </c:pt>
                <c:pt idx="917" formatCode="0.0">
                  <c:v>36.718305000000065</c:v>
                </c:pt>
                <c:pt idx="918" formatCode="0.0">
                  <c:v>37.517515000000003</c:v>
                </c:pt>
                <c:pt idx="919" formatCode="0.0">
                  <c:v>39.945320000000002</c:v>
                </c:pt>
                <c:pt idx="920" formatCode="0.0">
                  <c:v>38.932355000000072</c:v>
                </c:pt>
                <c:pt idx="921" formatCode="0.0">
                  <c:v>40.528155000000105</c:v>
                </c:pt>
                <c:pt idx="922" formatCode="0.0">
                  <c:v>39.097945000000003</c:v>
                </c:pt>
                <c:pt idx="923" formatCode="0.0">
                  <c:v>37.672355000000088</c:v>
                </c:pt>
                <c:pt idx="924" formatCode="0.0">
                  <c:v>37.173480000000005</c:v>
                </c:pt>
                <c:pt idx="925" formatCode="0.0">
                  <c:v>40.068765000000013</c:v>
                </c:pt>
                <c:pt idx="926" formatCode="0.0">
                  <c:v>39.150659999999995</c:v>
                </c:pt>
                <c:pt idx="927" formatCode="0.0">
                  <c:v>40.527405000000002</c:v>
                </c:pt>
                <c:pt idx="928" formatCode="0.0">
                  <c:v>40.936</c:v>
                </c:pt>
                <c:pt idx="929" formatCode="0.0">
                  <c:v>40.851499999999994</c:v>
                </c:pt>
                <c:pt idx="930" formatCode="0.0">
                  <c:v>38.906235000000002</c:v>
                </c:pt>
                <c:pt idx="931" formatCode="0.0">
                  <c:v>38.616900000000001</c:v>
                </c:pt>
                <c:pt idx="932" formatCode="0.0">
                  <c:v>41.379935000000003</c:v>
                </c:pt>
                <c:pt idx="933" formatCode="0.0">
                  <c:v>42.222965000000073</c:v>
                </c:pt>
                <c:pt idx="934" formatCode="0.0">
                  <c:v>41.897494999999999</c:v>
                </c:pt>
                <c:pt idx="935" formatCode="0.0">
                  <c:v>40.347144999999998</c:v>
                </c:pt>
                <c:pt idx="936" formatCode="0.0">
                  <c:v>40.679905000000012</c:v>
                </c:pt>
                <c:pt idx="937" formatCode="0.0">
                  <c:v>42.393620000000006</c:v>
                </c:pt>
                <c:pt idx="938" formatCode="0.0">
                  <c:v>43.037060000000004</c:v>
                </c:pt>
                <c:pt idx="939" formatCode="0.0">
                  <c:v>42.176390000000012</c:v>
                </c:pt>
                <c:pt idx="940" formatCode="0.0">
                  <c:v>39.739105000000073</c:v>
                </c:pt>
                <c:pt idx="941" formatCode="0.0">
                  <c:v>37.716935000000063</c:v>
                </c:pt>
                <c:pt idx="942" formatCode="0.0">
                  <c:v>36.688860000000005</c:v>
                </c:pt>
                <c:pt idx="943" formatCode="0.0">
                  <c:v>34.73833500000012</c:v>
                </c:pt>
                <c:pt idx="944" formatCode="0.0">
                  <c:v>35.457864999999927</c:v>
                </c:pt>
                <c:pt idx="945" formatCode="0.0">
                  <c:v>37.000365000000002</c:v>
                </c:pt>
                <c:pt idx="946" formatCode="0.0">
                  <c:v>37.929765000000003</c:v>
                </c:pt>
                <c:pt idx="947" formatCode="0.0">
                  <c:v>38.171695</c:v>
                </c:pt>
                <c:pt idx="948" formatCode="0.0">
                  <c:v>38.644190000000002</c:v>
                </c:pt>
                <c:pt idx="949" formatCode="0.0">
                  <c:v>39.313744999999997</c:v>
                </c:pt>
                <c:pt idx="950" formatCode="0.0">
                  <c:v>37.561345000000003</c:v>
                </c:pt>
                <c:pt idx="951" formatCode="0.0">
                  <c:v>40.018105000000013</c:v>
                </c:pt>
                <c:pt idx="952" formatCode="0.0">
                  <c:v>38.922625000000011</c:v>
                </c:pt>
                <c:pt idx="953" formatCode="0.0">
                  <c:v>38.230905000000064</c:v>
                </c:pt>
                <c:pt idx="954" formatCode="0.0">
                  <c:v>34.077315000000013</c:v>
                </c:pt>
                <c:pt idx="955" formatCode="0.0">
                  <c:v>34.259150000000012</c:v>
                </c:pt>
                <c:pt idx="956" formatCode="0.0">
                  <c:v>36.555684999999997</c:v>
                </c:pt>
                <c:pt idx="957" formatCode="0.0">
                  <c:v>35.772195000000089</c:v>
                </c:pt>
                <c:pt idx="958" formatCode="0.0">
                  <c:v>33.391200000000005</c:v>
                </c:pt>
                <c:pt idx="959" formatCode="0.0">
                  <c:v>34.321284999999996</c:v>
                </c:pt>
                <c:pt idx="960" formatCode="0.0">
                  <c:v>35.383720000000004</c:v>
                </c:pt>
                <c:pt idx="961" formatCode="0.0">
                  <c:v>37.048670000000001</c:v>
                </c:pt>
                <c:pt idx="962" formatCode="0.0">
                  <c:v>36.202345000000072</c:v>
                </c:pt>
                <c:pt idx="963" formatCode="0.0">
                  <c:v>36.432475000000011</c:v>
                </c:pt>
                <c:pt idx="964" formatCode="0.0">
                  <c:v>36.986659999999993</c:v>
                </c:pt>
                <c:pt idx="965" formatCode="0.0">
                  <c:v>36.242270000000012</c:v>
                </c:pt>
                <c:pt idx="966" formatCode="0.0">
                  <c:v>35.848840000000003</c:v>
                </c:pt>
                <c:pt idx="967" formatCode="0.0">
                  <c:v>35.400675</c:v>
                </c:pt>
                <c:pt idx="968" formatCode="0.0">
                  <c:v>33.925505000000072</c:v>
                </c:pt>
                <c:pt idx="969" formatCode="0.0">
                  <c:v>36.085045000000001</c:v>
                </c:pt>
                <c:pt idx="970" formatCode="0.0">
                  <c:v>34.393565000000002</c:v>
                </c:pt>
                <c:pt idx="971" formatCode="0.0">
                  <c:v>33.370930000000001</c:v>
                </c:pt>
                <c:pt idx="972" formatCode="0.0">
                  <c:v>34.293475000000065</c:v>
                </c:pt>
                <c:pt idx="973" formatCode="0.0">
                  <c:v>27.429324999999963</c:v>
                </c:pt>
                <c:pt idx="974" formatCode="0.0">
                  <c:v>26.889560000000003</c:v>
                </c:pt>
                <c:pt idx="975" formatCode="0.0">
                  <c:v>27.748099999999958</c:v>
                </c:pt>
                <c:pt idx="976" formatCode="0.0">
                  <c:v>27.620104999999999</c:v>
                </c:pt>
                <c:pt idx="977" formatCode="0.0">
                  <c:v>27.250554999999999</c:v>
                </c:pt>
                <c:pt idx="978" formatCode="0.0">
                  <c:v>28.573765000000005</c:v>
                </c:pt>
                <c:pt idx="979" formatCode="0.0">
                  <c:v>27.948374999999963</c:v>
                </c:pt>
                <c:pt idx="980" formatCode="0.0">
                  <c:v>26.601379999999999</c:v>
                </c:pt>
                <c:pt idx="981" formatCode="0.0">
                  <c:v>25.651220000000031</c:v>
                </c:pt>
                <c:pt idx="982" formatCode="0.0">
                  <c:v>27.142544999999959</c:v>
                </c:pt>
                <c:pt idx="983" formatCode="0.0">
                  <c:v>27.604820000000036</c:v>
                </c:pt>
                <c:pt idx="984" formatCode="0.0">
                  <c:v>27.95411</c:v>
                </c:pt>
                <c:pt idx="985" formatCode="0.0">
                  <c:v>27.977510000000002</c:v>
                </c:pt>
                <c:pt idx="986" formatCode="0.0">
                  <c:v>28.214455000000044</c:v>
                </c:pt>
                <c:pt idx="987" formatCode="0.0">
                  <c:v>28.692520000000002</c:v>
                </c:pt>
                <c:pt idx="988" formatCode="0.0">
                  <c:v>29.733674999999987</c:v>
                </c:pt>
                <c:pt idx="989" formatCode="0.0">
                  <c:v>27.968649999999922</c:v>
                </c:pt>
                <c:pt idx="990" formatCode="0.0">
                  <c:v>28.484714999999962</c:v>
                </c:pt>
                <c:pt idx="991" formatCode="0.0">
                  <c:v>29.755164999999987</c:v>
                </c:pt>
                <c:pt idx="992" formatCode="0.0">
                  <c:v>30.096385000000001</c:v>
                </c:pt>
                <c:pt idx="993" formatCode="0.0">
                  <c:v>28.569839999999989</c:v>
                </c:pt>
                <c:pt idx="994" formatCode="0.0">
                  <c:v>29.554675000000032</c:v>
                </c:pt>
                <c:pt idx="995" formatCode="0.0">
                  <c:v>28.265929999999958</c:v>
                </c:pt>
                <c:pt idx="996" formatCode="0.0">
                  <c:v>27.912039999999958</c:v>
                </c:pt>
                <c:pt idx="997" formatCode="0.0">
                  <c:v>27.789029999999947</c:v>
                </c:pt>
                <c:pt idx="998" formatCode="0.0">
                  <c:v>27.114415000000044</c:v>
                </c:pt>
                <c:pt idx="999" formatCode="0.0">
                  <c:v>28.202469999999959</c:v>
                </c:pt>
                <c:pt idx="1000" formatCode="0.0">
                  <c:v>28.815055000000044</c:v>
                </c:pt>
                <c:pt idx="1001" formatCode="0.0">
                  <c:v>29.54007</c:v>
                </c:pt>
                <c:pt idx="1002" formatCode="0.0">
                  <c:v>28.730004999999988</c:v>
                </c:pt>
                <c:pt idx="1003" formatCode="0.0">
                  <c:v>30.267775</c:v>
                </c:pt>
                <c:pt idx="1004" formatCode="0.0">
                  <c:v>29.091999999999999</c:v>
                </c:pt>
                <c:pt idx="1005" formatCode="0.0">
                  <c:v>29.213355000000032</c:v>
                </c:pt>
                <c:pt idx="1006" formatCode="0.0">
                  <c:v>27.382935000000003</c:v>
                </c:pt>
                <c:pt idx="1007" formatCode="0.0">
                  <c:v>28.095775</c:v>
                </c:pt>
                <c:pt idx="1008" formatCode="0.0">
                  <c:v>29.469175</c:v>
                </c:pt>
                <c:pt idx="1009" formatCode="0.0">
                  <c:v>30.997164999999999</c:v>
                </c:pt>
                <c:pt idx="1010" formatCode="0.0">
                  <c:v>28.440319999999954</c:v>
                </c:pt>
                <c:pt idx="1011" formatCode="0.0">
                  <c:v>28.034205000000032</c:v>
                </c:pt>
                <c:pt idx="1012" formatCode="0.0">
                  <c:v>27.778804999999988</c:v>
                </c:pt>
                <c:pt idx="1013" formatCode="0.0">
                  <c:v>26.971454999999999</c:v>
                </c:pt>
                <c:pt idx="1014" formatCode="0.0">
                  <c:v>26.373159999999999</c:v>
                </c:pt>
                <c:pt idx="1015" formatCode="0.0">
                  <c:v>28.171840000000032</c:v>
                </c:pt>
                <c:pt idx="1016" formatCode="0.0">
                  <c:v>27.131990000000048</c:v>
                </c:pt>
                <c:pt idx="1017" formatCode="0.0">
                  <c:v>28.948815</c:v>
                </c:pt>
                <c:pt idx="1018" formatCode="0.0">
                  <c:v>28.996155000000005</c:v>
                </c:pt>
                <c:pt idx="1019" formatCode="0.0">
                  <c:v>27.975070000000002</c:v>
                </c:pt>
                <c:pt idx="1020" formatCode="0.0">
                  <c:v>28.696759999999987</c:v>
                </c:pt>
                <c:pt idx="1021" formatCode="0.0">
                  <c:v>28.419329999999963</c:v>
                </c:pt>
                <c:pt idx="1022" formatCode="0.0">
                  <c:v>27.391489999999987</c:v>
                </c:pt>
                <c:pt idx="1023" formatCode="0.0">
                  <c:v>27.63841</c:v>
                </c:pt>
                <c:pt idx="1024" formatCode="0.0">
                  <c:v>27.697589999999987</c:v>
                </c:pt>
                <c:pt idx="1025" formatCode="0.0">
                  <c:v>26.719239999999989</c:v>
                </c:pt>
                <c:pt idx="1026" formatCode="0.0">
                  <c:v>27.309719999999963</c:v>
                </c:pt>
                <c:pt idx="1027" formatCode="0.0">
                  <c:v>27.922195000000002</c:v>
                </c:pt>
                <c:pt idx="1028" formatCode="0.0">
                  <c:v>27.373390000000001</c:v>
                </c:pt>
                <c:pt idx="1029" formatCode="0.0">
                  <c:v>27.198924999999999</c:v>
                </c:pt>
                <c:pt idx="1030" formatCode="0.0">
                  <c:v>26.615600000000001</c:v>
                </c:pt>
                <c:pt idx="1031" formatCode="0.0">
                  <c:v>26.447054999999999</c:v>
                </c:pt>
                <c:pt idx="1032" formatCode="0.0">
                  <c:v>25.922094999999963</c:v>
                </c:pt>
                <c:pt idx="1033" formatCode="0.0">
                  <c:v>24.331454999999998</c:v>
                </c:pt>
                <c:pt idx="1034" formatCode="0.0">
                  <c:v>24.40887</c:v>
                </c:pt>
                <c:pt idx="1035" formatCode="0.0">
                  <c:v>24.010855000000049</c:v>
                </c:pt>
                <c:pt idx="1036" formatCode="0.0">
                  <c:v>23.802195000000001</c:v>
                </c:pt>
                <c:pt idx="1037" formatCode="0.0">
                  <c:v>24.632885000000048</c:v>
                </c:pt>
                <c:pt idx="1038" formatCode="0.0">
                  <c:v>25.061140000000002</c:v>
                </c:pt>
                <c:pt idx="1039" formatCode="0.0">
                  <c:v>24.340985000000032</c:v>
                </c:pt>
                <c:pt idx="1040" formatCode="0.0">
                  <c:v>24.537500000000001</c:v>
                </c:pt>
                <c:pt idx="1041" formatCode="0.0">
                  <c:v>23.696490000000001</c:v>
                </c:pt>
                <c:pt idx="1042" formatCode="0.0">
                  <c:v>24.665925000000001</c:v>
                </c:pt>
                <c:pt idx="1043" formatCode="0.0">
                  <c:v>24.877760000000031</c:v>
                </c:pt>
                <c:pt idx="1044" formatCode="0.0">
                  <c:v>23.937664999999999</c:v>
                </c:pt>
                <c:pt idx="1045" formatCode="0.0">
                  <c:v>23.289509999999954</c:v>
                </c:pt>
                <c:pt idx="1046" formatCode="0.0">
                  <c:v>24.57535</c:v>
                </c:pt>
                <c:pt idx="1047" formatCode="0.0">
                  <c:v>24.439695</c:v>
                </c:pt>
                <c:pt idx="1048" formatCode="0.0">
                  <c:v>24.17425000000004</c:v>
                </c:pt>
                <c:pt idx="1049" formatCode="0.0">
                  <c:v>24.882474999999989</c:v>
                </c:pt>
                <c:pt idx="1050" formatCode="0.0">
                  <c:v>24.182949999999959</c:v>
                </c:pt>
                <c:pt idx="1051" formatCode="0.0">
                  <c:v>24.447134999999989</c:v>
                </c:pt>
                <c:pt idx="1052" formatCode="0.0">
                  <c:v>24.367359999999987</c:v>
                </c:pt>
                <c:pt idx="1053" formatCode="0.0">
                  <c:v>25.098309999999959</c:v>
                </c:pt>
                <c:pt idx="1054" formatCode="0.0">
                  <c:v>24.563830000000003</c:v>
                </c:pt>
                <c:pt idx="1055" formatCode="0.0">
                  <c:v>25.591825000000032</c:v>
                </c:pt>
                <c:pt idx="1056" formatCode="0.0">
                  <c:v>25.229945000000001</c:v>
                </c:pt>
                <c:pt idx="1057" formatCode="0.0">
                  <c:v>24.89736500000004</c:v>
                </c:pt>
                <c:pt idx="1058" formatCode="0.0">
                  <c:v>24.630790000000001</c:v>
                </c:pt>
                <c:pt idx="1059" formatCode="0.0">
                  <c:v>24.365614999999959</c:v>
                </c:pt>
                <c:pt idx="1060" formatCode="0.0">
                  <c:v>23.88991</c:v>
                </c:pt>
                <c:pt idx="1061" formatCode="0.0">
                  <c:v>23.731150000000031</c:v>
                </c:pt>
                <c:pt idx="1062" formatCode="0.0">
                  <c:v>24.450695000000003</c:v>
                </c:pt>
                <c:pt idx="1063" formatCode="0.0">
                  <c:v>23.377274999999997</c:v>
                </c:pt>
                <c:pt idx="1064" formatCode="0.0">
                  <c:v>22.970015</c:v>
                </c:pt>
                <c:pt idx="1065" formatCode="0.0">
                  <c:v>22.822299999999959</c:v>
                </c:pt>
                <c:pt idx="1066" formatCode="0.0">
                  <c:v>22.625539999999958</c:v>
                </c:pt>
                <c:pt idx="1067" formatCode="0.0">
                  <c:v>22.471834999999999</c:v>
                </c:pt>
                <c:pt idx="1068" formatCode="0.0">
                  <c:v>22.471550000000001</c:v>
                </c:pt>
                <c:pt idx="1069" formatCode="0.0">
                  <c:v>23.027329999999989</c:v>
                </c:pt>
                <c:pt idx="1070" formatCode="0.0">
                  <c:v>23.8428</c:v>
                </c:pt>
                <c:pt idx="1071" formatCode="0.0">
                  <c:v>23.767239999999962</c:v>
                </c:pt>
                <c:pt idx="1072" formatCode="0.0">
                  <c:v>22.762475000000002</c:v>
                </c:pt>
                <c:pt idx="1073" formatCode="0.0">
                  <c:v>22.855830000000001</c:v>
                </c:pt>
                <c:pt idx="1074" formatCode="0.0">
                  <c:v>22.911275000000032</c:v>
                </c:pt>
                <c:pt idx="1075" formatCode="0.0">
                  <c:v>22.893184999999999</c:v>
                </c:pt>
                <c:pt idx="1076" formatCode="0.0">
                  <c:v>22.971125000000001</c:v>
                </c:pt>
                <c:pt idx="1077" formatCode="0.0">
                  <c:v>21.873075000000032</c:v>
                </c:pt>
                <c:pt idx="1078" formatCode="0.0">
                  <c:v>21.701419999999963</c:v>
                </c:pt>
                <c:pt idx="1079" formatCode="0.0">
                  <c:v>21.431509999999989</c:v>
                </c:pt>
                <c:pt idx="1080" formatCode="0.0">
                  <c:v>22.485975</c:v>
                </c:pt>
                <c:pt idx="1081" formatCode="0.0">
                  <c:v>22.562215000000002</c:v>
                </c:pt>
                <c:pt idx="1082" formatCode="0.0">
                  <c:v>23.068234999999962</c:v>
                </c:pt>
                <c:pt idx="1083" formatCode="0.0">
                  <c:v>23.189799999999959</c:v>
                </c:pt>
                <c:pt idx="1084" formatCode="0.0">
                  <c:v>23.169305000000001</c:v>
                </c:pt>
                <c:pt idx="1085" formatCode="0.0">
                  <c:v>22.619460000000036</c:v>
                </c:pt>
                <c:pt idx="1086" formatCode="0.0">
                  <c:v>22.85867</c:v>
                </c:pt>
                <c:pt idx="1087" formatCode="0.0">
                  <c:v>22.550564999999999</c:v>
                </c:pt>
                <c:pt idx="1088" formatCode="0.0">
                  <c:v>22.252929999999989</c:v>
                </c:pt>
                <c:pt idx="1089" formatCode="0.0">
                  <c:v>22.221319999999963</c:v>
                </c:pt>
                <c:pt idx="1090" formatCode="0.0">
                  <c:v>22.679929999999999</c:v>
                </c:pt>
                <c:pt idx="1091" formatCode="0.0">
                  <c:v>22.316490000000005</c:v>
                </c:pt>
                <c:pt idx="1092" formatCode="0.0">
                  <c:v>22.829185000000031</c:v>
                </c:pt>
                <c:pt idx="1093" formatCode="0.0">
                  <c:v>22.048689999999958</c:v>
                </c:pt>
                <c:pt idx="1094" formatCode="0.0">
                  <c:v>21.587119999999963</c:v>
                </c:pt>
                <c:pt idx="1095" formatCode="0.0">
                  <c:v>21.819544999999987</c:v>
                </c:pt>
                <c:pt idx="1096" formatCode="0.0">
                  <c:v>22.179314999999999</c:v>
                </c:pt>
                <c:pt idx="1097" formatCode="0.0">
                  <c:v>21.330095000000032</c:v>
                </c:pt>
                <c:pt idx="1098" formatCode="0.0">
                  <c:v>20.632494999999999</c:v>
                </c:pt>
                <c:pt idx="1099" formatCode="0.0">
                  <c:v>20.55461</c:v>
                </c:pt>
                <c:pt idx="1100" formatCode="0.0">
                  <c:v>20.799035</c:v>
                </c:pt>
                <c:pt idx="1101" formatCode="0.0">
                  <c:v>21.303355000000032</c:v>
                </c:pt>
                <c:pt idx="1102" formatCode="0.0">
                  <c:v>21.550364999999999</c:v>
                </c:pt>
                <c:pt idx="1103" formatCode="0.0">
                  <c:v>21.438299999999959</c:v>
                </c:pt>
                <c:pt idx="1104" formatCode="0.0">
                  <c:v>22.121079999999999</c:v>
                </c:pt>
                <c:pt idx="1105" formatCode="0.0">
                  <c:v>22.051285000000032</c:v>
                </c:pt>
                <c:pt idx="1106" formatCode="0.0">
                  <c:v>22.921429999999958</c:v>
                </c:pt>
                <c:pt idx="1107" formatCode="0.0">
                  <c:v>23.015080000000001</c:v>
                </c:pt>
                <c:pt idx="1108" formatCode="0.0">
                  <c:v>23.524889999999999</c:v>
                </c:pt>
                <c:pt idx="1109" formatCode="0.0">
                  <c:v>24.133254999999998</c:v>
                </c:pt>
                <c:pt idx="1110" formatCode="0.0">
                  <c:v>23.266444999999951</c:v>
                </c:pt>
                <c:pt idx="1111" formatCode="0.0">
                  <c:v>23.53734</c:v>
                </c:pt>
                <c:pt idx="1112" formatCode="0.0">
                  <c:v>23.237665000000032</c:v>
                </c:pt>
                <c:pt idx="1113" formatCode="0.0">
                  <c:v>23.015734999999989</c:v>
                </c:pt>
                <c:pt idx="1114" formatCode="0.0">
                  <c:v>22.640659999999986</c:v>
                </c:pt>
                <c:pt idx="1115" formatCode="0.0">
                  <c:v>22.527749999999958</c:v>
                </c:pt>
                <c:pt idx="1116" formatCode="0.0">
                  <c:v>23.479244999999963</c:v>
                </c:pt>
                <c:pt idx="1117" formatCode="0.0">
                  <c:v>22.60087000000004</c:v>
                </c:pt>
                <c:pt idx="1118" formatCode="0.0">
                  <c:v>20.360385000000001</c:v>
                </c:pt>
                <c:pt idx="1119" formatCode="0.0">
                  <c:v>20.489070000000002</c:v>
                </c:pt>
                <c:pt idx="1120" formatCode="0.0">
                  <c:v>20.368679999999962</c:v>
                </c:pt>
                <c:pt idx="1121" formatCode="0.0">
                  <c:v>20.077200000000001</c:v>
                </c:pt>
                <c:pt idx="1122" formatCode="0.0">
                  <c:v>21.356214999999999</c:v>
                </c:pt>
                <c:pt idx="1123" formatCode="0.0">
                  <c:v>20.160494999999987</c:v>
                </c:pt>
                <c:pt idx="1124" formatCode="0.0">
                  <c:v>19.605049999999963</c:v>
                </c:pt>
                <c:pt idx="1125" formatCode="0.0">
                  <c:v>20.532805000000032</c:v>
                </c:pt>
                <c:pt idx="1126" formatCode="0.0">
                  <c:v>20.118115000000032</c:v>
                </c:pt>
                <c:pt idx="1127" formatCode="0.0">
                  <c:v>20.205129999999951</c:v>
                </c:pt>
                <c:pt idx="1128" formatCode="0.0">
                  <c:v>19.737494999999999</c:v>
                </c:pt>
                <c:pt idx="1129" formatCode="0.0">
                  <c:v>19.908779999999954</c:v>
                </c:pt>
                <c:pt idx="1130" formatCode="0.0">
                  <c:v>20.754975000000048</c:v>
                </c:pt>
                <c:pt idx="1131" formatCode="0.0">
                  <c:v>20.61658500000004</c:v>
                </c:pt>
                <c:pt idx="1132" formatCode="0.0">
                  <c:v>20.489394999999959</c:v>
                </c:pt>
                <c:pt idx="1133" formatCode="0.0">
                  <c:v>20.870744999999989</c:v>
                </c:pt>
                <c:pt idx="1134" formatCode="0.0">
                  <c:v>21.340384999999987</c:v>
                </c:pt>
                <c:pt idx="1135" formatCode="0.0">
                  <c:v>20.695970000000031</c:v>
                </c:pt>
                <c:pt idx="1136" formatCode="0.0">
                  <c:v>20.173425000000005</c:v>
                </c:pt>
                <c:pt idx="1137" formatCode="0.0">
                  <c:v>19.528869999999987</c:v>
                </c:pt>
                <c:pt idx="1138" formatCode="0.0">
                  <c:v>18.467334999999963</c:v>
                </c:pt>
                <c:pt idx="1139" formatCode="0.0">
                  <c:v>18.615805000000048</c:v>
                </c:pt>
                <c:pt idx="1140" formatCode="0.0">
                  <c:v>19.060429999999947</c:v>
                </c:pt>
                <c:pt idx="1141" formatCode="0.0">
                  <c:v>18.469379999999958</c:v>
                </c:pt>
                <c:pt idx="1142" formatCode="0.0">
                  <c:v>19.042209999999951</c:v>
                </c:pt>
                <c:pt idx="1143" formatCode="0.0">
                  <c:v>19.450524999999963</c:v>
                </c:pt>
                <c:pt idx="1144" formatCode="0.0">
                  <c:v>19.100585000000031</c:v>
                </c:pt>
                <c:pt idx="1145" formatCode="0.0">
                  <c:v>19.148269999999989</c:v>
                </c:pt>
                <c:pt idx="1146" formatCode="0.0">
                  <c:v>19.301124999999999</c:v>
                </c:pt>
                <c:pt idx="1147" formatCode="0.0">
                  <c:v>20.046025</c:v>
                </c:pt>
                <c:pt idx="1148" formatCode="0.0">
                  <c:v>20.335660000000001</c:v>
                </c:pt>
                <c:pt idx="1149" formatCode="0.0">
                  <c:v>20.525514999999963</c:v>
                </c:pt>
                <c:pt idx="1150" formatCode="0.0">
                  <c:v>22.182380000000002</c:v>
                </c:pt>
                <c:pt idx="1151" formatCode="0.0">
                  <c:v>21.598319999999962</c:v>
                </c:pt>
                <c:pt idx="1152" formatCode="0.0">
                  <c:v>22.273294999999987</c:v>
                </c:pt>
                <c:pt idx="1153" formatCode="0.0">
                  <c:v>22.94562499999995</c:v>
                </c:pt>
                <c:pt idx="1154" formatCode="0.0">
                  <c:v>22.166639999999958</c:v>
                </c:pt>
                <c:pt idx="1155" formatCode="0.0">
                  <c:v>21.571490000000001</c:v>
                </c:pt>
                <c:pt idx="1156" formatCode="0.0">
                  <c:v>20.215164999999999</c:v>
                </c:pt>
                <c:pt idx="1157" formatCode="0.0">
                  <c:v>20.736004999999999</c:v>
                </c:pt>
                <c:pt idx="1158" formatCode="0.0">
                  <c:v>20.593629999999958</c:v>
                </c:pt>
                <c:pt idx="1159" formatCode="0.0">
                  <c:v>21.109695000000031</c:v>
                </c:pt>
                <c:pt idx="1160" formatCode="0.0">
                  <c:v>19.799194999999987</c:v>
                </c:pt>
                <c:pt idx="1161" formatCode="0.0">
                  <c:v>16.406649999999935</c:v>
                </c:pt>
                <c:pt idx="1162" formatCode="0.0">
                  <c:v>16.71925500000004</c:v>
                </c:pt>
                <c:pt idx="1163" formatCode="0.0">
                  <c:v>16.951554999999999</c:v>
                </c:pt>
                <c:pt idx="1164" formatCode="0.0">
                  <c:v>18.396999999999988</c:v>
                </c:pt>
                <c:pt idx="1165" formatCode="0.0">
                  <c:v>17.927689999999959</c:v>
                </c:pt>
                <c:pt idx="1166" formatCode="0.0">
                  <c:v>18.187604999999987</c:v>
                </c:pt>
                <c:pt idx="1167" formatCode="0.0">
                  <c:v>16.789960000000001</c:v>
                </c:pt>
                <c:pt idx="1168" formatCode="0.0">
                  <c:v>17.072765</c:v>
                </c:pt>
                <c:pt idx="1169" formatCode="0.0">
                  <c:v>17.147199999999987</c:v>
                </c:pt>
                <c:pt idx="1170" formatCode="0.0">
                  <c:v>17.011685000000032</c:v>
                </c:pt>
                <c:pt idx="1171" formatCode="0.0">
                  <c:v>18.221950000000032</c:v>
                </c:pt>
                <c:pt idx="1172" formatCode="0.0">
                  <c:v>17.995389999999954</c:v>
                </c:pt>
                <c:pt idx="1173" formatCode="0.0">
                  <c:v>18.22476</c:v>
                </c:pt>
                <c:pt idx="1174" formatCode="0.0">
                  <c:v>17.29986500000004</c:v>
                </c:pt>
                <c:pt idx="1175" formatCode="0.0">
                  <c:v>17.908594999999959</c:v>
                </c:pt>
                <c:pt idx="1176" formatCode="0.0">
                  <c:v>17.883875000000032</c:v>
                </c:pt>
                <c:pt idx="1177" formatCode="0.0">
                  <c:v>18.03332</c:v>
                </c:pt>
                <c:pt idx="1178" formatCode="0.0">
                  <c:v>18.635735</c:v>
                </c:pt>
                <c:pt idx="1179" formatCode="0.0">
                  <c:v>17.914180000000005</c:v>
                </c:pt>
                <c:pt idx="1180" formatCode="0.0">
                  <c:v>17.771970000000032</c:v>
                </c:pt>
                <c:pt idx="1181" formatCode="0.0">
                  <c:v>15.589975000000001</c:v>
                </c:pt>
                <c:pt idx="1182" formatCode="0.0">
                  <c:v>14.707450000000001</c:v>
                </c:pt>
                <c:pt idx="1183" formatCode="0.0">
                  <c:v>15.398770000000001</c:v>
                </c:pt>
                <c:pt idx="1184" formatCode="0.0">
                  <c:v>15.261650000000001</c:v>
                </c:pt>
                <c:pt idx="1185" formatCode="0.0">
                  <c:v>12.857850000000004</c:v>
                </c:pt>
                <c:pt idx="1186" formatCode="0.0">
                  <c:v>12.39104</c:v>
                </c:pt>
                <c:pt idx="1187" formatCode="0.0">
                  <c:v>13.041119999999999</c:v>
                </c:pt>
                <c:pt idx="1188" formatCode="0.0">
                  <c:v>12.28298</c:v>
                </c:pt>
                <c:pt idx="1189" formatCode="0.0">
                  <c:v>11.296890000000001</c:v>
                </c:pt>
                <c:pt idx="1190" formatCode="0.0">
                  <c:v>11.346580000000015</c:v>
                </c:pt>
                <c:pt idx="1191" formatCode="0.0">
                  <c:v>14.528859999999998</c:v>
                </c:pt>
                <c:pt idx="1192" formatCode="0.0">
                  <c:v>14.280140000000001</c:v>
                </c:pt>
                <c:pt idx="1193" formatCode="0.0">
                  <c:v>14.161630000000002</c:v>
                </c:pt>
                <c:pt idx="1194" formatCode="0.0">
                  <c:v>14.49901</c:v>
                </c:pt>
                <c:pt idx="1195" formatCode="0.0">
                  <c:v>14.881460000000002</c:v>
                </c:pt>
                <c:pt idx="1196" formatCode="0.0">
                  <c:v>14.441249999999998</c:v>
                </c:pt>
                <c:pt idx="1197" formatCode="0.0">
                  <c:v>14.644659999999998</c:v>
                </c:pt>
                <c:pt idx="1198" formatCode="0.0">
                  <c:v>16.064830000000001</c:v>
                </c:pt>
                <c:pt idx="1199" formatCode="0.0">
                  <c:v>15.56724</c:v>
                </c:pt>
                <c:pt idx="1200" formatCode="0.0">
                  <c:v>15.6797</c:v>
                </c:pt>
                <c:pt idx="1201" formatCode="0.0">
                  <c:v>15.68971</c:v>
                </c:pt>
                <c:pt idx="1202" formatCode="0.0">
                  <c:v>14.731079999999999</c:v>
                </c:pt>
                <c:pt idx="1203" formatCode="0.0">
                  <c:v>14.5947</c:v>
                </c:pt>
                <c:pt idx="1204" formatCode="0.0">
                  <c:v>13.552410000000018</c:v>
                </c:pt>
                <c:pt idx="1205" formatCode="0.0">
                  <c:v>14.779</c:v>
                </c:pt>
                <c:pt idx="1206" formatCode="0.0">
                  <c:v>15.661630000000002</c:v>
                </c:pt>
                <c:pt idx="1207" formatCode="0.0">
                  <c:v>16.372389999999989</c:v>
                </c:pt>
                <c:pt idx="1208" formatCode="0.0">
                  <c:v>16.669080000000001</c:v>
                </c:pt>
                <c:pt idx="1209" formatCode="0.0">
                  <c:v>16.658239999999989</c:v>
                </c:pt>
                <c:pt idx="1210" formatCode="0.0">
                  <c:v>16.497219999999963</c:v>
                </c:pt>
                <c:pt idx="1211" formatCode="0.0">
                  <c:v>16.691960000000048</c:v>
                </c:pt>
                <c:pt idx="1212" formatCode="0.0">
                  <c:v>16.076720000000002</c:v>
                </c:pt>
                <c:pt idx="1213" formatCode="0.0">
                  <c:v>16.285589999999935</c:v>
                </c:pt>
                <c:pt idx="1214" formatCode="0.0">
                  <c:v>16.389779999999959</c:v>
                </c:pt>
                <c:pt idx="1215" formatCode="0.0">
                  <c:v>14.025600000000004</c:v>
                </c:pt>
                <c:pt idx="1216" formatCode="0.0">
                  <c:v>13.55527</c:v>
                </c:pt>
                <c:pt idx="1217" formatCode="0.0">
                  <c:v>14.737179999999999</c:v>
                </c:pt>
                <c:pt idx="1218" formatCode="0.0">
                  <c:v>14.946</c:v>
                </c:pt>
                <c:pt idx="1219" formatCode="0.0">
                  <c:v>14.736339999999998</c:v>
                </c:pt>
                <c:pt idx="1220" formatCode="0.0">
                  <c:v>14.790339999999999</c:v>
                </c:pt>
                <c:pt idx="1221" formatCode="0.0">
                  <c:v>14.799869999999999</c:v>
                </c:pt>
                <c:pt idx="1222" formatCode="0.0">
                  <c:v>14.745869999999998</c:v>
                </c:pt>
                <c:pt idx="1223" formatCode="0.0">
                  <c:v>13.5641</c:v>
                </c:pt>
                <c:pt idx="1224" formatCode="0.0">
                  <c:v>13.617940000000001</c:v>
                </c:pt>
                <c:pt idx="1225" formatCode="0.0">
                  <c:v>13.838430000000002</c:v>
                </c:pt>
                <c:pt idx="1226" formatCode="0.0">
                  <c:v>14.16577</c:v>
                </c:pt>
                <c:pt idx="1227" formatCode="0.0">
                  <c:v>14.527349999999998</c:v>
                </c:pt>
                <c:pt idx="1228" formatCode="0.0">
                  <c:v>14.708889999999998</c:v>
                </c:pt>
                <c:pt idx="1229" formatCode="0.0">
                  <c:v>13.890490000000016</c:v>
                </c:pt>
                <c:pt idx="1230" formatCode="0.0">
                  <c:v>13.006320000000001</c:v>
                </c:pt>
                <c:pt idx="1231" formatCode="0.0">
                  <c:v>13.16858</c:v>
                </c:pt>
                <c:pt idx="1232" formatCode="0.0">
                  <c:v>13.641389999999999</c:v>
                </c:pt>
                <c:pt idx="1233" formatCode="0.0">
                  <c:v>13.336580000000016</c:v>
                </c:pt>
                <c:pt idx="1234" formatCode="0.0">
                  <c:v>13.288559999999999</c:v>
                </c:pt>
                <c:pt idx="1235" formatCode="0.0">
                  <c:v>13.26478</c:v>
                </c:pt>
                <c:pt idx="1236" formatCode="0.0">
                  <c:v>13.411069999999999</c:v>
                </c:pt>
                <c:pt idx="1237" formatCode="0.0">
                  <c:v>12.71538</c:v>
                </c:pt>
                <c:pt idx="1238" formatCode="0.0">
                  <c:v>12.723229999999999</c:v>
                </c:pt>
                <c:pt idx="1239" formatCode="0.0">
                  <c:v>12.630169999999998</c:v>
                </c:pt>
                <c:pt idx="1240" formatCode="0.0">
                  <c:v>12.577960000000001</c:v>
                </c:pt>
                <c:pt idx="1241" formatCode="0.0">
                  <c:v>11.482530000000025</c:v>
                </c:pt>
                <c:pt idx="1242" formatCode="0.0">
                  <c:v>11.637149999999998</c:v>
                </c:pt>
                <c:pt idx="1243" formatCode="0.0">
                  <c:v>10.9909</c:v>
                </c:pt>
                <c:pt idx="1244" formatCode="0.0">
                  <c:v>10.934190000000001</c:v>
                </c:pt>
                <c:pt idx="1245" formatCode="0.0">
                  <c:v>10.676369999999999</c:v>
                </c:pt>
                <c:pt idx="1246" formatCode="0.0">
                  <c:v>10.338510000000001</c:v>
                </c:pt>
                <c:pt idx="1247" formatCode="0.0">
                  <c:v>10.438560000000001</c:v>
                </c:pt>
                <c:pt idx="1248" formatCode="0.0">
                  <c:v>10.395650000000016</c:v>
                </c:pt>
                <c:pt idx="1249" formatCode="0.0">
                  <c:v>10.792680000000002</c:v>
                </c:pt>
                <c:pt idx="1250" formatCode="0.0">
                  <c:v>10.83841</c:v>
                </c:pt>
                <c:pt idx="1251" formatCode="0.0">
                  <c:v>10.684019999999999</c:v>
                </c:pt>
                <c:pt idx="1252" formatCode="0.0">
                  <c:v>11.17571</c:v>
                </c:pt>
                <c:pt idx="1253" formatCode="0.0">
                  <c:v>11.20764</c:v>
                </c:pt>
                <c:pt idx="1254" formatCode="0.0">
                  <c:v>10.86877</c:v>
                </c:pt>
                <c:pt idx="1255" formatCode="0.0">
                  <c:v>11.368820000000001</c:v>
                </c:pt>
                <c:pt idx="1256" formatCode="0.0">
                  <c:v>11.70215</c:v>
                </c:pt>
                <c:pt idx="1257" formatCode="0.0">
                  <c:v>11.353070000000002</c:v>
                </c:pt>
                <c:pt idx="1258" formatCode="0.0">
                  <c:v>11.264340000000001</c:v>
                </c:pt>
                <c:pt idx="1259" formatCode="0.0">
                  <c:v>11.058680000000004</c:v>
                </c:pt>
                <c:pt idx="1260" formatCode="0.0">
                  <c:v>11.65499</c:v>
                </c:pt>
                <c:pt idx="1261" formatCode="0.0">
                  <c:v>11.71144</c:v>
                </c:pt>
                <c:pt idx="1262" formatCode="0.0">
                  <c:v>11.784330000000001</c:v>
                </c:pt>
                <c:pt idx="1263" formatCode="0.0">
                  <c:v>11.479150000000002</c:v>
                </c:pt>
                <c:pt idx="1264" formatCode="0.0">
                  <c:v>11.317319999999999</c:v>
                </c:pt>
                <c:pt idx="1265" formatCode="0.0">
                  <c:v>11.518000000000001</c:v>
                </c:pt>
                <c:pt idx="1266" formatCode="0.0">
                  <c:v>11.533379999999999</c:v>
                </c:pt>
                <c:pt idx="1267" formatCode="0.0">
                  <c:v>11.717189999999999</c:v>
                </c:pt>
                <c:pt idx="1268" formatCode="0.0">
                  <c:v>11.89221</c:v>
                </c:pt>
                <c:pt idx="1269" formatCode="0.0">
                  <c:v>11.445970000000001</c:v>
                </c:pt>
                <c:pt idx="1270" formatCode="0.0">
                  <c:v>11.794609999999999</c:v>
                </c:pt>
                <c:pt idx="1271" formatCode="0.0">
                  <c:v>11.85787</c:v>
                </c:pt>
                <c:pt idx="1272" formatCode="0.0">
                  <c:v>11.9346</c:v>
                </c:pt>
                <c:pt idx="1273" formatCode="0.0">
                  <c:v>12.239899999999999</c:v>
                </c:pt>
                <c:pt idx="1274" formatCode="0.0">
                  <c:v>12.10252</c:v>
                </c:pt>
                <c:pt idx="1275" formatCode="0.0">
                  <c:v>12.438389999999998</c:v>
                </c:pt>
                <c:pt idx="1276" formatCode="0.0">
                  <c:v>12.27045</c:v>
                </c:pt>
                <c:pt idx="1277" formatCode="0.0">
                  <c:v>12.239420000000001</c:v>
                </c:pt>
                <c:pt idx="1278" formatCode="0.0">
                  <c:v>12.363080000000018</c:v>
                </c:pt>
                <c:pt idx="1279" formatCode="0.0">
                  <c:v>12.214450000000001</c:v>
                </c:pt>
                <c:pt idx="1280" formatCode="0.0">
                  <c:v>12.255420000000004</c:v>
                </c:pt>
                <c:pt idx="1281" formatCode="0.0">
                  <c:v>11.944570000000001</c:v>
                </c:pt>
                <c:pt idx="1282" formatCode="0.0">
                  <c:v>11.372440000000028</c:v>
                </c:pt>
                <c:pt idx="1283" formatCode="0.0">
                  <c:v>11.363710000000006</c:v>
                </c:pt>
                <c:pt idx="1284" formatCode="0.0">
                  <c:v>11.641219999999999</c:v>
                </c:pt>
                <c:pt idx="1285" formatCode="0.0">
                  <c:v>11.72143</c:v>
                </c:pt>
                <c:pt idx="1286" formatCode="0.0">
                  <c:v>12.304</c:v>
                </c:pt>
                <c:pt idx="1287" formatCode="0.0">
                  <c:v>12.268859999999998</c:v>
                </c:pt>
                <c:pt idx="1288" formatCode="0.0">
                  <c:v>12.01484</c:v>
                </c:pt>
                <c:pt idx="1289" formatCode="0.0">
                  <c:v>12.303420000000004</c:v>
                </c:pt>
                <c:pt idx="1290" formatCode="0.0">
                  <c:v>12.606870000000001</c:v>
                </c:pt>
                <c:pt idx="1291" formatCode="0.0">
                  <c:v>12.66639</c:v>
                </c:pt>
                <c:pt idx="1292" formatCode="0.0">
                  <c:v>12.493840000000002</c:v>
                </c:pt>
                <c:pt idx="1293" formatCode="0.0">
                  <c:v>13.512405000000006</c:v>
                </c:pt>
                <c:pt idx="1294" formatCode="0.0">
                  <c:v>13.630819999999998</c:v>
                </c:pt>
                <c:pt idx="1295" formatCode="0.0">
                  <c:v>13.58175</c:v>
                </c:pt>
                <c:pt idx="1296" formatCode="0.0">
                  <c:v>13.893405000000017</c:v>
                </c:pt>
                <c:pt idx="1297" formatCode="0.0">
                  <c:v>13.982140000000006</c:v>
                </c:pt>
                <c:pt idx="1298" formatCode="0.0">
                  <c:v>13.510150000000001</c:v>
                </c:pt>
                <c:pt idx="1299" formatCode="0.0">
                  <c:v>13.537149999999999</c:v>
                </c:pt>
                <c:pt idx="1300" formatCode="0.0">
                  <c:v>13.202820000000001</c:v>
                </c:pt>
                <c:pt idx="1301" formatCode="0.0">
                  <c:v>13.503755</c:v>
                </c:pt>
                <c:pt idx="1302" formatCode="0.0">
                  <c:v>13.709815000000001</c:v>
                </c:pt>
                <c:pt idx="1303" formatCode="0.0">
                  <c:v>14.121394999999998</c:v>
                </c:pt>
                <c:pt idx="1304" formatCode="0.0">
                  <c:v>14.196750000000002</c:v>
                </c:pt>
                <c:pt idx="1305" formatCode="0.0">
                  <c:v>13.779770000000001</c:v>
                </c:pt>
                <c:pt idx="1306" formatCode="0.0">
                  <c:v>13.859355000000004</c:v>
                </c:pt>
                <c:pt idx="1307" formatCode="0.0">
                  <c:v>12.728084999999998</c:v>
                </c:pt>
                <c:pt idx="1308" formatCode="0.0">
                  <c:v>12.018369999999999</c:v>
                </c:pt>
                <c:pt idx="1309" formatCode="0.0">
                  <c:v>11.677924999999998</c:v>
                </c:pt>
                <c:pt idx="1310" formatCode="0.0">
                  <c:v>11.860815000000002</c:v>
                </c:pt>
                <c:pt idx="1311" formatCode="0.0">
                  <c:v>12.413615</c:v>
                </c:pt>
                <c:pt idx="1312" formatCode="0.0">
                  <c:v>12.537155</c:v>
                </c:pt>
                <c:pt idx="1313" formatCode="0.0">
                  <c:v>12.424329999999999</c:v>
                </c:pt>
                <c:pt idx="1314" formatCode="0.0">
                  <c:v>13.16014</c:v>
                </c:pt>
                <c:pt idx="1315" formatCode="0.0">
                  <c:v>12.857485000000024</c:v>
                </c:pt>
                <c:pt idx="1316" formatCode="0.0">
                  <c:v>12.824045</c:v>
                </c:pt>
                <c:pt idx="1317" formatCode="0.0">
                  <c:v>13.429845</c:v>
                </c:pt>
                <c:pt idx="1318" formatCode="0.0">
                  <c:v>13.819540000000018</c:v>
                </c:pt>
                <c:pt idx="1319" formatCode="0.0">
                  <c:v>13.965895000000016</c:v>
                </c:pt>
                <c:pt idx="1320" formatCode="0.0">
                  <c:v>12.766455000000002</c:v>
                </c:pt>
                <c:pt idx="1321" formatCode="0.0">
                  <c:v>12.327550000000002</c:v>
                </c:pt>
                <c:pt idx="1322" formatCode="0.0">
                  <c:v>12.668824999999998</c:v>
                </c:pt>
                <c:pt idx="1323" formatCode="0.0">
                  <c:v>12.228535000000001</c:v>
                </c:pt>
                <c:pt idx="1324" formatCode="0.0">
                  <c:v>11.751765000000001</c:v>
                </c:pt>
                <c:pt idx="1325" formatCode="0.0">
                  <c:v>12.108244999999998</c:v>
                </c:pt>
                <c:pt idx="1326" formatCode="0.0">
                  <c:v>12.401575000000001</c:v>
                </c:pt>
                <c:pt idx="1327" formatCode="0.0">
                  <c:v>12.512445000000016</c:v>
                </c:pt>
                <c:pt idx="1328" formatCode="0.0">
                  <c:v>13.204069999999998</c:v>
                </c:pt>
                <c:pt idx="1329" formatCode="0.0">
                  <c:v>13.256075000000001</c:v>
                </c:pt>
                <c:pt idx="1330" formatCode="0.0">
                  <c:v>13.228034999999998</c:v>
                </c:pt>
                <c:pt idx="1331" formatCode="0.0">
                  <c:v>14.067815</c:v>
                </c:pt>
                <c:pt idx="1332" formatCode="0.0">
                  <c:v>14.293999999999999</c:v>
                </c:pt>
                <c:pt idx="1333" formatCode="0.0">
                  <c:v>13.541309999999999</c:v>
                </c:pt>
                <c:pt idx="1334" formatCode="0.0">
                  <c:v>14.735095000000001</c:v>
                </c:pt>
                <c:pt idx="1335" formatCode="0.0">
                  <c:v>14.417224999999998</c:v>
                </c:pt>
                <c:pt idx="1336" formatCode="0.0">
                  <c:v>13.865730000000026</c:v>
                </c:pt>
                <c:pt idx="1337" formatCode="0.0">
                  <c:v>13.660640000000004</c:v>
                </c:pt>
                <c:pt idx="1338" formatCode="0.0">
                  <c:v>13.762930000000004</c:v>
                </c:pt>
                <c:pt idx="1339" formatCode="0.0">
                  <c:v>13.815700000000016</c:v>
                </c:pt>
                <c:pt idx="1340" formatCode="0.0">
                  <c:v>13.911465</c:v>
                </c:pt>
                <c:pt idx="1341" formatCode="0.0">
                  <c:v>14.054320000000001</c:v>
                </c:pt>
                <c:pt idx="1342" formatCode="0.0">
                  <c:v>14.386550000000016</c:v>
                </c:pt>
                <c:pt idx="1343" formatCode="0.0">
                  <c:v>14.47081</c:v>
                </c:pt>
                <c:pt idx="1344" formatCode="0.0">
                  <c:v>14.039785</c:v>
                </c:pt>
                <c:pt idx="1345" formatCode="0.0">
                  <c:v>14.855465000000025</c:v>
                </c:pt>
                <c:pt idx="1346" formatCode="0.0">
                  <c:v>13.962715000000006</c:v>
                </c:pt>
                <c:pt idx="1347" formatCode="0.0">
                  <c:v>13.354375000000001</c:v>
                </c:pt>
                <c:pt idx="1348" formatCode="0.0">
                  <c:v>13.65301</c:v>
                </c:pt>
                <c:pt idx="1349" formatCode="0.0">
                  <c:v>13.142475000000001</c:v>
                </c:pt>
                <c:pt idx="1350" formatCode="0.0">
                  <c:v>13.29649</c:v>
                </c:pt>
                <c:pt idx="1351" formatCode="0.0">
                  <c:v>12.707019999999998</c:v>
                </c:pt>
                <c:pt idx="1352" formatCode="0.0">
                  <c:v>12.804095</c:v>
                </c:pt>
                <c:pt idx="1353" formatCode="0.0">
                  <c:v>12.987855</c:v>
                </c:pt>
                <c:pt idx="1354" formatCode="0.0">
                  <c:v>12.574660000000002</c:v>
                </c:pt>
                <c:pt idx="1355" formatCode="0.0">
                  <c:v>12.91206</c:v>
                </c:pt>
                <c:pt idx="1356" formatCode="0.0">
                  <c:v>12.942530000000017</c:v>
                </c:pt>
                <c:pt idx="1357" formatCode="0.0">
                  <c:v>13.009505000000004</c:v>
                </c:pt>
                <c:pt idx="1358" formatCode="0.0">
                  <c:v>13.39607</c:v>
                </c:pt>
                <c:pt idx="1359" formatCode="0.0">
                  <c:v>13.855420000000025</c:v>
                </c:pt>
                <c:pt idx="1360" formatCode="0.0">
                  <c:v>13.904355000000001</c:v>
                </c:pt>
                <c:pt idx="1361" formatCode="0.0">
                  <c:v>14.176695000000002</c:v>
                </c:pt>
                <c:pt idx="1362" formatCode="0.0">
                  <c:v>13.640575</c:v>
                </c:pt>
                <c:pt idx="1363" formatCode="0.0">
                  <c:v>14.249040000000001</c:v>
                </c:pt>
                <c:pt idx="1364" formatCode="0.0">
                  <c:v>14.296445</c:v>
                </c:pt>
                <c:pt idx="1365" formatCode="0.0">
                  <c:v>14.786200000000001</c:v>
                </c:pt>
                <c:pt idx="1366" formatCode="0.0">
                  <c:v>15.201219999999999</c:v>
                </c:pt>
                <c:pt idx="1367" formatCode="0.0">
                  <c:v>16.023779999999963</c:v>
                </c:pt>
                <c:pt idx="1368" formatCode="0.0">
                  <c:v>15.752535000000018</c:v>
                </c:pt>
                <c:pt idx="1369" formatCode="0.0">
                  <c:v>16.479185000000001</c:v>
                </c:pt>
                <c:pt idx="1370" formatCode="0.0">
                  <c:v>16.112500000000001</c:v>
                </c:pt>
                <c:pt idx="1371" formatCode="0.0">
                  <c:v>15.646035000000001</c:v>
                </c:pt>
                <c:pt idx="1372" formatCode="0.0">
                  <c:v>15.018840000000001</c:v>
                </c:pt>
                <c:pt idx="1373" formatCode="0.0">
                  <c:v>14.811895</c:v>
                </c:pt>
                <c:pt idx="1374" formatCode="0.0">
                  <c:v>14.426530000000016</c:v>
                </c:pt>
                <c:pt idx="1375" formatCode="0.0">
                  <c:v>15.831190000000001</c:v>
                </c:pt>
                <c:pt idx="1376" formatCode="0.0">
                  <c:v>16.425514999999958</c:v>
                </c:pt>
                <c:pt idx="1377" formatCode="0.0">
                  <c:v>16.364245</c:v>
                </c:pt>
                <c:pt idx="1378" formatCode="0.0">
                  <c:v>16.17867</c:v>
                </c:pt>
                <c:pt idx="1379" formatCode="0.0">
                  <c:v>16.27891</c:v>
                </c:pt>
                <c:pt idx="1380" formatCode="0.0">
                  <c:v>16.118069999999999</c:v>
                </c:pt>
                <c:pt idx="1381" formatCode="0.0">
                  <c:v>15.888355000000001</c:v>
                </c:pt>
                <c:pt idx="1382" formatCode="0.0">
                  <c:v>16.739564999999999</c:v>
                </c:pt>
                <c:pt idx="1383" formatCode="0.0">
                  <c:v>18.31878</c:v>
                </c:pt>
                <c:pt idx="1384" formatCode="0.0">
                  <c:v>18.659395000000032</c:v>
                </c:pt>
                <c:pt idx="1385" formatCode="0.0">
                  <c:v>18.462544999999935</c:v>
                </c:pt>
                <c:pt idx="1386" formatCode="0.0">
                  <c:v>18.810234999999999</c:v>
                </c:pt>
                <c:pt idx="1387" formatCode="0.0">
                  <c:v>18.810915000000044</c:v>
                </c:pt>
                <c:pt idx="1388" formatCode="0.0">
                  <c:v>18.861305000000005</c:v>
                </c:pt>
                <c:pt idx="1389" formatCode="0.0">
                  <c:v>19.393715</c:v>
                </c:pt>
                <c:pt idx="1390" formatCode="0.0">
                  <c:v>19.989444999999954</c:v>
                </c:pt>
                <c:pt idx="1391" formatCode="0.0">
                  <c:v>20.997810000000001</c:v>
                </c:pt>
                <c:pt idx="1392" formatCode="0.0">
                  <c:v>20.990044999999963</c:v>
                </c:pt>
                <c:pt idx="1393" formatCode="0.0">
                  <c:v>21.181145000000001</c:v>
                </c:pt>
                <c:pt idx="1394" formatCode="0.0">
                  <c:v>22.271475000000031</c:v>
                </c:pt>
                <c:pt idx="1395" formatCode="0.0">
                  <c:v>21.898319999999959</c:v>
                </c:pt>
                <c:pt idx="1396" formatCode="0.0">
                  <c:v>23.565019999999958</c:v>
                </c:pt>
                <c:pt idx="1397" formatCode="0.0">
                  <c:v>23.743085000000001</c:v>
                </c:pt>
                <c:pt idx="1398" formatCode="0.0">
                  <c:v>22.687240000000003</c:v>
                </c:pt>
                <c:pt idx="1399" formatCode="0.0">
                  <c:v>22.966134999999962</c:v>
                </c:pt>
                <c:pt idx="1400" formatCode="0.0">
                  <c:v>23.533940000000001</c:v>
                </c:pt>
                <c:pt idx="1401" formatCode="0.0">
                  <c:v>23.94886</c:v>
                </c:pt>
                <c:pt idx="1402" formatCode="0.0">
                  <c:v>23.681069999999988</c:v>
                </c:pt>
                <c:pt idx="1403" formatCode="0.0">
                  <c:v>23.442639999999923</c:v>
                </c:pt>
                <c:pt idx="1404" formatCode="0.0">
                  <c:v>22.790015</c:v>
                </c:pt>
                <c:pt idx="1405" formatCode="0.0">
                  <c:v>22.21763</c:v>
                </c:pt>
                <c:pt idx="1406" formatCode="0.0">
                  <c:v>20.962609999999923</c:v>
                </c:pt>
                <c:pt idx="1407" formatCode="0.0">
                  <c:v>22.106090000000005</c:v>
                </c:pt>
                <c:pt idx="1408" formatCode="0.0">
                  <c:v>23.048039999999947</c:v>
                </c:pt>
                <c:pt idx="1409" formatCode="0.0">
                  <c:v>24.292465</c:v>
                </c:pt>
                <c:pt idx="1410" formatCode="0.0">
                  <c:v>24.715355000000031</c:v>
                </c:pt>
                <c:pt idx="1411" formatCode="0.0">
                  <c:v>23.405374999999989</c:v>
                </c:pt>
                <c:pt idx="1412" formatCode="0.0">
                  <c:v>23.754085000000032</c:v>
                </c:pt>
                <c:pt idx="1413" formatCode="0.0">
                  <c:v>22.521819999999988</c:v>
                </c:pt>
                <c:pt idx="1414" formatCode="0.0">
                  <c:v>21.484830000000002</c:v>
                </c:pt>
                <c:pt idx="1415" formatCode="0.0">
                  <c:v>22.183464999999988</c:v>
                </c:pt>
                <c:pt idx="1416" formatCode="0.0">
                  <c:v>22.406550000000003</c:v>
                </c:pt>
                <c:pt idx="1417" formatCode="0.0">
                  <c:v>23.676514999999988</c:v>
                </c:pt>
                <c:pt idx="1418" formatCode="0.0">
                  <c:v>24.357075000000048</c:v>
                </c:pt>
                <c:pt idx="1419" formatCode="0.0">
                  <c:v>25.131599999999999</c:v>
                </c:pt>
                <c:pt idx="1420" formatCode="0.0">
                  <c:v>25.328769999999963</c:v>
                </c:pt>
                <c:pt idx="1421" formatCode="0.0">
                  <c:v>25.311079999999997</c:v>
                </c:pt>
                <c:pt idx="1422" formatCode="0.0">
                  <c:v>24.676209999999987</c:v>
                </c:pt>
                <c:pt idx="1423" formatCode="0.0">
                  <c:v>25.749935000000001</c:v>
                </c:pt>
                <c:pt idx="1424" formatCode="0.0">
                  <c:v>25.185365000000001</c:v>
                </c:pt>
                <c:pt idx="1425" formatCode="0.0">
                  <c:v>22.909345000000002</c:v>
                </c:pt>
                <c:pt idx="1426" formatCode="0.0">
                  <c:v>22.421529999999951</c:v>
                </c:pt>
                <c:pt idx="1427" formatCode="0.0">
                  <c:v>22.993015</c:v>
                </c:pt>
                <c:pt idx="1428" formatCode="0.0">
                  <c:v>25.709870000000031</c:v>
                </c:pt>
                <c:pt idx="1429" formatCode="0.0">
                  <c:v>26.179969999999997</c:v>
                </c:pt>
                <c:pt idx="1430" formatCode="0.0">
                  <c:v>26.528019999999959</c:v>
                </c:pt>
                <c:pt idx="1431" formatCode="0.0">
                  <c:v>25.527075000000032</c:v>
                </c:pt>
                <c:pt idx="1432" formatCode="0.0">
                  <c:v>25.597645</c:v>
                </c:pt>
                <c:pt idx="1433" formatCode="0.0">
                  <c:v>25.408214999999959</c:v>
                </c:pt>
                <c:pt idx="1434" formatCode="0.0">
                  <c:v>25.482714999999935</c:v>
                </c:pt>
                <c:pt idx="1435" formatCode="0.0">
                  <c:v>25.868109999999962</c:v>
                </c:pt>
                <c:pt idx="1436" formatCode="0.0">
                  <c:v>26.012969999999999</c:v>
                </c:pt>
                <c:pt idx="1437" formatCode="0.0">
                  <c:v>26.110849999999999</c:v>
                </c:pt>
                <c:pt idx="1438" formatCode="0.0">
                  <c:v>26.110849999999999</c:v>
                </c:pt>
                <c:pt idx="1439" formatCode="0.0">
                  <c:v>21.473395</c:v>
                </c:pt>
                <c:pt idx="1440" formatCode="0.0">
                  <c:v>22.16291</c:v>
                </c:pt>
                <c:pt idx="1441" formatCode="0.0">
                  <c:v>21.99145</c:v>
                </c:pt>
                <c:pt idx="1442" formatCode="0.0">
                  <c:v>22.01685500000006</c:v>
                </c:pt>
                <c:pt idx="1443" formatCode="0.0">
                  <c:v>21.296644999999959</c:v>
                </c:pt>
                <c:pt idx="1444" formatCode="0.0">
                  <c:v>20.205064999999987</c:v>
                </c:pt>
                <c:pt idx="1445" formatCode="0.0">
                  <c:v>19.397120000000001</c:v>
                </c:pt>
                <c:pt idx="1446" formatCode="0.0">
                  <c:v>18.479324999999989</c:v>
                </c:pt>
                <c:pt idx="1447" formatCode="0.0">
                  <c:v>18.776444999999963</c:v>
                </c:pt>
                <c:pt idx="1448" formatCode="0.0">
                  <c:v>17.672615</c:v>
                </c:pt>
                <c:pt idx="1449" formatCode="0.0">
                  <c:v>18.213920000000005</c:v>
                </c:pt>
                <c:pt idx="1450" formatCode="0.0">
                  <c:v>15.762370000000001</c:v>
                </c:pt>
                <c:pt idx="1451" formatCode="0.0">
                  <c:v>16.152574999999999</c:v>
                </c:pt>
                <c:pt idx="1452" formatCode="0.0">
                  <c:v>16.096435</c:v>
                </c:pt>
                <c:pt idx="1453" formatCode="0.0">
                  <c:v>16.08254999999992</c:v>
                </c:pt>
                <c:pt idx="1454" formatCode="0.0">
                  <c:v>16.404539999999958</c:v>
                </c:pt>
                <c:pt idx="1455" formatCode="0.0">
                  <c:v>16.624635000000001</c:v>
                </c:pt>
                <c:pt idx="1456" formatCode="0.0">
                  <c:v>17.250904999999999</c:v>
                </c:pt>
                <c:pt idx="1457" formatCode="0.0">
                  <c:v>17.124220000000001</c:v>
                </c:pt>
                <c:pt idx="1458" formatCode="0.0">
                  <c:v>18.150714999999987</c:v>
                </c:pt>
                <c:pt idx="1459" formatCode="0.0">
                  <c:v>18.093619999999962</c:v>
                </c:pt>
                <c:pt idx="1460" formatCode="0.0">
                  <c:v>18.826035000000001</c:v>
                </c:pt>
                <c:pt idx="1461" formatCode="0.0">
                  <c:v>18.45693</c:v>
                </c:pt>
                <c:pt idx="1462" formatCode="0.0">
                  <c:v>17.873284999999999</c:v>
                </c:pt>
                <c:pt idx="1463" formatCode="0.0">
                  <c:v>18.030049999999989</c:v>
                </c:pt>
                <c:pt idx="1464" formatCode="0.0">
                  <c:v>18.022100000000002</c:v>
                </c:pt>
                <c:pt idx="1465" formatCode="0.0">
                  <c:v>18.087509999999959</c:v>
                </c:pt>
                <c:pt idx="1466" formatCode="0.0">
                  <c:v>18.811480000000032</c:v>
                </c:pt>
                <c:pt idx="1467" formatCode="0.0">
                  <c:v>19.047775000000001</c:v>
                </c:pt>
                <c:pt idx="1468" formatCode="0.0">
                  <c:v>19.746339999999954</c:v>
                </c:pt>
                <c:pt idx="1469" formatCode="0.0">
                  <c:v>18.427353500000002</c:v>
                </c:pt>
                <c:pt idx="1470" formatCode="0.0">
                  <c:v>18.147335999999999</c:v>
                </c:pt>
                <c:pt idx="1471" formatCode="0.0">
                  <c:v>18.627855000000068</c:v>
                </c:pt>
                <c:pt idx="1472" formatCode="0.0">
                  <c:v>18.537460000000031</c:v>
                </c:pt>
                <c:pt idx="1473" formatCode="0.0">
                  <c:v>18.171191000000039</c:v>
                </c:pt>
                <c:pt idx="1474" formatCode="0.0">
                  <c:v>17.645410999999989</c:v>
                </c:pt>
                <c:pt idx="1475" formatCode="0.0">
                  <c:v>17.09335100000003</c:v>
                </c:pt>
                <c:pt idx="1476" formatCode="0.0">
                  <c:v>17.927320000000002</c:v>
                </c:pt>
                <c:pt idx="1477" formatCode="0.0">
                  <c:v>18.329835000000031</c:v>
                </c:pt>
                <c:pt idx="1478" formatCode="0.0">
                  <c:v>18.159220000000001</c:v>
                </c:pt>
                <c:pt idx="1479" formatCode="0.0">
                  <c:v>17.517970000000048</c:v>
                </c:pt>
                <c:pt idx="1480" formatCode="0.0">
                  <c:v>17.691775000000032</c:v>
                </c:pt>
                <c:pt idx="1481" formatCode="0.0">
                  <c:v>17.895915000000031</c:v>
                </c:pt>
                <c:pt idx="1482" formatCode="0.0">
                  <c:v>19.010885000000048</c:v>
                </c:pt>
                <c:pt idx="1483" formatCode="0.0">
                  <c:v>18.801840000000031</c:v>
                </c:pt>
                <c:pt idx="1484" formatCode="0.0">
                  <c:v>19.512915000000032</c:v>
                </c:pt>
                <c:pt idx="1485" formatCode="0.0">
                  <c:v>18.573145</c:v>
                </c:pt>
                <c:pt idx="1486" formatCode="0.0">
                  <c:v>18.315415000000005</c:v>
                </c:pt>
                <c:pt idx="1487" formatCode="0.0">
                  <c:v>18.452229999999954</c:v>
                </c:pt>
              </c:numCache>
            </c:numRef>
          </c:val>
          <c:smooth val="0"/>
        </c:ser>
        <c:ser>
          <c:idx val="18"/>
          <c:order val="1"/>
          <c:tx>
            <c:strRef>
              <c:f>'Data_NTM PE'!$U$2</c:f>
              <c:strCache>
                <c:ptCount val="1"/>
                <c:pt idx="0">
                  <c:v>US Pharma Median</c:v>
                </c:pt>
              </c:strCache>
            </c:strRef>
          </c:tx>
          <c:spPr>
            <a:ln w="15875"/>
          </c:spPr>
          <c:marker>
            <c:symbol val="none"/>
          </c:marker>
          <c:cat>
            <c:numRef>
              <c:f>'Data_NTM PE'!$A$3:$A$1490</c:f>
              <c:numCache>
                <c:formatCode>[$-F800]dddd\,\ mmmm\ dd\,\ yyyy</c:formatCode>
                <c:ptCount val="1488"/>
                <c:pt idx="0">
                  <c:v>36035</c:v>
                </c:pt>
                <c:pt idx="1">
                  <c:v>36038</c:v>
                </c:pt>
                <c:pt idx="2">
                  <c:v>36039</c:v>
                </c:pt>
                <c:pt idx="3">
                  <c:v>36040</c:v>
                </c:pt>
                <c:pt idx="4">
                  <c:v>36041</c:v>
                </c:pt>
                <c:pt idx="5">
                  <c:v>36042</c:v>
                </c:pt>
                <c:pt idx="6">
                  <c:v>36045</c:v>
                </c:pt>
                <c:pt idx="7">
                  <c:v>36046</c:v>
                </c:pt>
                <c:pt idx="8">
                  <c:v>36047</c:v>
                </c:pt>
                <c:pt idx="9">
                  <c:v>36048</c:v>
                </c:pt>
                <c:pt idx="10">
                  <c:v>36049</c:v>
                </c:pt>
                <c:pt idx="11">
                  <c:v>36052</c:v>
                </c:pt>
                <c:pt idx="12">
                  <c:v>36053</c:v>
                </c:pt>
                <c:pt idx="13">
                  <c:v>36054</c:v>
                </c:pt>
                <c:pt idx="14">
                  <c:v>36055</c:v>
                </c:pt>
                <c:pt idx="15">
                  <c:v>36056</c:v>
                </c:pt>
                <c:pt idx="16">
                  <c:v>36059</c:v>
                </c:pt>
                <c:pt idx="17">
                  <c:v>36060</c:v>
                </c:pt>
                <c:pt idx="18">
                  <c:v>36061</c:v>
                </c:pt>
                <c:pt idx="19">
                  <c:v>36062</c:v>
                </c:pt>
                <c:pt idx="20">
                  <c:v>36063</c:v>
                </c:pt>
                <c:pt idx="21">
                  <c:v>36066</c:v>
                </c:pt>
                <c:pt idx="22">
                  <c:v>36067</c:v>
                </c:pt>
                <c:pt idx="23">
                  <c:v>36068</c:v>
                </c:pt>
                <c:pt idx="24">
                  <c:v>36069</c:v>
                </c:pt>
                <c:pt idx="25">
                  <c:v>36070</c:v>
                </c:pt>
                <c:pt idx="26">
                  <c:v>36073</c:v>
                </c:pt>
                <c:pt idx="27">
                  <c:v>36074</c:v>
                </c:pt>
                <c:pt idx="28">
                  <c:v>36075</c:v>
                </c:pt>
                <c:pt idx="29">
                  <c:v>36076</c:v>
                </c:pt>
                <c:pt idx="30">
                  <c:v>36077</c:v>
                </c:pt>
                <c:pt idx="31">
                  <c:v>36080</c:v>
                </c:pt>
                <c:pt idx="32">
                  <c:v>36081</c:v>
                </c:pt>
                <c:pt idx="33">
                  <c:v>36082</c:v>
                </c:pt>
                <c:pt idx="34">
                  <c:v>36083</c:v>
                </c:pt>
                <c:pt idx="35">
                  <c:v>36084</c:v>
                </c:pt>
                <c:pt idx="36">
                  <c:v>36087</c:v>
                </c:pt>
                <c:pt idx="37">
                  <c:v>36088</c:v>
                </c:pt>
                <c:pt idx="38">
                  <c:v>36089</c:v>
                </c:pt>
                <c:pt idx="39">
                  <c:v>36090</c:v>
                </c:pt>
                <c:pt idx="40">
                  <c:v>36091</c:v>
                </c:pt>
                <c:pt idx="41">
                  <c:v>36094</c:v>
                </c:pt>
                <c:pt idx="42">
                  <c:v>36095</c:v>
                </c:pt>
                <c:pt idx="43">
                  <c:v>36096</c:v>
                </c:pt>
                <c:pt idx="44">
                  <c:v>36097</c:v>
                </c:pt>
                <c:pt idx="45">
                  <c:v>36098</c:v>
                </c:pt>
                <c:pt idx="46">
                  <c:v>36101</c:v>
                </c:pt>
                <c:pt idx="47">
                  <c:v>36102</c:v>
                </c:pt>
                <c:pt idx="48">
                  <c:v>36103</c:v>
                </c:pt>
                <c:pt idx="49">
                  <c:v>36104</c:v>
                </c:pt>
                <c:pt idx="50">
                  <c:v>36105</c:v>
                </c:pt>
                <c:pt idx="51">
                  <c:v>36108</c:v>
                </c:pt>
                <c:pt idx="52">
                  <c:v>36109</c:v>
                </c:pt>
                <c:pt idx="53">
                  <c:v>36110</c:v>
                </c:pt>
                <c:pt idx="54">
                  <c:v>36111</c:v>
                </c:pt>
                <c:pt idx="55">
                  <c:v>36112</c:v>
                </c:pt>
                <c:pt idx="56">
                  <c:v>36115</c:v>
                </c:pt>
                <c:pt idx="57">
                  <c:v>36116</c:v>
                </c:pt>
                <c:pt idx="58">
                  <c:v>36117</c:v>
                </c:pt>
                <c:pt idx="59">
                  <c:v>36118</c:v>
                </c:pt>
                <c:pt idx="60">
                  <c:v>36119</c:v>
                </c:pt>
                <c:pt idx="61">
                  <c:v>36122</c:v>
                </c:pt>
                <c:pt idx="62">
                  <c:v>36123</c:v>
                </c:pt>
                <c:pt idx="63">
                  <c:v>36124</c:v>
                </c:pt>
                <c:pt idx="64">
                  <c:v>36125</c:v>
                </c:pt>
                <c:pt idx="65">
                  <c:v>36126</c:v>
                </c:pt>
                <c:pt idx="66">
                  <c:v>36129</c:v>
                </c:pt>
                <c:pt idx="67">
                  <c:v>36130</c:v>
                </c:pt>
                <c:pt idx="68">
                  <c:v>36131</c:v>
                </c:pt>
                <c:pt idx="69">
                  <c:v>36132</c:v>
                </c:pt>
                <c:pt idx="70">
                  <c:v>36133</c:v>
                </c:pt>
                <c:pt idx="71">
                  <c:v>36136</c:v>
                </c:pt>
                <c:pt idx="72">
                  <c:v>36137</c:v>
                </c:pt>
                <c:pt idx="73">
                  <c:v>36138</c:v>
                </c:pt>
                <c:pt idx="74">
                  <c:v>36139</c:v>
                </c:pt>
                <c:pt idx="75">
                  <c:v>36140</c:v>
                </c:pt>
                <c:pt idx="76">
                  <c:v>36143</c:v>
                </c:pt>
                <c:pt idx="77">
                  <c:v>36144</c:v>
                </c:pt>
                <c:pt idx="78">
                  <c:v>36145</c:v>
                </c:pt>
                <c:pt idx="79">
                  <c:v>36146</c:v>
                </c:pt>
                <c:pt idx="80">
                  <c:v>36147</c:v>
                </c:pt>
                <c:pt idx="81">
                  <c:v>36150</c:v>
                </c:pt>
                <c:pt idx="82">
                  <c:v>36151</c:v>
                </c:pt>
                <c:pt idx="83">
                  <c:v>36152</c:v>
                </c:pt>
                <c:pt idx="84">
                  <c:v>36153</c:v>
                </c:pt>
                <c:pt idx="85">
                  <c:v>36154</c:v>
                </c:pt>
                <c:pt idx="86">
                  <c:v>36157</c:v>
                </c:pt>
                <c:pt idx="87">
                  <c:v>36158</c:v>
                </c:pt>
                <c:pt idx="88">
                  <c:v>36159</c:v>
                </c:pt>
                <c:pt idx="89">
                  <c:v>36160</c:v>
                </c:pt>
                <c:pt idx="90">
                  <c:v>36161</c:v>
                </c:pt>
                <c:pt idx="91">
                  <c:v>36164</c:v>
                </c:pt>
                <c:pt idx="92">
                  <c:v>36165</c:v>
                </c:pt>
                <c:pt idx="93">
                  <c:v>36166</c:v>
                </c:pt>
                <c:pt idx="94">
                  <c:v>36167</c:v>
                </c:pt>
                <c:pt idx="95">
                  <c:v>36168</c:v>
                </c:pt>
                <c:pt idx="96">
                  <c:v>36171</c:v>
                </c:pt>
                <c:pt idx="97">
                  <c:v>36172</c:v>
                </c:pt>
                <c:pt idx="98">
                  <c:v>36173</c:v>
                </c:pt>
                <c:pt idx="99">
                  <c:v>36174</c:v>
                </c:pt>
                <c:pt idx="100">
                  <c:v>36175</c:v>
                </c:pt>
                <c:pt idx="101">
                  <c:v>36178</c:v>
                </c:pt>
                <c:pt idx="102">
                  <c:v>36179</c:v>
                </c:pt>
                <c:pt idx="103">
                  <c:v>36180</c:v>
                </c:pt>
                <c:pt idx="104">
                  <c:v>36181</c:v>
                </c:pt>
                <c:pt idx="105">
                  <c:v>36182</c:v>
                </c:pt>
                <c:pt idx="106">
                  <c:v>36185</c:v>
                </c:pt>
                <c:pt idx="107">
                  <c:v>36186</c:v>
                </c:pt>
                <c:pt idx="108">
                  <c:v>36187</c:v>
                </c:pt>
                <c:pt idx="109">
                  <c:v>36188</c:v>
                </c:pt>
                <c:pt idx="110">
                  <c:v>36189</c:v>
                </c:pt>
                <c:pt idx="111">
                  <c:v>36192</c:v>
                </c:pt>
                <c:pt idx="112">
                  <c:v>36193</c:v>
                </c:pt>
                <c:pt idx="113">
                  <c:v>36194</c:v>
                </c:pt>
                <c:pt idx="114">
                  <c:v>36195</c:v>
                </c:pt>
                <c:pt idx="115">
                  <c:v>36196</c:v>
                </c:pt>
                <c:pt idx="116">
                  <c:v>36199</c:v>
                </c:pt>
                <c:pt idx="117">
                  <c:v>36200</c:v>
                </c:pt>
                <c:pt idx="118">
                  <c:v>36201</c:v>
                </c:pt>
                <c:pt idx="119">
                  <c:v>36202</c:v>
                </c:pt>
                <c:pt idx="120">
                  <c:v>36203</c:v>
                </c:pt>
                <c:pt idx="121">
                  <c:v>36206</c:v>
                </c:pt>
                <c:pt idx="122">
                  <c:v>36207</c:v>
                </c:pt>
                <c:pt idx="123">
                  <c:v>36208</c:v>
                </c:pt>
                <c:pt idx="124">
                  <c:v>36209</c:v>
                </c:pt>
                <c:pt idx="125">
                  <c:v>36210</c:v>
                </c:pt>
                <c:pt idx="126">
                  <c:v>36213</c:v>
                </c:pt>
                <c:pt idx="127">
                  <c:v>36214</c:v>
                </c:pt>
                <c:pt idx="128">
                  <c:v>36215</c:v>
                </c:pt>
                <c:pt idx="129">
                  <c:v>36216</c:v>
                </c:pt>
                <c:pt idx="130">
                  <c:v>36217</c:v>
                </c:pt>
                <c:pt idx="131">
                  <c:v>36220</c:v>
                </c:pt>
                <c:pt idx="132">
                  <c:v>36221</c:v>
                </c:pt>
                <c:pt idx="133">
                  <c:v>36222</c:v>
                </c:pt>
                <c:pt idx="134">
                  <c:v>36223</c:v>
                </c:pt>
                <c:pt idx="135">
                  <c:v>36224</c:v>
                </c:pt>
                <c:pt idx="136">
                  <c:v>36227</c:v>
                </c:pt>
                <c:pt idx="137">
                  <c:v>36228</c:v>
                </c:pt>
                <c:pt idx="138">
                  <c:v>36229</c:v>
                </c:pt>
                <c:pt idx="139">
                  <c:v>36230</c:v>
                </c:pt>
                <c:pt idx="140">
                  <c:v>36231</c:v>
                </c:pt>
                <c:pt idx="141">
                  <c:v>36234</c:v>
                </c:pt>
                <c:pt idx="142">
                  <c:v>36235</c:v>
                </c:pt>
                <c:pt idx="143">
                  <c:v>36236</c:v>
                </c:pt>
                <c:pt idx="144">
                  <c:v>36237</c:v>
                </c:pt>
                <c:pt idx="145">
                  <c:v>36238</c:v>
                </c:pt>
                <c:pt idx="146">
                  <c:v>36241</c:v>
                </c:pt>
                <c:pt idx="147">
                  <c:v>36242</c:v>
                </c:pt>
                <c:pt idx="148">
                  <c:v>36243</c:v>
                </c:pt>
                <c:pt idx="149">
                  <c:v>36244</c:v>
                </c:pt>
                <c:pt idx="150">
                  <c:v>36245</c:v>
                </c:pt>
                <c:pt idx="151">
                  <c:v>36248</c:v>
                </c:pt>
                <c:pt idx="152">
                  <c:v>36249</c:v>
                </c:pt>
                <c:pt idx="153">
                  <c:v>36250</c:v>
                </c:pt>
                <c:pt idx="154">
                  <c:v>36251</c:v>
                </c:pt>
                <c:pt idx="155">
                  <c:v>36252</c:v>
                </c:pt>
                <c:pt idx="156">
                  <c:v>36255</c:v>
                </c:pt>
                <c:pt idx="157">
                  <c:v>36256</c:v>
                </c:pt>
                <c:pt idx="158">
                  <c:v>36257</c:v>
                </c:pt>
                <c:pt idx="159">
                  <c:v>36258</c:v>
                </c:pt>
                <c:pt idx="160">
                  <c:v>36259</c:v>
                </c:pt>
                <c:pt idx="161">
                  <c:v>36262</c:v>
                </c:pt>
                <c:pt idx="162">
                  <c:v>36263</c:v>
                </c:pt>
                <c:pt idx="163">
                  <c:v>36264</c:v>
                </c:pt>
                <c:pt idx="164">
                  <c:v>36265</c:v>
                </c:pt>
                <c:pt idx="165">
                  <c:v>36266</c:v>
                </c:pt>
                <c:pt idx="166">
                  <c:v>36269</c:v>
                </c:pt>
                <c:pt idx="167">
                  <c:v>36270</c:v>
                </c:pt>
                <c:pt idx="168">
                  <c:v>36271</c:v>
                </c:pt>
                <c:pt idx="169">
                  <c:v>36272</c:v>
                </c:pt>
                <c:pt idx="170">
                  <c:v>36273</c:v>
                </c:pt>
                <c:pt idx="171">
                  <c:v>36276</c:v>
                </c:pt>
                <c:pt idx="172">
                  <c:v>36277</c:v>
                </c:pt>
                <c:pt idx="173">
                  <c:v>36278</c:v>
                </c:pt>
                <c:pt idx="174">
                  <c:v>36279</c:v>
                </c:pt>
                <c:pt idx="175">
                  <c:v>36280</c:v>
                </c:pt>
                <c:pt idx="176">
                  <c:v>36283</c:v>
                </c:pt>
                <c:pt idx="177">
                  <c:v>36284</c:v>
                </c:pt>
                <c:pt idx="178">
                  <c:v>36285</c:v>
                </c:pt>
                <c:pt idx="179">
                  <c:v>36286</c:v>
                </c:pt>
                <c:pt idx="180">
                  <c:v>36287</c:v>
                </c:pt>
                <c:pt idx="181">
                  <c:v>36290</c:v>
                </c:pt>
                <c:pt idx="182">
                  <c:v>36291</c:v>
                </c:pt>
                <c:pt idx="183">
                  <c:v>36292</c:v>
                </c:pt>
                <c:pt idx="184">
                  <c:v>36293</c:v>
                </c:pt>
                <c:pt idx="185">
                  <c:v>36294</c:v>
                </c:pt>
                <c:pt idx="186">
                  <c:v>36297</c:v>
                </c:pt>
                <c:pt idx="187">
                  <c:v>36298</c:v>
                </c:pt>
                <c:pt idx="188">
                  <c:v>36299</c:v>
                </c:pt>
                <c:pt idx="189">
                  <c:v>36300</c:v>
                </c:pt>
                <c:pt idx="190">
                  <c:v>36301</c:v>
                </c:pt>
                <c:pt idx="191">
                  <c:v>36304</c:v>
                </c:pt>
                <c:pt idx="192">
                  <c:v>36305</c:v>
                </c:pt>
                <c:pt idx="193">
                  <c:v>36306</c:v>
                </c:pt>
                <c:pt idx="194">
                  <c:v>36307</c:v>
                </c:pt>
                <c:pt idx="195">
                  <c:v>36308</c:v>
                </c:pt>
                <c:pt idx="196">
                  <c:v>36311</c:v>
                </c:pt>
                <c:pt idx="197">
                  <c:v>36312</c:v>
                </c:pt>
                <c:pt idx="198">
                  <c:v>36313</c:v>
                </c:pt>
                <c:pt idx="199">
                  <c:v>36314</c:v>
                </c:pt>
                <c:pt idx="200">
                  <c:v>36315</c:v>
                </c:pt>
                <c:pt idx="201">
                  <c:v>36318</c:v>
                </c:pt>
                <c:pt idx="202">
                  <c:v>36319</c:v>
                </c:pt>
                <c:pt idx="203">
                  <c:v>36320</c:v>
                </c:pt>
                <c:pt idx="204">
                  <c:v>36321</c:v>
                </c:pt>
                <c:pt idx="205">
                  <c:v>36322</c:v>
                </c:pt>
                <c:pt idx="206">
                  <c:v>36325</c:v>
                </c:pt>
                <c:pt idx="207">
                  <c:v>36326</c:v>
                </c:pt>
                <c:pt idx="208">
                  <c:v>36327</c:v>
                </c:pt>
                <c:pt idx="209">
                  <c:v>36328</c:v>
                </c:pt>
                <c:pt idx="210">
                  <c:v>36329</c:v>
                </c:pt>
                <c:pt idx="211">
                  <c:v>36332</c:v>
                </c:pt>
                <c:pt idx="212">
                  <c:v>36333</c:v>
                </c:pt>
                <c:pt idx="213">
                  <c:v>36334</c:v>
                </c:pt>
                <c:pt idx="214">
                  <c:v>36335</c:v>
                </c:pt>
                <c:pt idx="215">
                  <c:v>36336</c:v>
                </c:pt>
                <c:pt idx="216">
                  <c:v>36339</c:v>
                </c:pt>
                <c:pt idx="217">
                  <c:v>36340</c:v>
                </c:pt>
                <c:pt idx="218">
                  <c:v>36341</c:v>
                </c:pt>
                <c:pt idx="219">
                  <c:v>36342</c:v>
                </c:pt>
                <c:pt idx="220">
                  <c:v>36343</c:v>
                </c:pt>
                <c:pt idx="221">
                  <c:v>36346</c:v>
                </c:pt>
                <c:pt idx="222">
                  <c:v>36347</c:v>
                </c:pt>
                <c:pt idx="223">
                  <c:v>36348</c:v>
                </c:pt>
                <c:pt idx="224">
                  <c:v>36349</c:v>
                </c:pt>
                <c:pt idx="225">
                  <c:v>36350</c:v>
                </c:pt>
                <c:pt idx="226">
                  <c:v>36353</c:v>
                </c:pt>
                <c:pt idx="227">
                  <c:v>36354</c:v>
                </c:pt>
                <c:pt idx="228">
                  <c:v>36355</c:v>
                </c:pt>
                <c:pt idx="229">
                  <c:v>36356</c:v>
                </c:pt>
                <c:pt idx="230">
                  <c:v>36357</c:v>
                </c:pt>
                <c:pt idx="231">
                  <c:v>36360</c:v>
                </c:pt>
                <c:pt idx="232">
                  <c:v>36361</c:v>
                </c:pt>
                <c:pt idx="233">
                  <c:v>36362</c:v>
                </c:pt>
                <c:pt idx="234">
                  <c:v>36363</c:v>
                </c:pt>
                <c:pt idx="235">
                  <c:v>36364</c:v>
                </c:pt>
                <c:pt idx="236">
                  <c:v>36367</c:v>
                </c:pt>
                <c:pt idx="237">
                  <c:v>36368</c:v>
                </c:pt>
                <c:pt idx="238">
                  <c:v>36369</c:v>
                </c:pt>
                <c:pt idx="239">
                  <c:v>36370</c:v>
                </c:pt>
                <c:pt idx="240">
                  <c:v>36371</c:v>
                </c:pt>
                <c:pt idx="241">
                  <c:v>36374</c:v>
                </c:pt>
                <c:pt idx="242">
                  <c:v>36375</c:v>
                </c:pt>
                <c:pt idx="243">
                  <c:v>36376</c:v>
                </c:pt>
                <c:pt idx="244">
                  <c:v>36377</c:v>
                </c:pt>
                <c:pt idx="245">
                  <c:v>36378</c:v>
                </c:pt>
                <c:pt idx="246">
                  <c:v>36381</c:v>
                </c:pt>
                <c:pt idx="247">
                  <c:v>36382</c:v>
                </c:pt>
                <c:pt idx="248">
                  <c:v>36383</c:v>
                </c:pt>
                <c:pt idx="249">
                  <c:v>36384</c:v>
                </c:pt>
                <c:pt idx="250">
                  <c:v>36385</c:v>
                </c:pt>
                <c:pt idx="251">
                  <c:v>36388</c:v>
                </c:pt>
                <c:pt idx="252">
                  <c:v>36389</c:v>
                </c:pt>
                <c:pt idx="253">
                  <c:v>36390</c:v>
                </c:pt>
                <c:pt idx="254">
                  <c:v>36391</c:v>
                </c:pt>
                <c:pt idx="255">
                  <c:v>36392</c:v>
                </c:pt>
                <c:pt idx="256">
                  <c:v>36395</c:v>
                </c:pt>
                <c:pt idx="257">
                  <c:v>36396</c:v>
                </c:pt>
                <c:pt idx="258">
                  <c:v>36397</c:v>
                </c:pt>
                <c:pt idx="259">
                  <c:v>36398</c:v>
                </c:pt>
                <c:pt idx="260">
                  <c:v>36399</c:v>
                </c:pt>
                <c:pt idx="261">
                  <c:v>36402</c:v>
                </c:pt>
                <c:pt idx="262">
                  <c:v>36403</c:v>
                </c:pt>
                <c:pt idx="263">
                  <c:v>36404</c:v>
                </c:pt>
                <c:pt idx="264">
                  <c:v>36405</c:v>
                </c:pt>
                <c:pt idx="265">
                  <c:v>36406</c:v>
                </c:pt>
                <c:pt idx="266">
                  <c:v>36409</c:v>
                </c:pt>
                <c:pt idx="267">
                  <c:v>36410</c:v>
                </c:pt>
                <c:pt idx="268">
                  <c:v>36411</c:v>
                </c:pt>
                <c:pt idx="269">
                  <c:v>36412</c:v>
                </c:pt>
                <c:pt idx="270">
                  <c:v>36413</c:v>
                </c:pt>
                <c:pt idx="271">
                  <c:v>36416</c:v>
                </c:pt>
                <c:pt idx="272">
                  <c:v>36417</c:v>
                </c:pt>
                <c:pt idx="273">
                  <c:v>36418</c:v>
                </c:pt>
                <c:pt idx="274">
                  <c:v>36419</c:v>
                </c:pt>
                <c:pt idx="275">
                  <c:v>36420</c:v>
                </c:pt>
                <c:pt idx="276">
                  <c:v>36423</c:v>
                </c:pt>
                <c:pt idx="277">
                  <c:v>36424</c:v>
                </c:pt>
                <c:pt idx="278">
                  <c:v>36425</c:v>
                </c:pt>
                <c:pt idx="279">
                  <c:v>36426</c:v>
                </c:pt>
                <c:pt idx="280">
                  <c:v>36427</c:v>
                </c:pt>
                <c:pt idx="281">
                  <c:v>36430</c:v>
                </c:pt>
                <c:pt idx="282">
                  <c:v>36431</c:v>
                </c:pt>
                <c:pt idx="283">
                  <c:v>36432</c:v>
                </c:pt>
                <c:pt idx="284">
                  <c:v>36433</c:v>
                </c:pt>
                <c:pt idx="285">
                  <c:v>36434</c:v>
                </c:pt>
                <c:pt idx="286">
                  <c:v>36437</c:v>
                </c:pt>
                <c:pt idx="287">
                  <c:v>36438</c:v>
                </c:pt>
                <c:pt idx="288">
                  <c:v>36439</c:v>
                </c:pt>
                <c:pt idx="289">
                  <c:v>36440</c:v>
                </c:pt>
                <c:pt idx="290">
                  <c:v>36441</c:v>
                </c:pt>
                <c:pt idx="291">
                  <c:v>36444</c:v>
                </c:pt>
                <c:pt idx="292">
                  <c:v>36445</c:v>
                </c:pt>
                <c:pt idx="293">
                  <c:v>36446</c:v>
                </c:pt>
                <c:pt idx="294">
                  <c:v>36447</c:v>
                </c:pt>
                <c:pt idx="295">
                  <c:v>36448</c:v>
                </c:pt>
                <c:pt idx="296">
                  <c:v>36451</c:v>
                </c:pt>
                <c:pt idx="297">
                  <c:v>36452</c:v>
                </c:pt>
                <c:pt idx="298">
                  <c:v>36453</c:v>
                </c:pt>
                <c:pt idx="299">
                  <c:v>36454</c:v>
                </c:pt>
                <c:pt idx="300">
                  <c:v>36455</c:v>
                </c:pt>
                <c:pt idx="301">
                  <c:v>36458</c:v>
                </c:pt>
                <c:pt idx="302">
                  <c:v>36459</c:v>
                </c:pt>
                <c:pt idx="303">
                  <c:v>36460</c:v>
                </c:pt>
                <c:pt idx="304">
                  <c:v>36461</c:v>
                </c:pt>
                <c:pt idx="305">
                  <c:v>36462</c:v>
                </c:pt>
                <c:pt idx="306">
                  <c:v>36465</c:v>
                </c:pt>
                <c:pt idx="307">
                  <c:v>36466</c:v>
                </c:pt>
                <c:pt idx="308">
                  <c:v>36467</c:v>
                </c:pt>
                <c:pt idx="309">
                  <c:v>36468</c:v>
                </c:pt>
                <c:pt idx="310">
                  <c:v>36469</c:v>
                </c:pt>
                <c:pt idx="311">
                  <c:v>36472</c:v>
                </c:pt>
                <c:pt idx="312">
                  <c:v>36473</c:v>
                </c:pt>
                <c:pt idx="313">
                  <c:v>36474</c:v>
                </c:pt>
                <c:pt idx="314">
                  <c:v>36475</c:v>
                </c:pt>
                <c:pt idx="315">
                  <c:v>36476</c:v>
                </c:pt>
                <c:pt idx="316">
                  <c:v>36479</c:v>
                </c:pt>
                <c:pt idx="317">
                  <c:v>36480</c:v>
                </c:pt>
                <c:pt idx="318">
                  <c:v>36481</c:v>
                </c:pt>
                <c:pt idx="319">
                  <c:v>36482</c:v>
                </c:pt>
                <c:pt idx="320">
                  <c:v>36483</c:v>
                </c:pt>
                <c:pt idx="321">
                  <c:v>36486</c:v>
                </c:pt>
                <c:pt idx="322">
                  <c:v>36487</c:v>
                </c:pt>
                <c:pt idx="323">
                  <c:v>36488</c:v>
                </c:pt>
                <c:pt idx="324">
                  <c:v>36489</c:v>
                </c:pt>
                <c:pt idx="325">
                  <c:v>36490</c:v>
                </c:pt>
                <c:pt idx="326">
                  <c:v>36493</c:v>
                </c:pt>
                <c:pt idx="327">
                  <c:v>36494</c:v>
                </c:pt>
                <c:pt idx="328">
                  <c:v>36495</c:v>
                </c:pt>
                <c:pt idx="329">
                  <c:v>36496</c:v>
                </c:pt>
                <c:pt idx="330">
                  <c:v>36497</c:v>
                </c:pt>
                <c:pt idx="331">
                  <c:v>36500</c:v>
                </c:pt>
                <c:pt idx="332">
                  <c:v>36501</c:v>
                </c:pt>
                <c:pt idx="333">
                  <c:v>36502</c:v>
                </c:pt>
                <c:pt idx="334">
                  <c:v>36503</c:v>
                </c:pt>
                <c:pt idx="335">
                  <c:v>36504</c:v>
                </c:pt>
                <c:pt idx="336">
                  <c:v>36507</c:v>
                </c:pt>
                <c:pt idx="337">
                  <c:v>36508</c:v>
                </c:pt>
                <c:pt idx="338">
                  <c:v>36509</c:v>
                </c:pt>
                <c:pt idx="339">
                  <c:v>36510</c:v>
                </c:pt>
                <c:pt idx="340">
                  <c:v>36511</c:v>
                </c:pt>
                <c:pt idx="341">
                  <c:v>36514</c:v>
                </c:pt>
                <c:pt idx="342">
                  <c:v>36515</c:v>
                </c:pt>
                <c:pt idx="343">
                  <c:v>36516</c:v>
                </c:pt>
                <c:pt idx="344">
                  <c:v>36517</c:v>
                </c:pt>
                <c:pt idx="345">
                  <c:v>36518</c:v>
                </c:pt>
                <c:pt idx="346">
                  <c:v>36521</c:v>
                </c:pt>
                <c:pt idx="347">
                  <c:v>36522</c:v>
                </c:pt>
                <c:pt idx="348">
                  <c:v>36523</c:v>
                </c:pt>
                <c:pt idx="349">
                  <c:v>36524</c:v>
                </c:pt>
                <c:pt idx="350">
                  <c:v>36525</c:v>
                </c:pt>
                <c:pt idx="351">
                  <c:v>36528</c:v>
                </c:pt>
                <c:pt idx="352">
                  <c:v>36529</c:v>
                </c:pt>
                <c:pt idx="353">
                  <c:v>36530</c:v>
                </c:pt>
                <c:pt idx="354">
                  <c:v>36531</c:v>
                </c:pt>
                <c:pt idx="355">
                  <c:v>36532</c:v>
                </c:pt>
                <c:pt idx="356">
                  <c:v>36535</c:v>
                </c:pt>
                <c:pt idx="357">
                  <c:v>36536</c:v>
                </c:pt>
                <c:pt idx="358">
                  <c:v>36537</c:v>
                </c:pt>
                <c:pt idx="359">
                  <c:v>36538</c:v>
                </c:pt>
                <c:pt idx="360">
                  <c:v>36539</c:v>
                </c:pt>
                <c:pt idx="361">
                  <c:v>36542</c:v>
                </c:pt>
                <c:pt idx="362">
                  <c:v>36543</c:v>
                </c:pt>
                <c:pt idx="363">
                  <c:v>36544</c:v>
                </c:pt>
                <c:pt idx="364">
                  <c:v>36545</c:v>
                </c:pt>
                <c:pt idx="365">
                  <c:v>36546</c:v>
                </c:pt>
                <c:pt idx="366">
                  <c:v>36549</c:v>
                </c:pt>
                <c:pt idx="367">
                  <c:v>36550</c:v>
                </c:pt>
                <c:pt idx="368">
                  <c:v>36551</c:v>
                </c:pt>
                <c:pt idx="369">
                  <c:v>36552</c:v>
                </c:pt>
                <c:pt idx="370">
                  <c:v>36553</c:v>
                </c:pt>
                <c:pt idx="371">
                  <c:v>36556</c:v>
                </c:pt>
                <c:pt idx="372">
                  <c:v>36557</c:v>
                </c:pt>
                <c:pt idx="373">
                  <c:v>36558</c:v>
                </c:pt>
                <c:pt idx="374">
                  <c:v>36559</c:v>
                </c:pt>
                <c:pt idx="375">
                  <c:v>36560</c:v>
                </c:pt>
                <c:pt idx="376">
                  <c:v>36563</c:v>
                </c:pt>
                <c:pt idx="377">
                  <c:v>36564</c:v>
                </c:pt>
                <c:pt idx="378">
                  <c:v>36565</c:v>
                </c:pt>
                <c:pt idx="379">
                  <c:v>36566</c:v>
                </c:pt>
                <c:pt idx="380">
                  <c:v>36567</c:v>
                </c:pt>
                <c:pt idx="381">
                  <c:v>36570</c:v>
                </c:pt>
                <c:pt idx="382">
                  <c:v>36571</c:v>
                </c:pt>
                <c:pt idx="383">
                  <c:v>36572</c:v>
                </c:pt>
                <c:pt idx="384">
                  <c:v>36573</c:v>
                </c:pt>
                <c:pt idx="385">
                  <c:v>36574</c:v>
                </c:pt>
                <c:pt idx="386">
                  <c:v>36577</c:v>
                </c:pt>
                <c:pt idx="387">
                  <c:v>36578</c:v>
                </c:pt>
                <c:pt idx="388">
                  <c:v>36579</c:v>
                </c:pt>
                <c:pt idx="389">
                  <c:v>36580</c:v>
                </c:pt>
                <c:pt idx="390">
                  <c:v>36581</c:v>
                </c:pt>
                <c:pt idx="391">
                  <c:v>36584</c:v>
                </c:pt>
                <c:pt idx="392">
                  <c:v>36585</c:v>
                </c:pt>
                <c:pt idx="393">
                  <c:v>36586</c:v>
                </c:pt>
                <c:pt idx="394">
                  <c:v>36587</c:v>
                </c:pt>
                <c:pt idx="395">
                  <c:v>36588</c:v>
                </c:pt>
                <c:pt idx="396">
                  <c:v>36591</c:v>
                </c:pt>
                <c:pt idx="397">
                  <c:v>36592</c:v>
                </c:pt>
                <c:pt idx="398">
                  <c:v>36593</c:v>
                </c:pt>
                <c:pt idx="399">
                  <c:v>36594</c:v>
                </c:pt>
                <c:pt idx="400">
                  <c:v>36595</c:v>
                </c:pt>
                <c:pt idx="401">
                  <c:v>36598</c:v>
                </c:pt>
                <c:pt idx="402">
                  <c:v>36599</c:v>
                </c:pt>
                <c:pt idx="403">
                  <c:v>36600</c:v>
                </c:pt>
                <c:pt idx="404">
                  <c:v>36601</c:v>
                </c:pt>
                <c:pt idx="405">
                  <c:v>36602</c:v>
                </c:pt>
                <c:pt idx="406">
                  <c:v>36605</c:v>
                </c:pt>
                <c:pt idx="407">
                  <c:v>36606</c:v>
                </c:pt>
                <c:pt idx="408">
                  <c:v>36607</c:v>
                </c:pt>
                <c:pt idx="409">
                  <c:v>36608</c:v>
                </c:pt>
                <c:pt idx="410">
                  <c:v>36609</c:v>
                </c:pt>
                <c:pt idx="411">
                  <c:v>36612</c:v>
                </c:pt>
                <c:pt idx="412">
                  <c:v>36613</c:v>
                </c:pt>
                <c:pt idx="413">
                  <c:v>36614</c:v>
                </c:pt>
                <c:pt idx="414">
                  <c:v>36615</c:v>
                </c:pt>
                <c:pt idx="415">
                  <c:v>36616</c:v>
                </c:pt>
                <c:pt idx="416">
                  <c:v>36619</c:v>
                </c:pt>
                <c:pt idx="417">
                  <c:v>36620</c:v>
                </c:pt>
                <c:pt idx="418">
                  <c:v>36621</c:v>
                </c:pt>
                <c:pt idx="419">
                  <c:v>36622</c:v>
                </c:pt>
                <c:pt idx="420">
                  <c:v>36623</c:v>
                </c:pt>
                <c:pt idx="421">
                  <c:v>36626</c:v>
                </c:pt>
                <c:pt idx="422">
                  <c:v>36627</c:v>
                </c:pt>
                <c:pt idx="423">
                  <c:v>36628</c:v>
                </c:pt>
                <c:pt idx="424">
                  <c:v>36629</c:v>
                </c:pt>
                <c:pt idx="425">
                  <c:v>36630</c:v>
                </c:pt>
                <c:pt idx="426">
                  <c:v>36633</c:v>
                </c:pt>
                <c:pt idx="427">
                  <c:v>36634</c:v>
                </c:pt>
                <c:pt idx="428">
                  <c:v>36635</c:v>
                </c:pt>
                <c:pt idx="429">
                  <c:v>36636</c:v>
                </c:pt>
                <c:pt idx="430">
                  <c:v>36637</c:v>
                </c:pt>
                <c:pt idx="431">
                  <c:v>36640</c:v>
                </c:pt>
                <c:pt idx="432">
                  <c:v>36641</c:v>
                </c:pt>
                <c:pt idx="433">
                  <c:v>36642</c:v>
                </c:pt>
                <c:pt idx="434">
                  <c:v>36643</c:v>
                </c:pt>
                <c:pt idx="435">
                  <c:v>36644</c:v>
                </c:pt>
                <c:pt idx="436">
                  <c:v>36647</c:v>
                </c:pt>
                <c:pt idx="437">
                  <c:v>36648</c:v>
                </c:pt>
                <c:pt idx="438">
                  <c:v>36649</c:v>
                </c:pt>
                <c:pt idx="439">
                  <c:v>36650</c:v>
                </c:pt>
                <c:pt idx="440">
                  <c:v>36651</c:v>
                </c:pt>
                <c:pt idx="441">
                  <c:v>36654</c:v>
                </c:pt>
                <c:pt idx="442">
                  <c:v>36655</c:v>
                </c:pt>
                <c:pt idx="443">
                  <c:v>36656</c:v>
                </c:pt>
                <c:pt idx="444">
                  <c:v>36657</c:v>
                </c:pt>
                <c:pt idx="445">
                  <c:v>36658</c:v>
                </c:pt>
                <c:pt idx="446">
                  <c:v>36661</c:v>
                </c:pt>
                <c:pt idx="447">
                  <c:v>36662</c:v>
                </c:pt>
                <c:pt idx="448">
                  <c:v>36663</c:v>
                </c:pt>
                <c:pt idx="449">
                  <c:v>36664</c:v>
                </c:pt>
                <c:pt idx="450">
                  <c:v>36665</c:v>
                </c:pt>
                <c:pt idx="451">
                  <c:v>36668</c:v>
                </c:pt>
                <c:pt idx="452">
                  <c:v>36669</c:v>
                </c:pt>
                <c:pt idx="453">
                  <c:v>36670</c:v>
                </c:pt>
                <c:pt idx="454">
                  <c:v>36671</c:v>
                </c:pt>
                <c:pt idx="455">
                  <c:v>36672</c:v>
                </c:pt>
                <c:pt idx="456">
                  <c:v>36675</c:v>
                </c:pt>
                <c:pt idx="457">
                  <c:v>36676</c:v>
                </c:pt>
                <c:pt idx="458">
                  <c:v>36677</c:v>
                </c:pt>
                <c:pt idx="459">
                  <c:v>36678</c:v>
                </c:pt>
                <c:pt idx="460">
                  <c:v>36679</c:v>
                </c:pt>
                <c:pt idx="461">
                  <c:v>36682</c:v>
                </c:pt>
                <c:pt idx="462">
                  <c:v>36683</c:v>
                </c:pt>
                <c:pt idx="463">
                  <c:v>36684</c:v>
                </c:pt>
                <c:pt idx="464">
                  <c:v>36685</c:v>
                </c:pt>
                <c:pt idx="465">
                  <c:v>36686</c:v>
                </c:pt>
                <c:pt idx="466">
                  <c:v>36689</c:v>
                </c:pt>
                <c:pt idx="467">
                  <c:v>36690</c:v>
                </c:pt>
                <c:pt idx="468">
                  <c:v>36691</c:v>
                </c:pt>
                <c:pt idx="469">
                  <c:v>36692</c:v>
                </c:pt>
                <c:pt idx="470">
                  <c:v>36693</c:v>
                </c:pt>
                <c:pt idx="471">
                  <c:v>36696</c:v>
                </c:pt>
                <c:pt idx="472">
                  <c:v>36697</c:v>
                </c:pt>
                <c:pt idx="473">
                  <c:v>36698</c:v>
                </c:pt>
                <c:pt idx="474">
                  <c:v>36699</c:v>
                </c:pt>
                <c:pt idx="475">
                  <c:v>36700</c:v>
                </c:pt>
                <c:pt idx="476">
                  <c:v>36703</c:v>
                </c:pt>
                <c:pt idx="477">
                  <c:v>36704</c:v>
                </c:pt>
                <c:pt idx="478">
                  <c:v>36705</c:v>
                </c:pt>
                <c:pt idx="479">
                  <c:v>36706</c:v>
                </c:pt>
                <c:pt idx="480">
                  <c:v>36707</c:v>
                </c:pt>
                <c:pt idx="481">
                  <c:v>36710</c:v>
                </c:pt>
                <c:pt idx="482">
                  <c:v>36711</c:v>
                </c:pt>
                <c:pt idx="483">
                  <c:v>36712</c:v>
                </c:pt>
                <c:pt idx="484">
                  <c:v>36713</c:v>
                </c:pt>
                <c:pt idx="485">
                  <c:v>36714</c:v>
                </c:pt>
                <c:pt idx="486">
                  <c:v>36717</c:v>
                </c:pt>
                <c:pt idx="487">
                  <c:v>36718</c:v>
                </c:pt>
                <c:pt idx="488">
                  <c:v>36719</c:v>
                </c:pt>
                <c:pt idx="489">
                  <c:v>36720</c:v>
                </c:pt>
                <c:pt idx="490">
                  <c:v>36721</c:v>
                </c:pt>
                <c:pt idx="491">
                  <c:v>36724</c:v>
                </c:pt>
                <c:pt idx="492">
                  <c:v>36725</c:v>
                </c:pt>
                <c:pt idx="493">
                  <c:v>36726</c:v>
                </c:pt>
                <c:pt idx="494">
                  <c:v>36727</c:v>
                </c:pt>
                <c:pt idx="495">
                  <c:v>36728</c:v>
                </c:pt>
                <c:pt idx="496">
                  <c:v>36731</c:v>
                </c:pt>
                <c:pt idx="497">
                  <c:v>36732</c:v>
                </c:pt>
                <c:pt idx="498">
                  <c:v>36733</c:v>
                </c:pt>
                <c:pt idx="499">
                  <c:v>36734</c:v>
                </c:pt>
                <c:pt idx="500">
                  <c:v>36735</c:v>
                </c:pt>
                <c:pt idx="501">
                  <c:v>36738</c:v>
                </c:pt>
                <c:pt idx="502">
                  <c:v>36739</c:v>
                </c:pt>
                <c:pt idx="503">
                  <c:v>36740</c:v>
                </c:pt>
                <c:pt idx="504">
                  <c:v>36741</c:v>
                </c:pt>
                <c:pt idx="505">
                  <c:v>36742</c:v>
                </c:pt>
                <c:pt idx="506">
                  <c:v>36745</c:v>
                </c:pt>
                <c:pt idx="507">
                  <c:v>36746</c:v>
                </c:pt>
                <c:pt idx="508">
                  <c:v>36747</c:v>
                </c:pt>
                <c:pt idx="509">
                  <c:v>36748</c:v>
                </c:pt>
                <c:pt idx="510">
                  <c:v>36749</c:v>
                </c:pt>
                <c:pt idx="511">
                  <c:v>36752</c:v>
                </c:pt>
                <c:pt idx="512">
                  <c:v>36753</c:v>
                </c:pt>
                <c:pt idx="513">
                  <c:v>36754</c:v>
                </c:pt>
                <c:pt idx="514">
                  <c:v>36755</c:v>
                </c:pt>
                <c:pt idx="515">
                  <c:v>36756</c:v>
                </c:pt>
                <c:pt idx="516">
                  <c:v>36759</c:v>
                </c:pt>
                <c:pt idx="517">
                  <c:v>36760</c:v>
                </c:pt>
                <c:pt idx="518">
                  <c:v>36761</c:v>
                </c:pt>
                <c:pt idx="519">
                  <c:v>36762</c:v>
                </c:pt>
                <c:pt idx="520">
                  <c:v>36763</c:v>
                </c:pt>
                <c:pt idx="521">
                  <c:v>36766</c:v>
                </c:pt>
                <c:pt idx="522">
                  <c:v>36767</c:v>
                </c:pt>
                <c:pt idx="523">
                  <c:v>36768</c:v>
                </c:pt>
                <c:pt idx="524">
                  <c:v>36769</c:v>
                </c:pt>
                <c:pt idx="525">
                  <c:v>36770</c:v>
                </c:pt>
                <c:pt idx="526">
                  <c:v>36773</c:v>
                </c:pt>
                <c:pt idx="527">
                  <c:v>36774</c:v>
                </c:pt>
                <c:pt idx="528">
                  <c:v>36775</c:v>
                </c:pt>
                <c:pt idx="529">
                  <c:v>36776</c:v>
                </c:pt>
                <c:pt idx="530">
                  <c:v>36777</c:v>
                </c:pt>
                <c:pt idx="531">
                  <c:v>36780</c:v>
                </c:pt>
                <c:pt idx="532">
                  <c:v>36781</c:v>
                </c:pt>
                <c:pt idx="533">
                  <c:v>36782</c:v>
                </c:pt>
                <c:pt idx="534">
                  <c:v>36783</c:v>
                </c:pt>
                <c:pt idx="535">
                  <c:v>36784</c:v>
                </c:pt>
                <c:pt idx="536">
                  <c:v>36787</c:v>
                </c:pt>
                <c:pt idx="537">
                  <c:v>36788</c:v>
                </c:pt>
                <c:pt idx="538">
                  <c:v>36789</c:v>
                </c:pt>
                <c:pt idx="539">
                  <c:v>36790</c:v>
                </c:pt>
                <c:pt idx="540">
                  <c:v>36791</c:v>
                </c:pt>
                <c:pt idx="541">
                  <c:v>36794</c:v>
                </c:pt>
                <c:pt idx="542">
                  <c:v>36795</c:v>
                </c:pt>
                <c:pt idx="543">
                  <c:v>36796</c:v>
                </c:pt>
                <c:pt idx="544">
                  <c:v>36797</c:v>
                </c:pt>
                <c:pt idx="545">
                  <c:v>36798</c:v>
                </c:pt>
                <c:pt idx="546">
                  <c:v>36801</c:v>
                </c:pt>
                <c:pt idx="547">
                  <c:v>36802</c:v>
                </c:pt>
                <c:pt idx="548">
                  <c:v>36803</c:v>
                </c:pt>
                <c:pt idx="549">
                  <c:v>36804</c:v>
                </c:pt>
                <c:pt idx="550">
                  <c:v>36805</c:v>
                </c:pt>
                <c:pt idx="551">
                  <c:v>36808</c:v>
                </c:pt>
                <c:pt idx="552">
                  <c:v>36809</c:v>
                </c:pt>
                <c:pt idx="553">
                  <c:v>36810</c:v>
                </c:pt>
                <c:pt idx="554">
                  <c:v>36811</c:v>
                </c:pt>
                <c:pt idx="555">
                  <c:v>36812</c:v>
                </c:pt>
                <c:pt idx="556">
                  <c:v>36815</c:v>
                </c:pt>
                <c:pt idx="557">
                  <c:v>36816</c:v>
                </c:pt>
                <c:pt idx="558">
                  <c:v>36817</c:v>
                </c:pt>
                <c:pt idx="559">
                  <c:v>36818</c:v>
                </c:pt>
                <c:pt idx="560">
                  <c:v>36819</c:v>
                </c:pt>
                <c:pt idx="561">
                  <c:v>36822</c:v>
                </c:pt>
                <c:pt idx="562">
                  <c:v>36823</c:v>
                </c:pt>
                <c:pt idx="563">
                  <c:v>36824</c:v>
                </c:pt>
                <c:pt idx="564">
                  <c:v>36825</c:v>
                </c:pt>
                <c:pt idx="565">
                  <c:v>36826</c:v>
                </c:pt>
                <c:pt idx="566">
                  <c:v>36829</c:v>
                </c:pt>
                <c:pt idx="567">
                  <c:v>36830</c:v>
                </c:pt>
                <c:pt idx="568">
                  <c:v>36831</c:v>
                </c:pt>
                <c:pt idx="569">
                  <c:v>36832</c:v>
                </c:pt>
                <c:pt idx="570">
                  <c:v>36833</c:v>
                </c:pt>
                <c:pt idx="571">
                  <c:v>36836</c:v>
                </c:pt>
                <c:pt idx="572">
                  <c:v>36837</c:v>
                </c:pt>
                <c:pt idx="573">
                  <c:v>36838</c:v>
                </c:pt>
                <c:pt idx="574">
                  <c:v>36839</c:v>
                </c:pt>
                <c:pt idx="575">
                  <c:v>36840</c:v>
                </c:pt>
                <c:pt idx="576">
                  <c:v>36843</c:v>
                </c:pt>
                <c:pt idx="577">
                  <c:v>36844</c:v>
                </c:pt>
                <c:pt idx="578">
                  <c:v>36845</c:v>
                </c:pt>
                <c:pt idx="579">
                  <c:v>36846</c:v>
                </c:pt>
                <c:pt idx="580">
                  <c:v>36847</c:v>
                </c:pt>
                <c:pt idx="581">
                  <c:v>36850</c:v>
                </c:pt>
                <c:pt idx="582">
                  <c:v>36851</c:v>
                </c:pt>
                <c:pt idx="583">
                  <c:v>36852</c:v>
                </c:pt>
                <c:pt idx="584">
                  <c:v>36853</c:v>
                </c:pt>
                <c:pt idx="585">
                  <c:v>36854</c:v>
                </c:pt>
                <c:pt idx="586">
                  <c:v>36857</c:v>
                </c:pt>
                <c:pt idx="587">
                  <c:v>36858</c:v>
                </c:pt>
                <c:pt idx="588">
                  <c:v>36859</c:v>
                </c:pt>
                <c:pt idx="589">
                  <c:v>36860</c:v>
                </c:pt>
                <c:pt idx="590">
                  <c:v>36861</c:v>
                </c:pt>
                <c:pt idx="591">
                  <c:v>36864</c:v>
                </c:pt>
                <c:pt idx="592">
                  <c:v>36865</c:v>
                </c:pt>
                <c:pt idx="593">
                  <c:v>36866</c:v>
                </c:pt>
                <c:pt idx="594">
                  <c:v>36867</c:v>
                </c:pt>
                <c:pt idx="595">
                  <c:v>36868</c:v>
                </c:pt>
                <c:pt idx="596">
                  <c:v>36871</c:v>
                </c:pt>
                <c:pt idx="597">
                  <c:v>36872</c:v>
                </c:pt>
                <c:pt idx="598">
                  <c:v>36873</c:v>
                </c:pt>
                <c:pt idx="599">
                  <c:v>36874</c:v>
                </c:pt>
                <c:pt idx="600">
                  <c:v>36875</c:v>
                </c:pt>
                <c:pt idx="601">
                  <c:v>36878</c:v>
                </c:pt>
                <c:pt idx="602">
                  <c:v>36879</c:v>
                </c:pt>
                <c:pt idx="603">
                  <c:v>36880</c:v>
                </c:pt>
                <c:pt idx="604">
                  <c:v>36881</c:v>
                </c:pt>
                <c:pt idx="605">
                  <c:v>36882</c:v>
                </c:pt>
                <c:pt idx="606">
                  <c:v>36885</c:v>
                </c:pt>
                <c:pt idx="607">
                  <c:v>36886</c:v>
                </c:pt>
                <c:pt idx="608">
                  <c:v>36887</c:v>
                </c:pt>
                <c:pt idx="609">
                  <c:v>36888</c:v>
                </c:pt>
                <c:pt idx="610">
                  <c:v>36889</c:v>
                </c:pt>
                <c:pt idx="611">
                  <c:v>36892</c:v>
                </c:pt>
                <c:pt idx="612">
                  <c:v>36893</c:v>
                </c:pt>
                <c:pt idx="613">
                  <c:v>36894</c:v>
                </c:pt>
                <c:pt idx="614">
                  <c:v>36895</c:v>
                </c:pt>
                <c:pt idx="615">
                  <c:v>36896</c:v>
                </c:pt>
                <c:pt idx="616">
                  <c:v>36899</c:v>
                </c:pt>
                <c:pt idx="617">
                  <c:v>36900</c:v>
                </c:pt>
                <c:pt idx="618">
                  <c:v>36901</c:v>
                </c:pt>
                <c:pt idx="619">
                  <c:v>36902</c:v>
                </c:pt>
                <c:pt idx="620">
                  <c:v>36903</c:v>
                </c:pt>
                <c:pt idx="621">
                  <c:v>36906</c:v>
                </c:pt>
                <c:pt idx="622">
                  <c:v>36907</c:v>
                </c:pt>
                <c:pt idx="623">
                  <c:v>36908</c:v>
                </c:pt>
                <c:pt idx="624">
                  <c:v>36909</c:v>
                </c:pt>
                <c:pt idx="625">
                  <c:v>36910</c:v>
                </c:pt>
                <c:pt idx="626">
                  <c:v>36913</c:v>
                </c:pt>
                <c:pt idx="627">
                  <c:v>36914</c:v>
                </c:pt>
                <c:pt idx="628">
                  <c:v>36915</c:v>
                </c:pt>
                <c:pt idx="629">
                  <c:v>36916</c:v>
                </c:pt>
                <c:pt idx="630">
                  <c:v>36917</c:v>
                </c:pt>
                <c:pt idx="631">
                  <c:v>36920</c:v>
                </c:pt>
                <c:pt idx="632">
                  <c:v>36921</c:v>
                </c:pt>
                <c:pt idx="633">
                  <c:v>36922</c:v>
                </c:pt>
                <c:pt idx="634">
                  <c:v>36923</c:v>
                </c:pt>
                <c:pt idx="635">
                  <c:v>36924</c:v>
                </c:pt>
                <c:pt idx="636">
                  <c:v>36927</c:v>
                </c:pt>
                <c:pt idx="637">
                  <c:v>36928</c:v>
                </c:pt>
                <c:pt idx="638">
                  <c:v>36929</c:v>
                </c:pt>
                <c:pt idx="639">
                  <c:v>36930</c:v>
                </c:pt>
                <c:pt idx="640">
                  <c:v>36931</c:v>
                </c:pt>
                <c:pt idx="641">
                  <c:v>36934</c:v>
                </c:pt>
                <c:pt idx="642">
                  <c:v>36935</c:v>
                </c:pt>
                <c:pt idx="643">
                  <c:v>36936</c:v>
                </c:pt>
                <c:pt idx="644">
                  <c:v>36937</c:v>
                </c:pt>
                <c:pt idx="645">
                  <c:v>36938</c:v>
                </c:pt>
                <c:pt idx="646">
                  <c:v>36941</c:v>
                </c:pt>
                <c:pt idx="647">
                  <c:v>36942</c:v>
                </c:pt>
                <c:pt idx="648">
                  <c:v>36943</c:v>
                </c:pt>
                <c:pt idx="649">
                  <c:v>36944</c:v>
                </c:pt>
                <c:pt idx="650">
                  <c:v>36945</c:v>
                </c:pt>
                <c:pt idx="651">
                  <c:v>36948</c:v>
                </c:pt>
                <c:pt idx="652">
                  <c:v>36949</c:v>
                </c:pt>
                <c:pt idx="653">
                  <c:v>36950</c:v>
                </c:pt>
                <c:pt idx="654">
                  <c:v>36951</c:v>
                </c:pt>
                <c:pt idx="655">
                  <c:v>36952</c:v>
                </c:pt>
                <c:pt idx="656">
                  <c:v>36955</c:v>
                </c:pt>
                <c:pt idx="657">
                  <c:v>36956</c:v>
                </c:pt>
                <c:pt idx="658">
                  <c:v>36957</c:v>
                </c:pt>
                <c:pt idx="659">
                  <c:v>36958</c:v>
                </c:pt>
                <c:pt idx="660">
                  <c:v>36959</c:v>
                </c:pt>
                <c:pt idx="661">
                  <c:v>36962</c:v>
                </c:pt>
                <c:pt idx="662">
                  <c:v>36963</c:v>
                </c:pt>
                <c:pt idx="663">
                  <c:v>36964</c:v>
                </c:pt>
                <c:pt idx="664">
                  <c:v>36965</c:v>
                </c:pt>
                <c:pt idx="665">
                  <c:v>36966</c:v>
                </c:pt>
                <c:pt idx="666">
                  <c:v>36969</c:v>
                </c:pt>
                <c:pt idx="667">
                  <c:v>36970</c:v>
                </c:pt>
                <c:pt idx="668">
                  <c:v>36971</c:v>
                </c:pt>
                <c:pt idx="669">
                  <c:v>36972</c:v>
                </c:pt>
                <c:pt idx="670">
                  <c:v>36973</c:v>
                </c:pt>
                <c:pt idx="671">
                  <c:v>36976</c:v>
                </c:pt>
                <c:pt idx="672">
                  <c:v>36977</c:v>
                </c:pt>
                <c:pt idx="673">
                  <c:v>36978</c:v>
                </c:pt>
                <c:pt idx="674">
                  <c:v>36979</c:v>
                </c:pt>
                <c:pt idx="675">
                  <c:v>36980</c:v>
                </c:pt>
                <c:pt idx="676">
                  <c:v>36983</c:v>
                </c:pt>
                <c:pt idx="677">
                  <c:v>36984</c:v>
                </c:pt>
                <c:pt idx="678">
                  <c:v>36985</c:v>
                </c:pt>
                <c:pt idx="679">
                  <c:v>36986</c:v>
                </c:pt>
                <c:pt idx="680">
                  <c:v>36987</c:v>
                </c:pt>
                <c:pt idx="681">
                  <c:v>36990</c:v>
                </c:pt>
                <c:pt idx="682">
                  <c:v>36991</c:v>
                </c:pt>
                <c:pt idx="683">
                  <c:v>36992</c:v>
                </c:pt>
                <c:pt idx="684">
                  <c:v>36993</c:v>
                </c:pt>
                <c:pt idx="685">
                  <c:v>36994</c:v>
                </c:pt>
                <c:pt idx="686">
                  <c:v>36997</c:v>
                </c:pt>
                <c:pt idx="687">
                  <c:v>36998</c:v>
                </c:pt>
                <c:pt idx="688">
                  <c:v>36999</c:v>
                </c:pt>
                <c:pt idx="689">
                  <c:v>37000</c:v>
                </c:pt>
                <c:pt idx="690">
                  <c:v>37001</c:v>
                </c:pt>
                <c:pt idx="691">
                  <c:v>37004</c:v>
                </c:pt>
                <c:pt idx="692">
                  <c:v>37005</c:v>
                </c:pt>
                <c:pt idx="693">
                  <c:v>37006</c:v>
                </c:pt>
                <c:pt idx="694">
                  <c:v>37007</c:v>
                </c:pt>
                <c:pt idx="695">
                  <c:v>37008</c:v>
                </c:pt>
                <c:pt idx="696">
                  <c:v>37011</c:v>
                </c:pt>
                <c:pt idx="697">
                  <c:v>37012</c:v>
                </c:pt>
                <c:pt idx="698">
                  <c:v>37013</c:v>
                </c:pt>
                <c:pt idx="699">
                  <c:v>37014</c:v>
                </c:pt>
                <c:pt idx="700">
                  <c:v>37015</c:v>
                </c:pt>
                <c:pt idx="701">
                  <c:v>37018</c:v>
                </c:pt>
                <c:pt idx="702">
                  <c:v>37019</c:v>
                </c:pt>
                <c:pt idx="703">
                  <c:v>37020</c:v>
                </c:pt>
                <c:pt idx="704">
                  <c:v>37021</c:v>
                </c:pt>
                <c:pt idx="705">
                  <c:v>37022</c:v>
                </c:pt>
                <c:pt idx="706">
                  <c:v>37025</c:v>
                </c:pt>
                <c:pt idx="707">
                  <c:v>37026</c:v>
                </c:pt>
                <c:pt idx="708">
                  <c:v>37027</c:v>
                </c:pt>
                <c:pt idx="709">
                  <c:v>37028</c:v>
                </c:pt>
                <c:pt idx="710">
                  <c:v>37029</c:v>
                </c:pt>
                <c:pt idx="711">
                  <c:v>37032</c:v>
                </c:pt>
                <c:pt idx="712">
                  <c:v>37033</c:v>
                </c:pt>
                <c:pt idx="713">
                  <c:v>37034</c:v>
                </c:pt>
                <c:pt idx="714">
                  <c:v>37035</c:v>
                </c:pt>
                <c:pt idx="715">
                  <c:v>37036</c:v>
                </c:pt>
                <c:pt idx="716">
                  <c:v>37039</c:v>
                </c:pt>
                <c:pt idx="717">
                  <c:v>37040</c:v>
                </c:pt>
                <c:pt idx="718">
                  <c:v>37041</c:v>
                </c:pt>
                <c:pt idx="719">
                  <c:v>37042</c:v>
                </c:pt>
                <c:pt idx="720">
                  <c:v>37043</c:v>
                </c:pt>
                <c:pt idx="721">
                  <c:v>37046</c:v>
                </c:pt>
                <c:pt idx="722">
                  <c:v>37047</c:v>
                </c:pt>
                <c:pt idx="723">
                  <c:v>37048</c:v>
                </c:pt>
                <c:pt idx="724">
                  <c:v>37049</c:v>
                </c:pt>
                <c:pt idx="725">
                  <c:v>37050</c:v>
                </c:pt>
                <c:pt idx="726">
                  <c:v>37053</c:v>
                </c:pt>
                <c:pt idx="727">
                  <c:v>37054</c:v>
                </c:pt>
                <c:pt idx="728">
                  <c:v>37055</c:v>
                </c:pt>
                <c:pt idx="729">
                  <c:v>37056</c:v>
                </c:pt>
                <c:pt idx="730">
                  <c:v>37057</c:v>
                </c:pt>
                <c:pt idx="731">
                  <c:v>37060</c:v>
                </c:pt>
                <c:pt idx="732">
                  <c:v>37061</c:v>
                </c:pt>
                <c:pt idx="733">
                  <c:v>37062</c:v>
                </c:pt>
                <c:pt idx="734">
                  <c:v>37063</c:v>
                </c:pt>
                <c:pt idx="735">
                  <c:v>37064</c:v>
                </c:pt>
                <c:pt idx="736">
                  <c:v>37067</c:v>
                </c:pt>
                <c:pt idx="737">
                  <c:v>37068</c:v>
                </c:pt>
                <c:pt idx="738">
                  <c:v>37069</c:v>
                </c:pt>
                <c:pt idx="739">
                  <c:v>37070</c:v>
                </c:pt>
                <c:pt idx="740">
                  <c:v>37071</c:v>
                </c:pt>
                <c:pt idx="741">
                  <c:v>37074</c:v>
                </c:pt>
                <c:pt idx="742">
                  <c:v>37075</c:v>
                </c:pt>
                <c:pt idx="743">
                  <c:v>37076</c:v>
                </c:pt>
                <c:pt idx="744">
                  <c:v>37077</c:v>
                </c:pt>
                <c:pt idx="745">
                  <c:v>37078</c:v>
                </c:pt>
                <c:pt idx="746">
                  <c:v>37081</c:v>
                </c:pt>
                <c:pt idx="747">
                  <c:v>37082</c:v>
                </c:pt>
                <c:pt idx="748">
                  <c:v>37083</c:v>
                </c:pt>
                <c:pt idx="749">
                  <c:v>37084</c:v>
                </c:pt>
                <c:pt idx="750">
                  <c:v>37085</c:v>
                </c:pt>
                <c:pt idx="751">
                  <c:v>37088</c:v>
                </c:pt>
                <c:pt idx="752">
                  <c:v>37089</c:v>
                </c:pt>
                <c:pt idx="753">
                  <c:v>37090</c:v>
                </c:pt>
                <c:pt idx="754">
                  <c:v>37091</c:v>
                </c:pt>
                <c:pt idx="755">
                  <c:v>37092</c:v>
                </c:pt>
                <c:pt idx="756">
                  <c:v>37095</c:v>
                </c:pt>
                <c:pt idx="757">
                  <c:v>37096</c:v>
                </c:pt>
                <c:pt idx="758">
                  <c:v>37097</c:v>
                </c:pt>
                <c:pt idx="759">
                  <c:v>37098</c:v>
                </c:pt>
                <c:pt idx="760">
                  <c:v>37099</c:v>
                </c:pt>
                <c:pt idx="761">
                  <c:v>37102</c:v>
                </c:pt>
                <c:pt idx="762">
                  <c:v>37103</c:v>
                </c:pt>
                <c:pt idx="763">
                  <c:v>37104</c:v>
                </c:pt>
                <c:pt idx="764">
                  <c:v>37105</c:v>
                </c:pt>
                <c:pt idx="765">
                  <c:v>37106</c:v>
                </c:pt>
                <c:pt idx="766">
                  <c:v>37109</c:v>
                </c:pt>
                <c:pt idx="767">
                  <c:v>37110</c:v>
                </c:pt>
                <c:pt idx="768">
                  <c:v>37111</c:v>
                </c:pt>
                <c:pt idx="769">
                  <c:v>37112</c:v>
                </c:pt>
                <c:pt idx="770">
                  <c:v>37113</c:v>
                </c:pt>
                <c:pt idx="771">
                  <c:v>37116</c:v>
                </c:pt>
                <c:pt idx="772">
                  <c:v>37117</c:v>
                </c:pt>
                <c:pt idx="773">
                  <c:v>37118</c:v>
                </c:pt>
                <c:pt idx="774">
                  <c:v>37119</c:v>
                </c:pt>
                <c:pt idx="775">
                  <c:v>37120</c:v>
                </c:pt>
                <c:pt idx="776">
                  <c:v>37123</c:v>
                </c:pt>
                <c:pt idx="777">
                  <c:v>37124</c:v>
                </c:pt>
                <c:pt idx="778">
                  <c:v>37125</c:v>
                </c:pt>
                <c:pt idx="779">
                  <c:v>37126</c:v>
                </c:pt>
                <c:pt idx="780">
                  <c:v>37127</c:v>
                </c:pt>
                <c:pt idx="781">
                  <c:v>37130</c:v>
                </c:pt>
                <c:pt idx="782">
                  <c:v>37131</c:v>
                </c:pt>
                <c:pt idx="783">
                  <c:v>37132</c:v>
                </c:pt>
                <c:pt idx="784">
                  <c:v>37133</c:v>
                </c:pt>
                <c:pt idx="785">
                  <c:v>37134</c:v>
                </c:pt>
                <c:pt idx="786">
                  <c:v>37137</c:v>
                </c:pt>
                <c:pt idx="787">
                  <c:v>37138</c:v>
                </c:pt>
                <c:pt idx="788">
                  <c:v>37139</c:v>
                </c:pt>
                <c:pt idx="789">
                  <c:v>37140</c:v>
                </c:pt>
                <c:pt idx="790">
                  <c:v>37141</c:v>
                </c:pt>
                <c:pt idx="791">
                  <c:v>37142</c:v>
                </c:pt>
                <c:pt idx="792">
                  <c:v>37149</c:v>
                </c:pt>
                <c:pt idx="793">
                  <c:v>37156</c:v>
                </c:pt>
                <c:pt idx="794">
                  <c:v>37163</c:v>
                </c:pt>
                <c:pt idx="795">
                  <c:v>37170</c:v>
                </c:pt>
                <c:pt idx="796">
                  <c:v>37177</c:v>
                </c:pt>
                <c:pt idx="797">
                  <c:v>37184</c:v>
                </c:pt>
                <c:pt idx="798">
                  <c:v>37191</c:v>
                </c:pt>
                <c:pt idx="799">
                  <c:v>37198</c:v>
                </c:pt>
                <c:pt idx="800">
                  <c:v>37205</c:v>
                </c:pt>
                <c:pt idx="801">
                  <c:v>37212</c:v>
                </c:pt>
                <c:pt idx="802">
                  <c:v>37219</c:v>
                </c:pt>
                <c:pt idx="803">
                  <c:v>37226</c:v>
                </c:pt>
                <c:pt idx="804">
                  <c:v>37233</c:v>
                </c:pt>
                <c:pt idx="805">
                  <c:v>37240</c:v>
                </c:pt>
                <c:pt idx="806">
                  <c:v>37247</c:v>
                </c:pt>
                <c:pt idx="807">
                  <c:v>37254</c:v>
                </c:pt>
                <c:pt idx="808">
                  <c:v>37261</c:v>
                </c:pt>
                <c:pt idx="809">
                  <c:v>37268</c:v>
                </c:pt>
                <c:pt idx="810">
                  <c:v>37275</c:v>
                </c:pt>
                <c:pt idx="811">
                  <c:v>37282</c:v>
                </c:pt>
                <c:pt idx="812">
                  <c:v>37289</c:v>
                </c:pt>
                <c:pt idx="813">
                  <c:v>37296</c:v>
                </c:pt>
                <c:pt idx="814">
                  <c:v>37303</c:v>
                </c:pt>
                <c:pt idx="815">
                  <c:v>37310</c:v>
                </c:pt>
                <c:pt idx="816">
                  <c:v>37317</c:v>
                </c:pt>
                <c:pt idx="817">
                  <c:v>37324</c:v>
                </c:pt>
                <c:pt idx="818">
                  <c:v>37331</c:v>
                </c:pt>
                <c:pt idx="819">
                  <c:v>37338</c:v>
                </c:pt>
                <c:pt idx="820">
                  <c:v>37345</c:v>
                </c:pt>
                <c:pt idx="821">
                  <c:v>37352</c:v>
                </c:pt>
                <c:pt idx="822">
                  <c:v>37359</c:v>
                </c:pt>
                <c:pt idx="823">
                  <c:v>37366</c:v>
                </c:pt>
                <c:pt idx="824">
                  <c:v>37373</c:v>
                </c:pt>
                <c:pt idx="825">
                  <c:v>37380</c:v>
                </c:pt>
                <c:pt idx="826">
                  <c:v>37387</c:v>
                </c:pt>
                <c:pt idx="827">
                  <c:v>37394</c:v>
                </c:pt>
                <c:pt idx="828">
                  <c:v>37401</c:v>
                </c:pt>
                <c:pt idx="829">
                  <c:v>37408</c:v>
                </c:pt>
                <c:pt idx="830">
                  <c:v>37415</c:v>
                </c:pt>
                <c:pt idx="831">
                  <c:v>37422</c:v>
                </c:pt>
                <c:pt idx="832">
                  <c:v>37429</c:v>
                </c:pt>
                <c:pt idx="833">
                  <c:v>37436</c:v>
                </c:pt>
                <c:pt idx="834">
                  <c:v>37443</c:v>
                </c:pt>
                <c:pt idx="835">
                  <c:v>37450</c:v>
                </c:pt>
                <c:pt idx="836">
                  <c:v>37457</c:v>
                </c:pt>
                <c:pt idx="837">
                  <c:v>37464</c:v>
                </c:pt>
                <c:pt idx="838">
                  <c:v>37471</c:v>
                </c:pt>
                <c:pt idx="839">
                  <c:v>37478</c:v>
                </c:pt>
                <c:pt idx="840">
                  <c:v>37485</c:v>
                </c:pt>
                <c:pt idx="841">
                  <c:v>37492</c:v>
                </c:pt>
                <c:pt idx="842">
                  <c:v>37499</c:v>
                </c:pt>
                <c:pt idx="843">
                  <c:v>37506</c:v>
                </c:pt>
                <c:pt idx="844">
                  <c:v>37513</c:v>
                </c:pt>
                <c:pt idx="845">
                  <c:v>37520</c:v>
                </c:pt>
                <c:pt idx="846">
                  <c:v>37527</c:v>
                </c:pt>
                <c:pt idx="847">
                  <c:v>37534</c:v>
                </c:pt>
                <c:pt idx="848">
                  <c:v>37541</c:v>
                </c:pt>
                <c:pt idx="849">
                  <c:v>37548</c:v>
                </c:pt>
                <c:pt idx="850">
                  <c:v>37555</c:v>
                </c:pt>
                <c:pt idx="851">
                  <c:v>37562</c:v>
                </c:pt>
                <c:pt idx="852">
                  <c:v>37569</c:v>
                </c:pt>
                <c:pt idx="853">
                  <c:v>37576</c:v>
                </c:pt>
                <c:pt idx="854">
                  <c:v>37583</c:v>
                </c:pt>
                <c:pt idx="855">
                  <c:v>37590</c:v>
                </c:pt>
                <c:pt idx="856">
                  <c:v>37597</c:v>
                </c:pt>
                <c:pt idx="857">
                  <c:v>37604</c:v>
                </c:pt>
                <c:pt idx="858">
                  <c:v>37611</c:v>
                </c:pt>
                <c:pt idx="859">
                  <c:v>37618</c:v>
                </c:pt>
                <c:pt idx="860">
                  <c:v>37625</c:v>
                </c:pt>
                <c:pt idx="861">
                  <c:v>37632</c:v>
                </c:pt>
                <c:pt idx="862">
                  <c:v>37639</c:v>
                </c:pt>
                <c:pt idx="863">
                  <c:v>37646</c:v>
                </c:pt>
                <c:pt idx="864">
                  <c:v>37653</c:v>
                </c:pt>
                <c:pt idx="865">
                  <c:v>37660</c:v>
                </c:pt>
                <c:pt idx="866">
                  <c:v>37667</c:v>
                </c:pt>
                <c:pt idx="867">
                  <c:v>37674</c:v>
                </c:pt>
                <c:pt idx="868">
                  <c:v>37681</c:v>
                </c:pt>
                <c:pt idx="869">
                  <c:v>37688</c:v>
                </c:pt>
                <c:pt idx="870">
                  <c:v>37695</c:v>
                </c:pt>
                <c:pt idx="871">
                  <c:v>37702</c:v>
                </c:pt>
                <c:pt idx="872">
                  <c:v>37709</c:v>
                </c:pt>
                <c:pt idx="873">
                  <c:v>37716</c:v>
                </c:pt>
                <c:pt idx="874">
                  <c:v>37723</c:v>
                </c:pt>
                <c:pt idx="875">
                  <c:v>37730</c:v>
                </c:pt>
                <c:pt idx="876">
                  <c:v>37737</c:v>
                </c:pt>
                <c:pt idx="877">
                  <c:v>37744</c:v>
                </c:pt>
                <c:pt idx="878">
                  <c:v>37751</c:v>
                </c:pt>
                <c:pt idx="879">
                  <c:v>37758</c:v>
                </c:pt>
                <c:pt idx="880">
                  <c:v>37765</c:v>
                </c:pt>
                <c:pt idx="881">
                  <c:v>37772</c:v>
                </c:pt>
                <c:pt idx="882">
                  <c:v>37779</c:v>
                </c:pt>
                <c:pt idx="883">
                  <c:v>37786</c:v>
                </c:pt>
                <c:pt idx="884">
                  <c:v>37793</c:v>
                </c:pt>
                <c:pt idx="885">
                  <c:v>37800</c:v>
                </c:pt>
                <c:pt idx="886">
                  <c:v>37807</c:v>
                </c:pt>
                <c:pt idx="887">
                  <c:v>37814</c:v>
                </c:pt>
                <c:pt idx="888">
                  <c:v>37821</c:v>
                </c:pt>
                <c:pt idx="889">
                  <c:v>37828</c:v>
                </c:pt>
                <c:pt idx="890">
                  <c:v>37835</c:v>
                </c:pt>
                <c:pt idx="891">
                  <c:v>37842</c:v>
                </c:pt>
                <c:pt idx="892">
                  <c:v>37849</c:v>
                </c:pt>
                <c:pt idx="893">
                  <c:v>37856</c:v>
                </c:pt>
                <c:pt idx="894">
                  <c:v>37863</c:v>
                </c:pt>
                <c:pt idx="895">
                  <c:v>37870</c:v>
                </c:pt>
                <c:pt idx="896">
                  <c:v>37877</c:v>
                </c:pt>
                <c:pt idx="897">
                  <c:v>37884</c:v>
                </c:pt>
                <c:pt idx="898">
                  <c:v>37891</c:v>
                </c:pt>
                <c:pt idx="899">
                  <c:v>37898</c:v>
                </c:pt>
                <c:pt idx="900">
                  <c:v>37905</c:v>
                </c:pt>
                <c:pt idx="901">
                  <c:v>37912</c:v>
                </c:pt>
                <c:pt idx="902">
                  <c:v>37919</c:v>
                </c:pt>
                <c:pt idx="903">
                  <c:v>37926</c:v>
                </c:pt>
                <c:pt idx="904">
                  <c:v>37933</c:v>
                </c:pt>
                <c:pt idx="905">
                  <c:v>37940</c:v>
                </c:pt>
                <c:pt idx="906">
                  <c:v>37947</c:v>
                </c:pt>
                <c:pt idx="907">
                  <c:v>37954</c:v>
                </c:pt>
                <c:pt idx="908">
                  <c:v>37961</c:v>
                </c:pt>
                <c:pt idx="909">
                  <c:v>37968</c:v>
                </c:pt>
                <c:pt idx="910">
                  <c:v>37975</c:v>
                </c:pt>
                <c:pt idx="911">
                  <c:v>37982</c:v>
                </c:pt>
                <c:pt idx="912">
                  <c:v>37989</c:v>
                </c:pt>
                <c:pt idx="913">
                  <c:v>37996</c:v>
                </c:pt>
                <c:pt idx="914">
                  <c:v>38003</c:v>
                </c:pt>
                <c:pt idx="915">
                  <c:v>38010</c:v>
                </c:pt>
                <c:pt idx="916">
                  <c:v>38017</c:v>
                </c:pt>
                <c:pt idx="917">
                  <c:v>38024</c:v>
                </c:pt>
                <c:pt idx="918">
                  <c:v>38031</c:v>
                </c:pt>
                <c:pt idx="919">
                  <c:v>38038</c:v>
                </c:pt>
                <c:pt idx="920">
                  <c:v>38045</c:v>
                </c:pt>
                <c:pt idx="921">
                  <c:v>38052</c:v>
                </c:pt>
                <c:pt idx="922">
                  <c:v>38059</c:v>
                </c:pt>
                <c:pt idx="923">
                  <c:v>38066</c:v>
                </c:pt>
                <c:pt idx="924">
                  <c:v>38073</c:v>
                </c:pt>
                <c:pt idx="925">
                  <c:v>38080</c:v>
                </c:pt>
                <c:pt idx="926">
                  <c:v>38087</c:v>
                </c:pt>
                <c:pt idx="927">
                  <c:v>38094</c:v>
                </c:pt>
                <c:pt idx="928">
                  <c:v>38101</c:v>
                </c:pt>
                <c:pt idx="929">
                  <c:v>38108</c:v>
                </c:pt>
                <c:pt idx="930">
                  <c:v>38115</c:v>
                </c:pt>
                <c:pt idx="931">
                  <c:v>38122</c:v>
                </c:pt>
                <c:pt idx="932">
                  <c:v>38129</c:v>
                </c:pt>
                <c:pt idx="933">
                  <c:v>38136</c:v>
                </c:pt>
                <c:pt idx="934">
                  <c:v>38143</c:v>
                </c:pt>
                <c:pt idx="935">
                  <c:v>38150</c:v>
                </c:pt>
                <c:pt idx="936">
                  <c:v>38157</c:v>
                </c:pt>
                <c:pt idx="937">
                  <c:v>38164</c:v>
                </c:pt>
                <c:pt idx="938">
                  <c:v>38171</c:v>
                </c:pt>
                <c:pt idx="939">
                  <c:v>38178</c:v>
                </c:pt>
                <c:pt idx="940">
                  <c:v>38185</c:v>
                </c:pt>
                <c:pt idx="941">
                  <c:v>38192</c:v>
                </c:pt>
                <c:pt idx="942">
                  <c:v>38199</c:v>
                </c:pt>
                <c:pt idx="943">
                  <c:v>38206</c:v>
                </c:pt>
                <c:pt idx="944">
                  <c:v>38213</c:v>
                </c:pt>
                <c:pt idx="945">
                  <c:v>38220</c:v>
                </c:pt>
                <c:pt idx="946">
                  <c:v>38227</c:v>
                </c:pt>
                <c:pt idx="947">
                  <c:v>38234</c:v>
                </c:pt>
                <c:pt idx="948">
                  <c:v>38241</c:v>
                </c:pt>
                <c:pt idx="949">
                  <c:v>38248</c:v>
                </c:pt>
                <c:pt idx="950">
                  <c:v>38255</c:v>
                </c:pt>
                <c:pt idx="951">
                  <c:v>38262</c:v>
                </c:pt>
                <c:pt idx="952">
                  <c:v>38269</c:v>
                </c:pt>
                <c:pt idx="953">
                  <c:v>38276</c:v>
                </c:pt>
                <c:pt idx="954">
                  <c:v>38283</c:v>
                </c:pt>
                <c:pt idx="955">
                  <c:v>38290</c:v>
                </c:pt>
                <c:pt idx="956">
                  <c:v>38297</c:v>
                </c:pt>
                <c:pt idx="957">
                  <c:v>38304</c:v>
                </c:pt>
                <c:pt idx="958">
                  <c:v>38311</c:v>
                </c:pt>
                <c:pt idx="959">
                  <c:v>38318</c:v>
                </c:pt>
                <c:pt idx="960">
                  <c:v>38325</c:v>
                </c:pt>
                <c:pt idx="961">
                  <c:v>38332</c:v>
                </c:pt>
                <c:pt idx="962">
                  <c:v>38339</c:v>
                </c:pt>
                <c:pt idx="963">
                  <c:v>38346</c:v>
                </c:pt>
                <c:pt idx="964">
                  <c:v>38353</c:v>
                </c:pt>
                <c:pt idx="965">
                  <c:v>38360</c:v>
                </c:pt>
                <c:pt idx="966">
                  <c:v>38367</c:v>
                </c:pt>
                <c:pt idx="967">
                  <c:v>38374</c:v>
                </c:pt>
                <c:pt idx="968">
                  <c:v>38381</c:v>
                </c:pt>
                <c:pt idx="969">
                  <c:v>38388</c:v>
                </c:pt>
                <c:pt idx="970">
                  <c:v>38395</c:v>
                </c:pt>
                <c:pt idx="971">
                  <c:v>38402</c:v>
                </c:pt>
                <c:pt idx="972">
                  <c:v>38409</c:v>
                </c:pt>
                <c:pt idx="973">
                  <c:v>38416</c:v>
                </c:pt>
                <c:pt idx="974">
                  <c:v>38423</c:v>
                </c:pt>
                <c:pt idx="975">
                  <c:v>38430</c:v>
                </c:pt>
                <c:pt idx="976">
                  <c:v>38437</c:v>
                </c:pt>
                <c:pt idx="977">
                  <c:v>38444</c:v>
                </c:pt>
                <c:pt idx="978">
                  <c:v>38451</c:v>
                </c:pt>
                <c:pt idx="979">
                  <c:v>38458</c:v>
                </c:pt>
                <c:pt idx="980">
                  <c:v>38465</c:v>
                </c:pt>
                <c:pt idx="981">
                  <c:v>38472</c:v>
                </c:pt>
                <c:pt idx="982">
                  <c:v>38479</c:v>
                </c:pt>
                <c:pt idx="983">
                  <c:v>38486</c:v>
                </c:pt>
                <c:pt idx="984">
                  <c:v>38493</c:v>
                </c:pt>
                <c:pt idx="985">
                  <c:v>38500</c:v>
                </c:pt>
                <c:pt idx="986">
                  <c:v>38507</c:v>
                </c:pt>
                <c:pt idx="987">
                  <c:v>38514</c:v>
                </c:pt>
                <c:pt idx="988">
                  <c:v>38521</c:v>
                </c:pt>
                <c:pt idx="989">
                  <c:v>38528</c:v>
                </c:pt>
                <c:pt idx="990">
                  <c:v>38535</c:v>
                </c:pt>
                <c:pt idx="991">
                  <c:v>38542</c:v>
                </c:pt>
                <c:pt idx="992">
                  <c:v>38549</c:v>
                </c:pt>
                <c:pt idx="993">
                  <c:v>38556</c:v>
                </c:pt>
                <c:pt idx="994">
                  <c:v>38563</c:v>
                </c:pt>
                <c:pt idx="995">
                  <c:v>38570</c:v>
                </c:pt>
                <c:pt idx="996">
                  <c:v>38577</c:v>
                </c:pt>
                <c:pt idx="997">
                  <c:v>38584</c:v>
                </c:pt>
                <c:pt idx="998">
                  <c:v>38591</c:v>
                </c:pt>
                <c:pt idx="999">
                  <c:v>38598</c:v>
                </c:pt>
                <c:pt idx="1000">
                  <c:v>38605</c:v>
                </c:pt>
                <c:pt idx="1001">
                  <c:v>38612</c:v>
                </c:pt>
                <c:pt idx="1002">
                  <c:v>38619</c:v>
                </c:pt>
                <c:pt idx="1003">
                  <c:v>38626</c:v>
                </c:pt>
                <c:pt idx="1004">
                  <c:v>38633</c:v>
                </c:pt>
                <c:pt idx="1005">
                  <c:v>38640</c:v>
                </c:pt>
                <c:pt idx="1006">
                  <c:v>38647</c:v>
                </c:pt>
                <c:pt idx="1007">
                  <c:v>38654</c:v>
                </c:pt>
                <c:pt idx="1008">
                  <c:v>38661</c:v>
                </c:pt>
                <c:pt idx="1009">
                  <c:v>38668</c:v>
                </c:pt>
                <c:pt idx="1010">
                  <c:v>38675</c:v>
                </c:pt>
                <c:pt idx="1011">
                  <c:v>38682</c:v>
                </c:pt>
                <c:pt idx="1012">
                  <c:v>38689</c:v>
                </c:pt>
                <c:pt idx="1013">
                  <c:v>38696</c:v>
                </c:pt>
                <c:pt idx="1014">
                  <c:v>38703</c:v>
                </c:pt>
                <c:pt idx="1015">
                  <c:v>38710</c:v>
                </c:pt>
                <c:pt idx="1016">
                  <c:v>38717</c:v>
                </c:pt>
                <c:pt idx="1017">
                  <c:v>38724</c:v>
                </c:pt>
                <c:pt idx="1018">
                  <c:v>38731</c:v>
                </c:pt>
                <c:pt idx="1019">
                  <c:v>38738</c:v>
                </c:pt>
                <c:pt idx="1020">
                  <c:v>38745</c:v>
                </c:pt>
                <c:pt idx="1021">
                  <c:v>38752</c:v>
                </c:pt>
                <c:pt idx="1022">
                  <c:v>38759</c:v>
                </c:pt>
                <c:pt idx="1023">
                  <c:v>38766</c:v>
                </c:pt>
                <c:pt idx="1024">
                  <c:v>38773</c:v>
                </c:pt>
                <c:pt idx="1025">
                  <c:v>38780</c:v>
                </c:pt>
                <c:pt idx="1026">
                  <c:v>38787</c:v>
                </c:pt>
                <c:pt idx="1027">
                  <c:v>38794</c:v>
                </c:pt>
                <c:pt idx="1028">
                  <c:v>38801</c:v>
                </c:pt>
                <c:pt idx="1029">
                  <c:v>38808</c:v>
                </c:pt>
                <c:pt idx="1030">
                  <c:v>38815</c:v>
                </c:pt>
                <c:pt idx="1031">
                  <c:v>38822</c:v>
                </c:pt>
                <c:pt idx="1032">
                  <c:v>38829</c:v>
                </c:pt>
                <c:pt idx="1033">
                  <c:v>38836</c:v>
                </c:pt>
                <c:pt idx="1034">
                  <c:v>38843</c:v>
                </c:pt>
                <c:pt idx="1035">
                  <c:v>38850</c:v>
                </c:pt>
                <c:pt idx="1036">
                  <c:v>38857</c:v>
                </c:pt>
                <c:pt idx="1037">
                  <c:v>38864</c:v>
                </c:pt>
                <c:pt idx="1038">
                  <c:v>38871</c:v>
                </c:pt>
                <c:pt idx="1039">
                  <c:v>38878</c:v>
                </c:pt>
                <c:pt idx="1040">
                  <c:v>38885</c:v>
                </c:pt>
                <c:pt idx="1041">
                  <c:v>38892</c:v>
                </c:pt>
                <c:pt idx="1042">
                  <c:v>38899</c:v>
                </c:pt>
                <c:pt idx="1043">
                  <c:v>38906</c:v>
                </c:pt>
                <c:pt idx="1044">
                  <c:v>38913</c:v>
                </c:pt>
                <c:pt idx="1045">
                  <c:v>38920</c:v>
                </c:pt>
                <c:pt idx="1046">
                  <c:v>38927</c:v>
                </c:pt>
                <c:pt idx="1047">
                  <c:v>38934</c:v>
                </c:pt>
                <c:pt idx="1048">
                  <c:v>38941</c:v>
                </c:pt>
                <c:pt idx="1049">
                  <c:v>38948</c:v>
                </c:pt>
                <c:pt idx="1050">
                  <c:v>38955</c:v>
                </c:pt>
                <c:pt idx="1051">
                  <c:v>38962</c:v>
                </c:pt>
                <c:pt idx="1052">
                  <c:v>38969</c:v>
                </c:pt>
                <c:pt idx="1053">
                  <c:v>38976</c:v>
                </c:pt>
                <c:pt idx="1054">
                  <c:v>38983</c:v>
                </c:pt>
                <c:pt idx="1055">
                  <c:v>38990</c:v>
                </c:pt>
                <c:pt idx="1056">
                  <c:v>38997</c:v>
                </c:pt>
                <c:pt idx="1057">
                  <c:v>39004</c:v>
                </c:pt>
                <c:pt idx="1058">
                  <c:v>39011</c:v>
                </c:pt>
                <c:pt idx="1059">
                  <c:v>39018</c:v>
                </c:pt>
                <c:pt idx="1060">
                  <c:v>39025</c:v>
                </c:pt>
                <c:pt idx="1061">
                  <c:v>39032</c:v>
                </c:pt>
                <c:pt idx="1062">
                  <c:v>39039</c:v>
                </c:pt>
                <c:pt idx="1063">
                  <c:v>39046</c:v>
                </c:pt>
                <c:pt idx="1064">
                  <c:v>39053</c:v>
                </c:pt>
                <c:pt idx="1065">
                  <c:v>39060</c:v>
                </c:pt>
                <c:pt idx="1066">
                  <c:v>39067</c:v>
                </c:pt>
                <c:pt idx="1067">
                  <c:v>39074</c:v>
                </c:pt>
                <c:pt idx="1068">
                  <c:v>39081</c:v>
                </c:pt>
                <c:pt idx="1069">
                  <c:v>39088</c:v>
                </c:pt>
                <c:pt idx="1070">
                  <c:v>39095</c:v>
                </c:pt>
                <c:pt idx="1071">
                  <c:v>39102</c:v>
                </c:pt>
                <c:pt idx="1072">
                  <c:v>39109</c:v>
                </c:pt>
                <c:pt idx="1073">
                  <c:v>39116</c:v>
                </c:pt>
                <c:pt idx="1074">
                  <c:v>39123</c:v>
                </c:pt>
                <c:pt idx="1075">
                  <c:v>39130</c:v>
                </c:pt>
                <c:pt idx="1076">
                  <c:v>39137</c:v>
                </c:pt>
                <c:pt idx="1077">
                  <c:v>39144</c:v>
                </c:pt>
                <c:pt idx="1078">
                  <c:v>39151</c:v>
                </c:pt>
                <c:pt idx="1079">
                  <c:v>39158</c:v>
                </c:pt>
                <c:pt idx="1080">
                  <c:v>39165</c:v>
                </c:pt>
                <c:pt idx="1081">
                  <c:v>39172</c:v>
                </c:pt>
                <c:pt idx="1082">
                  <c:v>39179</c:v>
                </c:pt>
                <c:pt idx="1083">
                  <c:v>39186</c:v>
                </c:pt>
                <c:pt idx="1084">
                  <c:v>39193</c:v>
                </c:pt>
                <c:pt idx="1085">
                  <c:v>39200</c:v>
                </c:pt>
                <c:pt idx="1086">
                  <c:v>39207</c:v>
                </c:pt>
                <c:pt idx="1087">
                  <c:v>39214</c:v>
                </c:pt>
                <c:pt idx="1088">
                  <c:v>39221</c:v>
                </c:pt>
                <c:pt idx="1089">
                  <c:v>39228</c:v>
                </c:pt>
                <c:pt idx="1090">
                  <c:v>39235</c:v>
                </c:pt>
                <c:pt idx="1091">
                  <c:v>39242</c:v>
                </c:pt>
                <c:pt idx="1092">
                  <c:v>39249</c:v>
                </c:pt>
                <c:pt idx="1093">
                  <c:v>39256</c:v>
                </c:pt>
                <c:pt idx="1094">
                  <c:v>39263</c:v>
                </c:pt>
                <c:pt idx="1095">
                  <c:v>39270</c:v>
                </c:pt>
                <c:pt idx="1096">
                  <c:v>39277</c:v>
                </c:pt>
                <c:pt idx="1097">
                  <c:v>39284</c:v>
                </c:pt>
                <c:pt idx="1098">
                  <c:v>39291</c:v>
                </c:pt>
                <c:pt idx="1099">
                  <c:v>39298</c:v>
                </c:pt>
                <c:pt idx="1100">
                  <c:v>39305</c:v>
                </c:pt>
                <c:pt idx="1101">
                  <c:v>39312</c:v>
                </c:pt>
                <c:pt idx="1102">
                  <c:v>39319</c:v>
                </c:pt>
                <c:pt idx="1103">
                  <c:v>39326</c:v>
                </c:pt>
                <c:pt idx="1104">
                  <c:v>39333</c:v>
                </c:pt>
                <c:pt idx="1105">
                  <c:v>39340</c:v>
                </c:pt>
                <c:pt idx="1106">
                  <c:v>39347</c:v>
                </c:pt>
                <c:pt idx="1107">
                  <c:v>39354</c:v>
                </c:pt>
                <c:pt idx="1108">
                  <c:v>39361</c:v>
                </c:pt>
                <c:pt idx="1109">
                  <c:v>39368</c:v>
                </c:pt>
                <c:pt idx="1110">
                  <c:v>39375</c:v>
                </c:pt>
                <c:pt idx="1111">
                  <c:v>39382</c:v>
                </c:pt>
                <c:pt idx="1112">
                  <c:v>39389</c:v>
                </c:pt>
                <c:pt idx="1113">
                  <c:v>39396</c:v>
                </c:pt>
                <c:pt idx="1114">
                  <c:v>39403</c:v>
                </c:pt>
                <c:pt idx="1115">
                  <c:v>39410</c:v>
                </c:pt>
                <c:pt idx="1116">
                  <c:v>39417</c:v>
                </c:pt>
                <c:pt idx="1117">
                  <c:v>39424</c:v>
                </c:pt>
                <c:pt idx="1118">
                  <c:v>39431</c:v>
                </c:pt>
                <c:pt idx="1119">
                  <c:v>39438</c:v>
                </c:pt>
                <c:pt idx="1120">
                  <c:v>39445</c:v>
                </c:pt>
                <c:pt idx="1121">
                  <c:v>39452</c:v>
                </c:pt>
                <c:pt idx="1122">
                  <c:v>39459</c:v>
                </c:pt>
                <c:pt idx="1123">
                  <c:v>39466</c:v>
                </c:pt>
                <c:pt idx="1124">
                  <c:v>39473</c:v>
                </c:pt>
                <c:pt idx="1125">
                  <c:v>39480</c:v>
                </c:pt>
                <c:pt idx="1126">
                  <c:v>39487</c:v>
                </c:pt>
                <c:pt idx="1127">
                  <c:v>39494</c:v>
                </c:pt>
                <c:pt idx="1128">
                  <c:v>39501</c:v>
                </c:pt>
                <c:pt idx="1129">
                  <c:v>39508</c:v>
                </c:pt>
                <c:pt idx="1130">
                  <c:v>39515</c:v>
                </c:pt>
                <c:pt idx="1131">
                  <c:v>39522</c:v>
                </c:pt>
                <c:pt idx="1132">
                  <c:v>39529</c:v>
                </c:pt>
                <c:pt idx="1133">
                  <c:v>39536</c:v>
                </c:pt>
                <c:pt idx="1134">
                  <c:v>39543</c:v>
                </c:pt>
                <c:pt idx="1135">
                  <c:v>39550</c:v>
                </c:pt>
                <c:pt idx="1136">
                  <c:v>39557</c:v>
                </c:pt>
                <c:pt idx="1137">
                  <c:v>39564</c:v>
                </c:pt>
                <c:pt idx="1138">
                  <c:v>39571</c:v>
                </c:pt>
                <c:pt idx="1139">
                  <c:v>39578</c:v>
                </c:pt>
                <c:pt idx="1140">
                  <c:v>39585</c:v>
                </c:pt>
                <c:pt idx="1141">
                  <c:v>39592</c:v>
                </c:pt>
                <c:pt idx="1142">
                  <c:v>39599</c:v>
                </c:pt>
                <c:pt idx="1143">
                  <c:v>39606</c:v>
                </c:pt>
                <c:pt idx="1144">
                  <c:v>39613</c:v>
                </c:pt>
                <c:pt idx="1145">
                  <c:v>39620</c:v>
                </c:pt>
                <c:pt idx="1146">
                  <c:v>39627</c:v>
                </c:pt>
                <c:pt idx="1147">
                  <c:v>39634</c:v>
                </c:pt>
                <c:pt idx="1148">
                  <c:v>39641</c:v>
                </c:pt>
                <c:pt idx="1149">
                  <c:v>39648</c:v>
                </c:pt>
                <c:pt idx="1150">
                  <c:v>39655</c:v>
                </c:pt>
                <c:pt idx="1151">
                  <c:v>39662</c:v>
                </c:pt>
                <c:pt idx="1152">
                  <c:v>39669</c:v>
                </c:pt>
                <c:pt idx="1153">
                  <c:v>39676</c:v>
                </c:pt>
                <c:pt idx="1154">
                  <c:v>39683</c:v>
                </c:pt>
                <c:pt idx="1155">
                  <c:v>39690</c:v>
                </c:pt>
                <c:pt idx="1156">
                  <c:v>39697</c:v>
                </c:pt>
                <c:pt idx="1157">
                  <c:v>39704</c:v>
                </c:pt>
                <c:pt idx="1158">
                  <c:v>39711</c:v>
                </c:pt>
                <c:pt idx="1159">
                  <c:v>39718</c:v>
                </c:pt>
                <c:pt idx="1160">
                  <c:v>39725</c:v>
                </c:pt>
                <c:pt idx="1161">
                  <c:v>39732</c:v>
                </c:pt>
                <c:pt idx="1162">
                  <c:v>39739</c:v>
                </c:pt>
                <c:pt idx="1163">
                  <c:v>39746</c:v>
                </c:pt>
                <c:pt idx="1164">
                  <c:v>39753</c:v>
                </c:pt>
                <c:pt idx="1165">
                  <c:v>39760</c:v>
                </c:pt>
                <c:pt idx="1166">
                  <c:v>39767</c:v>
                </c:pt>
                <c:pt idx="1167">
                  <c:v>39774</c:v>
                </c:pt>
                <c:pt idx="1168">
                  <c:v>39781</c:v>
                </c:pt>
                <c:pt idx="1169">
                  <c:v>39788</c:v>
                </c:pt>
                <c:pt idx="1170">
                  <c:v>39795</c:v>
                </c:pt>
                <c:pt idx="1171">
                  <c:v>39802</c:v>
                </c:pt>
                <c:pt idx="1172">
                  <c:v>39809</c:v>
                </c:pt>
                <c:pt idx="1173">
                  <c:v>39816</c:v>
                </c:pt>
                <c:pt idx="1174">
                  <c:v>39823</c:v>
                </c:pt>
                <c:pt idx="1175">
                  <c:v>39830</c:v>
                </c:pt>
                <c:pt idx="1176">
                  <c:v>39837</c:v>
                </c:pt>
                <c:pt idx="1177">
                  <c:v>39844</c:v>
                </c:pt>
                <c:pt idx="1178">
                  <c:v>39851</c:v>
                </c:pt>
                <c:pt idx="1179">
                  <c:v>39858</c:v>
                </c:pt>
                <c:pt idx="1180">
                  <c:v>39865</c:v>
                </c:pt>
                <c:pt idx="1181">
                  <c:v>39872</c:v>
                </c:pt>
                <c:pt idx="1182">
                  <c:v>39879</c:v>
                </c:pt>
                <c:pt idx="1183">
                  <c:v>39886</c:v>
                </c:pt>
                <c:pt idx="1184">
                  <c:v>39893</c:v>
                </c:pt>
                <c:pt idx="1185">
                  <c:v>39900</c:v>
                </c:pt>
                <c:pt idx="1186">
                  <c:v>39907</c:v>
                </c:pt>
                <c:pt idx="1187">
                  <c:v>39914</c:v>
                </c:pt>
                <c:pt idx="1188">
                  <c:v>39921</c:v>
                </c:pt>
                <c:pt idx="1189">
                  <c:v>39928</c:v>
                </c:pt>
                <c:pt idx="1190">
                  <c:v>39935</c:v>
                </c:pt>
                <c:pt idx="1191">
                  <c:v>39942</c:v>
                </c:pt>
                <c:pt idx="1192">
                  <c:v>39949</c:v>
                </c:pt>
                <c:pt idx="1193">
                  <c:v>39956</c:v>
                </c:pt>
                <c:pt idx="1194">
                  <c:v>39963</c:v>
                </c:pt>
                <c:pt idx="1195">
                  <c:v>39970</c:v>
                </c:pt>
                <c:pt idx="1196">
                  <c:v>39977</c:v>
                </c:pt>
                <c:pt idx="1197">
                  <c:v>39984</c:v>
                </c:pt>
                <c:pt idx="1198">
                  <c:v>39991</c:v>
                </c:pt>
                <c:pt idx="1199">
                  <c:v>39998</c:v>
                </c:pt>
                <c:pt idx="1200">
                  <c:v>40005</c:v>
                </c:pt>
                <c:pt idx="1201">
                  <c:v>40012</c:v>
                </c:pt>
                <c:pt idx="1202">
                  <c:v>40019</c:v>
                </c:pt>
                <c:pt idx="1203">
                  <c:v>40026</c:v>
                </c:pt>
                <c:pt idx="1204">
                  <c:v>40033</c:v>
                </c:pt>
                <c:pt idx="1205">
                  <c:v>40040</c:v>
                </c:pt>
                <c:pt idx="1206">
                  <c:v>40047</c:v>
                </c:pt>
                <c:pt idx="1207">
                  <c:v>40054</c:v>
                </c:pt>
                <c:pt idx="1208">
                  <c:v>40061</c:v>
                </c:pt>
                <c:pt idx="1209">
                  <c:v>40068</c:v>
                </c:pt>
                <c:pt idx="1210">
                  <c:v>40075</c:v>
                </c:pt>
                <c:pt idx="1211">
                  <c:v>40082</c:v>
                </c:pt>
                <c:pt idx="1212">
                  <c:v>40089</c:v>
                </c:pt>
                <c:pt idx="1213">
                  <c:v>40096</c:v>
                </c:pt>
                <c:pt idx="1214">
                  <c:v>40103</c:v>
                </c:pt>
                <c:pt idx="1215">
                  <c:v>40110</c:v>
                </c:pt>
                <c:pt idx="1216">
                  <c:v>40117</c:v>
                </c:pt>
                <c:pt idx="1217">
                  <c:v>40124</c:v>
                </c:pt>
                <c:pt idx="1218">
                  <c:v>40131</c:v>
                </c:pt>
                <c:pt idx="1219">
                  <c:v>40138</c:v>
                </c:pt>
                <c:pt idx="1220">
                  <c:v>40145</c:v>
                </c:pt>
                <c:pt idx="1221">
                  <c:v>40152</c:v>
                </c:pt>
                <c:pt idx="1222">
                  <c:v>40159</c:v>
                </c:pt>
                <c:pt idx="1223">
                  <c:v>40166</c:v>
                </c:pt>
                <c:pt idx="1224">
                  <c:v>40173</c:v>
                </c:pt>
                <c:pt idx="1225">
                  <c:v>40180</c:v>
                </c:pt>
                <c:pt idx="1226">
                  <c:v>40187</c:v>
                </c:pt>
                <c:pt idx="1227">
                  <c:v>40194</c:v>
                </c:pt>
                <c:pt idx="1228">
                  <c:v>40201</c:v>
                </c:pt>
                <c:pt idx="1229">
                  <c:v>40208</c:v>
                </c:pt>
                <c:pt idx="1230">
                  <c:v>40215</c:v>
                </c:pt>
                <c:pt idx="1231">
                  <c:v>40222</c:v>
                </c:pt>
                <c:pt idx="1232">
                  <c:v>40229</c:v>
                </c:pt>
                <c:pt idx="1233">
                  <c:v>40236</c:v>
                </c:pt>
                <c:pt idx="1234">
                  <c:v>40243</c:v>
                </c:pt>
                <c:pt idx="1235">
                  <c:v>40250</c:v>
                </c:pt>
                <c:pt idx="1236">
                  <c:v>40257</c:v>
                </c:pt>
                <c:pt idx="1237">
                  <c:v>40264</c:v>
                </c:pt>
                <c:pt idx="1238">
                  <c:v>40271</c:v>
                </c:pt>
                <c:pt idx="1239">
                  <c:v>40278</c:v>
                </c:pt>
                <c:pt idx="1240">
                  <c:v>40285</c:v>
                </c:pt>
                <c:pt idx="1241">
                  <c:v>40292</c:v>
                </c:pt>
                <c:pt idx="1242">
                  <c:v>40299</c:v>
                </c:pt>
                <c:pt idx="1243">
                  <c:v>40306</c:v>
                </c:pt>
                <c:pt idx="1244">
                  <c:v>40313</c:v>
                </c:pt>
                <c:pt idx="1245">
                  <c:v>40320</c:v>
                </c:pt>
                <c:pt idx="1246">
                  <c:v>40327</c:v>
                </c:pt>
                <c:pt idx="1247">
                  <c:v>40334</c:v>
                </c:pt>
                <c:pt idx="1248">
                  <c:v>40341</c:v>
                </c:pt>
                <c:pt idx="1249">
                  <c:v>40348</c:v>
                </c:pt>
                <c:pt idx="1250">
                  <c:v>40355</c:v>
                </c:pt>
                <c:pt idx="1251">
                  <c:v>40362</c:v>
                </c:pt>
                <c:pt idx="1252">
                  <c:v>40369</c:v>
                </c:pt>
                <c:pt idx="1253">
                  <c:v>40376</c:v>
                </c:pt>
                <c:pt idx="1254">
                  <c:v>40383</c:v>
                </c:pt>
                <c:pt idx="1255">
                  <c:v>40390</c:v>
                </c:pt>
                <c:pt idx="1256">
                  <c:v>40397</c:v>
                </c:pt>
                <c:pt idx="1257">
                  <c:v>40404</c:v>
                </c:pt>
                <c:pt idx="1258">
                  <c:v>40411</c:v>
                </c:pt>
                <c:pt idx="1259">
                  <c:v>40418</c:v>
                </c:pt>
                <c:pt idx="1260">
                  <c:v>40425</c:v>
                </c:pt>
                <c:pt idx="1261">
                  <c:v>40432</c:v>
                </c:pt>
                <c:pt idx="1262">
                  <c:v>40439</c:v>
                </c:pt>
                <c:pt idx="1263">
                  <c:v>40446</c:v>
                </c:pt>
                <c:pt idx="1264">
                  <c:v>40453</c:v>
                </c:pt>
                <c:pt idx="1265">
                  <c:v>40460</c:v>
                </c:pt>
                <c:pt idx="1266">
                  <c:v>40467</c:v>
                </c:pt>
                <c:pt idx="1267">
                  <c:v>40474</c:v>
                </c:pt>
                <c:pt idx="1268">
                  <c:v>40481</c:v>
                </c:pt>
                <c:pt idx="1269">
                  <c:v>40488</c:v>
                </c:pt>
                <c:pt idx="1270">
                  <c:v>40495</c:v>
                </c:pt>
                <c:pt idx="1271">
                  <c:v>40502</c:v>
                </c:pt>
                <c:pt idx="1272">
                  <c:v>40509</c:v>
                </c:pt>
                <c:pt idx="1273">
                  <c:v>40516</c:v>
                </c:pt>
                <c:pt idx="1274">
                  <c:v>40523</c:v>
                </c:pt>
                <c:pt idx="1275">
                  <c:v>40530</c:v>
                </c:pt>
                <c:pt idx="1276">
                  <c:v>40537</c:v>
                </c:pt>
                <c:pt idx="1277">
                  <c:v>40544</c:v>
                </c:pt>
                <c:pt idx="1278">
                  <c:v>40551</c:v>
                </c:pt>
                <c:pt idx="1279">
                  <c:v>40558</c:v>
                </c:pt>
                <c:pt idx="1280">
                  <c:v>40565</c:v>
                </c:pt>
                <c:pt idx="1281">
                  <c:v>40572</c:v>
                </c:pt>
                <c:pt idx="1282">
                  <c:v>40579</c:v>
                </c:pt>
                <c:pt idx="1283">
                  <c:v>40586</c:v>
                </c:pt>
                <c:pt idx="1284">
                  <c:v>40593</c:v>
                </c:pt>
                <c:pt idx="1285">
                  <c:v>40600</c:v>
                </c:pt>
                <c:pt idx="1286">
                  <c:v>40607</c:v>
                </c:pt>
                <c:pt idx="1287">
                  <c:v>40614</c:v>
                </c:pt>
                <c:pt idx="1288">
                  <c:v>40621</c:v>
                </c:pt>
                <c:pt idx="1289">
                  <c:v>40628</c:v>
                </c:pt>
                <c:pt idx="1290">
                  <c:v>40635</c:v>
                </c:pt>
                <c:pt idx="1291">
                  <c:v>40642</c:v>
                </c:pt>
                <c:pt idx="1292">
                  <c:v>40649</c:v>
                </c:pt>
                <c:pt idx="1293">
                  <c:v>40656</c:v>
                </c:pt>
                <c:pt idx="1294">
                  <c:v>40663</c:v>
                </c:pt>
                <c:pt idx="1295">
                  <c:v>40670</c:v>
                </c:pt>
                <c:pt idx="1296">
                  <c:v>40677</c:v>
                </c:pt>
                <c:pt idx="1297">
                  <c:v>40684</c:v>
                </c:pt>
                <c:pt idx="1298">
                  <c:v>40691</c:v>
                </c:pt>
                <c:pt idx="1299">
                  <c:v>40698</c:v>
                </c:pt>
                <c:pt idx="1300">
                  <c:v>40705</c:v>
                </c:pt>
                <c:pt idx="1301">
                  <c:v>40712</c:v>
                </c:pt>
                <c:pt idx="1302">
                  <c:v>40719</c:v>
                </c:pt>
                <c:pt idx="1303">
                  <c:v>40726</c:v>
                </c:pt>
                <c:pt idx="1304">
                  <c:v>40733</c:v>
                </c:pt>
                <c:pt idx="1305">
                  <c:v>40740</c:v>
                </c:pt>
                <c:pt idx="1306">
                  <c:v>40747</c:v>
                </c:pt>
                <c:pt idx="1307">
                  <c:v>40754</c:v>
                </c:pt>
                <c:pt idx="1308">
                  <c:v>40761</c:v>
                </c:pt>
                <c:pt idx="1309">
                  <c:v>40768</c:v>
                </c:pt>
                <c:pt idx="1310">
                  <c:v>40775</c:v>
                </c:pt>
                <c:pt idx="1311">
                  <c:v>40782</c:v>
                </c:pt>
                <c:pt idx="1312">
                  <c:v>40789</c:v>
                </c:pt>
                <c:pt idx="1313">
                  <c:v>40796</c:v>
                </c:pt>
                <c:pt idx="1314">
                  <c:v>40803</c:v>
                </c:pt>
                <c:pt idx="1315">
                  <c:v>40810</c:v>
                </c:pt>
                <c:pt idx="1316">
                  <c:v>40817</c:v>
                </c:pt>
                <c:pt idx="1317">
                  <c:v>40824</c:v>
                </c:pt>
                <c:pt idx="1318">
                  <c:v>40831</c:v>
                </c:pt>
                <c:pt idx="1319">
                  <c:v>40838</c:v>
                </c:pt>
                <c:pt idx="1320">
                  <c:v>40845</c:v>
                </c:pt>
                <c:pt idx="1321">
                  <c:v>40852</c:v>
                </c:pt>
                <c:pt idx="1322">
                  <c:v>40859</c:v>
                </c:pt>
                <c:pt idx="1323">
                  <c:v>40866</c:v>
                </c:pt>
                <c:pt idx="1324">
                  <c:v>40873</c:v>
                </c:pt>
                <c:pt idx="1325">
                  <c:v>40880</c:v>
                </c:pt>
                <c:pt idx="1326">
                  <c:v>40887</c:v>
                </c:pt>
                <c:pt idx="1327">
                  <c:v>40894</c:v>
                </c:pt>
                <c:pt idx="1328">
                  <c:v>40901</c:v>
                </c:pt>
                <c:pt idx="1329">
                  <c:v>40908</c:v>
                </c:pt>
                <c:pt idx="1330">
                  <c:v>40915</c:v>
                </c:pt>
                <c:pt idx="1331">
                  <c:v>40922</c:v>
                </c:pt>
                <c:pt idx="1332">
                  <c:v>40929</c:v>
                </c:pt>
                <c:pt idx="1333">
                  <c:v>40936</c:v>
                </c:pt>
                <c:pt idx="1334">
                  <c:v>40943</c:v>
                </c:pt>
                <c:pt idx="1335">
                  <c:v>40950</c:v>
                </c:pt>
                <c:pt idx="1336">
                  <c:v>40957</c:v>
                </c:pt>
                <c:pt idx="1337">
                  <c:v>40964</c:v>
                </c:pt>
                <c:pt idx="1338">
                  <c:v>40971</c:v>
                </c:pt>
                <c:pt idx="1339">
                  <c:v>40978</c:v>
                </c:pt>
                <c:pt idx="1340">
                  <c:v>40985</c:v>
                </c:pt>
                <c:pt idx="1341">
                  <c:v>40992</c:v>
                </c:pt>
                <c:pt idx="1342">
                  <c:v>40999</c:v>
                </c:pt>
                <c:pt idx="1343">
                  <c:v>41006</c:v>
                </c:pt>
                <c:pt idx="1344">
                  <c:v>41013</c:v>
                </c:pt>
                <c:pt idx="1345">
                  <c:v>41020</c:v>
                </c:pt>
                <c:pt idx="1346">
                  <c:v>41027</c:v>
                </c:pt>
                <c:pt idx="1347">
                  <c:v>41034</c:v>
                </c:pt>
                <c:pt idx="1348">
                  <c:v>41041</c:v>
                </c:pt>
                <c:pt idx="1349">
                  <c:v>41048</c:v>
                </c:pt>
                <c:pt idx="1350">
                  <c:v>41055</c:v>
                </c:pt>
                <c:pt idx="1351">
                  <c:v>41062</c:v>
                </c:pt>
                <c:pt idx="1352">
                  <c:v>41069</c:v>
                </c:pt>
                <c:pt idx="1353">
                  <c:v>41076</c:v>
                </c:pt>
                <c:pt idx="1354">
                  <c:v>41083</c:v>
                </c:pt>
                <c:pt idx="1355">
                  <c:v>41090</c:v>
                </c:pt>
                <c:pt idx="1356">
                  <c:v>41097</c:v>
                </c:pt>
                <c:pt idx="1357">
                  <c:v>41104</c:v>
                </c:pt>
                <c:pt idx="1358">
                  <c:v>41111</c:v>
                </c:pt>
                <c:pt idx="1359">
                  <c:v>41118</c:v>
                </c:pt>
                <c:pt idx="1360">
                  <c:v>41125</c:v>
                </c:pt>
                <c:pt idx="1361">
                  <c:v>41132</c:v>
                </c:pt>
                <c:pt idx="1362">
                  <c:v>41139</c:v>
                </c:pt>
                <c:pt idx="1363">
                  <c:v>41146</c:v>
                </c:pt>
                <c:pt idx="1364">
                  <c:v>41153</c:v>
                </c:pt>
                <c:pt idx="1365">
                  <c:v>41160</c:v>
                </c:pt>
                <c:pt idx="1366">
                  <c:v>41167</c:v>
                </c:pt>
                <c:pt idx="1367">
                  <c:v>41174</c:v>
                </c:pt>
                <c:pt idx="1368">
                  <c:v>41181</c:v>
                </c:pt>
                <c:pt idx="1369">
                  <c:v>41188</c:v>
                </c:pt>
                <c:pt idx="1370">
                  <c:v>41195</c:v>
                </c:pt>
                <c:pt idx="1371">
                  <c:v>41202</c:v>
                </c:pt>
                <c:pt idx="1372">
                  <c:v>41209</c:v>
                </c:pt>
                <c:pt idx="1373">
                  <c:v>41216</c:v>
                </c:pt>
                <c:pt idx="1374">
                  <c:v>41223</c:v>
                </c:pt>
                <c:pt idx="1375">
                  <c:v>41230</c:v>
                </c:pt>
                <c:pt idx="1376">
                  <c:v>41237</c:v>
                </c:pt>
                <c:pt idx="1377">
                  <c:v>41244</c:v>
                </c:pt>
                <c:pt idx="1378">
                  <c:v>41251</c:v>
                </c:pt>
                <c:pt idx="1379">
                  <c:v>41258</c:v>
                </c:pt>
                <c:pt idx="1380">
                  <c:v>41265</c:v>
                </c:pt>
                <c:pt idx="1381">
                  <c:v>41272</c:v>
                </c:pt>
                <c:pt idx="1382">
                  <c:v>41279</c:v>
                </c:pt>
                <c:pt idx="1383">
                  <c:v>41286</c:v>
                </c:pt>
                <c:pt idx="1384">
                  <c:v>41293</c:v>
                </c:pt>
                <c:pt idx="1385">
                  <c:v>41300</c:v>
                </c:pt>
                <c:pt idx="1386">
                  <c:v>41307</c:v>
                </c:pt>
                <c:pt idx="1387">
                  <c:v>41314</c:v>
                </c:pt>
                <c:pt idx="1388">
                  <c:v>41321</c:v>
                </c:pt>
                <c:pt idx="1389">
                  <c:v>41328</c:v>
                </c:pt>
                <c:pt idx="1390">
                  <c:v>41335</c:v>
                </c:pt>
                <c:pt idx="1391">
                  <c:v>41342</c:v>
                </c:pt>
                <c:pt idx="1392">
                  <c:v>41349</c:v>
                </c:pt>
                <c:pt idx="1393">
                  <c:v>41356</c:v>
                </c:pt>
                <c:pt idx="1394">
                  <c:v>41363</c:v>
                </c:pt>
                <c:pt idx="1395">
                  <c:v>41370</c:v>
                </c:pt>
                <c:pt idx="1396">
                  <c:v>41377</c:v>
                </c:pt>
                <c:pt idx="1397">
                  <c:v>41384</c:v>
                </c:pt>
                <c:pt idx="1398">
                  <c:v>41391</c:v>
                </c:pt>
                <c:pt idx="1399">
                  <c:v>41398</c:v>
                </c:pt>
                <c:pt idx="1400">
                  <c:v>41405</c:v>
                </c:pt>
                <c:pt idx="1401">
                  <c:v>41412</c:v>
                </c:pt>
                <c:pt idx="1402">
                  <c:v>41419</c:v>
                </c:pt>
                <c:pt idx="1403">
                  <c:v>41426</c:v>
                </c:pt>
                <c:pt idx="1404">
                  <c:v>41433</c:v>
                </c:pt>
                <c:pt idx="1405">
                  <c:v>41440</c:v>
                </c:pt>
                <c:pt idx="1406">
                  <c:v>41447</c:v>
                </c:pt>
                <c:pt idx="1407">
                  <c:v>41454</c:v>
                </c:pt>
                <c:pt idx="1408">
                  <c:v>41461</c:v>
                </c:pt>
                <c:pt idx="1409">
                  <c:v>41468</c:v>
                </c:pt>
                <c:pt idx="1410">
                  <c:v>41475</c:v>
                </c:pt>
                <c:pt idx="1411">
                  <c:v>41482</c:v>
                </c:pt>
                <c:pt idx="1412">
                  <c:v>41489</c:v>
                </c:pt>
                <c:pt idx="1413">
                  <c:v>41496</c:v>
                </c:pt>
                <c:pt idx="1414">
                  <c:v>41503</c:v>
                </c:pt>
                <c:pt idx="1415">
                  <c:v>41510</c:v>
                </c:pt>
                <c:pt idx="1416">
                  <c:v>41517</c:v>
                </c:pt>
                <c:pt idx="1417">
                  <c:v>41524</c:v>
                </c:pt>
                <c:pt idx="1418">
                  <c:v>41531</c:v>
                </c:pt>
                <c:pt idx="1419">
                  <c:v>41538</c:v>
                </c:pt>
                <c:pt idx="1420">
                  <c:v>41545</c:v>
                </c:pt>
                <c:pt idx="1421">
                  <c:v>41552</c:v>
                </c:pt>
                <c:pt idx="1422">
                  <c:v>41559</c:v>
                </c:pt>
                <c:pt idx="1423">
                  <c:v>41566</c:v>
                </c:pt>
                <c:pt idx="1424">
                  <c:v>41573</c:v>
                </c:pt>
                <c:pt idx="1425">
                  <c:v>41580</c:v>
                </c:pt>
                <c:pt idx="1426">
                  <c:v>41587</c:v>
                </c:pt>
                <c:pt idx="1427">
                  <c:v>41594</c:v>
                </c:pt>
                <c:pt idx="1428">
                  <c:v>41601</c:v>
                </c:pt>
                <c:pt idx="1429">
                  <c:v>41608</c:v>
                </c:pt>
                <c:pt idx="1430">
                  <c:v>41615</c:v>
                </c:pt>
                <c:pt idx="1431">
                  <c:v>41622</c:v>
                </c:pt>
                <c:pt idx="1432">
                  <c:v>41629</c:v>
                </c:pt>
                <c:pt idx="1433">
                  <c:v>41636</c:v>
                </c:pt>
                <c:pt idx="1434">
                  <c:v>41643</c:v>
                </c:pt>
                <c:pt idx="1435">
                  <c:v>41650</c:v>
                </c:pt>
                <c:pt idx="1436">
                  <c:v>41657</c:v>
                </c:pt>
                <c:pt idx="1437">
                  <c:v>41664</c:v>
                </c:pt>
                <c:pt idx="1438">
                  <c:v>41671</c:v>
                </c:pt>
                <c:pt idx="1439">
                  <c:v>41678</c:v>
                </c:pt>
                <c:pt idx="1440">
                  <c:v>41685</c:v>
                </c:pt>
                <c:pt idx="1441">
                  <c:v>41692</c:v>
                </c:pt>
                <c:pt idx="1442">
                  <c:v>41699</c:v>
                </c:pt>
                <c:pt idx="1443">
                  <c:v>41706</c:v>
                </c:pt>
                <c:pt idx="1444">
                  <c:v>41713</c:v>
                </c:pt>
                <c:pt idx="1445">
                  <c:v>41720</c:v>
                </c:pt>
                <c:pt idx="1446">
                  <c:v>41727</c:v>
                </c:pt>
                <c:pt idx="1447">
                  <c:v>41734</c:v>
                </c:pt>
                <c:pt idx="1448">
                  <c:v>41741</c:v>
                </c:pt>
                <c:pt idx="1449">
                  <c:v>41748</c:v>
                </c:pt>
                <c:pt idx="1450">
                  <c:v>41755</c:v>
                </c:pt>
                <c:pt idx="1451">
                  <c:v>41762</c:v>
                </c:pt>
                <c:pt idx="1452">
                  <c:v>41769</c:v>
                </c:pt>
                <c:pt idx="1453">
                  <c:v>41776</c:v>
                </c:pt>
                <c:pt idx="1454">
                  <c:v>41783</c:v>
                </c:pt>
                <c:pt idx="1455">
                  <c:v>41790</c:v>
                </c:pt>
                <c:pt idx="1456">
                  <c:v>41797</c:v>
                </c:pt>
                <c:pt idx="1457">
                  <c:v>41804</c:v>
                </c:pt>
                <c:pt idx="1458">
                  <c:v>41811</c:v>
                </c:pt>
                <c:pt idx="1459">
                  <c:v>41818</c:v>
                </c:pt>
                <c:pt idx="1460">
                  <c:v>41825</c:v>
                </c:pt>
                <c:pt idx="1461">
                  <c:v>41832</c:v>
                </c:pt>
                <c:pt idx="1462">
                  <c:v>41839</c:v>
                </c:pt>
                <c:pt idx="1463">
                  <c:v>41846</c:v>
                </c:pt>
                <c:pt idx="1464">
                  <c:v>41853</c:v>
                </c:pt>
                <c:pt idx="1465">
                  <c:v>41860</c:v>
                </c:pt>
                <c:pt idx="1466">
                  <c:v>41867</c:v>
                </c:pt>
                <c:pt idx="1467">
                  <c:v>41874</c:v>
                </c:pt>
                <c:pt idx="1468">
                  <c:v>41881</c:v>
                </c:pt>
                <c:pt idx="1469">
                  <c:v>41887</c:v>
                </c:pt>
                <c:pt idx="1470">
                  <c:v>41894</c:v>
                </c:pt>
                <c:pt idx="1471">
                  <c:v>41901</c:v>
                </c:pt>
                <c:pt idx="1472">
                  <c:v>41911</c:v>
                </c:pt>
                <c:pt idx="1473">
                  <c:v>41915</c:v>
                </c:pt>
                <c:pt idx="1474">
                  <c:v>41922</c:v>
                </c:pt>
                <c:pt idx="1475">
                  <c:v>41929</c:v>
                </c:pt>
                <c:pt idx="1476">
                  <c:v>41936</c:v>
                </c:pt>
                <c:pt idx="1477">
                  <c:v>41943</c:v>
                </c:pt>
                <c:pt idx="1478">
                  <c:v>41950</c:v>
                </c:pt>
                <c:pt idx="1479">
                  <c:v>41957</c:v>
                </c:pt>
                <c:pt idx="1480">
                  <c:v>41964</c:v>
                </c:pt>
                <c:pt idx="1481">
                  <c:v>41972</c:v>
                </c:pt>
                <c:pt idx="1482">
                  <c:v>41978</c:v>
                </c:pt>
                <c:pt idx="1483">
                  <c:v>41985</c:v>
                </c:pt>
                <c:pt idx="1484">
                  <c:v>41992</c:v>
                </c:pt>
                <c:pt idx="1485">
                  <c:v>41999</c:v>
                </c:pt>
                <c:pt idx="1486">
                  <c:v>42006</c:v>
                </c:pt>
                <c:pt idx="1487">
                  <c:v>42013</c:v>
                </c:pt>
              </c:numCache>
            </c:numRef>
          </c:cat>
          <c:val>
            <c:numRef>
              <c:f>'Data_NTM PE'!$U$3:$U$1490</c:f>
              <c:numCache>
                <c:formatCode>General</c:formatCode>
                <c:ptCount val="1488"/>
                <c:pt idx="791" formatCode="0.0">
                  <c:v>22.070319999999963</c:v>
                </c:pt>
                <c:pt idx="792" formatCode="0.0">
                  <c:v>22.849499999999964</c:v>
                </c:pt>
                <c:pt idx="793" formatCode="0.0">
                  <c:v>20.344830000000005</c:v>
                </c:pt>
                <c:pt idx="794" formatCode="0.0">
                  <c:v>21.860250000000001</c:v>
                </c:pt>
                <c:pt idx="795" formatCode="0.0">
                  <c:v>22.668139999999962</c:v>
                </c:pt>
                <c:pt idx="796" formatCode="0.0">
                  <c:v>23.138480000000001</c:v>
                </c:pt>
                <c:pt idx="797" formatCode="0.0">
                  <c:v>22.94417</c:v>
                </c:pt>
                <c:pt idx="798" formatCode="0.0">
                  <c:v>21.721080000000001</c:v>
                </c:pt>
                <c:pt idx="799" formatCode="0.0">
                  <c:v>22.116949999999999</c:v>
                </c:pt>
                <c:pt idx="800" formatCode="0.0">
                  <c:v>21.728059999999989</c:v>
                </c:pt>
                <c:pt idx="801" formatCode="0.0">
                  <c:v>22.37555</c:v>
                </c:pt>
                <c:pt idx="802" formatCode="0.0">
                  <c:v>24.515460000000001</c:v>
                </c:pt>
                <c:pt idx="803" formatCode="0.0">
                  <c:v>24.543939999999989</c:v>
                </c:pt>
                <c:pt idx="804" formatCode="0.0">
                  <c:v>23.568749999999934</c:v>
                </c:pt>
                <c:pt idx="805" formatCode="0.0">
                  <c:v>22.63242</c:v>
                </c:pt>
                <c:pt idx="806" formatCode="0.0">
                  <c:v>23.231670000000001</c:v>
                </c:pt>
                <c:pt idx="807" formatCode="0.0">
                  <c:v>23.039059999999999</c:v>
                </c:pt>
                <c:pt idx="808" formatCode="0.0">
                  <c:v>22.112300000000001</c:v>
                </c:pt>
                <c:pt idx="809" formatCode="0.0">
                  <c:v>22.07487000000004</c:v>
                </c:pt>
                <c:pt idx="810" formatCode="0.0">
                  <c:v>21.352599999999963</c:v>
                </c:pt>
                <c:pt idx="811" formatCode="0.0">
                  <c:v>21.65258</c:v>
                </c:pt>
                <c:pt idx="812" formatCode="0.0">
                  <c:v>22.04232999999995</c:v>
                </c:pt>
                <c:pt idx="813" formatCode="0.0">
                  <c:v>23.886970000000005</c:v>
                </c:pt>
                <c:pt idx="814" formatCode="0.0">
                  <c:v>24.279119999999963</c:v>
                </c:pt>
                <c:pt idx="815" formatCode="0.0">
                  <c:v>24.598229999999958</c:v>
                </c:pt>
                <c:pt idx="816" formatCode="0.0">
                  <c:v>24.942309999999935</c:v>
                </c:pt>
                <c:pt idx="817" formatCode="0.0">
                  <c:v>24.02308</c:v>
                </c:pt>
                <c:pt idx="818" formatCode="0.0">
                  <c:v>24.826920000000001</c:v>
                </c:pt>
                <c:pt idx="819" formatCode="0.0">
                  <c:v>25.211539999999989</c:v>
                </c:pt>
                <c:pt idx="820" formatCode="0.0">
                  <c:v>24.978009999999962</c:v>
                </c:pt>
                <c:pt idx="821" formatCode="0.0">
                  <c:v>23.884350000000001</c:v>
                </c:pt>
                <c:pt idx="822" formatCode="0.0">
                  <c:v>24.71069</c:v>
                </c:pt>
                <c:pt idx="823" formatCode="0.0">
                  <c:v>23.076920000000001</c:v>
                </c:pt>
                <c:pt idx="824" formatCode="0.0">
                  <c:v>22.455709999999954</c:v>
                </c:pt>
                <c:pt idx="825" formatCode="0.0">
                  <c:v>21.783059999999963</c:v>
                </c:pt>
                <c:pt idx="826" formatCode="0.0">
                  <c:v>20.929029999999958</c:v>
                </c:pt>
                <c:pt idx="827" formatCode="0.0">
                  <c:v>22.063719999999954</c:v>
                </c:pt>
                <c:pt idx="828" formatCode="0.0">
                  <c:v>21.66667</c:v>
                </c:pt>
                <c:pt idx="829" formatCode="0.0">
                  <c:v>21.149149999999963</c:v>
                </c:pt>
                <c:pt idx="830" formatCode="0.0">
                  <c:v>19.688079999999989</c:v>
                </c:pt>
                <c:pt idx="831" formatCode="0.0">
                  <c:v>19.406229999999958</c:v>
                </c:pt>
                <c:pt idx="832" formatCode="0.0">
                  <c:v>19.160789999999963</c:v>
                </c:pt>
                <c:pt idx="833" formatCode="0.0">
                  <c:v>19.012250000000005</c:v>
                </c:pt>
                <c:pt idx="834" formatCode="0.0">
                  <c:v>18.332139999999963</c:v>
                </c:pt>
                <c:pt idx="835" formatCode="0.0">
                  <c:v>16.59357</c:v>
                </c:pt>
                <c:pt idx="836" formatCode="0.0">
                  <c:v>15.659490000000018</c:v>
                </c:pt>
                <c:pt idx="837" formatCode="0.0">
                  <c:v>15.201469999999999</c:v>
                </c:pt>
                <c:pt idx="838" formatCode="0.0">
                  <c:v>16.820850000000036</c:v>
                </c:pt>
                <c:pt idx="839" formatCode="0.0">
                  <c:v>17.59178</c:v>
                </c:pt>
                <c:pt idx="840" formatCode="0.0">
                  <c:v>16.884639999999958</c:v>
                </c:pt>
                <c:pt idx="841" formatCode="0.0">
                  <c:v>18.809170000000005</c:v>
                </c:pt>
                <c:pt idx="842" formatCode="0.0">
                  <c:v>18.454139999999963</c:v>
                </c:pt>
                <c:pt idx="843" formatCode="0.0">
                  <c:v>18.037310000000005</c:v>
                </c:pt>
                <c:pt idx="844" formatCode="0.0">
                  <c:v>17.462459999999954</c:v>
                </c:pt>
                <c:pt idx="845" formatCode="0.0">
                  <c:v>16.817840000000039</c:v>
                </c:pt>
                <c:pt idx="846" formatCode="0.0">
                  <c:v>16.778209999999962</c:v>
                </c:pt>
                <c:pt idx="847" formatCode="0.0">
                  <c:v>16.01885000000004</c:v>
                </c:pt>
                <c:pt idx="848" formatCode="0.0">
                  <c:v>15.93051</c:v>
                </c:pt>
                <c:pt idx="849" formatCode="0.0">
                  <c:v>17.586870000000001</c:v>
                </c:pt>
                <c:pt idx="850" formatCode="0.0">
                  <c:v>16.544720000000002</c:v>
                </c:pt>
                <c:pt idx="851" formatCode="0.0">
                  <c:v>17.6873</c:v>
                </c:pt>
                <c:pt idx="852" formatCode="0.0">
                  <c:v>18.155100000000001</c:v>
                </c:pt>
                <c:pt idx="853" formatCode="0.0">
                  <c:v>17.738779999999959</c:v>
                </c:pt>
                <c:pt idx="854" formatCode="0.0">
                  <c:v>18.285039999999935</c:v>
                </c:pt>
                <c:pt idx="855" formatCode="0.0">
                  <c:v>17.944299999999959</c:v>
                </c:pt>
                <c:pt idx="856" formatCode="0.0">
                  <c:v>17.657520000000005</c:v>
                </c:pt>
                <c:pt idx="857" formatCode="0.0">
                  <c:v>17.28669999999995</c:v>
                </c:pt>
                <c:pt idx="858" formatCode="0.0">
                  <c:v>17.213349999999959</c:v>
                </c:pt>
                <c:pt idx="859" formatCode="0.0">
                  <c:v>16.882729999999935</c:v>
                </c:pt>
                <c:pt idx="860" formatCode="0.0">
                  <c:v>17.96191</c:v>
                </c:pt>
                <c:pt idx="861" formatCode="0.0">
                  <c:v>18.027550000000005</c:v>
                </c:pt>
                <c:pt idx="862" formatCode="0.0">
                  <c:v>17.58447</c:v>
                </c:pt>
                <c:pt idx="863" formatCode="0.0">
                  <c:v>16.773409999999959</c:v>
                </c:pt>
                <c:pt idx="864" formatCode="0.0">
                  <c:v>16.87961</c:v>
                </c:pt>
                <c:pt idx="865" formatCode="0.0">
                  <c:v>16.29027</c:v>
                </c:pt>
                <c:pt idx="866" formatCode="0.0">
                  <c:v>15.87884</c:v>
                </c:pt>
                <c:pt idx="867" formatCode="0.0">
                  <c:v>16.089670000000002</c:v>
                </c:pt>
                <c:pt idx="868" formatCode="0.0">
                  <c:v>16.585089999999958</c:v>
                </c:pt>
                <c:pt idx="869" formatCode="0.0">
                  <c:v>16.674080000000032</c:v>
                </c:pt>
                <c:pt idx="870" formatCode="0.0">
                  <c:v>16.101220000000001</c:v>
                </c:pt>
                <c:pt idx="871" formatCode="0.0">
                  <c:v>17.781039999999958</c:v>
                </c:pt>
                <c:pt idx="872" formatCode="0.0">
                  <c:v>17.697590000000005</c:v>
                </c:pt>
                <c:pt idx="873" formatCode="0.0">
                  <c:v>18.252639999999943</c:v>
                </c:pt>
                <c:pt idx="874" formatCode="0.0">
                  <c:v>17.534780000000001</c:v>
                </c:pt>
                <c:pt idx="875" formatCode="0.0">
                  <c:v>16.962994999999989</c:v>
                </c:pt>
                <c:pt idx="876" formatCode="0.0">
                  <c:v>16.312415000000001</c:v>
                </c:pt>
                <c:pt idx="877" formatCode="0.0">
                  <c:v>17.232505</c:v>
                </c:pt>
                <c:pt idx="878" formatCode="0.0">
                  <c:v>17.307834999999997</c:v>
                </c:pt>
                <c:pt idx="879" formatCode="0.0">
                  <c:v>17.572099999999963</c:v>
                </c:pt>
                <c:pt idx="880" formatCode="0.0">
                  <c:v>16.683975000000039</c:v>
                </c:pt>
                <c:pt idx="881" formatCode="0.0">
                  <c:v>17.002775</c:v>
                </c:pt>
                <c:pt idx="882" formatCode="0.0">
                  <c:v>18.412544999999962</c:v>
                </c:pt>
                <c:pt idx="883" formatCode="0.0">
                  <c:v>18.035135</c:v>
                </c:pt>
                <c:pt idx="884" formatCode="0.0">
                  <c:v>19.365214999999989</c:v>
                </c:pt>
                <c:pt idx="885" formatCode="0.0">
                  <c:v>18.729984999999999</c:v>
                </c:pt>
                <c:pt idx="886" formatCode="0.0">
                  <c:v>18.52582</c:v>
                </c:pt>
                <c:pt idx="887" formatCode="0.0">
                  <c:v>18.910755000000005</c:v>
                </c:pt>
                <c:pt idx="888" formatCode="0.0">
                  <c:v>18.845345000000002</c:v>
                </c:pt>
                <c:pt idx="889" formatCode="0.0">
                  <c:v>17.805754999999987</c:v>
                </c:pt>
                <c:pt idx="890" formatCode="0.0">
                  <c:v>17.175870000000032</c:v>
                </c:pt>
                <c:pt idx="891" formatCode="0.0">
                  <c:v>17.326415000000001</c:v>
                </c:pt>
                <c:pt idx="892" formatCode="0.0">
                  <c:v>16.772829999999963</c:v>
                </c:pt>
                <c:pt idx="893" formatCode="0.0">
                  <c:v>15.990210000000001</c:v>
                </c:pt>
                <c:pt idx="894" formatCode="0.0">
                  <c:v>16.262304999999962</c:v>
                </c:pt>
                <c:pt idx="895" formatCode="0.0">
                  <c:v>16.877085000000044</c:v>
                </c:pt>
                <c:pt idx="896" formatCode="0.0">
                  <c:v>17.569634999999959</c:v>
                </c:pt>
                <c:pt idx="897" formatCode="0.0">
                  <c:v>17.753734999999963</c:v>
                </c:pt>
                <c:pt idx="898" formatCode="0.0">
                  <c:v>16.862129999999958</c:v>
                </c:pt>
                <c:pt idx="899" formatCode="0.0">
                  <c:v>17.170114999999999</c:v>
                </c:pt>
                <c:pt idx="900" formatCode="0.0">
                  <c:v>16.733879999999999</c:v>
                </c:pt>
                <c:pt idx="901" formatCode="0.0">
                  <c:v>16.537504999999999</c:v>
                </c:pt>
                <c:pt idx="902" formatCode="0.0">
                  <c:v>16.10521</c:v>
                </c:pt>
                <c:pt idx="903" formatCode="0.0">
                  <c:v>16.180230000000002</c:v>
                </c:pt>
                <c:pt idx="904" formatCode="0.0">
                  <c:v>15.384515</c:v>
                </c:pt>
                <c:pt idx="905" formatCode="0.0">
                  <c:v>16.485219999999924</c:v>
                </c:pt>
                <c:pt idx="906" formatCode="0.0">
                  <c:v>16.093910000000001</c:v>
                </c:pt>
                <c:pt idx="907" formatCode="0.0">
                  <c:v>16.286034999999959</c:v>
                </c:pt>
                <c:pt idx="908" formatCode="0.0">
                  <c:v>16.450274999999987</c:v>
                </c:pt>
                <c:pt idx="909" formatCode="0.0">
                  <c:v>16.578904999999999</c:v>
                </c:pt>
                <c:pt idx="910" formatCode="0.0">
                  <c:v>16.825020000000002</c:v>
                </c:pt>
                <c:pt idx="911" formatCode="0.0">
                  <c:v>17.084539999999958</c:v>
                </c:pt>
                <c:pt idx="912" formatCode="0.0">
                  <c:v>17.823535</c:v>
                </c:pt>
                <c:pt idx="913" formatCode="0.0">
                  <c:v>17.832094999999999</c:v>
                </c:pt>
                <c:pt idx="914" formatCode="0.0">
                  <c:v>17.94425</c:v>
                </c:pt>
                <c:pt idx="915" formatCode="0.0">
                  <c:v>17.72438</c:v>
                </c:pt>
                <c:pt idx="916" formatCode="0.0">
                  <c:v>17.770135</c:v>
                </c:pt>
                <c:pt idx="917" formatCode="0.0">
                  <c:v>18.562955000000031</c:v>
                </c:pt>
                <c:pt idx="918" formatCode="0.0">
                  <c:v>18.240375</c:v>
                </c:pt>
                <c:pt idx="919" formatCode="0.0">
                  <c:v>18.040415000000003</c:v>
                </c:pt>
                <c:pt idx="920" formatCode="0.0">
                  <c:v>17.739989999999999</c:v>
                </c:pt>
                <c:pt idx="921" formatCode="0.0">
                  <c:v>17.999105</c:v>
                </c:pt>
                <c:pt idx="922" formatCode="0.0">
                  <c:v>16.779729999999958</c:v>
                </c:pt>
                <c:pt idx="923" formatCode="0.0">
                  <c:v>16.331265000000048</c:v>
                </c:pt>
                <c:pt idx="924" formatCode="0.0">
                  <c:v>16.072519999999958</c:v>
                </c:pt>
                <c:pt idx="925" formatCode="0.0">
                  <c:v>16.550539999999959</c:v>
                </c:pt>
                <c:pt idx="926" formatCode="0.0">
                  <c:v>16.343985000000032</c:v>
                </c:pt>
                <c:pt idx="927" formatCode="0.0">
                  <c:v>17.098235000000003</c:v>
                </c:pt>
                <c:pt idx="928" formatCode="0.0">
                  <c:v>16.26388</c:v>
                </c:pt>
                <c:pt idx="929" formatCode="0.0">
                  <c:v>16.502079999999989</c:v>
                </c:pt>
                <c:pt idx="930" formatCode="0.0">
                  <c:v>16.778960000000001</c:v>
                </c:pt>
                <c:pt idx="931" formatCode="0.0">
                  <c:v>16.45102</c:v>
                </c:pt>
                <c:pt idx="932" formatCode="0.0">
                  <c:v>16.08595</c:v>
                </c:pt>
                <c:pt idx="933" formatCode="0.0">
                  <c:v>16.338419999999989</c:v>
                </c:pt>
                <c:pt idx="934" formatCode="0.0">
                  <c:v>16.484639999999935</c:v>
                </c:pt>
                <c:pt idx="935" formatCode="0.0">
                  <c:v>16.49399</c:v>
                </c:pt>
                <c:pt idx="936" formatCode="0.0">
                  <c:v>16.395189999999989</c:v>
                </c:pt>
                <c:pt idx="937" formatCode="0.0">
                  <c:v>15.63569</c:v>
                </c:pt>
                <c:pt idx="938" formatCode="0.0">
                  <c:v>15.712960000000001</c:v>
                </c:pt>
                <c:pt idx="939" formatCode="0.0">
                  <c:v>15.740740000000001</c:v>
                </c:pt>
                <c:pt idx="940" formatCode="0.0">
                  <c:v>14.997680000000004</c:v>
                </c:pt>
                <c:pt idx="941" formatCode="0.0">
                  <c:v>15.164605</c:v>
                </c:pt>
                <c:pt idx="942" formatCode="0.0">
                  <c:v>14.38991</c:v>
                </c:pt>
                <c:pt idx="943" formatCode="0.0">
                  <c:v>14.658340000000001</c:v>
                </c:pt>
                <c:pt idx="944" formatCode="0.0">
                  <c:v>14.03153</c:v>
                </c:pt>
                <c:pt idx="945" formatCode="0.0">
                  <c:v>14.36857</c:v>
                </c:pt>
                <c:pt idx="946" formatCode="0.0">
                  <c:v>14.680760000000001</c:v>
                </c:pt>
                <c:pt idx="947" formatCode="0.0">
                  <c:v>15.371560000000002</c:v>
                </c:pt>
                <c:pt idx="948" formatCode="0.0">
                  <c:v>14.319100000000002</c:v>
                </c:pt>
                <c:pt idx="949" formatCode="0.0">
                  <c:v>14.301170000000001</c:v>
                </c:pt>
                <c:pt idx="950" formatCode="0.0">
                  <c:v>13.768339999999998</c:v>
                </c:pt>
                <c:pt idx="951" formatCode="0.0">
                  <c:v>13.894120000000001</c:v>
                </c:pt>
                <c:pt idx="952" formatCode="0.0">
                  <c:v>13.67808</c:v>
                </c:pt>
                <c:pt idx="953" formatCode="0.0">
                  <c:v>13.401309999999999</c:v>
                </c:pt>
                <c:pt idx="954" formatCode="0.0">
                  <c:v>14.721189999999998</c:v>
                </c:pt>
                <c:pt idx="955" formatCode="0.0">
                  <c:v>15.397385</c:v>
                </c:pt>
                <c:pt idx="956" formatCode="0.0">
                  <c:v>15.813090000000004</c:v>
                </c:pt>
                <c:pt idx="957" formatCode="0.0">
                  <c:v>15.950285000000004</c:v>
                </c:pt>
                <c:pt idx="958" formatCode="0.0">
                  <c:v>15.540845000000001</c:v>
                </c:pt>
                <c:pt idx="959" formatCode="0.0">
                  <c:v>15.42512</c:v>
                </c:pt>
                <c:pt idx="960" formatCode="0.0">
                  <c:v>15.954630000000021</c:v>
                </c:pt>
                <c:pt idx="961" formatCode="0.0">
                  <c:v>15.682255000000001</c:v>
                </c:pt>
                <c:pt idx="962" formatCode="0.0">
                  <c:v>16.27891</c:v>
                </c:pt>
                <c:pt idx="963" formatCode="0.0">
                  <c:v>16.711645000000001</c:v>
                </c:pt>
                <c:pt idx="964" formatCode="0.0">
                  <c:v>16.658160000000031</c:v>
                </c:pt>
                <c:pt idx="965" formatCode="0.0">
                  <c:v>16.252960000000005</c:v>
                </c:pt>
                <c:pt idx="966" formatCode="0.0">
                  <c:v>16.074525000000001</c:v>
                </c:pt>
                <c:pt idx="967" formatCode="0.0">
                  <c:v>16.28415</c:v>
                </c:pt>
                <c:pt idx="968" formatCode="0.0">
                  <c:v>15.883165</c:v>
                </c:pt>
                <c:pt idx="969" formatCode="0.0">
                  <c:v>15.729700000000001</c:v>
                </c:pt>
                <c:pt idx="970" formatCode="0.0">
                  <c:v>15.681890000000001</c:v>
                </c:pt>
                <c:pt idx="971" formatCode="0.0">
                  <c:v>15.992215</c:v>
                </c:pt>
                <c:pt idx="972" formatCode="0.0">
                  <c:v>16.23667</c:v>
                </c:pt>
                <c:pt idx="973" formatCode="0.0">
                  <c:v>16.428689999999943</c:v>
                </c:pt>
                <c:pt idx="974" formatCode="0.0">
                  <c:v>16.301990000000032</c:v>
                </c:pt>
                <c:pt idx="975" formatCode="0.0">
                  <c:v>15.824345000000001</c:v>
                </c:pt>
                <c:pt idx="976" formatCode="0.0">
                  <c:v>16.43777500000003</c:v>
                </c:pt>
                <c:pt idx="977" formatCode="0.0">
                  <c:v>16.285839999999947</c:v>
                </c:pt>
                <c:pt idx="978" formatCode="0.0">
                  <c:v>16.72897</c:v>
                </c:pt>
                <c:pt idx="979" formatCode="0.0">
                  <c:v>17.371205000000032</c:v>
                </c:pt>
                <c:pt idx="980" formatCode="0.0">
                  <c:v>17.168300000000002</c:v>
                </c:pt>
                <c:pt idx="981" formatCode="0.0">
                  <c:v>17.655275000000032</c:v>
                </c:pt>
                <c:pt idx="982" formatCode="0.0">
                  <c:v>17.665300000000002</c:v>
                </c:pt>
                <c:pt idx="983" formatCode="0.0">
                  <c:v>17.17942</c:v>
                </c:pt>
                <c:pt idx="984" formatCode="0.0">
                  <c:v>17.234470000000005</c:v>
                </c:pt>
                <c:pt idx="985" formatCode="0.0">
                  <c:v>17.153044999999999</c:v>
                </c:pt>
                <c:pt idx="986" formatCode="0.0">
                  <c:v>16.901824999999999</c:v>
                </c:pt>
                <c:pt idx="987" formatCode="0.0">
                  <c:v>16.809525000000001</c:v>
                </c:pt>
                <c:pt idx="988" formatCode="0.0">
                  <c:v>17.103995000000044</c:v>
                </c:pt>
                <c:pt idx="989" formatCode="0.0">
                  <c:v>16.775314999999967</c:v>
                </c:pt>
                <c:pt idx="990" formatCode="0.0">
                  <c:v>16.856830000000031</c:v>
                </c:pt>
                <c:pt idx="991" formatCode="0.0">
                  <c:v>16.755115</c:v>
                </c:pt>
                <c:pt idx="992" formatCode="0.0">
                  <c:v>17.155315000000005</c:v>
                </c:pt>
                <c:pt idx="993" formatCode="0.0">
                  <c:v>16.778095</c:v>
                </c:pt>
                <c:pt idx="994" formatCode="0.0">
                  <c:v>17.149235000000001</c:v>
                </c:pt>
                <c:pt idx="995" formatCode="0.0">
                  <c:v>16.574449999999963</c:v>
                </c:pt>
                <c:pt idx="996" formatCode="0.0">
                  <c:v>16.657295000000044</c:v>
                </c:pt>
                <c:pt idx="997" formatCode="0.0">
                  <c:v>16.577150000000032</c:v>
                </c:pt>
                <c:pt idx="998" formatCode="0.0">
                  <c:v>16.66236</c:v>
                </c:pt>
                <c:pt idx="999" formatCode="0.0">
                  <c:v>16.885224999999959</c:v>
                </c:pt>
                <c:pt idx="1000" formatCode="0.0">
                  <c:v>17.237304999999999</c:v>
                </c:pt>
                <c:pt idx="1001" formatCode="0.0">
                  <c:v>16.95412</c:v>
                </c:pt>
                <c:pt idx="1002" formatCode="0.0">
                  <c:v>16.663330000000002</c:v>
                </c:pt>
                <c:pt idx="1003" formatCode="0.0">
                  <c:v>16.77075</c:v>
                </c:pt>
                <c:pt idx="1004" formatCode="0.0">
                  <c:v>16.36149</c:v>
                </c:pt>
                <c:pt idx="1005" formatCode="0.0">
                  <c:v>15.99934</c:v>
                </c:pt>
                <c:pt idx="1006" formatCode="0.0">
                  <c:v>15.529165000000001</c:v>
                </c:pt>
                <c:pt idx="1007" formatCode="0.0">
                  <c:v>15.409540000000016</c:v>
                </c:pt>
                <c:pt idx="1008" formatCode="0.0">
                  <c:v>15.645274999999998</c:v>
                </c:pt>
                <c:pt idx="1009" formatCode="0.0">
                  <c:v>15.588274999999999</c:v>
                </c:pt>
                <c:pt idx="1010" formatCode="0.0">
                  <c:v>15.332920000000001</c:v>
                </c:pt>
                <c:pt idx="1011" formatCode="0.0">
                  <c:v>15.362380000000021</c:v>
                </c:pt>
                <c:pt idx="1012" formatCode="0.0">
                  <c:v>15.579255</c:v>
                </c:pt>
                <c:pt idx="1013" formatCode="0.0">
                  <c:v>15.862570000000018</c:v>
                </c:pt>
                <c:pt idx="1014" formatCode="0.0">
                  <c:v>16.260415000000002</c:v>
                </c:pt>
                <c:pt idx="1015" formatCode="0.0">
                  <c:v>17.063704999999963</c:v>
                </c:pt>
                <c:pt idx="1016" formatCode="0.0">
                  <c:v>16.765569999999947</c:v>
                </c:pt>
                <c:pt idx="1017" formatCode="0.0">
                  <c:v>17.116540000000001</c:v>
                </c:pt>
                <c:pt idx="1018" formatCode="0.0">
                  <c:v>17.193114999999999</c:v>
                </c:pt>
                <c:pt idx="1019" formatCode="0.0">
                  <c:v>16.905675000000002</c:v>
                </c:pt>
                <c:pt idx="1020" formatCode="0.0">
                  <c:v>16.867870000000032</c:v>
                </c:pt>
                <c:pt idx="1021" formatCode="0.0">
                  <c:v>16.622924999999999</c:v>
                </c:pt>
                <c:pt idx="1022" formatCode="0.0">
                  <c:v>16.566400000000002</c:v>
                </c:pt>
                <c:pt idx="1023" formatCode="0.0">
                  <c:v>16.869685</c:v>
                </c:pt>
                <c:pt idx="1024" formatCode="0.0">
                  <c:v>17.020814999999999</c:v>
                </c:pt>
                <c:pt idx="1025" formatCode="0.0">
                  <c:v>17.089824999999987</c:v>
                </c:pt>
                <c:pt idx="1026" formatCode="0.0">
                  <c:v>17.161774999999999</c:v>
                </c:pt>
                <c:pt idx="1027" formatCode="0.0">
                  <c:v>17.284424999999963</c:v>
                </c:pt>
                <c:pt idx="1028" formatCode="0.0">
                  <c:v>17.593960000000031</c:v>
                </c:pt>
                <c:pt idx="1029" formatCode="0.0">
                  <c:v>16.806464999999999</c:v>
                </c:pt>
                <c:pt idx="1030" formatCode="0.0">
                  <c:v>16.346430000000002</c:v>
                </c:pt>
                <c:pt idx="1031" formatCode="0.0">
                  <c:v>16.102604999999986</c:v>
                </c:pt>
                <c:pt idx="1032" formatCode="0.0">
                  <c:v>16.309709999999964</c:v>
                </c:pt>
                <c:pt idx="1033" formatCode="0.0">
                  <c:v>16.193695000000005</c:v>
                </c:pt>
                <c:pt idx="1034" formatCode="0.0">
                  <c:v>16.555660000000003</c:v>
                </c:pt>
                <c:pt idx="1035" formatCode="0.0">
                  <c:v>15.98282</c:v>
                </c:pt>
                <c:pt idx="1036" formatCode="0.0">
                  <c:v>16.096995000000032</c:v>
                </c:pt>
                <c:pt idx="1037" formatCode="0.0">
                  <c:v>15.990625</c:v>
                </c:pt>
                <c:pt idx="1038" formatCode="0.0">
                  <c:v>15.99193</c:v>
                </c:pt>
                <c:pt idx="1039" formatCode="0.0">
                  <c:v>15.713785</c:v>
                </c:pt>
                <c:pt idx="1040" formatCode="0.0">
                  <c:v>16.494534999999967</c:v>
                </c:pt>
                <c:pt idx="1041" formatCode="0.0">
                  <c:v>16.664380000000001</c:v>
                </c:pt>
                <c:pt idx="1042" formatCode="0.0">
                  <c:v>17.157779999999999</c:v>
                </c:pt>
                <c:pt idx="1043" formatCode="0.0">
                  <c:v>17.41283</c:v>
                </c:pt>
                <c:pt idx="1044" formatCode="0.0">
                  <c:v>16.859344999999987</c:v>
                </c:pt>
                <c:pt idx="1045" formatCode="0.0">
                  <c:v>16.990739999999935</c:v>
                </c:pt>
                <c:pt idx="1046" formatCode="0.0">
                  <c:v>18.715910000000001</c:v>
                </c:pt>
                <c:pt idx="1047" formatCode="0.0">
                  <c:v>18.670065000000044</c:v>
                </c:pt>
                <c:pt idx="1048" formatCode="0.0">
                  <c:v>17.926599999999958</c:v>
                </c:pt>
                <c:pt idx="1049" formatCode="0.0">
                  <c:v>18.03923</c:v>
                </c:pt>
                <c:pt idx="1050" formatCode="0.0">
                  <c:v>18.215879999999999</c:v>
                </c:pt>
                <c:pt idx="1051" formatCode="0.0">
                  <c:v>18.488179999999954</c:v>
                </c:pt>
                <c:pt idx="1052" formatCode="0.0">
                  <c:v>18.395685</c:v>
                </c:pt>
                <c:pt idx="1053" formatCode="0.0">
                  <c:v>18.33267</c:v>
                </c:pt>
                <c:pt idx="1054" formatCode="0.0">
                  <c:v>18.732869999999988</c:v>
                </c:pt>
                <c:pt idx="1055" formatCode="0.0">
                  <c:v>18.648434999999989</c:v>
                </c:pt>
                <c:pt idx="1056" formatCode="0.0">
                  <c:v>18.929679999999959</c:v>
                </c:pt>
                <c:pt idx="1057" formatCode="0.0">
                  <c:v>19.196480000000001</c:v>
                </c:pt>
                <c:pt idx="1058" formatCode="0.0">
                  <c:v>17.919249999999959</c:v>
                </c:pt>
                <c:pt idx="1059" formatCode="0.0">
                  <c:v>17.891575000000032</c:v>
                </c:pt>
                <c:pt idx="1060" formatCode="0.0">
                  <c:v>17.535784999999986</c:v>
                </c:pt>
                <c:pt idx="1061" formatCode="0.0">
                  <c:v>16.816960000000048</c:v>
                </c:pt>
                <c:pt idx="1062" formatCode="0.0">
                  <c:v>17.42267999999995</c:v>
                </c:pt>
                <c:pt idx="1063" formatCode="0.0">
                  <c:v>17.143000000000001</c:v>
                </c:pt>
                <c:pt idx="1064" formatCode="0.0">
                  <c:v>17.241900000000001</c:v>
                </c:pt>
                <c:pt idx="1065" formatCode="0.0">
                  <c:v>17.167659999999987</c:v>
                </c:pt>
                <c:pt idx="1066" formatCode="0.0">
                  <c:v>17.292665</c:v>
                </c:pt>
                <c:pt idx="1067" formatCode="0.0">
                  <c:v>16.628800000000005</c:v>
                </c:pt>
                <c:pt idx="1068" formatCode="0.0">
                  <c:v>16.896785000000001</c:v>
                </c:pt>
                <c:pt idx="1069" formatCode="0.0">
                  <c:v>17.016375000000032</c:v>
                </c:pt>
                <c:pt idx="1070" formatCode="0.0">
                  <c:v>17.172764999999988</c:v>
                </c:pt>
                <c:pt idx="1071" formatCode="0.0">
                  <c:v>17.362994999999987</c:v>
                </c:pt>
                <c:pt idx="1072" formatCode="0.0">
                  <c:v>17.440185</c:v>
                </c:pt>
                <c:pt idx="1073" formatCode="0.0">
                  <c:v>16.737285000000032</c:v>
                </c:pt>
                <c:pt idx="1074" formatCode="0.0">
                  <c:v>16.51652</c:v>
                </c:pt>
                <c:pt idx="1075" formatCode="0.0">
                  <c:v>16.71855500000003</c:v>
                </c:pt>
                <c:pt idx="1076" formatCode="0.0">
                  <c:v>16.332934999999999</c:v>
                </c:pt>
                <c:pt idx="1077" formatCode="0.0">
                  <c:v>16.131440000000001</c:v>
                </c:pt>
                <c:pt idx="1078" formatCode="0.0">
                  <c:v>16.324480000000001</c:v>
                </c:pt>
                <c:pt idx="1079" formatCode="0.0">
                  <c:v>15.975875000000002</c:v>
                </c:pt>
                <c:pt idx="1080" formatCode="0.0">
                  <c:v>16.477559999999986</c:v>
                </c:pt>
                <c:pt idx="1081" formatCode="0.0">
                  <c:v>16.408944999999989</c:v>
                </c:pt>
                <c:pt idx="1082" formatCode="0.0">
                  <c:v>16.933534999999967</c:v>
                </c:pt>
                <c:pt idx="1083" formatCode="0.0">
                  <c:v>17.306249999999963</c:v>
                </c:pt>
                <c:pt idx="1084" formatCode="0.0">
                  <c:v>17.451279999999986</c:v>
                </c:pt>
                <c:pt idx="1085" formatCode="0.0">
                  <c:v>17.480919999999958</c:v>
                </c:pt>
                <c:pt idx="1086" formatCode="0.0">
                  <c:v>17.484204999999989</c:v>
                </c:pt>
                <c:pt idx="1087" formatCode="0.0">
                  <c:v>17.332699999999967</c:v>
                </c:pt>
                <c:pt idx="1088" formatCode="0.0">
                  <c:v>17.676234999999988</c:v>
                </c:pt>
                <c:pt idx="1089" formatCode="0.0">
                  <c:v>17.834175000000048</c:v>
                </c:pt>
                <c:pt idx="1090" formatCode="0.0">
                  <c:v>17.507635000000001</c:v>
                </c:pt>
                <c:pt idx="1091" formatCode="0.0">
                  <c:v>16.886499999999959</c:v>
                </c:pt>
                <c:pt idx="1092" formatCode="0.0">
                  <c:v>17.080370000000002</c:v>
                </c:pt>
                <c:pt idx="1093" formatCode="0.0">
                  <c:v>16.404145</c:v>
                </c:pt>
                <c:pt idx="1094" formatCode="0.0">
                  <c:v>16.645505</c:v>
                </c:pt>
                <c:pt idx="1095" formatCode="0.0">
                  <c:v>16.604885000000053</c:v>
                </c:pt>
                <c:pt idx="1096" formatCode="0.0">
                  <c:v>16.850259999999999</c:v>
                </c:pt>
                <c:pt idx="1097" formatCode="0.0">
                  <c:v>16.403759999999959</c:v>
                </c:pt>
                <c:pt idx="1098" formatCode="0.0">
                  <c:v>15.444969999999998</c:v>
                </c:pt>
                <c:pt idx="1099" formatCode="0.0">
                  <c:v>15.344050000000001</c:v>
                </c:pt>
                <c:pt idx="1100" formatCode="0.0">
                  <c:v>15.853065000000004</c:v>
                </c:pt>
                <c:pt idx="1101" formatCode="0.0">
                  <c:v>15.471910000000001</c:v>
                </c:pt>
                <c:pt idx="1102" formatCode="0.0">
                  <c:v>15.770924999999998</c:v>
                </c:pt>
                <c:pt idx="1103" formatCode="0.0">
                  <c:v>15.76938</c:v>
                </c:pt>
                <c:pt idx="1104" formatCode="0.0">
                  <c:v>15.525625</c:v>
                </c:pt>
                <c:pt idx="1105" formatCode="0.0">
                  <c:v>15.647164999999999</c:v>
                </c:pt>
                <c:pt idx="1106" formatCode="0.0">
                  <c:v>16.138005000000032</c:v>
                </c:pt>
                <c:pt idx="1107" formatCode="0.0">
                  <c:v>16.01885000000004</c:v>
                </c:pt>
                <c:pt idx="1108" formatCode="0.0">
                  <c:v>16.683860000000031</c:v>
                </c:pt>
                <c:pt idx="1109" formatCode="0.0">
                  <c:v>16.602734999999967</c:v>
                </c:pt>
                <c:pt idx="1110" formatCode="0.0">
                  <c:v>16.143785000000001</c:v>
                </c:pt>
                <c:pt idx="1111" formatCode="0.0">
                  <c:v>15.82118</c:v>
                </c:pt>
                <c:pt idx="1112" formatCode="0.0">
                  <c:v>15.517319999999998</c:v>
                </c:pt>
                <c:pt idx="1113" formatCode="0.0">
                  <c:v>15.437900000000001</c:v>
                </c:pt>
                <c:pt idx="1114" formatCode="0.0">
                  <c:v>15.588389999999999</c:v>
                </c:pt>
                <c:pt idx="1115" formatCode="0.0">
                  <c:v>15.529030000000002</c:v>
                </c:pt>
                <c:pt idx="1116" formatCode="0.0">
                  <c:v>16.140029999999989</c:v>
                </c:pt>
                <c:pt idx="1117" formatCode="0.0">
                  <c:v>16.108319999999967</c:v>
                </c:pt>
                <c:pt idx="1118" formatCode="0.0">
                  <c:v>15.678890000000001</c:v>
                </c:pt>
                <c:pt idx="1119" formatCode="0.0">
                  <c:v>15.817525</c:v>
                </c:pt>
                <c:pt idx="1120" formatCode="0.0">
                  <c:v>15.543275</c:v>
                </c:pt>
                <c:pt idx="1121" formatCode="0.0">
                  <c:v>14.820870000000001</c:v>
                </c:pt>
                <c:pt idx="1122" formatCode="0.0">
                  <c:v>15.734495000000001</c:v>
                </c:pt>
                <c:pt idx="1123" formatCode="0.0">
                  <c:v>14.349365000000001</c:v>
                </c:pt>
                <c:pt idx="1124" formatCode="0.0">
                  <c:v>13.37823</c:v>
                </c:pt>
                <c:pt idx="1125" formatCode="0.0">
                  <c:v>13.512460000000004</c:v>
                </c:pt>
                <c:pt idx="1126" formatCode="0.0">
                  <c:v>13.095085000000006</c:v>
                </c:pt>
                <c:pt idx="1127" formatCode="0.0">
                  <c:v>13.4208</c:v>
                </c:pt>
                <c:pt idx="1128" formatCode="0.0">
                  <c:v>13.151165000000001</c:v>
                </c:pt>
                <c:pt idx="1129" formatCode="0.0">
                  <c:v>13.0166</c:v>
                </c:pt>
                <c:pt idx="1130" formatCode="0.0">
                  <c:v>12.591555</c:v>
                </c:pt>
                <c:pt idx="1131" formatCode="0.0">
                  <c:v>12.221080000000001</c:v>
                </c:pt>
                <c:pt idx="1132" formatCode="0.0">
                  <c:v>12.717049999999999</c:v>
                </c:pt>
                <c:pt idx="1133" formatCode="0.0">
                  <c:v>12.780219999999998</c:v>
                </c:pt>
                <c:pt idx="1134" formatCode="0.0">
                  <c:v>12.124624999999998</c:v>
                </c:pt>
                <c:pt idx="1135" formatCode="0.0">
                  <c:v>12.69145</c:v>
                </c:pt>
                <c:pt idx="1136" formatCode="0.0">
                  <c:v>12.59003</c:v>
                </c:pt>
                <c:pt idx="1137" formatCode="0.0">
                  <c:v>12.33081</c:v>
                </c:pt>
                <c:pt idx="1138" formatCode="0.0">
                  <c:v>12.152480000000025</c:v>
                </c:pt>
                <c:pt idx="1139" formatCode="0.0">
                  <c:v>11.96435</c:v>
                </c:pt>
                <c:pt idx="1140" formatCode="0.0">
                  <c:v>12.26998</c:v>
                </c:pt>
                <c:pt idx="1141" formatCode="0.0">
                  <c:v>12.114524999999999</c:v>
                </c:pt>
                <c:pt idx="1142" formatCode="0.0">
                  <c:v>12.515610000000002</c:v>
                </c:pt>
                <c:pt idx="1143" formatCode="0.0">
                  <c:v>12.153285</c:v>
                </c:pt>
                <c:pt idx="1144" formatCode="0.0">
                  <c:v>11.962455000000022</c:v>
                </c:pt>
                <c:pt idx="1145" formatCode="0.0">
                  <c:v>11.625545000000002</c:v>
                </c:pt>
                <c:pt idx="1146" formatCode="0.0">
                  <c:v>11.69458</c:v>
                </c:pt>
                <c:pt idx="1147" formatCode="0.0">
                  <c:v>12.007760000000001</c:v>
                </c:pt>
                <c:pt idx="1148" formatCode="0.0">
                  <c:v>12.09911</c:v>
                </c:pt>
                <c:pt idx="1149" formatCode="0.0">
                  <c:v>12.444864999999998</c:v>
                </c:pt>
                <c:pt idx="1150" formatCode="0.0">
                  <c:v>11.609395000000001</c:v>
                </c:pt>
                <c:pt idx="1151" formatCode="0.0">
                  <c:v>11.297560000000001</c:v>
                </c:pt>
                <c:pt idx="1152" formatCode="0.0">
                  <c:v>11.965555000000018</c:v>
                </c:pt>
                <c:pt idx="1153" formatCode="0.0">
                  <c:v>11.933785</c:v>
                </c:pt>
                <c:pt idx="1154" formatCode="0.0">
                  <c:v>11.75962</c:v>
                </c:pt>
                <c:pt idx="1155" formatCode="0.0">
                  <c:v>11.702224999999999</c:v>
                </c:pt>
                <c:pt idx="1156" formatCode="0.0">
                  <c:v>11.298324999999997</c:v>
                </c:pt>
                <c:pt idx="1157" formatCode="0.0">
                  <c:v>11.217314999999999</c:v>
                </c:pt>
                <c:pt idx="1158" formatCode="0.0">
                  <c:v>11.03209</c:v>
                </c:pt>
                <c:pt idx="1159" formatCode="0.0">
                  <c:v>11.026395000000001</c:v>
                </c:pt>
                <c:pt idx="1160" formatCode="0.0">
                  <c:v>10.2134</c:v>
                </c:pt>
                <c:pt idx="1161" formatCode="0.0">
                  <c:v>8.1577300000000008</c:v>
                </c:pt>
                <c:pt idx="1162" formatCode="0.0">
                  <c:v>8.9445000000000014</c:v>
                </c:pt>
                <c:pt idx="1163" formatCode="0.0">
                  <c:v>7.8202099999999986</c:v>
                </c:pt>
                <c:pt idx="1164" formatCode="0.0">
                  <c:v>8.5021450000000023</c:v>
                </c:pt>
                <c:pt idx="1165" formatCode="0.0">
                  <c:v>8.5701450000000001</c:v>
                </c:pt>
                <c:pt idx="1166" formatCode="0.0">
                  <c:v>8.588379999999999</c:v>
                </c:pt>
                <c:pt idx="1167" formatCode="0.0">
                  <c:v>8.0430249999999983</c:v>
                </c:pt>
                <c:pt idx="1168" formatCode="0.0">
                  <c:v>9.0848199999999988</c:v>
                </c:pt>
                <c:pt idx="1169" formatCode="0.0">
                  <c:v>8.9325750000000035</c:v>
                </c:pt>
                <c:pt idx="1170" formatCode="0.0">
                  <c:v>9.2918000000000003</c:v>
                </c:pt>
                <c:pt idx="1171" formatCode="0.0">
                  <c:v>9.6747650000000007</c:v>
                </c:pt>
                <c:pt idx="1172" formatCode="0.0">
                  <c:v>9.5014500000000002</c:v>
                </c:pt>
                <c:pt idx="1173" formatCode="0.0">
                  <c:v>10.120380000000001</c:v>
                </c:pt>
                <c:pt idx="1174" formatCode="0.0">
                  <c:v>9.8803600000000014</c:v>
                </c:pt>
                <c:pt idx="1175" formatCode="0.0">
                  <c:v>9.9885950000000001</c:v>
                </c:pt>
                <c:pt idx="1176" formatCode="0.0">
                  <c:v>10.611569999999999</c:v>
                </c:pt>
                <c:pt idx="1177" formatCode="0.0">
                  <c:v>10.028769999999998</c:v>
                </c:pt>
                <c:pt idx="1178" formatCode="0.0">
                  <c:v>10.51206</c:v>
                </c:pt>
                <c:pt idx="1179" formatCode="0.0">
                  <c:v>10.004545</c:v>
                </c:pt>
                <c:pt idx="1180" formatCode="0.0">
                  <c:v>9.5490150000000007</c:v>
                </c:pt>
                <c:pt idx="1181" formatCode="0.0">
                  <c:v>8.4679850000000023</c:v>
                </c:pt>
                <c:pt idx="1182" formatCode="0.0">
                  <c:v>8.2347399999999986</c:v>
                </c:pt>
                <c:pt idx="1183" formatCode="0.0">
                  <c:v>9.5681450000000012</c:v>
                </c:pt>
                <c:pt idx="1184" formatCode="0.0">
                  <c:v>9.4040200000000009</c:v>
                </c:pt>
                <c:pt idx="1185" formatCode="0.0">
                  <c:v>9.5249000000000006</c:v>
                </c:pt>
                <c:pt idx="1186" formatCode="0.0">
                  <c:v>9.2904600000000013</c:v>
                </c:pt>
                <c:pt idx="1187" formatCode="0.0">
                  <c:v>9.2718499999999988</c:v>
                </c:pt>
                <c:pt idx="1188" formatCode="0.0">
                  <c:v>9.4340799999999998</c:v>
                </c:pt>
                <c:pt idx="1189" formatCode="0.0">
                  <c:v>9.2027950000000001</c:v>
                </c:pt>
                <c:pt idx="1190" formatCode="0.0">
                  <c:v>8.9119900000000012</c:v>
                </c:pt>
                <c:pt idx="1191" formatCode="0.0">
                  <c:v>9.4945800000000027</c:v>
                </c:pt>
                <c:pt idx="1192" formatCode="0.0">
                  <c:v>9.1805900000000005</c:v>
                </c:pt>
                <c:pt idx="1193" formatCode="0.0">
                  <c:v>9.2029550000000011</c:v>
                </c:pt>
                <c:pt idx="1194" formatCode="0.0">
                  <c:v>9.2056700000000014</c:v>
                </c:pt>
                <c:pt idx="1195" formatCode="0.0">
                  <c:v>9.2400199999999995</c:v>
                </c:pt>
                <c:pt idx="1196" formatCode="0.0">
                  <c:v>9.1515700000000013</c:v>
                </c:pt>
                <c:pt idx="1197" formatCode="0.0">
                  <c:v>9.2517249999999986</c:v>
                </c:pt>
                <c:pt idx="1198" formatCode="0.0">
                  <c:v>9.5367700000000006</c:v>
                </c:pt>
                <c:pt idx="1199" formatCode="0.0">
                  <c:v>9.0953050000000015</c:v>
                </c:pt>
                <c:pt idx="1200" formatCode="0.0">
                  <c:v>8.9836450000000028</c:v>
                </c:pt>
                <c:pt idx="1201" formatCode="0.0">
                  <c:v>9.2732550000000007</c:v>
                </c:pt>
                <c:pt idx="1202" formatCode="0.0">
                  <c:v>9.8708550000000024</c:v>
                </c:pt>
                <c:pt idx="1203" formatCode="0.0">
                  <c:v>9.8068450000000027</c:v>
                </c:pt>
                <c:pt idx="1204" formatCode="0.0">
                  <c:v>9.8680350000000008</c:v>
                </c:pt>
                <c:pt idx="1205" formatCode="0.0">
                  <c:v>9.8709700000000016</c:v>
                </c:pt>
                <c:pt idx="1206" formatCode="0.0">
                  <c:v>10.287005000000001</c:v>
                </c:pt>
                <c:pt idx="1207" formatCode="0.0">
                  <c:v>10.143555000000001</c:v>
                </c:pt>
                <c:pt idx="1208" formatCode="0.0">
                  <c:v>9.9553150000000006</c:v>
                </c:pt>
                <c:pt idx="1209" formatCode="0.0">
                  <c:v>10.279095000000002</c:v>
                </c:pt>
                <c:pt idx="1210" formatCode="0.0">
                  <c:v>10.164965</c:v>
                </c:pt>
                <c:pt idx="1211" formatCode="0.0">
                  <c:v>10.046255</c:v>
                </c:pt>
                <c:pt idx="1212" formatCode="0.0">
                  <c:v>10.0684</c:v>
                </c:pt>
                <c:pt idx="1213" formatCode="0.0">
                  <c:v>10.376625000000002</c:v>
                </c:pt>
                <c:pt idx="1214" formatCode="0.0">
                  <c:v>10.548435</c:v>
                </c:pt>
                <c:pt idx="1215" formatCode="0.0">
                  <c:v>9.808250000000001</c:v>
                </c:pt>
                <c:pt idx="1216" formatCode="0.0">
                  <c:v>9.3568500000000068</c:v>
                </c:pt>
                <c:pt idx="1217" formatCode="0.0">
                  <c:v>8.7295749999999988</c:v>
                </c:pt>
                <c:pt idx="1218" formatCode="0.0">
                  <c:v>8.9194750000000003</c:v>
                </c:pt>
                <c:pt idx="1219" formatCode="0.0">
                  <c:v>9.5579300000000007</c:v>
                </c:pt>
                <c:pt idx="1220" formatCode="0.0">
                  <c:v>9.5677500000000002</c:v>
                </c:pt>
                <c:pt idx="1221" formatCode="0.0">
                  <c:v>9.6841149999999985</c:v>
                </c:pt>
                <c:pt idx="1222" formatCode="0.0">
                  <c:v>9.5988000000000007</c:v>
                </c:pt>
                <c:pt idx="1223" formatCode="0.0">
                  <c:v>9.623520000000001</c:v>
                </c:pt>
                <c:pt idx="1224" formatCode="0.0">
                  <c:v>9.5884850000000004</c:v>
                </c:pt>
                <c:pt idx="1225" formatCode="0.0">
                  <c:v>9.4731350000000027</c:v>
                </c:pt>
                <c:pt idx="1226" formatCode="0.0">
                  <c:v>9.7142749999999971</c:v>
                </c:pt>
                <c:pt idx="1227" formatCode="0.0">
                  <c:v>10.205695</c:v>
                </c:pt>
                <c:pt idx="1228" formatCode="0.0">
                  <c:v>10.003790000000002</c:v>
                </c:pt>
                <c:pt idx="1229" formatCode="0.0">
                  <c:v>9.7586649999999988</c:v>
                </c:pt>
                <c:pt idx="1230" formatCode="0.0">
                  <c:v>9.4808950000000003</c:v>
                </c:pt>
                <c:pt idx="1231" formatCode="0.0">
                  <c:v>9.4902800000000003</c:v>
                </c:pt>
                <c:pt idx="1232" formatCode="0.0">
                  <c:v>9.5468800000000016</c:v>
                </c:pt>
                <c:pt idx="1233" formatCode="0.0">
                  <c:v>9.3754250000000212</c:v>
                </c:pt>
                <c:pt idx="1234" formatCode="0.0">
                  <c:v>9.4429600000000011</c:v>
                </c:pt>
                <c:pt idx="1235" formatCode="0.0">
                  <c:v>9.303485000000018</c:v>
                </c:pt>
                <c:pt idx="1236" formatCode="0.0">
                  <c:v>9.4049900000000015</c:v>
                </c:pt>
                <c:pt idx="1237" formatCode="0.0">
                  <c:v>9.3684950000000047</c:v>
                </c:pt>
                <c:pt idx="1238" formatCode="0.0">
                  <c:v>9.3968800000000048</c:v>
                </c:pt>
                <c:pt idx="1239" formatCode="0.0">
                  <c:v>9.3431800000000003</c:v>
                </c:pt>
                <c:pt idx="1240" formatCode="0.0">
                  <c:v>9.0673450000000013</c:v>
                </c:pt>
                <c:pt idx="1241" formatCode="0.0">
                  <c:v>9.150385</c:v>
                </c:pt>
                <c:pt idx="1242" formatCode="0.0">
                  <c:v>9.0241200000000017</c:v>
                </c:pt>
                <c:pt idx="1243" formatCode="0.0">
                  <c:v>8.6932350000000014</c:v>
                </c:pt>
                <c:pt idx="1244" formatCode="0.0">
                  <c:v>8.5381649999999993</c:v>
                </c:pt>
                <c:pt idx="1245" formatCode="0.0">
                  <c:v>8.3346300000000006</c:v>
                </c:pt>
                <c:pt idx="1246" formatCode="0.0">
                  <c:v>8.4847200000000011</c:v>
                </c:pt>
                <c:pt idx="1247" formatCode="0.0">
                  <c:v>8.3638100000000026</c:v>
                </c:pt>
                <c:pt idx="1248" formatCode="0.0">
                  <c:v>8.7508050000000015</c:v>
                </c:pt>
                <c:pt idx="1249" formatCode="0.0">
                  <c:v>8.9724150000000176</c:v>
                </c:pt>
                <c:pt idx="1250" formatCode="0.0">
                  <c:v>8.93459</c:v>
                </c:pt>
                <c:pt idx="1251" formatCode="0.0">
                  <c:v>8.6713150000000017</c:v>
                </c:pt>
                <c:pt idx="1252" formatCode="0.0">
                  <c:v>9.1515850000000007</c:v>
                </c:pt>
                <c:pt idx="1253" formatCode="0.0">
                  <c:v>9.0516700000000014</c:v>
                </c:pt>
                <c:pt idx="1254" formatCode="0.0">
                  <c:v>9.004385000000001</c:v>
                </c:pt>
                <c:pt idx="1255" formatCode="0.0">
                  <c:v>8.9149800000000017</c:v>
                </c:pt>
                <c:pt idx="1256" formatCode="0.0">
                  <c:v>9.1681500000000007</c:v>
                </c:pt>
                <c:pt idx="1257" formatCode="0.0">
                  <c:v>9.0539350000000027</c:v>
                </c:pt>
                <c:pt idx="1258" formatCode="0.0">
                  <c:v>8.8042050000000014</c:v>
                </c:pt>
                <c:pt idx="1259" formatCode="0.0">
                  <c:v>8.7222499999999989</c:v>
                </c:pt>
                <c:pt idx="1260" formatCode="0.0">
                  <c:v>8.9575100000000027</c:v>
                </c:pt>
                <c:pt idx="1261" formatCode="0.0">
                  <c:v>9.2337400000000009</c:v>
                </c:pt>
                <c:pt idx="1262" formatCode="0.0">
                  <c:v>9.205565</c:v>
                </c:pt>
                <c:pt idx="1263" formatCode="0.0">
                  <c:v>9.4244050000000001</c:v>
                </c:pt>
                <c:pt idx="1264" formatCode="0.0">
                  <c:v>9.1364050000000034</c:v>
                </c:pt>
                <c:pt idx="1265" formatCode="0.0">
                  <c:v>9.3286000000000016</c:v>
                </c:pt>
                <c:pt idx="1266" formatCode="0.0">
                  <c:v>9.2928000000000015</c:v>
                </c:pt>
                <c:pt idx="1267" formatCode="0.0">
                  <c:v>9.0604250000000004</c:v>
                </c:pt>
                <c:pt idx="1268" formatCode="0.0">
                  <c:v>8.9449950000000005</c:v>
                </c:pt>
                <c:pt idx="1269" formatCode="0.0">
                  <c:v>8.8468850000000003</c:v>
                </c:pt>
                <c:pt idx="1270" formatCode="0.0">
                  <c:v>8.6045650000000009</c:v>
                </c:pt>
                <c:pt idx="1271" formatCode="0.0">
                  <c:v>8.6780999999999988</c:v>
                </c:pt>
                <c:pt idx="1272" formatCode="0.0">
                  <c:v>8.5387199999999996</c:v>
                </c:pt>
                <c:pt idx="1273" formatCode="0.0">
                  <c:v>8.5210799999999995</c:v>
                </c:pt>
                <c:pt idx="1274" formatCode="0.0">
                  <c:v>8.7065850000000005</c:v>
                </c:pt>
                <c:pt idx="1275" formatCode="0.0">
                  <c:v>8.7748199999999983</c:v>
                </c:pt>
                <c:pt idx="1276" formatCode="0.0">
                  <c:v>8.7879199999999997</c:v>
                </c:pt>
                <c:pt idx="1277" formatCode="0.0">
                  <c:v>8.9529650000000025</c:v>
                </c:pt>
                <c:pt idx="1278" formatCode="0.0">
                  <c:v>9.322375000000001</c:v>
                </c:pt>
                <c:pt idx="1279" formatCode="0.0">
                  <c:v>8.6596400000000067</c:v>
                </c:pt>
                <c:pt idx="1280" formatCode="0.0">
                  <c:v>8.6182549999999996</c:v>
                </c:pt>
                <c:pt idx="1281" formatCode="0.0">
                  <c:v>8.5580050000000014</c:v>
                </c:pt>
                <c:pt idx="1282" formatCode="0.0">
                  <c:v>8.7557500000000026</c:v>
                </c:pt>
                <c:pt idx="1283" formatCode="0.0">
                  <c:v>8.6950100000000035</c:v>
                </c:pt>
                <c:pt idx="1284" formatCode="0.0">
                  <c:v>8.7608450000000015</c:v>
                </c:pt>
                <c:pt idx="1285" formatCode="0.0">
                  <c:v>8.5881050000000005</c:v>
                </c:pt>
                <c:pt idx="1286" formatCode="0.0">
                  <c:v>8.8985150000000015</c:v>
                </c:pt>
                <c:pt idx="1287" formatCode="0.0">
                  <c:v>8.8079650000000012</c:v>
                </c:pt>
                <c:pt idx="1288" formatCode="0.0">
                  <c:v>8.8583250000000007</c:v>
                </c:pt>
                <c:pt idx="1289" formatCode="0.0">
                  <c:v>8.9834950000000067</c:v>
                </c:pt>
                <c:pt idx="1290" formatCode="0.0">
                  <c:v>9.0582649999999987</c:v>
                </c:pt>
                <c:pt idx="1291" formatCode="0.0">
                  <c:v>9.1578300000000006</c:v>
                </c:pt>
                <c:pt idx="1292" formatCode="0.0">
                  <c:v>9.2660150000000012</c:v>
                </c:pt>
                <c:pt idx="1293" formatCode="0.0">
                  <c:v>9.2130199999999984</c:v>
                </c:pt>
                <c:pt idx="1294" formatCode="0.0">
                  <c:v>9.4710150000000013</c:v>
                </c:pt>
                <c:pt idx="1295" formatCode="0.0">
                  <c:v>9.7265900000000016</c:v>
                </c:pt>
                <c:pt idx="1296" formatCode="0.0">
                  <c:v>9.8694450000000256</c:v>
                </c:pt>
                <c:pt idx="1297" formatCode="0.0">
                  <c:v>9.7999299999999998</c:v>
                </c:pt>
                <c:pt idx="1298" formatCode="0.0">
                  <c:v>9.6155400000000046</c:v>
                </c:pt>
                <c:pt idx="1299" formatCode="0.0">
                  <c:v>9.4671350000000007</c:v>
                </c:pt>
                <c:pt idx="1300" formatCode="0.0">
                  <c:v>9.4190900000000006</c:v>
                </c:pt>
                <c:pt idx="1301" formatCode="0.0">
                  <c:v>9.445075000000001</c:v>
                </c:pt>
                <c:pt idx="1302" formatCode="0.0">
                  <c:v>9.2613449999999986</c:v>
                </c:pt>
                <c:pt idx="1303" formatCode="0.0">
                  <c:v>9.5227150000000016</c:v>
                </c:pt>
                <c:pt idx="1304" formatCode="0.0">
                  <c:v>9.5950450000000043</c:v>
                </c:pt>
                <c:pt idx="1305" formatCode="0.0">
                  <c:v>9.6403949999999998</c:v>
                </c:pt>
                <c:pt idx="1306" formatCode="0.0">
                  <c:v>10.085090000000006</c:v>
                </c:pt>
                <c:pt idx="1307" formatCode="0.0">
                  <c:v>9.6934850000000026</c:v>
                </c:pt>
                <c:pt idx="1308" formatCode="0.0">
                  <c:v>9.1515700000000013</c:v>
                </c:pt>
                <c:pt idx="1309" formatCode="0.0">
                  <c:v>8.9221800000000027</c:v>
                </c:pt>
                <c:pt idx="1310" formatCode="0.0">
                  <c:v>8.9200850000000003</c:v>
                </c:pt>
                <c:pt idx="1311" formatCode="0.0">
                  <c:v>9.1302149999999997</c:v>
                </c:pt>
                <c:pt idx="1312" formatCode="0.0">
                  <c:v>9.2910099999999982</c:v>
                </c:pt>
                <c:pt idx="1313" formatCode="0.0">
                  <c:v>9.2025300000000048</c:v>
                </c:pt>
                <c:pt idx="1314" formatCode="0.0">
                  <c:v>9.4695000000000178</c:v>
                </c:pt>
                <c:pt idx="1315" formatCode="0.0">
                  <c:v>9.0064700000000002</c:v>
                </c:pt>
                <c:pt idx="1316" formatCode="0.0">
                  <c:v>9.3444000000000003</c:v>
                </c:pt>
                <c:pt idx="1317" formatCode="0.0">
                  <c:v>9.4414500000000015</c:v>
                </c:pt>
                <c:pt idx="1318" formatCode="0.0">
                  <c:v>9.6539000000000001</c:v>
                </c:pt>
                <c:pt idx="1319" formatCode="0.0">
                  <c:v>9.9981799999999996</c:v>
                </c:pt>
                <c:pt idx="1320" formatCode="0.0">
                  <c:v>10.200700000000001</c:v>
                </c:pt>
                <c:pt idx="1321" formatCode="0.0">
                  <c:v>10.072465000000006</c:v>
                </c:pt>
                <c:pt idx="1322" formatCode="0.0">
                  <c:v>10.217560000000001</c:v>
                </c:pt>
                <c:pt idx="1323" formatCode="0.0">
                  <c:v>9.9446400000000015</c:v>
                </c:pt>
                <c:pt idx="1324" formatCode="0.0">
                  <c:v>9.5218799999999995</c:v>
                </c:pt>
                <c:pt idx="1325" formatCode="0.0">
                  <c:v>10.085975000000001</c:v>
                </c:pt>
                <c:pt idx="1326" formatCode="0.0">
                  <c:v>10.498930000000001</c:v>
                </c:pt>
                <c:pt idx="1327" formatCode="0.0">
                  <c:v>10.792760000000001</c:v>
                </c:pt>
                <c:pt idx="1328" formatCode="0.0">
                  <c:v>11.077850000000002</c:v>
                </c:pt>
                <c:pt idx="1329" formatCode="0.0">
                  <c:v>11.024354999999998</c:v>
                </c:pt>
                <c:pt idx="1330" formatCode="0.0">
                  <c:v>11.172635000000016</c:v>
                </c:pt>
                <c:pt idx="1331" formatCode="0.0">
                  <c:v>11.307175000000001</c:v>
                </c:pt>
                <c:pt idx="1332" formatCode="0.0">
                  <c:v>11.377230000000004</c:v>
                </c:pt>
                <c:pt idx="1333" formatCode="0.0">
                  <c:v>11.175315000000001</c:v>
                </c:pt>
                <c:pt idx="1334" formatCode="0.0">
                  <c:v>11.237130000000001</c:v>
                </c:pt>
                <c:pt idx="1335" formatCode="0.0">
                  <c:v>11.146100000000001</c:v>
                </c:pt>
                <c:pt idx="1336" formatCode="0.0">
                  <c:v>11.226600000000001</c:v>
                </c:pt>
                <c:pt idx="1337" formatCode="0.0">
                  <c:v>11.155545000000018</c:v>
                </c:pt>
                <c:pt idx="1338" formatCode="0.0">
                  <c:v>11.183060000000001</c:v>
                </c:pt>
                <c:pt idx="1339" formatCode="0.0">
                  <c:v>11.159375000000001</c:v>
                </c:pt>
                <c:pt idx="1340" formatCode="0.0">
                  <c:v>11.31851</c:v>
                </c:pt>
                <c:pt idx="1341" formatCode="0.0">
                  <c:v>11.264164999999998</c:v>
                </c:pt>
                <c:pt idx="1342" formatCode="0.0">
                  <c:v>11.378195</c:v>
                </c:pt>
                <c:pt idx="1343" formatCode="0.0">
                  <c:v>11.475140000000016</c:v>
                </c:pt>
                <c:pt idx="1344" formatCode="0.0">
                  <c:v>11.114485</c:v>
                </c:pt>
                <c:pt idx="1345" formatCode="0.0">
                  <c:v>11.354625000000002</c:v>
                </c:pt>
                <c:pt idx="1346" formatCode="0.0">
                  <c:v>11.402000000000006</c:v>
                </c:pt>
                <c:pt idx="1347" formatCode="0.0">
                  <c:v>11.545705</c:v>
                </c:pt>
                <c:pt idx="1348" formatCode="0.0">
                  <c:v>11.43318</c:v>
                </c:pt>
                <c:pt idx="1349" formatCode="0.0">
                  <c:v>11.219869999999998</c:v>
                </c:pt>
                <c:pt idx="1350" formatCode="0.0">
                  <c:v>11.280605</c:v>
                </c:pt>
                <c:pt idx="1351" formatCode="0.0">
                  <c:v>11.099965000000001</c:v>
                </c:pt>
                <c:pt idx="1352" formatCode="0.0">
                  <c:v>11.482605000000015</c:v>
                </c:pt>
                <c:pt idx="1353" formatCode="0.0">
                  <c:v>11.620455</c:v>
                </c:pt>
                <c:pt idx="1354" formatCode="0.0">
                  <c:v>11.80067</c:v>
                </c:pt>
                <c:pt idx="1355" formatCode="0.0">
                  <c:v>12.121040000000001</c:v>
                </c:pt>
                <c:pt idx="1356" formatCode="0.0">
                  <c:v>12.051775000000001</c:v>
                </c:pt>
                <c:pt idx="1357" formatCode="0.0">
                  <c:v>12.201505000000001</c:v>
                </c:pt>
                <c:pt idx="1358" formatCode="0.0">
                  <c:v>12.336145</c:v>
                </c:pt>
                <c:pt idx="1359" formatCode="0.0">
                  <c:v>12.322995000000002</c:v>
                </c:pt>
                <c:pt idx="1360" formatCode="0.0">
                  <c:v>12.16113</c:v>
                </c:pt>
                <c:pt idx="1361" formatCode="0.0">
                  <c:v>12.263715000000001</c:v>
                </c:pt>
                <c:pt idx="1362" formatCode="0.0">
                  <c:v>11.92853</c:v>
                </c:pt>
                <c:pt idx="1363" formatCode="0.0">
                  <c:v>12.09224</c:v>
                </c:pt>
                <c:pt idx="1364" formatCode="0.0">
                  <c:v>12.233144999999999</c:v>
                </c:pt>
                <c:pt idx="1365" formatCode="0.0">
                  <c:v>12.615080000000004</c:v>
                </c:pt>
                <c:pt idx="1366" formatCode="0.0">
                  <c:v>12.537265</c:v>
                </c:pt>
                <c:pt idx="1367" formatCode="0.0">
                  <c:v>12.82161</c:v>
                </c:pt>
                <c:pt idx="1368" formatCode="0.0">
                  <c:v>12.8391</c:v>
                </c:pt>
                <c:pt idx="1369" formatCode="0.0">
                  <c:v>13.113774999999999</c:v>
                </c:pt>
                <c:pt idx="1370" formatCode="0.0">
                  <c:v>13.319480000000024</c:v>
                </c:pt>
                <c:pt idx="1371" formatCode="0.0">
                  <c:v>13.851605000000006</c:v>
                </c:pt>
                <c:pt idx="1372" formatCode="0.0">
                  <c:v>13.343250000000001</c:v>
                </c:pt>
                <c:pt idx="1373" formatCode="0.0">
                  <c:v>13.089220000000001</c:v>
                </c:pt>
                <c:pt idx="1374" formatCode="0.0">
                  <c:v>12.674924999999998</c:v>
                </c:pt>
                <c:pt idx="1375" formatCode="0.0">
                  <c:v>12.32006</c:v>
                </c:pt>
                <c:pt idx="1376" formatCode="0.0">
                  <c:v>12.740039999999999</c:v>
                </c:pt>
                <c:pt idx="1377" formatCode="0.0">
                  <c:v>12.947240000000001</c:v>
                </c:pt>
                <c:pt idx="1378" formatCode="0.0">
                  <c:v>13.084785</c:v>
                </c:pt>
                <c:pt idx="1379" formatCode="0.0">
                  <c:v>12.305340000000006</c:v>
                </c:pt>
                <c:pt idx="1380" formatCode="0.0">
                  <c:v>11.740089999999999</c:v>
                </c:pt>
                <c:pt idx="1381" formatCode="0.0">
                  <c:v>11.491259999999999</c:v>
                </c:pt>
                <c:pt idx="1382" formatCode="0.0">
                  <c:v>11.91154</c:v>
                </c:pt>
                <c:pt idx="1383" formatCode="0.0">
                  <c:v>12.241949999999999</c:v>
                </c:pt>
                <c:pt idx="1384" formatCode="0.0">
                  <c:v>12.231540000000001</c:v>
                </c:pt>
                <c:pt idx="1385" formatCode="0.0">
                  <c:v>12.5</c:v>
                </c:pt>
                <c:pt idx="1386" formatCode="0.0">
                  <c:v>12.110140000000001</c:v>
                </c:pt>
                <c:pt idx="1387" formatCode="0.0">
                  <c:v>11.781719999999998</c:v>
                </c:pt>
                <c:pt idx="1388" formatCode="0.0">
                  <c:v>11.961430000000018</c:v>
                </c:pt>
                <c:pt idx="1389" formatCode="0.0">
                  <c:v>12.00703</c:v>
                </c:pt>
                <c:pt idx="1390" formatCode="0.0">
                  <c:v>12.02059</c:v>
                </c:pt>
                <c:pt idx="1391" formatCode="0.0">
                  <c:v>12.376410000000018</c:v>
                </c:pt>
                <c:pt idx="1392" formatCode="0.0">
                  <c:v>12.407030000000002</c:v>
                </c:pt>
                <c:pt idx="1393" formatCode="0.0">
                  <c:v>12.558490000000004</c:v>
                </c:pt>
                <c:pt idx="1394" formatCode="0.0">
                  <c:v>13.141780000000001</c:v>
                </c:pt>
                <c:pt idx="1395" formatCode="0.0">
                  <c:v>13.289540000000002</c:v>
                </c:pt>
                <c:pt idx="1396" formatCode="0.0">
                  <c:v>13.86801</c:v>
                </c:pt>
                <c:pt idx="1397" formatCode="0.0">
                  <c:v>13.655390000000002</c:v>
                </c:pt>
                <c:pt idx="1398" formatCode="0.0">
                  <c:v>14.683369999999998</c:v>
                </c:pt>
                <c:pt idx="1399" formatCode="0.0">
                  <c:v>14.393400000000016</c:v>
                </c:pt>
                <c:pt idx="1400" formatCode="0.0">
                  <c:v>14.490369999999999</c:v>
                </c:pt>
                <c:pt idx="1401" formatCode="0.0">
                  <c:v>15.121980000000001</c:v>
                </c:pt>
                <c:pt idx="1402" formatCode="0.0">
                  <c:v>14.424020000000001</c:v>
                </c:pt>
                <c:pt idx="1403" formatCode="0.0">
                  <c:v>13.621569999999998</c:v>
                </c:pt>
                <c:pt idx="1404" formatCode="0.0">
                  <c:v>14.039570000000001</c:v>
                </c:pt>
                <c:pt idx="1405" formatCode="0.0">
                  <c:v>13.783530000000004</c:v>
                </c:pt>
                <c:pt idx="1406" formatCode="0.0">
                  <c:v>13.595330000000002</c:v>
                </c:pt>
                <c:pt idx="1407" formatCode="0.0">
                  <c:v>13.196770000000001</c:v>
                </c:pt>
                <c:pt idx="1408" formatCode="0.0">
                  <c:v>13.627230000000001</c:v>
                </c:pt>
                <c:pt idx="1409" formatCode="0.0">
                  <c:v>14.31113</c:v>
                </c:pt>
                <c:pt idx="1410" formatCode="0.0">
                  <c:v>14.15175</c:v>
                </c:pt>
                <c:pt idx="1411" formatCode="0.0">
                  <c:v>14.281159999999998</c:v>
                </c:pt>
                <c:pt idx="1412" formatCode="0.0">
                  <c:v>14.47415</c:v>
                </c:pt>
                <c:pt idx="1413" formatCode="0.0">
                  <c:v>14.27933</c:v>
                </c:pt>
                <c:pt idx="1414" formatCode="0.0">
                  <c:v>13.733189999999999</c:v>
                </c:pt>
                <c:pt idx="1415" formatCode="0.0">
                  <c:v>13.870520000000004</c:v>
                </c:pt>
                <c:pt idx="1416" formatCode="0.0">
                  <c:v>13.59084</c:v>
                </c:pt>
                <c:pt idx="1417" formatCode="0.0">
                  <c:v>13.99911</c:v>
                </c:pt>
                <c:pt idx="1418" formatCode="0.0">
                  <c:v>14.318070000000001</c:v>
                </c:pt>
                <c:pt idx="1419" formatCode="0.0">
                  <c:v>15.258990000000001</c:v>
                </c:pt>
                <c:pt idx="1420" formatCode="0.0">
                  <c:v>14.140799999999999</c:v>
                </c:pt>
                <c:pt idx="1421" formatCode="0.0">
                  <c:v>14.850070000000002</c:v>
                </c:pt>
                <c:pt idx="1422" formatCode="0.0">
                  <c:v>14.633760000000001</c:v>
                </c:pt>
                <c:pt idx="1423" formatCode="0.0">
                  <c:v>15.447430000000002</c:v>
                </c:pt>
                <c:pt idx="1424" formatCode="0.0">
                  <c:v>16.058109999999989</c:v>
                </c:pt>
                <c:pt idx="1425" formatCode="0.0">
                  <c:v>15.944249999999998</c:v>
                </c:pt>
                <c:pt idx="1426" formatCode="0.0">
                  <c:v>15.641379999999998</c:v>
                </c:pt>
                <c:pt idx="1427" formatCode="0.0">
                  <c:v>15.77542</c:v>
                </c:pt>
                <c:pt idx="1428" formatCode="0.0">
                  <c:v>15.855120000000017</c:v>
                </c:pt>
                <c:pt idx="1429" formatCode="0.0">
                  <c:v>15.715720000000001</c:v>
                </c:pt>
                <c:pt idx="1430" formatCode="0.0">
                  <c:v>16.656389999999988</c:v>
                </c:pt>
                <c:pt idx="1431" formatCode="0.0">
                  <c:v>16.98725</c:v>
                </c:pt>
                <c:pt idx="1432" formatCode="0.0">
                  <c:v>17.051980000000039</c:v>
                </c:pt>
                <c:pt idx="1433" formatCode="0.0">
                  <c:v>17.039010000000001</c:v>
                </c:pt>
                <c:pt idx="1434" formatCode="0.0">
                  <c:v>16.957950000000039</c:v>
                </c:pt>
                <c:pt idx="1435" formatCode="0.0">
                  <c:v>16.502400000000002</c:v>
                </c:pt>
                <c:pt idx="1436" formatCode="0.0">
                  <c:v>16.270150000000001</c:v>
                </c:pt>
                <c:pt idx="1437" formatCode="0.0">
                  <c:v>15.5122</c:v>
                </c:pt>
                <c:pt idx="1438" formatCode="0.0">
                  <c:v>15.5122</c:v>
                </c:pt>
                <c:pt idx="1439" formatCode="0.0">
                  <c:v>15.849960000000001</c:v>
                </c:pt>
                <c:pt idx="1440" formatCode="0.0">
                  <c:v>16.281479999999959</c:v>
                </c:pt>
                <c:pt idx="1441" formatCode="0.0">
                  <c:v>16.380970000000001</c:v>
                </c:pt>
                <c:pt idx="1442" formatCode="0.0">
                  <c:v>16.525829999999967</c:v>
                </c:pt>
                <c:pt idx="1443" formatCode="0.0">
                  <c:v>16.674260000000039</c:v>
                </c:pt>
                <c:pt idx="1444" formatCode="0.0">
                  <c:v>16.476199999999963</c:v>
                </c:pt>
                <c:pt idx="1445" formatCode="0.0">
                  <c:v>17.204370000000001</c:v>
                </c:pt>
                <c:pt idx="1446" formatCode="0.0">
                  <c:v>16.40626</c:v>
                </c:pt>
                <c:pt idx="1447" formatCode="0.0">
                  <c:v>16.79888</c:v>
                </c:pt>
                <c:pt idx="1448" formatCode="0.0">
                  <c:v>16.2408</c:v>
                </c:pt>
                <c:pt idx="1449" formatCode="0.0">
                  <c:v>16.384689999999967</c:v>
                </c:pt>
                <c:pt idx="1450" formatCode="0.0">
                  <c:v>16.600300000000001</c:v>
                </c:pt>
                <c:pt idx="1451" formatCode="0.0">
                  <c:v>16.827079999999999</c:v>
                </c:pt>
                <c:pt idx="1452" formatCode="0.0">
                  <c:v>16.0029</c:v>
                </c:pt>
                <c:pt idx="1453" formatCode="0.0">
                  <c:v>16.187529999999963</c:v>
                </c:pt>
                <c:pt idx="1454" formatCode="0.0">
                  <c:v>16.594609999999989</c:v>
                </c:pt>
                <c:pt idx="1455" formatCode="0.0">
                  <c:v>16.902309999999954</c:v>
                </c:pt>
                <c:pt idx="1456" formatCode="0.0">
                  <c:v>16.89939</c:v>
                </c:pt>
                <c:pt idx="1457" formatCode="0.0">
                  <c:v>17.00637</c:v>
                </c:pt>
                <c:pt idx="1458" formatCode="0.0">
                  <c:v>17.215489999999967</c:v>
                </c:pt>
                <c:pt idx="1459" formatCode="0.0">
                  <c:v>17.317190000000036</c:v>
                </c:pt>
                <c:pt idx="1460" formatCode="0.0">
                  <c:v>17.818449999999963</c:v>
                </c:pt>
                <c:pt idx="1461" formatCode="0.0">
                  <c:v>17.084719999999958</c:v>
                </c:pt>
                <c:pt idx="1462" formatCode="0.0">
                  <c:v>17.016190000000005</c:v>
                </c:pt>
                <c:pt idx="1463" formatCode="0.0">
                  <c:v>16.963239999999935</c:v>
                </c:pt>
                <c:pt idx="1464" formatCode="0.0">
                  <c:v>16.491489999999963</c:v>
                </c:pt>
                <c:pt idx="1465" formatCode="0.0">
                  <c:v>16.435129999999958</c:v>
                </c:pt>
                <c:pt idx="1466" formatCode="0.0">
                  <c:v>16.945179999999958</c:v>
                </c:pt>
                <c:pt idx="1467" formatCode="0.0">
                  <c:v>17.040579999999963</c:v>
                </c:pt>
                <c:pt idx="1468" formatCode="0.0">
                  <c:v>17.330259999999999</c:v>
                </c:pt>
                <c:pt idx="1469" formatCode="0.0">
                  <c:v>17.152750000000001</c:v>
                </c:pt>
                <c:pt idx="1470" formatCode="0.0">
                  <c:v>16.685570000000002</c:v>
                </c:pt>
                <c:pt idx="1471" formatCode="0.0">
                  <c:v>16.938619999999947</c:v>
                </c:pt>
                <c:pt idx="1472" formatCode="0.0">
                  <c:v>16.631480000000032</c:v>
                </c:pt>
                <c:pt idx="1473" formatCode="0.0">
                  <c:v>16.79767</c:v>
                </c:pt>
                <c:pt idx="1474" formatCode="0.0">
                  <c:v>16.512240000000002</c:v>
                </c:pt>
                <c:pt idx="1475" formatCode="0.0">
                  <c:v>15.217225999999998</c:v>
                </c:pt>
                <c:pt idx="1476" formatCode="0.0">
                  <c:v>16.282439999999923</c:v>
                </c:pt>
                <c:pt idx="1477" formatCode="0.0">
                  <c:v>16.392590000000002</c:v>
                </c:pt>
                <c:pt idx="1478" formatCode="0.0">
                  <c:v>16.76136</c:v>
                </c:pt>
                <c:pt idx="1479" formatCode="0.0">
                  <c:v>16.71537</c:v>
                </c:pt>
                <c:pt idx="1480" formatCode="0.0">
                  <c:v>16.793129999999962</c:v>
                </c:pt>
                <c:pt idx="1481" formatCode="0.0">
                  <c:v>17.020709999999962</c:v>
                </c:pt>
                <c:pt idx="1482" formatCode="0.0">
                  <c:v>17.33953</c:v>
                </c:pt>
                <c:pt idx="1483" formatCode="0.0">
                  <c:v>16.300260000000005</c:v>
                </c:pt>
                <c:pt idx="1484" formatCode="0.0">
                  <c:v>16.93478</c:v>
                </c:pt>
                <c:pt idx="1485" formatCode="0.0">
                  <c:v>16.420000000000002</c:v>
                </c:pt>
                <c:pt idx="1486" formatCode="0.0">
                  <c:v>16.239170000000001</c:v>
                </c:pt>
                <c:pt idx="1487" formatCode="0.0">
                  <c:v>17.775509999999958</c:v>
                </c:pt>
              </c:numCache>
            </c:numRef>
          </c:val>
          <c:smooth val="0"/>
        </c:ser>
        <c:ser>
          <c:idx val="0"/>
          <c:order val="2"/>
          <c:tx>
            <c:strRef>
              <c:f>'Data_NTM PE'!$V$2</c:f>
              <c:strCache>
                <c:ptCount val="1"/>
                <c:pt idx="0">
                  <c:v>S&amp;P500</c:v>
                </c:pt>
              </c:strCache>
            </c:strRef>
          </c:tx>
          <c:spPr>
            <a:ln w="15875">
              <a:solidFill>
                <a:srgbClr val="005288"/>
              </a:solidFill>
            </a:ln>
          </c:spPr>
          <c:marker>
            <c:symbol val="none"/>
          </c:marker>
          <c:cat>
            <c:numRef>
              <c:f>'Data_NTM PE'!$A$3:$A$1490</c:f>
              <c:numCache>
                <c:formatCode>[$-F800]dddd\,\ mmmm\ dd\,\ yyyy</c:formatCode>
                <c:ptCount val="1488"/>
                <c:pt idx="0">
                  <c:v>36035</c:v>
                </c:pt>
                <c:pt idx="1">
                  <c:v>36038</c:v>
                </c:pt>
                <c:pt idx="2">
                  <c:v>36039</c:v>
                </c:pt>
                <c:pt idx="3">
                  <c:v>36040</c:v>
                </c:pt>
                <c:pt idx="4">
                  <c:v>36041</c:v>
                </c:pt>
                <c:pt idx="5">
                  <c:v>36042</c:v>
                </c:pt>
                <c:pt idx="6">
                  <c:v>36045</c:v>
                </c:pt>
                <c:pt idx="7">
                  <c:v>36046</c:v>
                </c:pt>
                <c:pt idx="8">
                  <c:v>36047</c:v>
                </c:pt>
                <c:pt idx="9">
                  <c:v>36048</c:v>
                </c:pt>
                <c:pt idx="10">
                  <c:v>36049</c:v>
                </c:pt>
                <c:pt idx="11">
                  <c:v>36052</c:v>
                </c:pt>
                <c:pt idx="12">
                  <c:v>36053</c:v>
                </c:pt>
                <c:pt idx="13">
                  <c:v>36054</c:v>
                </c:pt>
                <c:pt idx="14">
                  <c:v>36055</c:v>
                </c:pt>
                <c:pt idx="15">
                  <c:v>36056</c:v>
                </c:pt>
                <c:pt idx="16">
                  <c:v>36059</c:v>
                </c:pt>
                <c:pt idx="17">
                  <c:v>36060</c:v>
                </c:pt>
                <c:pt idx="18">
                  <c:v>36061</c:v>
                </c:pt>
                <c:pt idx="19">
                  <c:v>36062</c:v>
                </c:pt>
                <c:pt idx="20">
                  <c:v>36063</c:v>
                </c:pt>
                <c:pt idx="21">
                  <c:v>36066</c:v>
                </c:pt>
                <c:pt idx="22">
                  <c:v>36067</c:v>
                </c:pt>
                <c:pt idx="23">
                  <c:v>36068</c:v>
                </c:pt>
                <c:pt idx="24">
                  <c:v>36069</c:v>
                </c:pt>
                <c:pt idx="25">
                  <c:v>36070</c:v>
                </c:pt>
                <c:pt idx="26">
                  <c:v>36073</c:v>
                </c:pt>
                <c:pt idx="27">
                  <c:v>36074</c:v>
                </c:pt>
                <c:pt idx="28">
                  <c:v>36075</c:v>
                </c:pt>
                <c:pt idx="29">
                  <c:v>36076</c:v>
                </c:pt>
                <c:pt idx="30">
                  <c:v>36077</c:v>
                </c:pt>
                <c:pt idx="31">
                  <c:v>36080</c:v>
                </c:pt>
                <c:pt idx="32">
                  <c:v>36081</c:v>
                </c:pt>
                <c:pt idx="33">
                  <c:v>36082</c:v>
                </c:pt>
                <c:pt idx="34">
                  <c:v>36083</c:v>
                </c:pt>
                <c:pt idx="35">
                  <c:v>36084</c:v>
                </c:pt>
                <c:pt idx="36">
                  <c:v>36087</c:v>
                </c:pt>
                <c:pt idx="37">
                  <c:v>36088</c:v>
                </c:pt>
                <c:pt idx="38">
                  <c:v>36089</c:v>
                </c:pt>
                <c:pt idx="39">
                  <c:v>36090</c:v>
                </c:pt>
                <c:pt idx="40">
                  <c:v>36091</c:v>
                </c:pt>
                <c:pt idx="41">
                  <c:v>36094</c:v>
                </c:pt>
                <c:pt idx="42">
                  <c:v>36095</c:v>
                </c:pt>
                <c:pt idx="43">
                  <c:v>36096</c:v>
                </c:pt>
                <c:pt idx="44">
                  <c:v>36097</c:v>
                </c:pt>
                <c:pt idx="45">
                  <c:v>36098</c:v>
                </c:pt>
                <c:pt idx="46">
                  <c:v>36101</c:v>
                </c:pt>
                <c:pt idx="47">
                  <c:v>36102</c:v>
                </c:pt>
                <c:pt idx="48">
                  <c:v>36103</c:v>
                </c:pt>
                <c:pt idx="49">
                  <c:v>36104</c:v>
                </c:pt>
                <c:pt idx="50">
                  <c:v>36105</c:v>
                </c:pt>
                <c:pt idx="51">
                  <c:v>36108</c:v>
                </c:pt>
                <c:pt idx="52">
                  <c:v>36109</c:v>
                </c:pt>
                <c:pt idx="53">
                  <c:v>36110</c:v>
                </c:pt>
                <c:pt idx="54">
                  <c:v>36111</c:v>
                </c:pt>
                <c:pt idx="55">
                  <c:v>36112</c:v>
                </c:pt>
                <c:pt idx="56">
                  <c:v>36115</c:v>
                </c:pt>
                <c:pt idx="57">
                  <c:v>36116</c:v>
                </c:pt>
                <c:pt idx="58">
                  <c:v>36117</c:v>
                </c:pt>
                <c:pt idx="59">
                  <c:v>36118</c:v>
                </c:pt>
                <c:pt idx="60">
                  <c:v>36119</c:v>
                </c:pt>
                <c:pt idx="61">
                  <c:v>36122</c:v>
                </c:pt>
                <c:pt idx="62">
                  <c:v>36123</c:v>
                </c:pt>
                <c:pt idx="63">
                  <c:v>36124</c:v>
                </c:pt>
                <c:pt idx="64">
                  <c:v>36125</c:v>
                </c:pt>
                <c:pt idx="65">
                  <c:v>36126</c:v>
                </c:pt>
                <c:pt idx="66">
                  <c:v>36129</c:v>
                </c:pt>
                <c:pt idx="67">
                  <c:v>36130</c:v>
                </c:pt>
                <c:pt idx="68">
                  <c:v>36131</c:v>
                </c:pt>
                <c:pt idx="69">
                  <c:v>36132</c:v>
                </c:pt>
                <c:pt idx="70">
                  <c:v>36133</c:v>
                </c:pt>
                <c:pt idx="71">
                  <c:v>36136</c:v>
                </c:pt>
                <c:pt idx="72">
                  <c:v>36137</c:v>
                </c:pt>
                <c:pt idx="73">
                  <c:v>36138</c:v>
                </c:pt>
                <c:pt idx="74">
                  <c:v>36139</c:v>
                </c:pt>
                <c:pt idx="75">
                  <c:v>36140</c:v>
                </c:pt>
                <c:pt idx="76">
                  <c:v>36143</c:v>
                </c:pt>
                <c:pt idx="77">
                  <c:v>36144</c:v>
                </c:pt>
                <c:pt idx="78">
                  <c:v>36145</c:v>
                </c:pt>
                <c:pt idx="79">
                  <c:v>36146</c:v>
                </c:pt>
                <c:pt idx="80">
                  <c:v>36147</c:v>
                </c:pt>
                <c:pt idx="81">
                  <c:v>36150</c:v>
                </c:pt>
                <c:pt idx="82">
                  <c:v>36151</c:v>
                </c:pt>
                <c:pt idx="83">
                  <c:v>36152</c:v>
                </c:pt>
                <c:pt idx="84">
                  <c:v>36153</c:v>
                </c:pt>
                <c:pt idx="85">
                  <c:v>36154</c:v>
                </c:pt>
                <c:pt idx="86">
                  <c:v>36157</c:v>
                </c:pt>
                <c:pt idx="87">
                  <c:v>36158</c:v>
                </c:pt>
                <c:pt idx="88">
                  <c:v>36159</c:v>
                </c:pt>
                <c:pt idx="89">
                  <c:v>36160</c:v>
                </c:pt>
                <c:pt idx="90">
                  <c:v>36161</c:v>
                </c:pt>
                <c:pt idx="91">
                  <c:v>36164</c:v>
                </c:pt>
                <c:pt idx="92">
                  <c:v>36165</c:v>
                </c:pt>
                <c:pt idx="93">
                  <c:v>36166</c:v>
                </c:pt>
                <c:pt idx="94">
                  <c:v>36167</c:v>
                </c:pt>
                <c:pt idx="95">
                  <c:v>36168</c:v>
                </c:pt>
                <c:pt idx="96">
                  <c:v>36171</c:v>
                </c:pt>
                <c:pt idx="97">
                  <c:v>36172</c:v>
                </c:pt>
                <c:pt idx="98">
                  <c:v>36173</c:v>
                </c:pt>
                <c:pt idx="99">
                  <c:v>36174</c:v>
                </c:pt>
                <c:pt idx="100">
                  <c:v>36175</c:v>
                </c:pt>
                <c:pt idx="101">
                  <c:v>36178</c:v>
                </c:pt>
                <c:pt idx="102">
                  <c:v>36179</c:v>
                </c:pt>
                <c:pt idx="103">
                  <c:v>36180</c:v>
                </c:pt>
                <c:pt idx="104">
                  <c:v>36181</c:v>
                </c:pt>
                <c:pt idx="105">
                  <c:v>36182</c:v>
                </c:pt>
                <c:pt idx="106">
                  <c:v>36185</c:v>
                </c:pt>
                <c:pt idx="107">
                  <c:v>36186</c:v>
                </c:pt>
                <c:pt idx="108">
                  <c:v>36187</c:v>
                </c:pt>
                <c:pt idx="109">
                  <c:v>36188</c:v>
                </c:pt>
                <c:pt idx="110">
                  <c:v>36189</c:v>
                </c:pt>
                <c:pt idx="111">
                  <c:v>36192</c:v>
                </c:pt>
                <c:pt idx="112">
                  <c:v>36193</c:v>
                </c:pt>
                <c:pt idx="113">
                  <c:v>36194</c:v>
                </c:pt>
                <c:pt idx="114">
                  <c:v>36195</c:v>
                </c:pt>
                <c:pt idx="115">
                  <c:v>36196</c:v>
                </c:pt>
                <c:pt idx="116">
                  <c:v>36199</c:v>
                </c:pt>
                <c:pt idx="117">
                  <c:v>36200</c:v>
                </c:pt>
                <c:pt idx="118">
                  <c:v>36201</c:v>
                </c:pt>
                <c:pt idx="119">
                  <c:v>36202</c:v>
                </c:pt>
                <c:pt idx="120">
                  <c:v>36203</c:v>
                </c:pt>
                <c:pt idx="121">
                  <c:v>36206</c:v>
                </c:pt>
                <c:pt idx="122">
                  <c:v>36207</c:v>
                </c:pt>
                <c:pt idx="123">
                  <c:v>36208</c:v>
                </c:pt>
                <c:pt idx="124">
                  <c:v>36209</c:v>
                </c:pt>
                <c:pt idx="125">
                  <c:v>36210</c:v>
                </c:pt>
                <c:pt idx="126">
                  <c:v>36213</c:v>
                </c:pt>
                <c:pt idx="127">
                  <c:v>36214</c:v>
                </c:pt>
                <c:pt idx="128">
                  <c:v>36215</c:v>
                </c:pt>
                <c:pt idx="129">
                  <c:v>36216</c:v>
                </c:pt>
                <c:pt idx="130">
                  <c:v>36217</c:v>
                </c:pt>
                <c:pt idx="131">
                  <c:v>36220</c:v>
                </c:pt>
                <c:pt idx="132">
                  <c:v>36221</c:v>
                </c:pt>
                <c:pt idx="133">
                  <c:v>36222</c:v>
                </c:pt>
                <c:pt idx="134">
                  <c:v>36223</c:v>
                </c:pt>
                <c:pt idx="135">
                  <c:v>36224</c:v>
                </c:pt>
                <c:pt idx="136">
                  <c:v>36227</c:v>
                </c:pt>
                <c:pt idx="137">
                  <c:v>36228</c:v>
                </c:pt>
                <c:pt idx="138">
                  <c:v>36229</c:v>
                </c:pt>
                <c:pt idx="139">
                  <c:v>36230</c:v>
                </c:pt>
                <c:pt idx="140">
                  <c:v>36231</c:v>
                </c:pt>
                <c:pt idx="141">
                  <c:v>36234</c:v>
                </c:pt>
                <c:pt idx="142">
                  <c:v>36235</c:v>
                </c:pt>
                <c:pt idx="143">
                  <c:v>36236</c:v>
                </c:pt>
                <c:pt idx="144">
                  <c:v>36237</c:v>
                </c:pt>
                <c:pt idx="145">
                  <c:v>36238</c:v>
                </c:pt>
                <c:pt idx="146">
                  <c:v>36241</c:v>
                </c:pt>
                <c:pt idx="147">
                  <c:v>36242</c:v>
                </c:pt>
                <c:pt idx="148">
                  <c:v>36243</c:v>
                </c:pt>
                <c:pt idx="149">
                  <c:v>36244</c:v>
                </c:pt>
                <c:pt idx="150">
                  <c:v>36245</c:v>
                </c:pt>
                <c:pt idx="151">
                  <c:v>36248</c:v>
                </c:pt>
                <c:pt idx="152">
                  <c:v>36249</c:v>
                </c:pt>
                <c:pt idx="153">
                  <c:v>36250</c:v>
                </c:pt>
                <c:pt idx="154">
                  <c:v>36251</c:v>
                </c:pt>
                <c:pt idx="155">
                  <c:v>36252</c:v>
                </c:pt>
                <c:pt idx="156">
                  <c:v>36255</c:v>
                </c:pt>
                <c:pt idx="157">
                  <c:v>36256</c:v>
                </c:pt>
                <c:pt idx="158">
                  <c:v>36257</c:v>
                </c:pt>
                <c:pt idx="159">
                  <c:v>36258</c:v>
                </c:pt>
                <c:pt idx="160">
                  <c:v>36259</c:v>
                </c:pt>
                <c:pt idx="161">
                  <c:v>36262</c:v>
                </c:pt>
                <c:pt idx="162">
                  <c:v>36263</c:v>
                </c:pt>
                <c:pt idx="163">
                  <c:v>36264</c:v>
                </c:pt>
                <c:pt idx="164">
                  <c:v>36265</c:v>
                </c:pt>
                <c:pt idx="165">
                  <c:v>36266</c:v>
                </c:pt>
                <c:pt idx="166">
                  <c:v>36269</c:v>
                </c:pt>
                <c:pt idx="167">
                  <c:v>36270</c:v>
                </c:pt>
                <c:pt idx="168">
                  <c:v>36271</c:v>
                </c:pt>
                <c:pt idx="169">
                  <c:v>36272</c:v>
                </c:pt>
                <c:pt idx="170">
                  <c:v>36273</c:v>
                </c:pt>
                <c:pt idx="171">
                  <c:v>36276</c:v>
                </c:pt>
                <c:pt idx="172">
                  <c:v>36277</c:v>
                </c:pt>
                <c:pt idx="173">
                  <c:v>36278</c:v>
                </c:pt>
                <c:pt idx="174">
                  <c:v>36279</c:v>
                </c:pt>
                <c:pt idx="175">
                  <c:v>36280</c:v>
                </c:pt>
                <c:pt idx="176">
                  <c:v>36283</c:v>
                </c:pt>
                <c:pt idx="177">
                  <c:v>36284</c:v>
                </c:pt>
                <c:pt idx="178">
                  <c:v>36285</c:v>
                </c:pt>
                <c:pt idx="179">
                  <c:v>36286</c:v>
                </c:pt>
                <c:pt idx="180">
                  <c:v>36287</c:v>
                </c:pt>
                <c:pt idx="181">
                  <c:v>36290</c:v>
                </c:pt>
                <c:pt idx="182">
                  <c:v>36291</c:v>
                </c:pt>
                <c:pt idx="183">
                  <c:v>36292</c:v>
                </c:pt>
                <c:pt idx="184">
                  <c:v>36293</c:v>
                </c:pt>
                <c:pt idx="185">
                  <c:v>36294</c:v>
                </c:pt>
                <c:pt idx="186">
                  <c:v>36297</c:v>
                </c:pt>
                <c:pt idx="187">
                  <c:v>36298</c:v>
                </c:pt>
                <c:pt idx="188">
                  <c:v>36299</c:v>
                </c:pt>
                <c:pt idx="189">
                  <c:v>36300</c:v>
                </c:pt>
                <c:pt idx="190">
                  <c:v>36301</c:v>
                </c:pt>
                <c:pt idx="191">
                  <c:v>36304</c:v>
                </c:pt>
                <c:pt idx="192">
                  <c:v>36305</c:v>
                </c:pt>
                <c:pt idx="193">
                  <c:v>36306</c:v>
                </c:pt>
                <c:pt idx="194">
                  <c:v>36307</c:v>
                </c:pt>
                <c:pt idx="195">
                  <c:v>36308</c:v>
                </c:pt>
                <c:pt idx="196">
                  <c:v>36311</c:v>
                </c:pt>
                <c:pt idx="197">
                  <c:v>36312</c:v>
                </c:pt>
                <c:pt idx="198">
                  <c:v>36313</c:v>
                </c:pt>
                <c:pt idx="199">
                  <c:v>36314</c:v>
                </c:pt>
                <c:pt idx="200">
                  <c:v>36315</c:v>
                </c:pt>
                <c:pt idx="201">
                  <c:v>36318</c:v>
                </c:pt>
                <c:pt idx="202">
                  <c:v>36319</c:v>
                </c:pt>
                <c:pt idx="203">
                  <c:v>36320</c:v>
                </c:pt>
                <c:pt idx="204">
                  <c:v>36321</c:v>
                </c:pt>
                <c:pt idx="205">
                  <c:v>36322</c:v>
                </c:pt>
                <c:pt idx="206">
                  <c:v>36325</c:v>
                </c:pt>
                <c:pt idx="207">
                  <c:v>36326</c:v>
                </c:pt>
                <c:pt idx="208">
                  <c:v>36327</c:v>
                </c:pt>
                <c:pt idx="209">
                  <c:v>36328</c:v>
                </c:pt>
                <c:pt idx="210">
                  <c:v>36329</c:v>
                </c:pt>
                <c:pt idx="211">
                  <c:v>36332</c:v>
                </c:pt>
                <c:pt idx="212">
                  <c:v>36333</c:v>
                </c:pt>
                <c:pt idx="213">
                  <c:v>36334</c:v>
                </c:pt>
                <c:pt idx="214">
                  <c:v>36335</c:v>
                </c:pt>
                <c:pt idx="215">
                  <c:v>36336</c:v>
                </c:pt>
                <c:pt idx="216">
                  <c:v>36339</c:v>
                </c:pt>
                <c:pt idx="217">
                  <c:v>36340</c:v>
                </c:pt>
                <c:pt idx="218">
                  <c:v>36341</c:v>
                </c:pt>
                <c:pt idx="219">
                  <c:v>36342</c:v>
                </c:pt>
                <c:pt idx="220">
                  <c:v>36343</c:v>
                </c:pt>
                <c:pt idx="221">
                  <c:v>36346</c:v>
                </c:pt>
                <c:pt idx="222">
                  <c:v>36347</c:v>
                </c:pt>
                <c:pt idx="223">
                  <c:v>36348</c:v>
                </c:pt>
                <c:pt idx="224">
                  <c:v>36349</c:v>
                </c:pt>
                <c:pt idx="225">
                  <c:v>36350</c:v>
                </c:pt>
                <c:pt idx="226">
                  <c:v>36353</c:v>
                </c:pt>
                <c:pt idx="227">
                  <c:v>36354</c:v>
                </c:pt>
                <c:pt idx="228">
                  <c:v>36355</c:v>
                </c:pt>
                <c:pt idx="229">
                  <c:v>36356</c:v>
                </c:pt>
                <c:pt idx="230">
                  <c:v>36357</c:v>
                </c:pt>
                <c:pt idx="231">
                  <c:v>36360</c:v>
                </c:pt>
                <c:pt idx="232">
                  <c:v>36361</c:v>
                </c:pt>
                <c:pt idx="233">
                  <c:v>36362</c:v>
                </c:pt>
                <c:pt idx="234">
                  <c:v>36363</c:v>
                </c:pt>
                <c:pt idx="235">
                  <c:v>36364</c:v>
                </c:pt>
                <c:pt idx="236">
                  <c:v>36367</c:v>
                </c:pt>
                <c:pt idx="237">
                  <c:v>36368</c:v>
                </c:pt>
                <c:pt idx="238">
                  <c:v>36369</c:v>
                </c:pt>
                <c:pt idx="239">
                  <c:v>36370</c:v>
                </c:pt>
                <c:pt idx="240">
                  <c:v>36371</c:v>
                </c:pt>
                <c:pt idx="241">
                  <c:v>36374</c:v>
                </c:pt>
                <c:pt idx="242">
                  <c:v>36375</c:v>
                </c:pt>
                <c:pt idx="243">
                  <c:v>36376</c:v>
                </c:pt>
                <c:pt idx="244">
                  <c:v>36377</c:v>
                </c:pt>
                <c:pt idx="245">
                  <c:v>36378</c:v>
                </c:pt>
                <c:pt idx="246">
                  <c:v>36381</c:v>
                </c:pt>
                <c:pt idx="247">
                  <c:v>36382</c:v>
                </c:pt>
                <c:pt idx="248">
                  <c:v>36383</c:v>
                </c:pt>
                <c:pt idx="249">
                  <c:v>36384</c:v>
                </c:pt>
                <c:pt idx="250">
                  <c:v>36385</c:v>
                </c:pt>
                <c:pt idx="251">
                  <c:v>36388</c:v>
                </c:pt>
                <c:pt idx="252">
                  <c:v>36389</c:v>
                </c:pt>
                <c:pt idx="253">
                  <c:v>36390</c:v>
                </c:pt>
                <c:pt idx="254">
                  <c:v>36391</c:v>
                </c:pt>
                <c:pt idx="255">
                  <c:v>36392</c:v>
                </c:pt>
                <c:pt idx="256">
                  <c:v>36395</c:v>
                </c:pt>
                <c:pt idx="257">
                  <c:v>36396</c:v>
                </c:pt>
                <c:pt idx="258">
                  <c:v>36397</c:v>
                </c:pt>
                <c:pt idx="259">
                  <c:v>36398</c:v>
                </c:pt>
                <c:pt idx="260">
                  <c:v>36399</c:v>
                </c:pt>
                <c:pt idx="261">
                  <c:v>36402</c:v>
                </c:pt>
                <c:pt idx="262">
                  <c:v>36403</c:v>
                </c:pt>
                <c:pt idx="263">
                  <c:v>36404</c:v>
                </c:pt>
                <c:pt idx="264">
                  <c:v>36405</c:v>
                </c:pt>
                <c:pt idx="265">
                  <c:v>36406</c:v>
                </c:pt>
                <c:pt idx="266">
                  <c:v>36409</c:v>
                </c:pt>
                <c:pt idx="267">
                  <c:v>36410</c:v>
                </c:pt>
                <c:pt idx="268">
                  <c:v>36411</c:v>
                </c:pt>
                <c:pt idx="269">
                  <c:v>36412</c:v>
                </c:pt>
                <c:pt idx="270">
                  <c:v>36413</c:v>
                </c:pt>
                <c:pt idx="271">
                  <c:v>36416</c:v>
                </c:pt>
                <c:pt idx="272">
                  <c:v>36417</c:v>
                </c:pt>
                <c:pt idx="273">
                  <c:v>36418</c:v>
                </c:pt>
                <c:pt idx="274">
                  <c:v>36419</c:v>
                </c:pt>
                <c:pt idx="275">
                  <c:v>36420</c:v>
                </c:pt>
                <c:pt idx="276">
                  <c:v>36423</c:v>
                </c:pt>
                <c:pt idx="277">
                  <c:v>36424</c:v>
                </c:pt>
                <c:pt idx="278">
                  <c:v>36425</c:v>
                </c:pt>
                <c:pt idx="279">
                  <c:v>36426</c:v>
                </c:pt>
                <c:pt idx="280">
                  <c:v>36427</c:v>
                </c:pt>
                <c:pt idx="281">
                  <c:v>36430</c:v>
                </c:pt>
                <c:pt idx="282">
                  <c:v>36431</c:v>
                </c:pt>
                <c:pt idx="283">
                  <c:v>36432</c:v>
                </c:pt>
                <c:pt idx="284">
                  <c:v>36433</c:v>
                </c:pt>
                <c:pt idx="285">
                  <c:v>36434</c:v>
                </c:pt>
                <c:pt idx="286">
                  <c:v>36437</c:v>
                </c:pt>
                <c:pt idx="287">
                  <c:v>36438</c:v>
                </c:pt>
                <c:pt idx="288">
                  <c:v>36439</c:v>
                </c:pt>
                <c:pt idx="289">
                  <c:v>36440</c:v>
                </c:pt>
                <c:pt idx="290">
                  <c:v>36441</c:v>
                </c:pt>
                <c:pt idx="291">
                  <c:v>36444</c:v>
                </c:pt>
                <c:pt idx="292">
                  <c:v>36445</c:v>
                </c:pt>
                <c:pt idx="293">
                  <c:v>36446</c:v>
                </c:pt>
                <c:pt idx="294">
                  <c:v>36447</c:v>
                </c:pt>
                <c:pt idx="295">
                  <c:v>36448</c:v>
                </c:pt>
                <c:pt idx="296">
                  <c:v>36451</c:v>
                </c:pt>
                <c:pt idx="297">
                  <c:v>36452</c:v>
                </c:pt>
                <c:pt idx="298">
                  <c:v>36453</c:v>
                </c:pt>
                <c:pt idx="299">
                  <c:v>36454</c:v>
                </c:pt>
                <c:pt idx="300">
                  <c:v>36455</c:v>
                </c:pt>
                <c:pt idx="301">
                  <c:v>36458</c:v>
                </c:pt>
                <c:pt idx="302">
                  <c:v>36459</c:v>
                </c:pt>
                <c:pt idx="303">
                  <c:v>36460</c:v>
                </c:pt>
                <c:pt idx="304">
                  <c:v>36461</c:v>
                </c:pt>
                <c:pt idx="305">
                  <c:v>36462</c:v>
                </c:pt>
                <c:pt idx="306">
                  <c:v>36465</c:v>
                </c:pt>
                <c:pt idx="307">
                  <c:v>36466</c:v>
                </c:pt>
                <c:pt idx="308">
                  <c:v>36467</c:v>
                </c:pt>
                <c:pt idx="309">
                  <c:v>36468</c:v>
                </c:pt>
                <c:pt idx="310">
                  <c:v>36469</c:v>
                </c:pt>
                <c:pt idx="311">
                  <c:v>36472</c:v>
                </c:pt>
                <c:pt idx="312">
                  <c:v>36473</c:v>
                </c:pt>
                <c:pt idx="313">
                  <c:v>36474</c:v>
                </c:pt>
                <c:pt idx="314">
                  <c:v>36475</c:v>
                </c:pt>
                <c:pt idx="315">
                  <c:v>36476</c:v>
                </c:pt>
                <c:pt idx="316">
                  <c:v>36479</c:v>
                </c:pt>
                <c:pt idx="317">
                  <c:v>36480</c:v>
                </c:pt>
                <c:pt idx="318">
                  <c:v>36481</c:v>
                </c:pt>
                <c:pt idx="319">
                  <c:v>36482</c:v>
                </c:pt>
                <c:pt idx="320">
                  <c:v>36483</c:v>
                </c:pt>
                <c:pt idx="321">
                  <c:v>36486</c:v>
                </c:pt>
                <c:pt idx="322">
                  <c:v>36487</c:v>
                </c:pt>
                <c:pt idx="323">
                  <c:v>36488</c:v>
                </c:pt>
                <c:pt idx="324">
                  <c:v>36489</c:v>
                </c:pt>
                <c:pt idx="325">
                  <c:v>36490</c:v>
                </c:pt>
                <c:pt idx="326">
                  <c:v>36493</c:v>
                </c:pt>
                <c:pt idx="327">
                  <c:v>36494</c:v>
                </c:pt>
                <c:pt idx="328">
                  <c:v>36495</c:v>
                </c:pt>
                <c:pt idx="329">
                  <c:v>36496</c:v>
                </c:pt>
                <c:pt idx="330">
                  <c:v>36497</c:v>
                </c:pt>
                <c:pt idx="331">
                  <c:v>36500</c:v>
                </c:pt>
                <c:pt idx="332">
                  <c:v>36501</c:v>
                </c:pt>
                <c:pt idx="333">
                  <c:v>36502</c:v>
                </c:pt>
                <c:pt idx="334">
                  <c:v>36503</c:v>
                </c:pt>
                <c:pt idx="335">
                  <c:v>36504</c:v>
                </c:pt>
                <c:pt idx="336">
                  <c:v>36507</c:v>
                </c:pt>
                <c:pt idx="337">
                  <c:v>36508</c:v>
                </c:pt>
                <c:pt idx="338">
                  <c:v>36509</c:v>
                </c:pt>
                <c:pt idx="339">
                  <c:v>36510</c:v>
                </c:pt>
                <c:pt idx="340">
                  <c:v>36511</c:v>
                </c:pt>
                <c:pt idx="341">
                  <c:v>36514</c:v>
                </c:pt>
                <c:pt idx="342">
                  <c:v>36515</c:v>
                </c:pt>
                <c:pt idx="343">
                  <c:v>36516</c:v>
                </c:pt>
                <c:pt idx="344">
                  <c:v>36517</c:v>
                </c:pt>
                <c:pt idx="345">
                  <c:v>36518</c:v>
                </c:pt>
                <c:pt idx="346">
                  <c:v>36521</c:v>
                </c:pt>
                <c:pt idx="347">
                  <c:v>36522</c:v>
                </c:pt>
                <c:pt idx="348">
                  <c:v>36523</c:v>
                </c:pt>
                <c:pt idx="349">
                  <c:v>36524</c:v>
                </c:pt>
                <c:pt idx="350">
                  <c:v>36525</c:v>
                </c:pt>
                <c:pt idx="351">
                  <c:v>36528</c:v>
                </c:pt>
                <c:pt idx="352">
                  <c:v>36529</c:v>
                </c:pt>
                <c:pt idx="353">
                  <c:v>36530</c:v>
                </c:pt>
                <c:pt idx="354">
                  <c:v>36531</c:v>
                </c:pt>
                <c:pt idx="355">
                  <c:v>36532</c:v>
                </c:pt>
                <c:pt idx="356">
                  <c:v>36535</c:v>
                </c:pt>
                <c:pt idx="357">
                  <c:v>36536</c:v>
                </c:pt>
                <c:pt idx="358">
                  <c:v>36537</c:v>
                </c:pt>
                <c:pt idx="359">
                  <c:v>36538</c:v>
                </c:pt>
                <c:pt idx="360">
                  <c:v>36539</c:v>
                </c:pt>
                <c:pt idx="361">
                  <c:v>36542</c:v>
                </c:pt>
                <c:pt idx="362">
                  <c:v>36543</c:v>
                </c:pt>
                <c:pt idx="363">
                  <c:v>36544</c:v>
                </c:pt>
                <c:pt idx="364">
                  <c:v>36545</c:v>
                </c:pt>
                <c:pt idx="365">
                  <c:v>36546</c:v>
                </c:pt>
                <c:pt idx="366">
                  <c:v>36549</c:v>
                </c:pt>
                <c:pt idx="367">
                  <c:v>36550</c:v>
                </c:pt>
                <c:pt idx="368">
                  <c:v>36551</c:v>
                </c:pt>
                <c:pt idx="369">
                  <c:v>36552</c:v>
                </c:pt>
                <c:pt idx="370">
                  <c:v>36553</c:v>
                </c:pt>
                <c:pt idx="371">
                  <c:v>36556</c:v>
                </c:pt>
                <c:pt idx="372">
                  <c:v>36557</c:v>
                </c:pt>
                <c:pt idx="373">
                  <c:v>36558</c:v>
                </c:pt>
                <c:pt idx="374">
                  <c:v>36559</c:v>
                </c:pt>
                <c:pt idx="375">
                  <c:v>36560</c:v>
                </c:pt>
                <c:pt idx="376">
                  <c:v>36563</c:v>
                </c:pt>
                <c:pt idx="377">
                  <c:v>36564</c:v>
                </c:pt>
                <c:pt idx="378">
                  <c:v>36565</c:v>
                </c:pt>
                <c:pt idx="379">
                  <c:v>36566</c:v>
                </c:pt>
                <c:pt idx="380">
                  <c:v>36567</c:v>
                </c:pt>
                <c:pt idx="381">
                  <c:v>36570</c:v>
                </c:pt>
                <c:pt idx="382">
                  <c:v>36571</c:v>
                </c:pt>
                <c:pt idx="383">
                  <c:v>36572</c:v>
                </c:pt>
                <c:pt idx="384">
                  <c:v>36573</c:v>
                </c:pt>
                <c:pt idx="385">
                  <c:v>36574</c:v>
                </c:pt>
                <c:pt idx="386">
                  <c:v>36577</c:v>
                </c:pt>
                <c:pt idx="387">
                  <c:v>36578</c:v>
                </c:pt>
                <c:pt idx="388">
                  <c:v>36579</c:v>
                </c:pt>
                <c:pt idx="389">
                  <c:v>36580</c:v>
                </c:pt>
                <c:pt idx="390">
                  <c:v>36581</c:v>
                </c:pt>
                <c:pt idx="391">
                  <c:v>36584</c:v>
                </c:pt>
                <c:pt idx="392">
                  <c:v>36585</c:v>
                </c:pt>
                <c:pt idx="393">
                  <c:v>36586</c:v>
                </c:pt>
                <c:pt idx="394">
                  <c:v>36587</c:v>
                </c:pt>
                <c:pt idx="395">
                  <c:v>36588</c:v>
                </c:pt>
                <c:pt idx="396">
                  <c:v>36591</c:v>
                </c:pt>
                <c:pt idx="397">
                  <c:v>36592</c:v>
                </c:pt>
                <c:pt idx="398">
                  <c:v>36593</c:v>
                </c:pt>
                <c:pt idx="399">
                  <c:v>36594</c:v>
                </c:pt>
                <c:pt idx="400">
                  <c:v>36595</c:v>
                </c:pt>
                <c:pt idx="401">
                  <c:v>36598</c:v>
                </c:pt>
                <c:pt idx="402">
                  <c:v>36599</c:v>
                </c:pt>
                <c:pt idx="403">
                  <c:v>36600</c:v>
                </c:pt>
                <c:pt idx="404">
                  <c:v>36601</c:v>
                </c:pt>
                <c:pt idx="405">
                  <c:v>36602</c:v>
                </c:pt>
                <c:pt idx="406">
                  <c:v>36605</c:v>
                </c:pt>
                <c:pt idx="407">
                  <c:v>36606</c:v>
                </c:pt>
                <c:pt idx="408">
                  <c:v>36607</c:v>
                </c:pt>
                <c:pt idx="409">
                  <c:v>36608</c:v>
                </c:pt>
                <c:pt idx="410">
                  <c:v>36609</c:v>
                </c:pt>
                <c:pt idx="411">
                  <c:v>36612</c:v>
                </c:pt>
                <c:pt idx="412">
                  <c:v>36613</c:v>
                </c:pt>
                <c:pt idx="413">
                  <c:v>36614</c:v>
                </c:pt>
                <c:pt idx="414">
                  <c:v>36615</c:v>
                </c:pt>
                <c:pt idx="415">
                  <c:v>36616</c:v>
                </c:pt>
                <c:pt idx="416">
                  <c:v>36619</c:v>
                </c:pt>
                <c:pt idx="417">
                  <c:v>36620</c:v>
                </c:pt>
                <c:pt idx="418">
                  <c:v>36621</c:v>
                </c:pt>
                <c:pt idx="419">
                  <c:v>36622</c:v>
                </c:pt>
                <c:pt idx="420">
                  <c:v>36623</c:v>
                </c:pt>
                <c:pt idx="421">
                  <c:v>36626</c:v>
                </c:pt>
                <c:pt idx="422">
                  <c:v>36627</c:v>
                </c:pt>
                <c:pt idx="423">
                  <c:v>36628</c:v>
                </c:pt>
                <c:pt idx="424">
                  <c:v>36629</c:v>
                </c:pt>
                <c:pt idx="425">
                  <c:v>36630</c:v>
                </c:pt>
                <c:pt idx="426">
                  <c:v>36633</c:v>
                </c:pt>
                <c:pt idx="427">
                  <c:v>36634</c:v>
                </c:pt>
                <c:pt idx="428">
                  <c:v>36635</c:v>
                </c:pt>
                <c:pt idx="429">
                  <c:v>36636</c:v>
                </c:pt>
                <c:pt idx="430">
                  <c:v>36637</c:v>
                </c:pt>
                <c:pt idx="431">
                  <c:v>36640</c:v>
                </c:pt>
                <c:pt idx="432">
                  <c:v>36641</c:v>
                </c:pt>
                <c:pt idx="433">
                  <c:v>36642</c:v>
                </c:pt>
                <c:pt idx="434">
                  <c:v>36643</c:v>
                </c:pt>
                <c:pt idx="435">
                  <c:v>36644</c:v>
                </c:pt>
                <c:pt idx="436">
                  <c:v>36647</c:v>
                </c:pt>
                <c:pt idx="437">
                  <c:v>36648</c:v>
                </c:pt>
                <c:pt idx="438">
                  <c:v>36649</c:v>
                </c:pt>
                <c:pt idx="439">
                  <c:v>36650</c:v>
                </c:pt>
                <c:pt idx="440">
                  <c:v>36651</c:v>
                </c:pt>
                <c:pt idx="441">
                  <c:v>36654</c:v>
                </c:pt>
                <c:pt idx="442">
                  <c:v>36655</c:v>
                </c:pt>
                <c:pt idx="443">
                  <c:v>36656</c:v>
                </c:pt>
                <c:pt idx="444">
                  <c:v>36657</c:v>
                </c:pt>
                <c:pt idx="445">
                  <c:v>36658</c:v>
                </c:pt>
                <c:pt idx="446">
                  <c:v>36661</c:v>
                </c:pt>
                <c:pt idx="447">
                  <c:v>36662</c:v>
                </c:pt>
                <c:pt idx="448">
                  <c:v>36663</c:v>
                </c:pt>
                <c:pt idx="449">
                  <c:v>36664</c:v>
                </c:pt>
                <c:pt idx="450">
                  <c:v>36665</c:v>
                </c:pt>
                <c:pt idx="451">
                  <c:v>36668</c:v>
                </c:pt>
                <c:pt idx="452">
                  <c:v>36669</c:v>
                </c:pt>
                <c:pt idx="453">
                  <c:v>36670</c:v>
                </c:pt>
                <c:pt idx="454">
                  <c:v>36671</c:v>
                </c:pt>
                <c:pt idx="455">
                  <c:v>36672</c:v>
                </c:pt>
                <c:pt idx="456">
                  <c:v>36675</c:v>
                </c:pt>
                <c:pt idx="457">
                  <c:v>36676</c:v>
                </c:pt>
                <c:pt idx="458">
                  <c:v>36677</c:v>
                </c:pt>
                <c:pt idx="459">
                  <c:v>36678</c:v>
                </c:pt>
                <c:pt idx="460">
                  <c:v>36679</c:v>
                </c:pt>
                <c:pt idx="461">
                  <c:v>36682</c:v>
                </c:pt>
                <c:pt idx="462">
                  <c:v>36683</c:v>
                </c:pt>
                <c:pt idx="463">
                  <c:v>36684</c:v>
                </c:pt>
                <c:pt idx="464">
                  <c:v>36685</c:v>
                </c:pt>
                <c:pt idx="465">
                  <c:v>36686</c:v>
                </c:pt>
                <c:pt idx="466">
                  <c:v>36689</c:v>
                </c:pt>
                <c:pt idx="467">
                  <c:v>36690</c:v>
                </c:pt>
                <c:pt idx="468">
                  <c:v>36691</c:v>
                </c:pt>
                <c:pt idx="469">
                  <c:v>36692</c:v>
                </c:pt>
                <c:pt idx="470">
                  <c:v>36693</c:v>
                </c:pt>
                <c:pt idx="471">
                  <c:v>36696</c:v>
                </c:pt>
                <c:pt idx="472">
                  <c:v>36697</c:v>
                </c:pt>
                <c:pt idx="473">
                  <c:v>36698</c:v>
                </c:pt>
                <c:pt idx="474">
                  <c:v>36699</c:v>
                </c:pt>
                <c:pt idx="475">
                  <c:v>36700</c:v>
                </c:pt>
                <c:pt idx="476">
                  <c:v>36703</c:v>
                </c:pt>
                <c:pt idx="477">
                  <c:v>36704</c:v>
                </c:pt>
                <c:pt idx="478">
                  <c:v>36705</c:v>
                </c:pt>
                <c:pt idx="479">
                  <c:v>36706</c:v>
                </c:pt>
                <c:pt idx="480">
                  <c:v>36707</c:v>
                </c:pt>
                <c:pt idx="481">
                  <c:v>36710</c:v>
                </c:pt>
                <c:pt idx="482">
                  <c:v>36711</c:v>
                </c:pt>
                <c:pt idx="483">
                  <c:v>36712</c:v>
                </c:pt>
                <c:pt idx="484">
                  <c:v>36713</c:v>
                </c:pt>
                <c:pt idx="485">
                  <c:v>36714</c:v>
                </c:pt>
                <c:pt idx="486">
                  <c:v>36717</c:v>
                </c:pt>
                <c:pt idx="487">
                  <c:v>36718</c:v>
                </c:pt>
                <c:pt idx="488">
                  <c:v>36719</c:v>
                </c:pt>
                <c:pt idx="489">
                  <c:v>36720</c:v>
                </c:pt>
                <c:pt idx="490">
                  <c:v>36721</c:v>
                </c:pt>
                <c:pt idx="491">
                  <c:v>36724</c:v>
                </c:pt>
                <c:pt idx="492">
                  <c:v>36725</c:v>
                </c:pt>
                <c:pt idx="493">
                  <c:v>36726</c:v>
                </c:pt>
                <c:pt idx="494">
                  <c:v>36727</c:v>
                </c:pt>
                <c:pt idx="495">
                  <c:v>36728</c:v>
                </c:pt>
                <c:pt idx="496">
                  <c:v>36731</c:v>
                </c:pt>
                <c:pt idx="497">
                  <c:v>36732</c:v>
                </c:pt>
                <c:pt idx="498">
                  <c:v>36733</c:v>
                </c:pt>
                <c:pt idx="499">
                  <c:v>36734</c:v>
                </c:pt>
                <c:pt idx="500">
                  <c:v>36735</c:v>
                </c:pt>
                <c:pt idx="501">
                  <c:v>36738</c:v>
                </c:pt>
                <c:pt idx="502">
                  <c:v>36739</c:v>
                </c:pt>
                <c:pt idx="503">
                  <c:v>36740</c:v>
                </c:pt>
                <c:pt idx="504">
                  <c:v>36741</c:v>
                </c:pt>
                <c:pt idx="505">
                  <c:v>36742</c:v>
                </c:pt>
                <c:pt idx="506">
                  <c:v>36745</c:v>
                </c:pt>
                <c:pt idx="507">
                  <c:v>36746</c:v>
                </c:pt>
                <c:pt idx="508">
                  <c:v>36747</c:v>
                </c:pt>
                <c:pt idx="509">
                  <c:v>36748</c:v>
                </c:pt>
                <c:pt idx="510">
                  <c:v>36749</c:v>
                </c:pt>
                <c:pt idx="511">
                  <c:v>36752</c:v>
                </c:pt>
                <c:pt idx="512">
                  <c:v>36753</c:v>
                </c:pt>
                <c:pt idx="513">
                  <c:v>36754</c:v>
                </c:pt>
                <c:pt idx="514">
                  <c:v>36755</c:v>
                </c:pt>
                <c:pt idx="515">
                  <c:v>36756</c:v>
                </c:pt>
                <c:pt idx="516">
                  <c:v>36759</c:v>
                </c:pt>
                <c:pt idx="517">
                  <c:v>36760</c:v>
                </c:pt>
                <c:pt idx="518">
                  <c:v>36761</c:v>
                </c:pt>
                <c:pt idx="519">
                  <c:v>36762</c:v>
                </c:pt>
                <c:pt idx="520">
                  <c:v>36763</c:v>
                </c:pt>
                <c:pt idx="521">
                  <c:v>36766</c:v>
                </c:pt>
                <c:pt idx="522">
                  <c:v>36767</c:v>
                </c:pt>
                <c:pt idx="523">
                  <c:v>36768</c:v>
                </c:pt>
                <c:pt idx="524">
                  <c:v>36769</c:v>
                </c:pt>
                <c:pt idx="525">
                  <c:v>36770</c:v>
                </c:pt>
                <c:pt idx="526">
                  <c:v>36773</c:v>
                </c:pt>
                <c:pt idx="527">
                  <c:v>36774</c:v>
                </c:pt>
                <c:pt idx="528">
                  <c:v>36775</c:v>
                </c:pt>
                <c:pt idx="529">
                  <c:v>36776</c:v>
                </c:pt>
                <c:pt idx="530">
                  <c:v>36777</c:v>
                </c:pt>
                <c:pt idx="531">
                  <c:v>36780</c:v>
                </c:pt>
                <c:pt idx="532">
                  <c:v>36781</c:v>
                </c:pt>
                <c:pt idx="533">
                  <c:v>36782</c:v>
                </c:pt>
                <c:pt idx="534">
                  <c:v>36783</c:v>
                </c:pt>
                <c:pt idx="535">
                  <c:v>36784</c:v>
                </c:pt>
                <c:pt idx="536">
                  <c:v>36787</c:v>
                </c:pt>
                <c:pt idx="537">
                  <c:v>36788</c:v>
                </c:pt>
                <c:pt idx="538">
                  <c:v>36789</c:v>
                </c:pt>
                <c:pt idx="539">
                  <c:v>36790</c:v>
                </c:pt>
                <c:pt idx="540">
                  <c:v>36791</c:v>
                </c:pt>
                <c:pt idx="541">
                  <c:v>36794</c:v>
                </c:pt>
                <c:pt idx="542">
                  <c:v>36795</c:v>
                </c:pt>
                <c:pt idx="543">
                  <c:v>36796</c:v>
                </c:pt>
                <c:pt idx="544">
                  <c:v>36797</c:v>
                </c:pt>
                <c:pt idx="545">
                  <c:v>36798</c:v>
                </c:pt>
                <c:pt idx="546">
                  <c:v>36801</c:v>
                </c:pt>
                <c:pt idx="547">
                  <c:v>36802</c:v>
                </c:pt>
                <c:pt idx="548">
                  <c:v>36803</c:v>
                </c:pt>
                <c:pt idx="549">
                  <c:v>36804</c:v>
                </c:pt>
                <c:pt idx="550">
                  <c:v>36805</c:v>
                </c:pt>
                <c:pt idx="551">
                  <c:v>36808</c:v>
                </c:pt>
                <c:pt idx="552">
                  <c:v>36809</c:v>
                </c:pt>
                <c:pt idx="553">
                  <c:v>36810</c:v>
                </c:pt>
                <c:pt idx="554">
                  <c:v>36811</c:v>
                </c:pt>
                <c:pt idx="555">
                  <c:v>36812</c:v>
                </c:pt>
                <c:pt idx="556">
                  <c:v>36815</c:v>
                </c:pt>
                <c:pt idx="557">
                  <c:v>36816</c:v>
                </c:pt>
                <c:pt idx="558">
                  <c:v>36817</c:v>
                </c:pt>
                <c:pt idx="559">
                  <c:v>36818</c:v>
                </c:pt>
                <c:pt idx="560">
                  <c:v>36819</c:v>
                </c:pt>
                <c:pt idx="561">
                  <c:v>36822</c:v>
                </c:pt>
                <c:pt idx="562">
                  <c:v>36823</c:v>
                </c:pt>
                <c:pt idx="563">
                  <c:v>36824</c:v>
                </c:pt>
                <c:pt idx="564">
                  <c:v>36825</c:v>
                </c:pt>
                <c:pt idx="565">
                  <c:v>36826</c:v>
                </c:pt>
                <c:pt idx="566">
                  <c:v>36829</c:v>
                </c:pt>
                <c:pt idx="567">
                  <c:v>36830</c:v>
                </c:pt>
                <c:pt idx="568">
                  <c:v>36831</c:v>
                </c:pt>
                <c:pt idx="569">
                  <c:v>36832</c:v>
                </c:pt>
                <c:pt idx="570">
                  <c:v>36833</c:v>
                </c:pt>
                <c:pt idx="571">
                  <c:v>36836</c:v>
                </c:pt>
                <c:pt idx="572">
                  <c:v>36837</c:v>
                </c:pt>
                <c:pt idx="573">
                  <c:v>36838</c:v>
                </c:pt>
                <c:pt idx="574">
                  <c:v>36839</c:v>
                </c:pt>
                <c:pt idx="575">
                  <c:v>36840</c:v>
                </c:pt>
                <c:pt idx="576">
                  <c:v>36843</c:v>
                </c:pt>
                <c:pt idx="577">
                  <c:v>36844</c:v>
                </c:pt>
                <c:pt idx="578">
                  <c:v>36845</c:v>
                </c:pt>
                <c:pt idx="579">
                  <c:v>36846</c:v>
                </c:pt>
                <c:pt idx="580">
                  <c:v>36847</c:v>
                </c:pt>
                <c:pt idx="581">
                  <c:v>36850</c:v>
                </c:pt>
                <c:pt idx="582">
                  <c:v>36851</c:v>
                </c:pt>
                <c:pt idx="583">
                  <c:v>36852</c:v>
                </c:pt>
                <c:pt idx="584">
                  <c:v>36853</c:v>
                </c:pt>
                <c:pt idx="585">
                  <c:v>36854</c:v>
                </c:pt>
                <c:pt idx="586">
                  <c:v>36857</c:v>
                </c:pt>
                <c:pt idx="587">
                  <c:v>36858</c:v>
                </c:pt>
                <c:pt idx="588">
                  <c:v>36859</c:v>
                </c:pt>
                <c:pt idx="589">
                  <c:v>36860</c:v>
                </c:pt>
                <c:pt idx="590">
                  <c:v>36861</c:v>
                </c:pt>
                <c:pt idx="591">
                  <c:v>36864</c:v>
                </c:pt>
                <c:pt idx="592">
                  <c:v>36865</c:v>
                </c:pt>
                <c:pt idx="593">
                  <c:v>36866</c:v>
                </c:pt>
                <c:pt idx="594">
                  <c:v>36867</c:v>
                </c:pt>
                <c:pt idx="595">
                  <c:v>36868</c:v>
                </c:pt>
                <c:pt idx="596">
                  <c:v>36871</c:v>
                </c:pt>
                <c:pt idx="597">
                  <c:v>36872</c:v>
                </c:pt>
                <c:pt idx="598">
                  <c:v>36873</c:v>
                </c:pt>
                <c:pt idx="599">
                  <c:v>36874</c:v>
                </c:pt>
                <c:pt idx="600">
                  <c:v>36875</c:v>
                </c:pt>
                <c:pt idx="601">
                  <c:v>36878</c:v>
                </c:pt>
                <c:pt idx="602">
                  <c:v>36879</c:v>
                </c:pt>
                <c:pt idx="603">
                  <c:v>36880</c:v>
                </c:pt>
                <c:pt idx="604">
                  <c:v>36881</c:v>
                </c:pt>
                <c:pt idx="605">
                  <c:v>36882</c:v>
                </c:pt>
                <c:pt idx="606">
                  <c:v>36885</c:v>
                </c:pt>
                <c:pt idx="607">
                  <c:v>36886</c:v>
                </c:pt>
                <c:pt idx="608">
                  <c:v>36887</c:v>
                </c:pt>
                <c:pt idx="609">
                  <c:v>36888</c:v>
                </c:pt>
                <c:pt idx="610">
                  <c:v>36889</c:v>
                </c:pt>
                <c:pt idx="611">
                  <c:v>36892</c:v>
                </c:pt>
                <c:pt idx="612">
                  <c:v>36893</c:v>
                </c:pt>
                <c:pt idx="613">
                  <c:v>36894</c:v>
                </c:pt>
                <c:pt idx="614">
                  <c:v>36895</c:v>
                </c:pt>
                <c:pt idx="615">
                  <c:v>36896</c:v>
                </c:pt>
                <c:pt idx="616">
                  <c:v>36899</c:v>
                </c:pt>
                <c:pt idx="617">
                  <c:v>36900</c:v>
                </c:pt>
                <c:pt idx="618">
                  <c:v>36901</c:v>
                </c:pt>
                <c:pt idx="619">
                  <c:v>36902</c:v>
                </c:pt>
                <c:pt idx="620">
                  <c:v>36903</c:v>
                </c:pt>
                <c:pt idx="621">
                  <c:v>36906</c:v>
                </c:pt>
                <c:pt idx="622">
                  <c:v>36907</c:v>
                </c:pt>
                <c:pt idx="623">
                  <c:v>36908</c:v>
                </c:pt>
                <c:pt idx="624">
                  <c:v>36909</c:v>
                </c:pt>
                <c:pt idx="625">
                  <c:v>36910</c:v>
                </c:pt>
                <c:pt idx="626">
                  <c:v>36913</c:v>
                </c:pt>
                <c:pt idx="627">
                  <c:v>36914</c:v>
                </c:pt>
                <c:pt idx="628">
                  <c:v>36915</c:v>
                </c:pt>
                <c:pt idx="629">
                  <c:v>36916</c:v>
                </c:pt>
                <c:pt idx="630">
                  <c:v>36917</c:v>
                </c:pt>
                <c:pt idx="631">
                  <c:v>36920</c:v>
                </c:pt>
                <c:pt idx="632">
                  <c:v>36921</c:v>
                </c:pt>
                <c:pt idx="633">
                  <c:v>36922</c:v>
                </c:pt>
                <c:pt idx="634">
                  <c:v>36923</c:v>
                </c:pt>
                <c:pt idx="635">
                  <c:v>36924</c:v>
                </c:pt>
                <c:pt idx="636">
                  <c:v>36927</c:v>
                </c:pt>
                <c:pt idx="637">
                  <c:v>36928</c:v>
                </c:pt>
                <c:pt idx="638">
                  <c:v>36929</c:v>
                </c:pt>
                <c:pt idx="639">
                  <c:v>36930</c:v>
                </c:pt>
                <c:pt idx="640">
                  <c:v>36931</c:v>
                </c:pt>
                <c:pt idx="641">
                  <c:v>36934</c:v>
                </c:pt>
                <c:pt idx="642">
                  <c:v>36935</c:v>
                </c:pt>
                <c:pt idx="643">
                  <c:v>36936</c:v>
                </c:pt>
                <c:pt idx="644">
                  <c:v>36937</c:v>
                </c:pt>
                <c:pt idx="645">
                  <c:v>36938</c:v>
                </c:pt>
                <c:pt idx="646">
                  <c:v>36941</c:v>
                </c:pt>
                <c:pt idx="647">
                  <c:v>36942</c:v>
                </c:pt>
                <c:pt idx="648">
                  <c:v>36943</c:v>
                </c:pt>
                <c:pt idx="649">
                  <c:v>36944</c:v>
                </c:pt>
                <c:pt idx="650">
                  <c:v>36945</c:v>
                </c:pt>
                <c:pt idx="651">
                  <c:v>36948</c:v>
                </c:pt>
                <c:pt idx="652">
                  <c:v>36949</c:v>
                </c:pt>
                <c:pt idx="653">
                  <c:v>36950</c:v>
                </c:pt>
                <c:pt idx="654">
                  <c:v>36951</c:v>
                </c:pt>
                <c:pt idx="655">
                  <c:v>36952</c:v>
                </c:pt>
                <c:pt idx="656">
                  <c:v>36955</c:v>
                </c:pt>
                <c:pt idx="657">
                  <c:v>36956</c:v>
                </c:pt>
                <c:pt idx="658">
                  <c:v>36957</c:v>
                </c:pt>
                <c:pt idx="659">
                  <c:v>36958</c:v>
                </c:pt>
                <c:pt idx="660">
                  <c:v>36959</c:v>
                </c:pt>
                <c:pt idx="661">
                  <c:v>36962</c:v>
                </c:pt>
                <c:pt idx="662">
                  <c:v>36963</c:v>
                </c:pt>
                <c:pt idx="663">
                  <c:v>36964</c:v>
                </c:pt>
                <c:pt idx="664">
                  <c:v>36965</c:v>
                </c:pt>
                <c:pt idx="665">
                  <c:v>36966</c:v>
                </c:pt>
                <c:pt idx="666">
                  <c:v>36969</c:v>
                </c:pt>
                <c:pt idx="667">
                  <c:v>36970</c:v>
                </c:pt>
                <c:pt idx="668">
                  <c:v>36971</c:v>
                </c:pt>
                <c:pt idx="669">
                  <c:v>36972</c:v>
                </c:pt>
                <c:pt idx="670">
                  <c:v>36973</c:v>
                </c:pt>
                <c:pt idx="671">
                  <c:v>36976</c:v>
                </c:pt>
                <c:pt idx="672">
                  <c:v>36977</c:v>
                </c:pt>
                <c:pt idx="673">
                  <c:v>36978</c:v>
                </c:pt>
                <c:pt idx="674">
                  <c:v>36979</c:v>
                </c:pt>
                <c:pt idx="675">
                  <c:v>36980</c:v>
                </c:pt>
                <c:pt idx="676">
                  <c:v>36983</c:v>
                </c:pt>
                <c:pt idx="677">
                  <c:v>36984</c:v>
                </c:pt>
                <c:pt idx="678">
                  <c:v>36985</c:v>
                </c:pt>
                <c:pt idx="679">
                  <c:v>36986</c:v>
                </c:pt>
                <c:pt idx="680">
                  <c:v>36987</c:v>
                </c:pt>
                <c:pt idx="681">
                  <c:v>36990</c:v>
                </c:pt>
                <c:pt idx="682">
                  <c:v>36991</c:v>
                </c:pt>
                <c:pt idx="683">
                  <c:v>36992</c:v>
                </c:pt>
                <c:pt idx="684">
                  <c:v>36993</c:v>
                </c:pt>
                <c:pt idx="685">
                  <c:v>36994</c:v>
                </c:pt>
                <c:pt idx="686">
                  <c:v>36997</c:v>
                </c:pt>
                <c:pt idx="687">
                  <c:v>36998</c:v>
                </c:pt>
                <c:pt idx="688">
                  <c:v>36999</c:v>
                </c:pt>
                <c:pt idx="689">
                  <c:v>37000</c:v>
                </c:pt>
                <c:pt idx="690">
                  <c:v>37001</c:v>
                </c:pt>
                <c:pt idx="691">
                  <c:v>37004</c:v>
                </c:pt>
                <c:pt idx="692">
                  <c:v>37005</c:v>
                </c:pt>
                <c:pt idx="693">
                  <c:v>37006</c:v>
                </c:pt>
                <c:pt idx="694">
                  <c:v>37007</c:v>
                </c:pt>
                <c:pt idx="695">
                  <c:v>37008</c:v>
                </c:pt>
                <c:pt idx="696">
                  <c:v>37011</c:v>
                </c:pt>
                <c:pt idx="697">
                  <c:v>37012</c:v>
                </c:pt>
                <c:pt idx="698">
                  <c:v>37013</c:v>
                </c:pt>
                <c:pt idx="699">
                  <c:v>37014</c:v>
                </c:pt>
                <c:pt idx="700">
                  <c:v>37015</c:v>
                </c:pt>
                <c:pt idx="701">
                  <c:v>37018</c:v>
                </c:pt>
                <c:pt idx="702">
                  <c:v>37019</c:v>
                </c:pt>
                <c:pt idx="703">
                  <c:v>37020</c:v>
                </c:pt>
                <c:pt idx="704">
                  <c:v>37021</c:v>
                </c:pt>
                <c:pt idx="705">
                  <c:v>37022</c:v>
                </c:pt>
                <c:pt idx="706">
                  <c:v>37025</c:v>
                </c:pt>
                <c:pt idx="707">
                  <c:v>37026</c:v>
                </c:pt>
                <c:pt idx="708">
                  <c:v>37027</c:v>
                </c:pt>
                <c:pt idx="709">
                  <c:v>37028</c:v>
                </c:pt>
                <c:pt idx="710">
                  <c:v>37029</c:v>
                </c:pt>
                <c:pt idx="711">
                  <c:v>37032</c:v>
                </c:pt>
                <c:pt idx="712">
                  <c:v>37033</c:v>
                </c:pt>
                <c:pt idx="713">
                  <c:v>37034</c:v>
                </c:pt>
                <c:pt idx="714">
                  <c:v>37035</c:v>
                </c:pt>
                <c:pt idx="715">
                  <c:v>37036</c:v>
                </c:pt>
                <c:pt idx="716">
                  <c:v>37039</c:v>
                </c:pt>
                <c:pt idx="717">
                  <c:v>37040</c:v>
                </c:pt>
                <c:pt idx="718">
                  <c:v>37041</c:v>
                </c:pt>
                <c:pt idx="719">
                  <c:v>37042</c:v>
                </c:pt>
                <c:pt idx="720">
                  <c:v>37043</c:v>
                </c:pt>
                <c:pt idx="721">
                  <c:v>37046</c:v>
                </c:pt>
                <c:pt idx="722">
                  <c:v>37047</c:v>
                </c:pt>
                <c:pt idx="723">
                  <c:v>37048</c:v>
                </c:pt>
                <c:pt idx="724">
                  <c:v>37049</c:v>
                </c:pt>
                <c:pt idx="725">
                  <c:v>37050</c:v>
                </c:pt>
                <c:pt idx="726">
                  <c:v>37053</c:v>
                </c:pt>
                <c:pt idx="727">
                  <c:v>37054</c:v>
                </c:pt>
                <c:pt idx="728">
                  <c:v>37055</c:v>
                </c:pt>
                <c:pt idx="729">
                  <c:v>37056</c:v>
                </c:pt>
                <c:pt idx="730">
                  <c:v>37057</c:v>
                </c:pt>
                <c:pt idx="731">
                  <c:v>37060</c:v>
                </c:pt>
                <c:pt idx="732">
                  <c:v>37061</c:v>
                </c:pt>
                <c:pt idx="733">
                  <c:v>37062</c:v>
                </c:pt>
                <c:pt idx="734">
                  <c:v>37063</c:v>
                </c:pt>
                <c:pt idx="735">
                  <c:v>37064</c:v>
                </c:pt>
                <c:pt idx="736">
                  <c:v>37067</c:v>
                </c:pt>
                <c:pt idx="737">
                  <c:v>37068</c:v>
                </c:pt>
                <c:pt idx="738">
                  <c:v>37069</c:v>
                </c:pt>
                <c:pt idx="739">
                  <c:v>37070</c:v>
                </c:pt>
                <c:pt idx="740">
                  <c:v>37071</c:v>
                </c:pt>
                <c:pt idx="741">
                  <c:v>37074</c:v>
                </c:pt>
                <c:pt idx="742">
                  <c:v>37075</c:v>
                </c:pt>
                <c:pt idx="743">
                  <c:v>37076</c:v>
                </c:pt>
                <c:pt idx="744">
                  <c:v>37077</c:v>
                </c:pt>
                <c:pt idx="745">
                  <c:v>37078</c:v>
                </c:pt>
                <c:pt idx="746">
                  <c:v>37081</c:v>
                </c:pt>
                <c:pt idx="747">
                  <c:v>37082</c:v>
                </c:pt>
                <c:pt idx="748">
                  <c:v>37083</c:v>
                </c:pt>
                <c:pt idx="749">
                  <c:v>37084</c:v>
                </c:pt>
                <c:pt idx="750">
                  <c:v>37085</c:v>
                </c:pt>
                <c:pt idx="751">
                  <c:v>37088</c:v>
                </c:pt>
                <c:pt idx="752">
                  <c:v>37089</c:v>
                </c:pt>
                <c:pt idx="753">
                  <c:v>37090</c:v>
                </c:pt>
                <c:pt idx="754">
                  <c:v>37091</c:v>
                </c:pt>
                <c:pt idx="755">
                  <c:v>37092</c:v>
                </c:pt>
                <c:pt idx="756">
                  <c:v>37095</c:v>
                </c:pt>
                <c:pt idx="757">
                  <c:v>37096</c:v>
                </c:pt>
                <c:pt idx="758">
                  <c:v>37097</c:v>
                </c:pt>
                <c:pt idx="759">
                  <c:v>37098</c:v>
                </c:pt>
                <c:pt idx="760">
                  <c:v>37099</c:v>
                </c:pt>
                <c:pt idx="761">
                  <c:v>37102</c:v>
                </c:pt>
                <c:pt idx="762">
                  <c:v>37103</c:v>
                </c:pt>
                <c:pt idx="763">
                  <c:v>37104</c:v>
                </c:pt>
                <c:pt idx="764">
                  <c:v>37105</c:v>
                </c:pt>
                <c:pt idx="765">
                  <c:v>37106</c:v>
                </c:pt>
                <c:pt idx="766">
                  <c:v>37109</c:v>
                </c:pt>
                <c:pt idx="767">
                  <c:v>37110</c:v>
                </c:pt>
                <c:pt idx="768">
                  <c:v>37111</c:v>
                </c:pt>
                <c:pt idx="769">
                  <c:v>37112</c:v>
                </c:pt>
                <c:pt idx="770">
                  <c:v>37113</c:v>
                </c:pt>
                <c:pt idx="771">
                  <c:v>37116</c:v>
                </c:pt>
                <c:pt idx="772">
                  <c:v>37117</c:v>
                </c:pt>
                <c:pt idx="773">
                  <c:v>37118</c:v>
                </c:pt>
                <c:pt idx="774">
                  <c:v>37119</c:v>
                </c:pt>
                <c:pt idx="775">
                  <c:v>37120</c:v>
                </c:pt>
                <c:pt idx="776">
                  <c:v>37123</c:v>
                </c:pt>
                <c:pt idx="777">
                  <c:v>37124</c:v>
                </c:pt>
                <c:pt idx="778">
                  <c:v>37125</c:v>
                </c:pt>
                <c:pt idx="779">
                  <c:v>37126</c:v>
                </c:pt>
                <c:pt idx="780">
                  <c:v>37127</c:v>
                </c:pt>
                <c:pt idx="781">
                  <c:v>37130</c:v>
                </c:pt>
                <c:pt idx="782">
                  <c:v>37131</c:v>
                </c:pt>
                <c:pt idx="783">
                  <c:v>37132</c:v>
                </c:pt>
                <c:pt idx="784">
                  <c:v>37133</c:v>
                </c:pt>
                <c:pt idx="785">
                  <c:v>37134</c:v>
                </c:pt>
                <c:pt idx="786">
                  <c:v>37137</c:v>
                </c:pt>
                <c:pt idx="787">
                  <c:v>37138</c:v>
                </c:pt>
                <c:pt idx="788">
                  <c:v>37139</c:v>
                </c:pt>
                <c:pt idx="789">
                  <c:v>37140</c:v>
                </c:pt>
                <c:pt idx="790">
                  <c:v>37141</c:v>
                </c:pt>
                <c:pt idx="791">
                  <c:v>37142</c:v>
                </c:pt>
                <c:pt idx="792">
                  <c:v>37149</c:v>
                </c:pt>
                <c:pt idx="793">
                  <c:v>37156</c:v>
                </c:pt>
                <c:pt idx="794">
                  <c:v>37163</c:v>
                </c:pt>
                <c:pt idx="795">
                  <c:v>37170</c:v>
                </c:pt>
                <c:pt idx="796">
                  <c:v>37177</c:v>
                </c:pt>
                <c:pt idx="797">
                  <c:v>37184</c:v>
                </c:pt>
                <c:pt idx="798">
                  <c:v>37191</c:v>
                </c:pt>
                <c:pt idx="799">
                  <c:v>37198</c:v>
                </c:pt>
                <c:pt idx="800">
                  <c:v>37205</c:v>
                </c:pt>
                <c:pt idx="801">
                  <c:v>37212</c:v>
                </c:pt>
                <c:pt idx="802">
                  <c:v>37219</c:v>
                </c:pt>
                <c:pt idx="803">
                  <c:v>37226</c:v>
                </c:pt>
                <c:pt idx="804">
                  <c:v>37233</c:v>
                </c:pt>
                <c:pt idx="805">
                  <c:v>37240</c:v>
                </c:pt>
                <c:pt idx="806">
                  <c:v>37247</c:v>
                </c:pt>
                <c:pt idx="807">
                  <c:v>37254</c:v>
                </c:pt>
                <c:pt idx="808">
                  <c:v>37261</c:v>
                </c:pt>
                <c:pt idx="809">
                  <c:v>37268</c:v>
                </c:pt>
                <c:pt idx="810">
                  <c:v>37275</c:v>
                </c:pt>
                <c:pt idx="811">
                  <c:v>37282</c:v>
                </c:pt>
                <c:pt idx="812">
                  <c:v>37289</c:v>
                </c:pt>
                <c:pt idx="813">
                  <c:v>37296</c:v>
                </c:pt>
                <c:pt idx="814">
                  <c:v>37303</c:v>
                </c:pt>
                <c:pt idx="815">
                  <c:v>37310</c:v>
                </c:pt>
                <c:pt idx="816">
                  <c:v>37317</c:v>
                </c:pt>
                <c:pt idx="817">
                  <c:v>37324</c:v>
                </c:pt>
                <c:pt idx="818">
                  <c:v>37331</c:v>
                </c:pt>
                <c:pt idx="819">
                  <c:v>37338</c:v>
                </c:pt>
                <c:pt idx="820">
                  <c:v>37345</c:v>
                </c:pt>
                <c:pt idx="821">
                  <c:v>37352</c:v>
                </c:pt>
                <c:pt idx="822">
                  <c:v>37359</c:v>
                </c:pt>
                <c:pt idx="823">
                  <c:v>37366</c:v>
                </c:pt>
                <c:pt idx="824">
                  <c:v>37373</c:v>
                </c:pt>
                <c:pt idx="825">
                  <c:v>37380</c:v>
                </c:pt>
                <c:pt idx="826">
                  <c:v>37387</c:v>
                </c:pt>
                <c:pt idx="827">
                  <c:v>37394</c:v>
                </c:pt>
                <c:pt idx="828">
                  <c:v>37401</c:v>
                </c:pt>
                <c:pt idx="829">
                  <c:v>37408</c:v>
                </c:pt>
                <c:pt idx="830">
                  <c:v>37415</c:v>
                </c:pt>
                <c:pt idx="831">
                  <c:v>37422</c:v>
                </c:pt>
                <c:pt idx="832">
                  <c:v>37429</c:v>
                </c:pt>
                <c:pt idx="833">
                  <c:v>37436</c:v>
                </c:pt>
                <c:pt idx="834">
                  <c:v>37443</c:v>
                </c:pt>
                <c:pt idx="835">
                  <c:v>37450</c:v>
                </c:pt>
                <c:pt idx="836">
                  <c:v>37457</c:v>
                </c:pt>
                <c:pt idx="837">
                  <c:v>37464</c:v>
                </c:pt>
                <c:pt idx="838">
                  <c:v>37471</c:v>
                </c:pt>
                <c:pt idx="839">
                  <c:v>37478</c:v>
                </c:pt>
                <c:pt idx="840">
                  <c:v>37485</c:v>
                </c:pt>
                <c:pt idx="841">
                  <c:v>37492</c:v>
                </c:pt>
                <c:pt idx="842">
                  <c:v>37499</c:v>
                </c:pt>
                <c:pt idx="843">
                  <c:v>37506</c:v>
                </c:pt>
                <c:pt idx="844">
                  <c:v>37513</c:v>
                </c:pt>
                <c:pt idx="845">
                  <c:v>37520</c:v>
                </c:pt>
                <c:pt idx="846">
                  <c:v>37527</c:v>
                </c:pt>
                <c:pt idx="847">
                  <c:v>37534</c:v>
                </c:pt>
                <c:pt idx="848">
                  <c:v>37541</c:v>
                </c:pt>
                <c:pt idx="849">
                  <c:v>37548</c:v>
                </c:pt>
                <c:pt idx="850">
                  <c:v>37555</c:v>
                </c:pt>
                <c:pt idx="851">
                  <c:v>37562</c:v>
                </c:pt>
                <c:pt idx="852">
                  <c:v>37569</c:v>
                </c:pt>
                <c:pt idx="853">
                  <c:v>37576</c:v>
                </c:pt>
                <c:pt idx="854">
                  <c:v>37583</c:v>
                </c:pt>
                <c:pt idx="855">
                  <c:v>37590</c:v>
                </c:pt>
                <c:pt idx="856">
                  <c:v>37597</c:v>
                </c:pt>
                <c:pt idx="857">
                  <c:v>37604</c:v>
                </c:pt>
                <c:pt idx="858">
                  <c:v>37611</c:v>
                </c:pt>
                <c:pt idx="859">
                  <c:v>37618</c:v>
                </c:pt>
                <c:pt idx="860">
                  <c:v>37625</c:v>
                </c:pt>
                <c:pt idx="861">
                  <c:v>37632</c:v>
                </c:pt>
                <c:pt idx="862">
                  <c:v>37639</c:v>
                </c:pt>
                <c:pt idx="863">
                  <c:v>37646</c:v>
                </c:pt>
                <c:pt idx="864">
                  <c:v>37653</c:v>
                </c:pt>
                <c:pt idx="865">
                  <c:v>37660</c:v>
                </c:pt>
                <c:pt idx="866">
                  <c:v>37667</c:v>
                </c:pt>
                <c:pt idx="867">
                  <c:v>37674</c:v>
                </c:pt>
                <c:pt idx="868">
                  <c:v>37681</c:v>
                </c:pt>
                <c:pt idx="869">
                  <c:v>37688</c:v>
                </c:pt>
                <c:pt idx="870">
                  <c:v>37695</c:v>
                </c:pt>
                <c:pt idx="871">
                  <c:v>37702</c:v>
                </c:pt>
                <c:pt idx="872">
                  <c:v>37709</c:v>
                </c:pt>
                <c:pt idx="873">
                  <c:v>37716</c:v>
                </c:pt>
                <c:pt idx="874">
                  <c:v>37723</c:v>
                </c:pt>
                <c:pt idx="875">
                  <c:v>37730</c:v>
                </c:pt>
                <c:pt idx="876">
                  <c:v>37737</c:v>
                </c:pt>
                <c:pt idx="877">
                  <c:v>37744</c:v>
                </c:pt>
                <c:pt idx="878">
                  <c:v>37751</c:v>
                </c:pt>
                <c:pt idx="879">
                  <c:v>37758</c:v>
                </c:pt>
                <c:pt idx="880">
                  <c:v>37765</c:v>
                </c:pt>
                <c:pt idx="881">
                  <c:v>37772</c:v>
                </c:pt>
                <c:pt idx="882">
                  <c:v>37779</c:v>
                </c:pt>
                <c:pt idx="883">
                  <c:v>37786</c:v>
                </c:pt>
                <c:pt idx="884">
                  <c:v>37793</c:v>
                </c:pt>
                <c:pt idx="885">
                  <c:v>37800</c:v>
                </c:pt>
                <c:pt idx="886">
                  <c:v>37807</c:v>
                </c:pt>
                <c:pt idx="887">
                  <c:v>37814</c:v>
                </c:pt>
                <c:pt idx="888">
                  <c:v>37821</c:v>
                </c:pt>
                <c:pt idx="889">
                  <c:v>37828</c:v>
                </c:pt>
                <c:pt idx="890">
                  <c:v>37835</c:v>
                </c:pt>
                <c:pt idx="891">
                  <c:v>37842</c:v>
                </c:pt>
                <c:pt idx="892">
                  <c:v>37849</c:v>
                </c:pt>
                <c:pt idx="893">
                  <c:v>37856</c:v>
                </c:pt>
                <c:pt idx="894">
                  <c:v>37863</c:v>
                </c:pt>
                <c:pt idx="895">
                  <c:v>37870</c:v>
                </c:pt>
                <c:pt idx="896">
                  <c:v>37877</c:v>
                </c:pt>
                <c:pt idx="897">
                  <c:v>37884</c:v>
                </c:pt>
                <c:pt idx="898">
                  <c:v>37891</c:v>
                </c:pt>
                <c:pt idx="899">
                  <c:v>37898</c:v>
                </c:pt>
                <c:pt idx="900">
                  <c:v>37905</c:v>
                </c:pt>
                <c:pt idx="901">
                  <c:v>37912</c:v>
                </c:pt>
                <c:pt idx="902">
                  <c:v>37919</c:v>
                </c:pt>
                <c:pt idx="903">
                  <c:v>37926</c:v>
                </c:pt>
                <c:pt idx="904">
                  <c:v>37933</c:v>
                </c:pt>
                <c:pt idx="905">
                  <c:v>37940</c:v>
                </c:pt>
                <c:pt idx="906">
                  <c:v>37947</c:v>
                </c:pt>
                <c:pt idx="907">
                  <c:v>37954</c:v>
                </c:pt>
                <c:pt idx="908">
                  <c:v>37961</c:v>
                </c:pt>
                <c:pt idx="909">
                  <c:v>37968</c:v>
                </c:pt>
                <c:pt idx="910">
                  <c:v>37975</c:v>
                </c:pt>
                <c:pt idx="911">
                  <c:v>37982</c:v>
                </c:pt>
                <c:pt idx="912">
                  <c:v>37989</c:v>
                </c:pt>
                <c:pt idx="913">
                  <c:v>37996</c:v>
                </c:pt>
                <c:pt idx="914">
                  <c:v>38003</c:v>
                </c:pt>
                <c:pt idx="915">
                  <c:v>38010</c:v>
                </c:pt>
                <c:pt idx="916">
                  <c:v>38017</c:v>
                </c:pt>
                <c:pt idx="917">
                  <c:v>38024</c:v>
                </c:pt>
                <c:pt idx="918">
                  <c:v>38031</c:v>
                </c:pt>
                <c:pt idx="919">
                  <c:v>38038</c:v>
                </c:pt>
                <c:pt idx="920">
                  <c:v>38045</c:v>
                </c:pt>
                <c:pt idx="921">
                  <c:v>38052</c:v>
                </c:pt>
                <c:pt idx="922">
                  <c:v>38059</c:v>
                </c:pt>
                <c:pt idx="923">
                  <c:v>38066</c:v>
                </c:pt>
                <c:pt idx="924">
                  <c:v>38073</c:v>
                </c:pt>
                <c:pt idx="925">
                  <c:v>38080</c:v>
                </c:pt>
                <c:pt idx="926">
                  <c:v>38087</c:v>
                </c:pt>
                <c:pt idx="927">
                  <c:v>38094</c:v>
                </c:pt>
                <c:pt idx="928">
                  <c:v>38101</c:v>
                </c:pt>
                <c:pt idx="929">
                  <c:v>38108</c:v>
                </c:pt>
                <c:pt idx="930">
                  <c:v>38115</c:v>
                </c:pt>
                <c:pt idx="931">
                  <c:v>38122</c:v>
                </c:pt>
                <c:pt idx="932">
                  <c:v>38129</c:v>
                </c:pt>
                <c:pt idx="933">
                  <c:v>38136</c:v>
                </c:pt>
                <c:pt idx="934">
                  <c:v>38143</c:v>
                </c:pt>
                <c:pt idx="935">
                  <c:v>38150</c:v>
                </c:pt>
                <c:pt idx="936">
                  <c:v>38157</c:v>
                </c:pt>
                <c:pt idx="937">
                  <c:v>38164</c:v>
                </c:pt>
                <c:pt idx="938">
                  <c:v>38171</c:v>
                </c:pt>
                <c:pt idx="939">
                  <c:v>38178</c:v>
                </c:pt>
                <c:pt idx="940">
                  <c:v>38185</c:v>
                </c:pt>
                <c:pt idx="941">
                  <c:v>38192</c:v>
                </c:pt>
                <c:pt idx="942">
                  <c:v>38199</c:v>
                </c:pt>
                <c:pt idx="943">
                  <c:v>38206</c:v>
                </c:pt>
                <c:pt idx="944">
                  <c:v>38213</c:v>
                </c:pt>
                <c:pt idx="945">
                  <c:v>38220</c:v>
                </c:pt>
                <c:pt idx="946">
                  <c:v>38227</c:v>
                </c:pt>
                <c:pt idx="947">
                  <c:v>38234</c:v>
                </c:pt>
                <c:pt idx="948">
                  <c:v>38241</c:v>
                </c:pt>
                <c:pt idx="949">
                  <c:v>38248</c:v>
                </c:pt>
                <c:pt idx="950">
                  <c:v>38255</c:v>
                </c:pt>
                <c:pt idx="951">
                  <c:v>38262</c:v>
                </c:pt>
                <c:pt idx="952">
                  <c:v>38269</c:v>
                </c:pt>
                <c:pt idx="953">
                  <c:v>38276</c:v>
                </c:pt>
                <c:pt idx="954">
                  <c:v>38283</c:v>
                </c:pt>
                <c:pt idx="955">
                  <c:v>38290</c:v>
                </c:pt>
                <c:pt idx="956">
                  <c:v>38297</c:v>
                </c:pt>
                <c:pt idx="957">
                  <c:v>38304</c:v>
                </c:pt>
                <c:pt idx="958">
                  <c:v>38311</c:v>
                </c:pt>
                <c:pt idx="959">
                  <c:v>38318</c:v>
                </c:pt>
                <c:pt idx="960">
                  <c:v>38325</c:v>
                </c:pt>
                <c:pt idx="961">
                  <c:v>38332</c:v>
                </c:pt>
                <c:pt idx="962">
                  <c:v>38339</c:v>
                </c:pt>
                <c:pt idx="963">
                  <c:v>38346</c:v>
                </c:pt>
                <c:pt idx="964">
                  <c:v>38353</c:v>
                </c:pt>
                <c:pt idx="965">
                  <c:v>38360</c:v>
                </c:pt>
                <c:pt idx="966">
                  <c:v>38367</c:v>
                </c:pt>
                <c:pt idx="967">
                  <c:v>38374</c:v>
                </c:pt>
                <c:pt idx="968">
                  <c:v>38381</c:v>
                </c:pt>
                <c:pt idx="969">
                  <c:v>38388</c:v>
                </c:pt>
                <c:pt idx="970">
                  <c:v>38395</c:v>
                </c:pt>
                <c:pt idx="971">
                  <c:v>38402</c:v>
                </c:pt>
                <c:pt idx="972">
                  <c:v>38409</c:v>
                </c:pt>
                <c:pt idx="973">
                  <c:v>38416</c:v>
                </c:pt>
                <c:pt idx="974">
                  <c:v>38423</c:v>
                </c:pt>
                <c:pt idx="975">
                  <c:v>38430</c:v>
                </c:pt>
                <c:pt idx="976">
                  <c:v>38437</c:v>
                </c:pt>
                <c:pt idx="977">
                  <c:v>38444</c:v>
                </c:pt>
                <c:pt idx="978">
                  <c:v>38451</c:v>
                </c:pt>
                <c:pt idx="979">
                  <c:v>38458</c:v>
                </c:pt>
                <c:pt idx="980">
                  <c:v>38465</c:v>
                </c:pt>
                <c:pt idx="981">
                  <c:v>38472</c:v>
                </c:pt>
                <c:pt idx="982">
                  <c:v>38479</c:v>
                </c:pt>
                <c:pt idx="983">
                  <c:v>38486</c:v>
                </c:pt>
                <c:pt idx="984">
                  <c:v>38493</c:v>
                </c:pt>
                <c:pt idx="985">
                  <c:v>38500</c:v>
                </c:pt>
                <c:pt idx="986">
                  <c:v>38507</c:v>
                </c:pt>
                <c:pt idx="987">
                  <c:v>38514</c:v>
                </c:pt>
                <c:pt idx="988">
                  <c:v>38521</c:v>
                </c:pt>
                <c:pt idx="989">
                  <c:v>38528</c:v>
                </c:pt>
                <c:pt idx="990">
                  <c:v>38535</c:v>
                </c:pt>
                <c:pt idx="991">
                  <c:v>38542</c:v>
                </c:pt>
                <c:pt idx="992">
                  <c:v>38549</c:v>
                </c:pt>
                <c:pt idx="993">
                  <c:v>38556</c:v>
                </c:pt>
                <c:pt idx="994">
                  <c:v>38563</c:v>
                </c:pt>
                <c:pt idx="995">
                  <c:v>38570</c:v>
                </c:pt>
                <c:pt idx="996">
                  <c:v>38577</c:v>
                </c:pt>
                <c:pt idx="997">
                  <c:v>38584</c:v>
                </c:pt>
                <c:pt idx="998">
                  <c:v>38591</c:v>
                </c:pt>
                <c:pt idx="999">
                  <c:v>38598</c:v>
                </c:pt>
                <c:pt idx="1000">
                  <c:v>38605</c:v>
                </c:pt>
                <c:pt idx="1001">
                  <c:v>38612</c:v>
                </c:pt>
                <c:pt idx="1002">
                  <c:v>38619</c:v>
                </c:pt>
                <c:pt idx="1003">
                  <c:v>38626</c:v>
                </c:pt>
                <c:pt idx="1004">
                  <c:v>38633</c:v>
                </c:pt>
                <c:pt idx="1005">
                  <c:v>38640</c:v>
                </c:pt>
                <c:pt idx="1006">
                  <c:v>38647</c:v>
                </c:pt>
                <c:pt idx="1007">
                  <c:v>38654</c:v>
                </c:pt>
                <c:pt idx="1008">
                  <c:v>38661</c:v>
                </c:pt>
                <c:pt idx="1009">
                  <c:v>38668</c:v>
                </c:pt>
                <c:pt idx="1010">
                  <c:v>38675</c:v>
                </c:pt>
                <c:pt idx="1011">
                  <c:v>38682</c:v>
                </c:pt>
                <c:pt idx="1012">
                  <c:v>38689</c:v>
                </c:pt>
                <c:pt idx="1013">
                  <c:v>38696</c:v>
                </c:pt>
                <c:pt idx="1014">
                  <c:v>38703</c:v>
                </c:pt>
                <c:pt idx="1015">
                  <c:v>38710</c:v>
                </c:pt>
                <c:pt idx="1016">
                  <c:v>38717</c:v>
                </c:pt>
                <c:pt idx="1017">
                  <c:v>38724</c:v>
                </c:pt>
                <c:pt idx="1018">
                  <c:v>38731</c:v>
                </c:pt>
                <c:pt idx="1019">
                  <c:v>38738</c:v>
                </c:pt>
                <c:pt idx="1020">
                  <c:v>38745</c:v>
                </c:pt>
                <c:pt idx="1021">
                  <c:v>38752</c:v>
                </c:pt>
                <c:pt idx="1022">
                  <c:v>38759</c:v>
                </c:pt>
                <c:pt idx="1023">
                  <c:v>38766</c:v>
                </c:pt>
                <c:pt idx="1024">
                  <c:v>38773</c:v>
                </c:pt>
                <c:pt idx="1025">
                  <c:v>38780</c:v>
                </c:pt>
                <c:pt idx="1026">
                  <c:v>38787</c:v>
                </c:pt>
                <c:pt idx="1027">
                  <c:v>38794</c:v>
                </c:pt>
                <c:pt idx="1028">
                  <c:v>38801</c:v>
                </c:pt>
                <c:pt idx="1029">
                  <c:v>38808</c:v>
                </c:pt>
                <c:pt idx="1030">
                  <c:v>38815</c:v>
                </c:pt>
                <c:pt idx="1031">
                  <c:v>38822</c:v>
                </c:pt>
                <c:pt idx="1032">
                  <c:v>38829</c:v>
                </c:pt>
                <c:pt idx="1033">
                  <c:v>38836</c:v>
                </c:pt>
                <c:pt idx="1034">
                  <c:v>38843</c:v>
                </c:pt>
                <c:pt idx="1035">
                  <c:v>38850</c:v>
                </c:pt>
                <c:pt idx="1036">
                  <c:v>38857</c:v>
                </c:pt>
                <c:pt idx="1037">
                  <c:v>38864</c:v>
                </c:pt>
                <c:pt idx="1038">
                  <c:v>38871</c:v>
                </c:pt>
                <c:pt idx="1039">
                  <c:v>38878</c:v>
                </c:pt>
                <c:pt idx="1040">
                  <c:v>38885</c:v>
                </c:pt>
                <c:pt idx="1041">
                  <c:v>38892</c:v>
                </c:pt>
                <c:pt idx="1042">
                  <c:v>38899</c:v>
                </c:pt>
                <c:pt idx="1043">
                  <c:v>38906</c:v>
                </c:pt>
                <c:pt idx="1044">
                  <c:v>38913</c:v>
                </c:pt>
                <c:pt idx="1045">
                  <c:v>38920</c:v>
                </c:pt>
                <c:pt idx="1046">
                  <c:v>38927</c:v>
                </c:pt>
                <c:pt idx="1047">
                  <c:v>38934</c:v>
                </c:pt>
                <c:pt idx="1048">
                  <c:v>38941</c:v>
                </c:pt>
                <c:pt idx="1049">
                  <c:v>38948</c:v>
                </c:pt>
                <c:pt idx="1050">
                  <c:v>38955</c:v>
                </c:pt>
                <c:pt idx="1051">
                  <c:v>38962</c:v>
                </c:pt>
                <c:pt idx="1052">
                  <c:v>38969</c:v>
                </c:pt>
                <c:pt idx="1053">
                  <c:v>38976</c:v>
                </c:pt>
                <c:pt idx="1054">
                  <c:v>38983</c:v>
                </c:pt>
                <c:pt idx="1055">
                  <c:v>38990</c:v>
                </c:pt>
                <c:pt idx="1056">
                  <c:v>38997</c:v>
                </c:pt>
                <c:pt idx="1057">
                  <c:v>39004</c:v>
                </c:pt>
                <c:pt idx="1058">
                  <c:v>39011</c:v>
                </c:pt>
                <c:pt idx="1059">
                  <c:v>39018</c:v>
                </c:pt>
                <c:pt idx="1060">
                  <c:v>39025</c:v>
                </c:pt>
                <c:pt idx="1061">
                  <c:v>39032</c:v>
                </c:pt>
                <c:pt idx="1062">
                  <c:v>39039</c:v>
                </c:pt>
                <c:pt idx="1063">
                  <c:v>39046</c:v>
                </c:pt>
                <c:pt idx="1064">
                  <c:v>39053</c:v>
                </c:pt>
                <c:pt idx="1065">
                  <c:v>39060</c:v>
                </c:pt>
                <c:pt idx="1066">
                  <c:v>39067</c:v>
                </c:pt>
                <c:pt idx="1067">
                  <c:v>39074</c:v>
                </c:pt>
                <c:pt idx="1068">
                  <c:v>39081</c:v>
                </c:pt>
                <c:pt idx="1069">
                  <c:v>39088</c:v>
                </c:pt>
                <c:pt idx="1070">
                  <c:v>39095</c:v>
                </c:pt>
                <c:pt idx="1071">
                  <c:v>39102</c:v>
                </c:pt>
                <c:pt idx="1072">
                  <c:v>39109</c:v>
                </c:pt>
                <c:pt idx="1073">
                  <c:v>39116</c:v>
                </c:pt>
                <c:pt idx="1074">
                  <c:v>39123</c:v>
                </c:pt>
                <c:pt idx="1075">
                  <c:v>39130</c:v>
                </c:pt>
                <c:pt idx="1076">
                  <c:v>39137</c:v>
                </c:pt>
                <c:pt idx="1077">
                  <c:v>39144</c:v>
                </c:pt>
                <c:pt idx="1078">
                  <c:v>39151</c:v>
                </c:pt>
                <c:pt idx="1079">
                  <c:v>39158</c:v>
                </c:pt>
                <c:pt idx="1080">
                  <c:v>39165</c:v>
                </c:pt>
                <c:pt idx="1081">
                  <c:v>39172</c:v>
                </c:pt>
                <c:pt idx="1082">
                  <c:v>39179</c:v>
                </c:pt>
                <c:pt idx="1083">
                  <c:v>39186</c:v>
                </c:pt>
                <c:pt idx="1084">
                  <c:v>39193</c:v>
                </c:pt>
                <c:pt idx="1085">
                  <c:v>39200</c:v>
                </c:pt>
                <c:pt idx="1086">
                  <c:v>39207</c:v>
                </c:pt>
                <c:pt idx="1087">
                  <c:v>39214</c:v>
                </c:pt>
                <c:pt idx="1088">
                  <c:v>39221</c:v>
                </c:pt>
                <c:pt idx="1089">
                  <c:v>39228</c:v>
                </c:pt>
                <c:pt idx="1090">
                  <c:v>39235</c:v>
                </c:pt>
                <c:pt idx="1091">
                  <c:v>39242</c:v>
                </c:pt>
                <c:pt idx="1092">
                  <c:v>39249</c:v>
                </c:pt>
                <c:pt idx="1093">
                  <c:v>39256</c:v>
                </c:pt>
                <c:pt idx="1094">
                  <c:v>39263</c:v>
                </c:pt>
                <c:pt idx="1095">
                  <c:v>39270</c:v>
                </c:pt>
                <c:pt idx="1096">
                  <c:v>39277</c:v>
                </c:pt>
                <c:pt idx="1097">
                  <c:v>39284</c:v>
                </c:pt>
                <c:pt idx="1098">
                  <c:v>39291</c:v>
                </c:pt>
                <c:pt idx="1099">
                  <c:v>39298</c:v>
                </c:pt>
                <c:pt idx="1100">
                  <c:v>39305</c:v>
                </c:pt>
                <c:pt idx="1101">
                  <c:v>39312</c:v>
                </c:pt>
                <c:pt idx="1102">
                  <c:v>39319</c:v>
                </c:pt>
                <c:pt idx="1103">
                  <c:v>39326</c:v>
                </c:pt>
                <c:pt idx="1104">
                  <c:v>39333</c:v>
                </c:pt>
                <c:pt idx="1105">
                  <c:v>39340</c:v>
                </c:pt>
                <c:pt idx="1106">
                  <c:v>39347</c:v>
                </c:pt>
                <c:pt idx="1107">
                  <c:v>39354</c:v>
                </c:pt>
                <c:pt idx="1108">
                  <c:v>39361</c:v>
                </c:pt>
                <c:pt idx="1109">
                  <c:v>39368</c:v>
                </c:pt>
                <c:pt idx="1110">
                  <c:v>39375</c:v>
                </c:pt>
                <c:pt idx="1111">
                  <c:v>39382</c:v>
                </c:pt>
                <c:pt idx="1112">
                  <c:v>39389</c:v>
                </c:pt>
                <c:pt idx="1113">
                  <c:v>39396</c:v>
                </c:pt>
                <c:pt idx="1114">
                  <c:v>39403</c:v>
                </c:pt>
                <c:pt idx="1115">
                  <c:v>39410</c:v>
                </c:pt>
                <c:pt idx="1116">
                  <c:v>39417</c:v>
                </c:pt>
                <c:pt idx="1117">
                  <c:v>39424</c:v>
                </c:pt>
                <c:pt idx="1118">
                  <c:v>39431</c:v>
                </c:pt>
                <c:pt idx="1119">
                  <c:v>39438</c:v>
                </c:pt>
                <c:pt idx="1120">
                  <c:v>39445</c:v>
                </c:pt>
                <c:pt idx="1121">
                  <c:v>39452</c:v>
                </c:pt>
                <c:pt idx="1122">
                  <c:v>39459</c:v>
                </c:pt>
                <c:pt idx="1123">
                  <c:v>39466</c:v>
                </c:pt>
                <c:pt idx="1124">
                  <c:v>39473</c:v>
                </c:pt>
                <c:pt idx="1125">
                  <c:v>39480</c:v>
                </c:pt>
                <c:pt idx="1126">
                  <c:v>39487</c:v>
                </c:pt>
                <c:pt idx="1127">
                  <c:v>39494</c:v>
                </c:pt>
                <c:pt idx="1128">
                  <c:v>39501</c:v>
                </c:pt>
                <c:pt idx="1129">
                  <c:v>39508</c:v>
                </c:pt>
                <c:pt idx="1130">
                  <c:v>39515</c:v>
                </c:pt>
                <c:pt idx="1131">
                  <c:v>39522</c:v>
                </c:pt>
                <c:pt idx="1132">
                  <c:v>39529</c:v>
                </c:pt>
                <c:pt idx="1133">
                  <c:v>39536</c:v>
                </c:pt>
                <c:pt idx="1134">
                  <c:v>39543</c:v>
                </c:pt>
                <c:pt idx="1135">
                  <c:v>39550</c:v>
                </c:pt>
                <c:pt idx="1136">
                  <c:v>39557</c:v>
                </c:pt>
                <c:pt idx="1137">
                  <c:v>39564</c:v>
                </c:pt>
                <c:pt idx="1138">
                  <c:v>39571</c:v>
                </c:pt>
                <c:pt idx="1139">
                  <c:v>39578</c:v>
                </c:pt>
                <c:pt idx="1140">
                  <c:v>39585</c:v>
                </c:pt>
                <c:pt idx="1141">
                  <c:v>39592</c:v>
                </c:pt>
                <c:pt idx="1142">
                  <c:v>39599</c:v>
                </c:pt>
                <c:pt idx="1143">
                  <c:v>39606</c:v>
                </c:pt>
                <c:pt idx="1144">
                  <c:v>39613</c:v>
                </c:pt>
                <c:pt idx="1145">
                  <c:v>39620</c:v>
                </c:pt>
                <c:pt idx="1146">
                  <c:v>39627</c:v>
                </c:pt>
                <c:pt idx="1147">
                  <c:v>39634</c:v>
                </c:pt>
                <c:pt idx="1148">
                  <c:v>39641</c:v>
                </c:pt>
                <c:pt idx="1149">
                  <c:v>39648</c:v>
                </c:pt>
                <c:pt idx="1150">
                  <c:v>39655</c:v>
                </c:pt>
                <c:pt idx="1151">
                  <c:v>39662</c:v>
                </c:pt>
                <c:pt idx="1152">
                  <c:v>39669</c:v>
                </c:pt>
                <c:pt idx="1153">
                  <c:v>39676</c:v>
                </c:pt>
                <c:pt idx="1154">
                  <c:v>39683</c:v>
                </c:pt>
                <c:pt idx="1155">
                  <c:v>39690</c:v>
                </c:pt>
                <c:pt idx="1156">
                  <c:v>39697</c:v>
                </c:pt>
                <c:pt idx="1157">
                  <c:v>39704</c:v>
                </c:pt>
                <c:pt idx="1158">
                  <c:v>39711</c:v>
                </c:pt>
                <c:pt idx="1159">
                  <c:v>39718</c:v>
                </c:pt>
                <c:pt idx="1160">
                  <c:v>39725</c:v>
                </c:pt>
                <c:pt idx="1161">
                  <c:v>39732</c:v>
                </c:pt>
                <c:pt idx="1162">
                  <c:v>39739</c:v>
                </c:pt>
                <c:pt idx="1163">
                  <c:v>39746</c:v>
                </c:pt>
                <c:pt idx="1164">
                  <c:v>39753</c:v>
                </c:pt>
                <c:pt idx="1165">
                  <c:v>39760</c:v>
                </c:pt>
                <c:pt idx="1166">
                  <c:v>39767</c:v>
                </c:pt>
                <c:pt idx="1167">
                  <c:v>39774</c:v>
                </c:pt>
                <c:pt idx="1168">
                  <c:v>39781</c:v>
                </c:pt>
                <c:pt idx="1169">
                  <c:v>39788</c:v>
                </c:pt>
                <c:pt idx="1170">
                  <c:v>39795</c:v>
                </c:pt>
                <c:pt idx="1171">
                  <c:v>39802</c:v>
                </c:pt>
                <c:pt idx="1172">
                  <c:v>39809</c:v>
                </c:pt>
                <c:pt idx="1173">
                  <c:v>39816</c:v>
                </c:pt>
                <c:pt idx="1174">
                  <c:v>39823</c:v>
                </c:pt>
                <c:pt idx="1175">
                  <c:v>39830</c:v>
                </c:pt>
                <c:pt idx="1176">
                  <c:v>39837</c:v>
                </c:pt>
                <c:pt idx="1177">
                  <c:v>39844</c:v>
                </c:pt>
                <c:pt idx="1178">
                  <c:v>39851</c:v>
                </c:pt>
                <c:pt idx="1179">
                  <c:v>39858</c:v>
                </c:pt>
                <c:pt idx="1180">
                  <c:v>39865</c:v>
                </c:pt>
                <c:pt idx="1181">
                  <c:v>39872</c:v>
                </c:pt>
                <c:pt idx="1182">
                  <c:v>39879</c:v>
                </c:pt>
                <c:pt idx="1183">
                  <c:v>39886</c:v>
                </c:pt>
                <c:pt idx="1184">
                  <c:v>39893</c:v>
                </c:pt>
                <c:pt idx="1185">
                  <c:v>39900</c:v>
                </c:pt>
                <c:pt idx="1186">
                  <c:v>39907</c:v>
                </c:pt>
                <c:pt idx="1187">
                  <c:v>39914</c:v>
                </c:pt>
                <c:pt idx="1188">
                  <c:v>39921</c:v>
                </c:pt>
                <c:pt idx="1189">
                  <c:v>39928</c:v>
                </c:pt>
                <c:pt idx="1190">
                  <c:v>39935</c:v>
                </c:pt>
                <c:pt idx="1191">
                  <c:v>39942</c:v>
                </c:pt>
                <c:pt idx="1192">
                  <c:v>39949</c:v>
                </c:pt>
                <c:pt idx="1193">
                  <c:v>39956</c:v>
                </c:pt>
                <c:pt idx="1194">
                  <c:v>39963</c:v>
                </c:pt>
                <c:pt idx="1195">
                  <c:v>39970</c:v>
                </c:pt>
                <c:pt idx="1196">
                  <c:v>39977</c:v>
                </c:pt>
                <c:pt idx="1197">
                  <c:v>39984</c:v>
                </c:pt>
                <c:pt idx="1198">
                  <c:v>39991</c:v>
                </c:pt>
                <c:pt idx="1199">
                  <c:v>39998</c:v>
                </c:pt>
                <c:pt idx="1200">
                  <c:v>40005</c:v>
                </c:pt>
                <c:pt idx="1201">
                  <c:v>40012</c:v>
                </c:pt>
                <c:pt idx="1202">
                  <c:v>40019</c:v>
                </c:pt>
                <c:pt idx="1203">
                  <c:v>40026</c:v>
                </c:pt>
                <c:pt idx="1204">
                  <c:v>40033</c:v>
                </c:pt>
                <c:pt idx="1205">
                  <c:v>40040</c:v>
                </c:pt>
                <c:pt idx="1206">
                  <c:v>40047</c:v>
                </c:pt>
                <c:pt idx="1207">
                  <c:v>40054</c:v>
                </c:pt>
                <c:pt idx="1208">
                  <c:v>40061</c:v>
                </c:pt>
                <c:pt idx="1209">
                  <c:v>40068</c:v>
                </c:pt>
                <c:pt idx="1210">
                  <c:v>40075</c:v>
                </c:pt>
                <c:pt idx="1211">
                  <c:v>40082</c:v>
                </c:pt>
                <c:pt idx="1212">
                  <c:v>40089</c:v>
                </c:pt>
                <c:pt idx="1213">
                  <c:v>40096</c:v>
                </c:pt>
                <c:pt idx="1214">
                  <c:v>40103</c:v>
                </c:pt>
                <c:pt idx="1215">
                  <c:v>40110</c:v>
                </c:pt>
                <c:pt idx="1216">
                  <c:v>40117</c:v>
                </c:pt>
                <c:pt idx="1217">
                  <c:v>40124</c:v>
                </c:pt>
                <c:pt idx="1218">
                  <c:v>40131</c:v>
                </c:pt>
                <c:pt idx="1219">
                  <c:v>40138</c:v>
                </c:pt>
                <c:pt idx="1220">
                  <c:v>40145</c:v>
                </c:pt>
                <c:pt idx="1221">
                  <c:v>40152</c:v>
                </c:pt>
                <c:pt idx="1222">
                  <c:v>40159</c:v>
                </c:pt>
                <c:pt idx="1223">
                  <c:v>40166</c:v>
                </c:pt>
                <c:pt idx="1224">
                  <c:v>40173</c:v>
                </c:pt>
                <c:pt idx="1225">
                  <c:v>40180</c:v>
                </c:pt>
                <c:pt idx="1226">
                  <c:v>40187</c:v>
                </c:pt>
                <c:pt idx="1227">
                  <c:v>40194</c:v>
                </c:pt>
                <c:pt idx="1228">
                  <c:v>40201</c:v>
                </c:pt>
                <c:pt idx="1229">
                  <c:v>40208</c:v>
                </c:pt>
                <c:pt idx="1230">
                  <c:v>40215</c:v>
                </c:pt>
                <c:pt idx="1231">
                  <c:v>40222</c:v>
                </c:pt>
                <c:pt idx="1232">
                  <c:v>40229</c:v>
                </c:pt>
                <c:pt idx="1233">
                  <c:v>40236</c:v>
                </c:pt>
                <c:pt idx="1234">
                  <c:v>40243</c:v>
                </c:pt>
                <c:pt idx="1235">
                  <c:v>40250</c:v>
                </c:pt>
                <c:pt idx="1236">
                  <c:v>40257</c:v>
                </c:pt>
                <c:pt idx="1237">
                  <c:v>40264</c:v>
                </c:pt>
                <c:pt idx="1238">
                  <c:v>40271</c:v>
                </c:pt>
                <c:pt idx="1239">
                  <c:v>40278</c:v>
                </c:pt>
                <c:pt idx="1240">
                  <c:v>40285</c:v>
                </c:pt>
                <c:pt idx="1241">
                  <c:v>40292</c:v>
                </c:pt>
                <c:pt idx="1242">
                  <c:v>40299</c:v>
                </c:pt>
                <c:pt idx="1243">
                  <c:v>40306</c:v>
                </c:pt>
                <c:pt idx="1244">
                  <c:v>40313</c:v>
                </c:pt>
                <c:pt idx="1245">
                  <c:v>40320</c:v>
                </c:pt>
                <c:pt idx="1246">
                  <c:v>40327</c:v>
                </c:pt>
                <c:pt idx="1247">
                  <c:v>40334</c:v>
                </c:pt>
                <c:pt idx="1248">
                  <c:v>40341</c:v>
                </c:pt>
                <c:pt idx="1249">
                  <c:v>40348</c:v>
                </c:pt>
                <c:pt idx="1250">
                  <c:v>40355</c:v>
                </c:pt>
                <c:pt idx="1251">
                  <c:v>40362</c:v>
                </c:pt>
                <c:pt idx="1252">
                  <c:v>40369</c:v>
                </c:pt>
                <c:pt idx="1253">
                  <c:v>40376</c:v>
                </c:pt>
                <c:pt idx="1254">
                  <c:v>40383</c:v>
                </c:pt>
                <c:pt idx="1255">
                  <c:v>40390</c:v>
                </c:pt>
                <c:pt idx="1256">
                  <c:v>40397</c:v>
                </c:pt>
                <c:pt idx="1257">
                  <c:v>40404</c:v>
                </c:pt>
                <c:pt idx="1258">
                  <c:v>40411</c:v>
                </c:pt>
                <c:pt idx="1259">
                  <c:v>40418</c:v>
                </c:pt>
                <c:pt idx="1260">
                  <c:v>40425</c:v>
                </c:pt>
                <c:pt idx="1261">
                  <c:v>40432</c:v>
                </c:pt>
                <c:pt idx="1262">
                  <c:v>40439</c:v>
                </c:pt>
                <c:pt idx="1263">
                  <c:v>40446</c:v>
                </c:pt>
                <c:pt idx="1264">
                  <c:v>40453</c:v>
                </c:pt>
                <c:pt idx="1265">
                  <c:v>40460</c:v>
                </c:pt>
                <c:pt idx="1266">
                  <c:v>40467</c:v>
                </c:pt>
                <c:pt idx="1267">
                  <c:v>40474</c:v>
                </c:pt>
                <c:pt idx="1268">
                  <c:v>40481</c:v>
                </c:pt>
                <c:pt idx="1269">
                  <c:v>40488</c:v>
                </c:pt>
                <c:pt idx="1270">
                  <c:v>40495</c:v>
                </c:pt>
                <c:pt idx="1271">
                  <c:v>40502</c:v>
                </c:pt>
                <c:pt idx="1272">
                  <c:v>40509</c:v>
                </c:pt>
                <c:pt idx="1273">
                  <c:v>40516</c:v>
                </c:pt>
                <c:pt idx="1274">
                  <c:v>40523</c:v>
                </c:pt>
                <c:pt idx="1275">
                  <c:v>40530</c:v>
                </c:pt>
                <c:pt idx="1276">
                  <c:v>40537</c:v>
                </c:pt>
                <c:pt idx="1277">
                  <c:v>40544</c:v>
                </c:pt>
                <c:pt idx="1278">
                  <c:v>40551</c:v>
                </c:pt>
                <c:pt idx="1279">
                  <c:v>40558</c:v>
                </c:pt>
                <c:pt idx="1280">
                  <c:v>40565</c:v>
                </c:pt>
                <c:pt idx="1281">
                  <c:v>40572</c:v>
                </c:pt>
                <c:pt idx="1282">
                  <c:v>40579</c:v>
                </c:pt>
                <c:pt idx="1283">
                  <c:v>40586</c:v>
                </c:pt>
                <c:pt idx="1284">
                  <c:v>40593</c:v>
                </c:pt>
                <c:pt idx="1285">
                  <c:v>40600</c:v>
                </c:pt>
                <c:pt idx="1286">
                  <c:v>40607</c:v>
                </c:pt>
                <c:pt idx="1287">
                  <c:v>40614</c:v>
                </c:pt>
                <c:pt idx="1288">
                  <c:v>40621</c:v>
                </c:pt>
                <c:pt idx="1289">
                  <c:v>40628</c:v>
                </c:pt>
                <c:pt idx="1290">
                  <c:v>40635</c:v>
                </c:pt>
                <c:pt idx="1291">
                  <c:v>40642</c:v>
                </c:pt>
                <c:pt idx="1292">
                  <c:v>40649</c:v>
                </c:pt>
                <c:pt idx="1293">
                  <c:v>40656</c:v>
                </c:pt>
                <c:pt idx="1294">
                  <c:v>40663</c:v>
                </c:pt>
                <c:pt idx="1295">
                  <c:v>40670</c:v>
                </c:pt>
                <c:pt idx="1296">
                  <c:v>40677</c:v>
                </c:pt>
                <c:pt idx="1297">
                  <c:v>40684</c:v>
                </c:pt>
                <c:pt idx="1298">
                  <c:v>40691</c:v>
                </c:pt>
                <c:pt idx="1299">
                  <c:v>40698</c:v>
                </c:pt>
                <c:pt idx="1300">
                  <c:v>40705</c:v>
                </c:pt>
                <c:pt idx="1301">
                  <c:v>40712</c:v>
                </c:pt>
                <c:pt idx="1302">
                  <c:v>40719</c:v>
                </c:pt>
                <c:pt idx="1303">
                  <c:v>40726</c:v>
                </c:pt>
                <c:pt idx="1304">
                  <c:v>40733</c:v>
                </c:pt>
                <c:pt idx="1305">
                  <c:v>40740</c:v>
                </c:pt>
                <c:pt idx="1306">
                  <c:v>40747</c:v>
                </c:pt>
                <c:pt idx="1307">
                  <c:v>40754</c:v>
                </c:pt>
                <c:pt idx="1308">
                  <c:v>40761</c:v>
                </c:pt>
                <c:pt idx="1309">
                  <c:v>40768</c:v>
                </c:pt>
                <c:pt idx="1310">
                  <c:v>40775</c:v>
                </c:pt>
                <c:pt idx="1311">
                  <c:v>40782</c:v>
                </c:pt>
                <c:pt idx="1312">
                  <c:v>40789</c:v>
                </c:pt>
                <c:pt idx="1313">
                  <c:v>40796</c:v>
                </c:pt>
                <c:pt idx="1314">
                  <c:v>40803</c:v>
                </c:pt>
                <c:pt idx="1315">
                  <c:v>40810</c:v>
                </c:pt>
                <c:pt idx="1316">
                  <c:v>40817</c:v>
                </c:pt>
                <c:pt idx="1317">
                  <c:v>40824</c:v>
                </c:pt>
                <c:pt idx="1318">
                  <c:v>40831</c:v>
                </c:pt>
                <c:pt idx="1319">
                  <c:v>40838</c:v>
                </c:pt>
                <c:pt idx="1320">
                  <c:v>40845</c:v>
                </c:pt>
                <c:pt idx="1321">
                  <c:v>40852</c:v>
                </c:pt>
                <c:pt idx="1322">
                  <c:v>40859</c:v>
                </c:pt>
                <c:pt idx="1323">
                  <c:v>40866</c:v>
                </c:pt>
                <c:pt idx="1324">
                  <c:v>40873</c:v>
                </c:pt>
                <c:pt idx="1325">
                  <c:v>40880</c:v>
                </c:pt>
                <c:pt idx="1326">
                  <c:v>40887</c:v>
                </c:pt>
                <c:pt idx="1327">
                  <c:v>40894</c:v>
                </c:pt>
                <c:pt idx="1328">
                  <c:v>40901</c:v>
                </c:pt>
                <c:pt idx="1329">
                  <c:v>40908</c:v>
                </c:pt>
                <c:pt idx="1330">
                  <c:v>40915</c:v>
                </c:pt>
                <c:pt idx="1331">
                  <c:v>40922</c:v>
                </c:pt>
                <c:pt idx="1332">
                  <c:v>40929</c:v>
                </c:pt>
                <c:pt idx="1333">
                  <c:v>40936</c:v>
                </c:pt>
                <c:pt idx="1334">
                  <c:v>40943</c:v>
                </c:pt>
                <c:pt idx="1335">
                  <c:v>40950</c:v>
                </c:pt>
                <c:pt idx="1336">
                  <c:v>40957</c:v>
                </c:pt>
                <c:pt idx="1337">
                  <c:v>40964</c:v>
                </c:pt>
                <c:pt idx="1338">
                  <c:v>40971</c:v>
                </c:pt>
                <c:pt idx="1339">
                  <c:v>40978</c:v>
                </c:pt>
                <c:pt idx="1340">
                  <c:v>40985</c:v>
                </c:pt>
                <c:pt idx="1341">
                  <c:v>40992</c:v>
                </c:pt>
                <c:pt idx="1342">
                  <c:v>40999</c:v>
                </c:pt>
                <c:pt idx="1343">
                  <c:v>41006</c:v>
                </c:pt>
                <c:pt idx="1344">
                  <c:v>41013</c:v>
                </c:pt>
                <c:pt idx="1345">
                  <c:v>41020</c:v>
                </c:pt>
                <c:pt idx="1346">
                  <c:v>41027</c:v>
                </c:pt>
                <c:pt idx="1347">
                  <c:v>41034</c:v>
                </c:pt>
                <c:pt idx="1348">
                  <c:v>41041</c:v>
                </c:pt>
                <c:pt idx="1349">
                  <c:v>41048</c:v>
                </c:pt>
                <c:pt idx="1350">
                  <c:v>41055</c:v>
                </c:pt>
                <c:pt idx="1351">
                  <c:v>41062</c:v>
                </c:pt>
                <c:pt idx="1352">
                  <c:v>41069</c:v>
                </c:pt>
                <c:pt idx="1353">
                  <c:v>41076</c:v>
                </c:pt>
                <c:pt idx="1354">
                  <c:v>41083</c:v>
                </c:pt>
                <c:pt idx="1355">
                  <c:v>41090</c:v>
                </c:pt>
                <c:pt idx="1356">
                  <c:v>41097</c:v>
                </c:pt>
                <c:pt idx="1357">
                  <c:v>41104</c:v>
                </c:pt>
                <c:pt idx="1358">
                  <c:v>41111</c:v>
                </c:pt>
                <c:pt idx="1359">
                  <c:v>41118</c:v>
                </c:pt>
                <c:pt idx="1360">
                  <c:v>41125</c:v>
                </c:pt>
                <c:pt idx="1361">
                  <c:v>41132</c:v>
                </c:pt>
                <c:pt idx="1362">
                  <c:v>41139</c:v>
                </c:pt>
                <c:pt idx="1363">
                  <c:v>41146</c:v>
                </c:pt>
                <c:pt idx="1364">
                  <c:v>41153</c:v>
                </c:pt>
                <c:pt idx="1365">
                  <c:v>41160</c:v>
                </c:pt>
                <c:pt idx="1366">
                  <c:v>41167</c:v>
                </c:pt>
                <c:pt idx="1367">
                  <c:v>41174</c:v>
                </c:pt>
                <c:pt idx="1368">
                  <c:v>41181</c:v>
                </c:pt>
                <c:pt idx="1369">
                  <c:v>41188</c:v>
                </c:pt>
                <c:pt idx="1370">
                  <c:v>41195</c:v>
                </c:pt>
                <c:pt idx="1371">
                  <c:v>41202</c:v>
                </c:pt>
                <c:pt idx="1372">
                  <c:v>41209</c:v>
                </c:pt>
                <c:pt idx="1373">
                  <c:v>41216</c:v>
                </c:pt>
                <c:pt idx="1374">
                  <c:v>41223</c:v>
                </c:pt>
                <c:pt idx="1375">
                  <c:v>41230</c:v>
                </c:pt>
                <c:pt idx="1376">
                  <c:v>41237</c:v>
                </c:pt>
                <c:pt idx="1377">
                  <c:v>41244</c:v>
                </c:pt>
                <c:pt idx="1378">
                  <c:v>41251</c:v>
                </c:pt>
                <c:pt idx="1379">
                  <c:v>41258</c:v>
                </c:pt>
                <c:pt idx="1380">
                  <c:v>41265</c:v>
                </c:pt>
                <c:pt idx="1381">
                  <c:v>41272</c:v>
                </c:pt>
                <c:pt idx="1382">
                  <c:v>41279</c:v>
                </c:pt>
                <c:pt idx="1383">
                  <c:v>41286</c:v>
                </c:pt>
                <c:pt idx="1384">
                  <c:v>41293</c:v>
                </c:pt>
                <c:pt idx="1385">
                  <c:v>41300</c:v>
                </c:pt>
                <c:pt idx="1386">
                  <c:v>41307</c:v>
                </c:pt>
                <c:pt idx="1387">
                  <c:v>41314</c:v>
                </c:pt>
                <c:pt idx="1388">
                  <c:v>41321</c:v>
                </c:pt>
                <c:pt idx="1389">
                  <c:v>41328</c:v>
                </c:pt>
                <c:pt idx="1390">
                  <c:v>41335</c:v>
                </c:pt>
                <c:pt idx="1391">
                  <c:v>41342</c:v>
                </c:pt>
                <c:pt idx="1392">
                  <c:v>41349</c:v>
                </c:pt>
                <c:pt idx="1393">
                  <c:v>41356</c:v>
                </c:pt>
                <c:pt idx="1394">
                  <c:v>41363</c:v>
                </c:pt>
                <c:pt idx="1395">
                  <c:v>41370</c:v>
                </c:pt>
                <c:pt idx="1396">
                  <c:v>41377</c:v>
                </c:pt>
                <c:pt idx="1397">
                  <c:v>41384</c:v>
                </c:pt>
                <c:pt idx="1398">
                  <c:v>41391</c:v>
                </c:pt>
                <c:pt idx="1399">
                  <c:v>41398</c:v>
                </c:pt>
                <c:pt idx="1400">
                  <c:v>41405</c:v>
                </c:pt>
                <c:pt idx="1401">
                  <c:v>41412</c:v>
                </c:pt>
                <c:pt idx="1402">
                  <c:v>41419</c:v>
                </c:pt>
                <c:pt idx="1403">
                  <c:v>41426</c:v>
                </c:pt>
                <c:pt idx="1404">
                  <c:v>41433</c:v>
                </c:pt>
                <c:pt idx="1405">
                  <c:v>41440</c:v>
                </c:pt>
                <c:pt idx="1406">
                  <c:v>41447</c:v>
                </c:pt>
                <c:pt idx="1407">
                  <c:v>41454</c:v>
                </c:pt>
                <c:pt idx="1408">
                  <c:v>41461</c:v>
                </c:pt>
                <c:pt idx="1409">
                  <c:v>41468</c:v>
                </c:pt>
                <c:pt idx="1410">
                  <c:v>41475</c:v>
                </c:pt>
                <c:pt idx="1411">
                  <c:v>41482</c:v>
                </c:pt>
                <c:pt idx="1412">
                  <c:v>41489</c:v>
                </c:pt>
                <c:pt idx="1413">
                  <c:v>41496</c:v>
                </c:pt>
                <c:pt idx="1414">
                  <c:v>41503</c:v>
                </c:pt>
                <c:pt idx="1415">
                  <c:v>41510</c:v>
                </c:pt>
                <c:pt idx="1416">
                  <c:v>41517</c:v>
                </c:pt>
                <c:pt idx="1417">
                  <c:v>41524</c:v>
                </c:pt>
                <c:pt idx="1418">
                  <c:v>41531</c:v>
                </c:pt>
                <c:pt idx="1419">
                  <c:v>41538</c:v>
                </c:pt>
                <c:pt idx="1420">
                  <c:v>41545</c:v>
                </c:pt>
                <c:pt idx="1421">
                  <c:v>41552</c:v>
                </c:pt>
                <c:pt idx="1422">
                  <c:v>41559</c:v>
                </c:pt>
                <c:pt idx="1423">
                  <c:v>41566</c:v>
                </c:pt>
                <c:pt idx="1424">
                  <c:v>41573</c:v>
                </c:pt>
                <c:pt idx="1425">
                  <c:v>41580</c:v>
                </c:pt>
                <c:pt idx="1426">
                  <c:v>41587</c:v>
                </c:pt>
                <c:pt idx="1427">
                  <c:v>41594</c:v>
                </c:pt>
                <c:pt idx="1428">
                  <c:v>41601</c:v>
                </c:pt>
                <c:pt idx="1429">
                  <c:v>41608</c:v>
                </c:pt>
                <c:pt idx="1430">
                  <c:v>41615</c:v>
                </c:pt>
                <c:pt idx="1431">
                  <c:v>41622</c:v>
                </c:pt>
                <c:pt idx="1432">
                  <c:v>41629</c:v>
                </c:pt>
                <c:pt idx="1433">
                  <c:v>41636</c:v>
                </c:pt>
                <c:pt idx="1434">
                  <c:v>41643</c:v>
                </c:pt>
                <c:pt idx="1435">
                  <c:v>41650</c:v>
                </c:pt>
                <c:pt idx="1436">
                  <c:v>41657</c:v>
                </c:pt>
                <c:pt idx="1437">
                  <c:v>41664</c:v>
                </c:pt>
                <c:pt idx="1438">
                  <c:v>41671</c:v>
                </c:pt>
                <c:pt idx="1439">
                  <c:v>41678</c:v>
                </c:pt>
                <c:pt idx="1440">
                  <c:v>41685</c:v>
                </c:pt>
                <c:pt idx="1441">
                  <c:v>41692</c:v>
                </c:pt>
                <c:pt idx="1442">
                  <c:v>41699</c:v>
                </c:pt>
                <c:pt idx="1443">
                  <c:v>41706</c:v>
                </c:pt>
                <c:pt idx="1444">
                  <c:v>41713</c:v>
                </c:pt>
                <c:pt idx="1445">
                  <c:v>41720</c:v>
                </c:pt>
                <c:pt idx="1446">
                  <c:v>41727</c:v>
                </c:pt>
                <c:pt idx="1447">
                  <c:v>41734</c:v>
                </c:pt>
                <c:pt idx="1448">
                  <c:v>41741</c:v>
                </c:pt>
                <c:pt idx="1449">
                  <c:v>41748</c:v>
                </c:pt>
                <c:pt idx="1450">
                  <c:v>41755</c:v>
                </c:pt>
                <c:pt idx="1451">
                  <c:v>41762</c:v>
                </c:pt>
                <c:pt idx="1452">
                  <c:v>41769</c:v>
                </c:pt>
                <c:pt idx="1453">
                  <c:v>41776</c:v>
                </c:pt>
                <c:pt idx="1454">
                  <c:v>41783</c:v>
                </c:pt>
                <c:pt idx="1455">
                  <c:v>41790</c:v>
                </c:pt>
                <c:pt idx="1456">
                  <c:v>41797</c:v>
                </c:pt>
                <c:pt idx="1457">
                  <c:v>41804</c:v>
                </c:pt>
                <c:pt idx="1458">
                  <c:v>41811</c:v>
                </c:pt>
                <c:pt idx="1459">
                  <c:v>41818</c:v>
                </c:pt>
                <c:pt idx="1460">
                  <c:v>41825</c:v>
                </c:pt>
                <c:pt idx="1461">
                  <c:v>41832</c:v>
                </c:pt>
                <c:pt idx="1462">
                  <c:v>41839</c:v>
                </c:pt>
                <c:pt idx="1463">
                  <c:v>41846</c:v>
                </c:pt>
                <c:pt idx="1464">
                  <c:v>41853</c:v>
                </c:pt>
                <c:pt idx="1465">
                  <c:v>41860</c:v>
                </c:pt>
                <c:pt idx="1466">
                  <c:v>41867</c:v>
                </c:pt>
                <c:pt idx="1467">
                  <c:v>41874</c:v>
                </c:pt>
                <c:pt idx="1468">
                  <c:v>41881</c:v>
                </c:pt>
                <c:pt idx="1469">
                  <c:v>41887</c:v>
                </c:pt>
                <c:pt idx="1470">
                  <c:v>41894</c:v>
                </c:pt>
                <c:pt idx="1471">
                  <c:v>41901</c:v>
                </c:pt>
                <c:pt idx="1472">
                  <c:v>41911</c:v>
                </c:pt>
                <c:pt idx="1473">
                  <c:v>41915</c:v>
                </c:pt>
                <c:pt idx="1474">
                  <c:v>41922</c:v>
                </c:pt>
                <c:pt idx="1475">
                  <c:v>41929</c:v>
                </c:pt>
                <c:pt idx="1476">
                  <c:v>41936</c:v>
                </c:pt>
                <c:pt idx="1477">
                  <c:v>41943</c:v>
                </c:pt>
                <c:pt idx="1478">
                  <c:v>41950</c:v>
                </c:pt>
                <c:pt idx="1479">
                  <c:v>41957</c:v>
                </c:pt>
                <c:pt idx="1480">
                  <c:v>41964</c:v>
                </c:pt>
                <c:pt idx="1481">
                  <c:v>41972</c:v>
                </c:pt>
                <c:pt idx="1482">
                  <c:v>41978</c:v>
                </c:pt>
                <c:pt idx="1483">
                  <c:v>41985</c:v>
                </c:pt>
                <c:pt idx="1484">
                  <c:v>41992</c:v>
                </c:pt>
                <c:pt idx="1485">
                  <c:v>41999</c:v>
                </c:pt>
                <c:pt idx="1486">
                  <c:v>42006</c:v>
                </c:pt>
                <c:pt idx="1487">
                  <c:v>42013</c:v>
                </c:pt>
              </c:numCache>
            </c:numRef>
          </c:cat>
          <c:val>
            <c:numRef>
              <c:f>'Data_NTM PE'!$V$3:$V$1490</c:f>
              <c:numCache>
                <c:formatCode>General</c:formatCode>
                <c:ptCount val="1488"/>
                <c:pt idx="417" formatCode="0.0">
                  <c:v>26.25393</c:v>
                </c:pt>
                <c:pt idx="418" formatCode="0.0">
                  <c:v>25.961619999999954</c:v>
                </c:pt>
                <c:pt idx="419" formatCode="0.0">
                  <c:v>25.116499999999988</c:v>
                </c:pt>
                <c:pt idx="420" formatCode="0.0">
                  <c:v>24.902360000000002</c:v>
                </c:pt>
                <c:pt idx="421" formatCode="0.0">
                  <c:v>25.442749999999922</c:v>
                </c:pt>
                <c:pt idx="422" formatCode="0.0">
                  <c:v>25.062209999999947</c:v>
                </c:pt>
                <c:pt idx="423" formatCode="0.0">
                  <c:v>24.521730000000002</c:v>
                </c:pt>
                <c:pt idx="424" formatCode="0.0">
                  <c:v>24.425899999999963</c:v>
                </c:pt>
                <c:pt idx="425" formatCode="0.0">
                  <c:v>24.825500000000002</c:v>
                </c:pt>
                <c:pt idx="426" formatCode="0.0">
                  <c:v>24.678899999999999</c:v>
                </c:pt>
                <c:pt idx="427" formatCode="0.0">
                  <c:v>24.470439999999954</c:v>
                </c:pt>
                <c:pt idx="428" formatCode="0.0">
                  <c:v>23.966349999999924</c:v>
                </c:pt>
                <c:pt idx="429" formatCode="0.0">
                  <c:v>24.395399999999963</c:v>
                </c:pt>
                <c:pt idx="430" formatCode="0.0">
                  <c:v>24.623280000000001</c:v>
                </c:pt>
                <c:pt idx="431" formatCode="0.0">
                  <c:v>25.167390000000001</c:v>
                </c:pt>
                <c:pt idx="432" formatCode="0.0">
                  <c:v>25.404450000000001</c:v>
                </c:pt>
                <c:pt idx="433" formatCode="0.0">
                  <c:v>25.088379999999958</c:v>
                </c:pt>
                <c:pt idx="434" formatCode="0.0">
                  <c:v>24.904869999999999</c:v>
                </c:pt>
                <c:pt idx="435" formatCode="0.0">
                  <c:v>24.380499999999962</c:v>
                </c:pt>
                <c:pt idx="436" formatCode="0.0">
                  <c:v>24.272539999999935</c:v>
                </c:pt>
                <c:pt idx="437" formatCode="0.0">
                  <c:v>23.807099999999988</c:v>
                </c:pt>
                <c:pt idx="438" formatCode="0.0">
                  <c:v>24.243609999999947</c:v>
                </c:pt>
                <c:pt idx="439" formatCode="0.0">
                  <c:v>23.93984</c:v>
                </c:pt>
                <c:pt idx="440" formatCode="0.0">
                  <c:v>23.879180000000005</c:v>
                </c:pt>
                <c:pt idx="441" formatCode="0.0">
                  <c:v>24.649100000000001</c:v>
                </c:pt>
                <c:pt idx="442" formatCode="0.0">
                  <c:v>24.335760000000001</c:v>
                </c:pt>
                <c:pt idx="443" formatCode="0.0">
                  <c:v>24.819009999999999</c:v>
                </c:pt>
                <c:pt idx="444" formatCode="0.0">
                  <c:v>25.306380000000001</c:v>
                </c:pt>
                <c:pt idx="445" formatCode="0.0">
                  <c:v>25.14141</c:v>
                </c:pt>
                <c:pt idx="446" formatCode="0.0">
                  <c:v>25.045349999999935</c:v>
                </c:pt>
                <c:pt idx="447" formatCode="0.0">
                  <c:v>25.277629999999959</c:v>
                </c:pt>
                <c:pt idx="448" formatCode="0.0">
                  <c:v>25.111149999999999</c:v>
                </c:pt>
                <c:pt idx="449" formatCode="0.0">
                  <c:v>25.030059999999999</c:v>
                </c:pt>
                <c:pt idx="450" formatCode="0.0">
                  <c:v>24.84195000000004</c:v>
                </c:pt>
                <c:pt idx="451" formatCode="0.0">
                  <c:v>25.244639999999954</c:v>
                </c:pt>
                <c:pt idx="452" formatCode="0.0">
                  <c:v>25.263539999999935</c:v>
                </c:pt>
                <c:pt idx="453" formatCode="0.0">
                  <c:v>25.404239999999962</c:v>
                </c:pt>
                <c:pt idx="454" formatCode="0.0">
                  <c:v>25.159079999999999</c:v>
                </c:pt>
                <c:pt idx="455" formatCode="0.0">
                  <c:v>25.529140000000002</c:v>
                </c:pt>
                <c:pt idx="456" formatCode="0.0">
                  <c:v>25.356480000000001</c:v>
                </c:pt>
                <c:pt idx="457" formatCode="0.0">
                  <c:v>25.411110000000001</c:v>
                </c:pt>
                <c:pt idx="458" formatCode="0.0">
                  <c:v>24.948119999999935</c:v>
                </c:pt>
                <c:pt idx="459" formatCode="0.0">
                  <c:v>24.764289999999963</c:v>
                </c:pt>
                <c:pt idx="460" formatCode="0.0">
                  <c:v>25.001890000000031</c:v>
                </c:pt>
                <c:pt idx="461" formatCode="0.0">
                  <c:v>24.920109999999962</c:v>
                </c:pt>
                <c:pt idx="462" formatCode="0.0">
                  <c:v>24.993469999999963</c:v>
                </c:pt>
                <c:pt idx="463" formatCode="0.0">
                  <c:v>24.77993</c:v>
                </c:pt>
                <c:pt idx="464" formatCode="0.0">
                  <c:v>24.989689999999943</c:v>
                </c:pt>
                <c:pt idx="465" formatCode="0.0">
                  <c:v>25.246359999999989</c:v>
                </c:pt>
                <c:pt idx="466" formatCode="0.0">
                  <c:v>24.8459</c:v>
                </c:pt>
                <c:pt idx="467" formatCode="0.0">
                  <c:v>25.02525</c:v>
                </c:pt>
                <c:pt idx="468" formatCode="0.0">
                  <c:v>25.407160000000001</c:v>
                </c:pt>
                <c:pt idx="469" formatCode="0.0">
                  <c:v>25.350809999999999</c:v>
                </c:pt>
                <c:pt idx="470" formatCode="0.0">
                  <c:v>25.441179999999989</c:v>
                </c:pt>
                <c:pt idx="471" formatCode="0.0">
                  <c:v>25.648019999999963</c:v>
                </c:pt>
                <c:pt idx="472" formatCode="0.0">
                  <c:v>25.69819</c:v>
                </c:pt>
                <c:pt idx="473" formatCode="0.0">
                  <c:v>25.941109999999959</c:v>
                </c:pt>
                <c:pt idx="474" formatCode="0.0">
                  <c:v>25.949870000000001</c:v>
                </c:pt>
                <c:pt idx="475" formatCode="0.0">
                  <c:v>25.662109999999959</c:v>
                </c:pt>
                <c:pt idx="476" formatCode="0.0">
                  <c:v>25.459729999999954</c:v>
                </c:pt>
                <c:pt idx="477" formatCode="0.0">
                  <c:v>25.730239999999959</c:v>
                </c:pt>
                <c:pt idx="478" formatCode="0.0">
                  <c:v>25.465629999999923</c:v>
                </c:pt>
                <c:pt idx="479" formatCode="0.0">
                  <c:v>24.700709999999958</c:v>
                </c:pt>
                <c:pt idx="480" formatCode="0.0">
                  <c:v>24.872429999999962</c:v>
                </c:pt>
                <c:pt idx="481" formatCode="0.0">
                  <c:v>24.50047</c:v>
                </c:pt>
                <c:pt idx="482" formatCode="0.0">
                  <c:v>24.453239999999958</c:v>
                </c:pt>
                <c:pt idx="483" formatCode="0.0">
                  <c:v>23.951739999999958</c:v>
                </c:pt>
                <c:pt idx="484" formatCode="0.0">
                  <c:v>24.136279999999999</c:v>
                </c:pt>
                <c:pt idx="485" formatCode="0.0">
                  <c:v>24.25891</c:v>
                </c:pt>
                <c:pt idx="486" formatCode="0.0">
                  <c:v>24.269039999999954</c:v>
                </c:pt>
                <c:pt idx="487" formatCode="0.0">
                  <c:v>24.502839999999967</c:v>
                </c:pt>
                <c:pt idx="488" formatCode="0.0">
                  <c:v>24.708269999999963</c:v>
                </c:pt>
                <c:pt idx="489" formatCode="0.0">
                  <c:v>24.985089999999943</c:v>
                </c:pt>
                <c:pt idx="490" formatCode="0.0">
                  <c:v>25.043869999999988</c:v>
                </c:pt>
                <c:pt idx="491" formatCode="0.0">
                  <c:v>24.876159999999999</c:v>
                </c:pt>
                <c:pt idx="492" formatCode="0.0">
                  <c:v>24.66301</c:v>
                </c:pt>
                <c:pt idx="493" formatCode="0.0">
                  <c:v>24.85876</c:v>
                </c:pt>
                <c:pt idx="494" formatCode="0.0">
                  <c:v>25.191820000000032</c:v>
                </c:pt>
                <c:pt idx="495" formatCode="0.0">
                  <c:v>25.071400000000001</c:v>
                </c:pt>
                <c:pt idx="496" formatCode="0.0">
                  <c:v>24.994050000000001</c:v>
                </c:pt>
                <c:pt idx="497" formatCode="0.0">
                  <c:v>25.267999999999986</c:v>
                </c:pt>
                <c:pt idx="498" formatCode="0.0">
                  <c:v>25.062919999999959</c:v>
                </c:pt>
                <c:pt idx="499" formatCode="0.0">
                  <c:v>25.193300000000001</c:v>
                </c:pt>
                <c:pt idx="500" formatCode="0.0">
                  <c:v>25.17062</c:v>
                </c:pt>
                <c:pt idx="501" formatCode="0.0">
                  <c:v>25.302339999999958</c:v>
                </c:pt>
                <c:pt idx="502" formatCode="0.0">
                  <c:v>25.341660000000001</c:v>
                </c:pt>
                <c:pt idx="503" formatCode="0.0">
                  <c:v>25.310410000000001</c:v>
                </c:pt>
                <c:pt idx="504" formatCode="0.0">
                  <c:v>25.438770000000002</c:v>
                </c:pt>
                <c:pt idx="505" formatCode="0.0">
                  <c:v>25.367360000000001</c:v>
                </c:pt>
                <c:pt idx="506" formatCode="0.0">
                  <c:v>25.245549999999934</c:v>
                </c:pt>
                <c:pt idx="507" formatCode="0.0">
                  <c:v>25.499079999999989</c:v>
                </c:pt>
                <c:pt idx="508" formatCode="0.0">
                  <c:v>25.550999999999988</c:v>
                </c:pt>
                <c:pt idx="509" formatCode="0.0">
                  <c:v>25.320989999999988</c:v>
                </c:pt>
                <c:pt idx="510" formatCode="0.0">
                  <c:v>25.071829999999999</c:v>
                </c:pt>
                <c:pt idx="511" formatCode="0.0">
                  <c:v>25.244209999999963</c:v>
                </c:pt>
                <c:pt idx="512" formatCode="0.0">
                  <c:v>25.242459999999962</c:v>
                </c:pt>
                <c:pt idx="513" formatCode="0.0">
                  <c:v>25.153949999999988</c:v>
                </c:pt>
                <c:pt idx="514" formatCode="0.0">
                  <c:v>25.031160000000032</c:v>
                </c:pt>
                <c:pt idx="515" formatCode="0.0">
                  <c:v>25.080479999999962</c:v>
                </c:pt>
                <c:pt idx="516" formatCode="0.0">
                  <c:v>25.012250000000005</c:v>
                </c:pt>
                <c:pt idx="517" formatCode="0.0">
                  <c:v>24.757880000000036</c:v>
                </c:pt>
                <c:pt idx="518" formatCode="0.0">
                  <c:v>24.398119999999963</c:v>
                </c:pt>
                <c:pt idx="519" formatCode="0.0">
                  <c:v>24.658059999999999</c:v>
                </c:pt>
                <c:pt idx="520" formatCode="0.0">
                  <c:v>24.513480000000001</c:v>
                </c:pt>
                <c:pt idx="521" formatCode="0.0">
                  <c:v>24.474799999999959</c:v>
                </c:pt>
                <c:pt idx="522" formatCode="0.0">
                  <c:v>24.469219999999954</c:v>
                </c:pt>
                <c:pt idx="523" formatCode="0.0">
                  <c:v>24.30556</c:v>
                </c:pt>
                <c:pt idx="524" formatCode="0.0">
                  <c:v>24.105920000000001</c:v>
                </c:pt>
                <c:pt idx="525" formatCode="0.0">
                  <c:v>24.095109999999959</c:v>
                </c:pt>
                <c:pt idx="526" formatCode="0.0">
                  <c:v>24.631489999999999</c:v>
                </c:pt>
                <c:pt idx="527" formatCode="0.0">
                  <c:v>24.263609999999954</c:v>
                </c:pt>
                <c:pt idx="528" formatCode="0.0">
                  <c:v>24.258880000000001</c:v>
                </c:pt>
                <c:pt idx="529" formatCode="0.0">
                  <c:v>24.093859999999999</c:v>
                </c:pt>
                <c:pt idx="530" formatCode="0.0">
                  <c:v>24.226619999999958</c:v>
                </c:pt>
                <c:pt idx="531" formatCode="0.0">
                  <c:v>24.259720000000002</c:v>
                </c:pt>
                <c:pt idx="532" formatCode="0.0">
                  <c:v>23.853370000000005</c:v>
                </c:pt>
                <c:pt idx="533" formatCode="0.0">
                  <c:v>23.735539999999947</c:v>
                </c:pt>
                <c:pt idx="534" formatCode="0.0">
                  <c:v>23.481429999999943</c:v>
                </c:pt>
                <c:pt idx="535" formatCode="0.0">
                  <c:v>23.101710000000001</c:v>
                </c:pt>
                <c:pt idx="536" formatCode="0.0">
                  <c:v>22.51239</c:v>
                </c:pt>
                <c:pt idx="537" formatCode="0.0">
                  <c:v>23.26389</c:v>
                </c:pt>
                <c:pt idx="538" formatCode="0.0">
                  <c:v>23.271509999999989</c:v>
                </c:pt>
                <c:pt idx="539" formatCode="0.0">
                  <c:v>22.854199999999999</c:v>
                </c:pt>
                <c:pt idx="540" formatCode="0.0">
                  <c:v>22.72147</c:v>
                </c:pt>
                <c:pt idx="541" formatCode="0.0">
                  <c:v>23.510890000000032</c:v>
                </c:pt>
                <c:pt idx="542" formatCode="0.0">
                  <c:v>23.6492</c:v>
                </c:pt>
                <c:pt idx="543" formatCode="0.0">
                  <c:v>23.209810000000001</c:v>
                </c:pt>
                <c:pt idx="544" formatCode="0.0">
                  <c:v>23.248889999999989</c:v>
                </c:pt>
                <c:pt idx="545" formatCode="0.0">
                  <c:v>22.969989999999989</c:v>
                </c:pt>
                <c:pt idx="546" formatCode="0.0">
                  <c:v>22.962249999999923</c:v>
                </c:pt>
                <c:pt idx="547" formatCode="0.0">
                  <c:v>23.217040000000001</c:v>
                </c:pt>
                <c:pt idx="548" formatCode="0.0">
                  <c:v>23.538139999999963</c:v>
                </c:pt>
                <c:pt idx="549" formatCode="0.0">
                  <c:v>23.85474</c:v>
                </c:pt>
                <c:pt idx="550" formatCode="0.0">
                  <c:v>23.718229999999959</c:v>
                </c:pt>
                <c:pt idx="551" formatCode="0.0">
                  <c:v>23.83672</c:v>
                </c:pt>
                <c:pt idx="552" formatCode="0.0">
                  <c:v>23.809519999999967</c:v>
                </c:pt>
                <c:pt idx="553" formatCode="0.0">
                  <c:v>23.901299999999967</c:v>
                </c:pt>
                <c:pt idx="554" formatCode="0.0">
                  <c:v>23.895959999999999</c:v>
                </c:pt>
                <c:pt idx="555" formatCode="0.0">
                  <c:v>23.518969999999999</c:v>
                </c:pt>
                <c:pt idx="556" formatCode="0.0">
                  <c:v>23.366429999999962</c:v>
                </c:pt>
                <c:pt idx="557" formatCode="0.0">
                  <c:v>22.79635</c:v>
                </c:pt>
                <c:pt idx="558" formatCode="0.0">
                  <c:v>22.550689999999989</c:v>
                </c:pt>
                <c:pt idx="559" formatCode="0.0">
                  <c:v>23.079550000000001</c:v>
                </c:pt>
                <c:pt idx="560" formatCode="0.0">
                  <c:v>23.194040000000001</c:v>
                </c:pt>
                <c:pt idx="561" formatCode="0.0">
                  <c:v>22.902149999999935</c:v>
                </c:pt>
                <c:pt idx="562" formatCode="0.0">
                  <c:v>22.825389999999963</c:v>
                </c:pt>
                <c:pt idx="563" formatCode="0.0">
                  <c:v>22.406499999999962</c:v>
                </c:pt>
                <c:pt idx="564" formatCode="0.0">
                  <c:v>22.485439999999922</c:v>
                </c:pt>
                <c:pt idx="565" formatCode="0.0">
                  <c:v>22.068389999999958</c:v>
                </c:pt>
                <c:pt idx="566" formatCode="0.0">
                  <c:v>22.392320000000002</c:v>
                </c:pt>
                <c:pt idx="567" formatCode="0.0">
                  <c:v>22.51247</c:v>
                </c:pt>
                <c:pt idx="568" formatCode="0.0">
                  <c:v>22.297529999999959</c:v>
                </c:pt>
                <c:pt idx="569" formatCode="0.0">
                  <c:v>22.394649999999963</c:v>
                </c:pt>
                <c:pt idx="570" formatCode="0.0">
                  <c:v>22.041360000000001</c:v>
                </c:pt>
                <c:pt idx="571" formatCode="0.0">
                  <c:v>22.046050000000001</c:v>
                </c:pt>
                <c:pt idx="572" formatCode="0.0">
                  <c:v>22.209320000000002</c:v>
                </c:pt>
                <c:pt idx="573" formatCode="0.0">
                  <c:v>23.073739999999958</c:v>
                </c:pt>
                <c:pt idx="574" formatCode="0.0">
                  <c:v>22.693020000000001</c:v>
                </c:pt>
                <c:pt idx="575" formatCode="0.0">
                  <c:v>22.663139999999963</c:v>
                </c:pt>
                <c:pt idx="576" formatCode="0.0">
                  <c:v>23.10744</c:v>
                </c:pt>
                <c:pt idx="577" formatCode="0.0">
                  <c:v>23.28135</c:v>
                </c:pt>
                <c:pt idx="578" formatCode="0.0">
                  <c:v>23.129200000000001</c:v>
                </c:pt>
                <c:pt idx="579" formatCode="0.0">
                  <c:v>22.940449999999924</c:v>
                </c:pt>
                <c:pt idx="580" formatCode="0.0">
                  <c:v>22.618939999999988</c:v>
                </c:pt>
                <c:pt idx="581" formatCode="0.0">
                  <c:v>22.133479999999999</c:v>
                </c:pt>
                <c:pt idx="582" formatCode="0.0">
                  <c:v>22.312110000000001</c:v>
                </c:pt>
                <c:pt idx="583" formatCode="0.0">
                  <c:v>22.02299</c:v>
                </c:pt>
                <c:pt idx="584" formatCode="0.0">
                  <c:v>21.333760000000005</c:v>
                </c:pt>
                <c:pt idx="585" formatCode="0.0">
                  <c:v>21.504470000000001</c:v>
                </c:pt>
                <c:pt idx="586" formatCode="0.0">
                  <c:v>22.029229999999959</c:v>
                </c:pt>
                <c:pt idx="587" formatCode="0.0">
                  <c:v>22.184760000000001</c:v>
                </c:pt>
                <c:pt idx="588" formatCode="0.0">
                  <c:v>22.416360000000001</c:v>
                </c:pt>
                <c:pt idx="589" formatCode="0.0">
                  <c:v>22.505759999999963</c:v>
                </c:pt>
                <c:pt idx="590" formatCode="0.0">
                  <c:v>22.270609999999962</c:v>
                </c:pt>
                <c:pt idx="591" formatCode="0.0">
                  <c:v>21.646329999999963</c:v>
                </c:pt>
                <c:pt idx="592" formatCode="0.0">
                  <c:v>22.730779999999989</c:v>
                </c:pt>
                <c:pt idx="593" formatCode="0.0">
                  <c:v>22.49091</c:v>
                </c:pt>
                <c:pt idx="594" formatCode="0.0">
                  <c:v>22.040109999999963</c:v>
                </c:pt>
                <c:pt idx="595" formatCode="0.0">
                  <c:v>22.068079999999959</c:v>
                </c:pt>
                <c:pt idx="596" formatCode="0.0">
                  <c:v>22.15221</c:v>
                </c:pt>
                <c:pt idx="597" formatCode="0.0">
                  <c:v>22.364570000000001</c:v>
                </c:pt>
                <c:pt idx="598" formatCode="0.0">
                  <c:v>22.761609999999958</c:v>
                </c:pt>
                <c:pt idx="599" formatCode="0.0">
                  <c:v>22.615800000000036</c:v>
                </c:pt>
                <c:pt idx="600" formatCode="0.0">
                  <c:v>22.758699999999962</c:v>
                </c:pt>
                <c:pt idx="601" formatCode="0.0">
                  <c:v>22.807070000000031</c:v>
                </c:pt>
                <c:pt idx="602" formatCode="0.0">
                  <c:v>23.12444</c:v>
                </c:pt>
                <c:pt idx="603" formatCode="0.0">
                  <c:v>23.031289999999988</c:v>
                </c:pt>
                <c:pt idx="604" formatCode="0.0">
                  <c:v>23.037469999999999</c:v>
                </c:pt>
                <c:pt idx="605" formatCode="0.0">
                  <c:v>23.109719999999989</c:v>
                </c:pt>
                <c:pt idx="606" formatCode="0.0">
                  <c:v>23.175970000000031</c:v>
                </c:pt>
                <c:pt idx="607" formatCode="0.0">
                  <c:v>23.06062999999995</c:v>
                </c:pt>
                <c:pt idx="608" formatCode="0.0">
                  <c:v>23.017140000000001</c:v>
                </c:pt>
                <c:pt idx="609" formatCode="0.0">
                  <c:v>23.173760000000001</c:v>
                </c:pt>
                <c:pt idx="610" formatCode="0.0">
                  <c:v>23.336160000000032</c:v>
                </c:pt>
                <c:pt idx="611" formatCode="0.0">
                  <c:v>23.205019999999962</c:v>
                </c:pt>
                <c:pt idx="612" formatCode="0.0">
                  <c:v>23.331750000000032</c:v>
                </c:pt>
                <c:pt idx="613" formatCode="0.0">
                  <c:v>23.09412</c:v>
                </c:pt>
                <c:pt idx="614" formatCode="0.0">
                  <c:v>23.176939999999988</c:v>
                </c:pt>
                <c:pt idx="615" formatCode="0.0">
                  <c:v>23.141860000000044</c:v>
                </c:pt>
                <c:pt idx="616" formatCode="0.0">
                  <c:v>23.049529999999958</c:v>
                </c:pt>
                <c:pt idx="617" formatCode="0.0">
                  <c:v>22.905819999999963</c:v>
                </c:pt>
                <c:pt idx="618" formatCode="0.0">
                  <c:v>22.600359999999988</c:v>
                </c:pt>
                <c:pt idx="619" formatCode="0.0">
                  <c:v>22.867660000000001</c:v>
                </c:pt>
                <c:pt idx="620" formatCode="0.0">
                  <c:v>22.669799999999963</c:v>
                </c:pt>
                <c:pt idx="621" formatCode="0.0">
                  <c:v>22.6203</c:v>
                </c:pt>
                <c:pt idx="622" formatCode="0.0">
                  <c:v>22.804060000000032</c:v>
                </c:pt>
                <c:pt idx="623" formatCode="0.0">
                  <c:v>22.37294</c:v>
                </c:pt>
                <c:pt idx="624" formatCode="0.0">
                  <c:v>22.113790000000005</c:v>
                </c:pt>
                <c:pt idx="625" formatCode="0.0">
                  <c:v>21.704519999999963</c:v>
                </c:pt>
                <c:pt idx="626" formatCode="0.0">
                  <c:v>21.66216</c:v>
                </c:pt>
                <c:pt idx="627" formatCode="0.0">
                  <c:v>21.541810000000005</c:v>
                </c:pt>
                <c:pt idx="628" formatCode="0.0">
                  <c:v>21.918579999999963</c:v>
                </c:pt>
                <c:pt idx="629" formatCode="0.0">
                  <c:v>21.750689999999963</c:v>
                </c:pt>
                <c:pt idx="630" formatCode="0.0">
                  <c:v>21.683150000000001</c:v>
                </c:pt>
                <c:pt idx="631" formatCode="0.0">
                  <c:v>21.705709999999954</c:v>
                </c:pt>
                <c:pt idx="632" formatCode="0.0">
                  <c:v>21.634440000000001</c:v>
                </c:pt>
                <c:pt idx="633" formatCode="0.0">
                  <c:v>21.76118</c:v>
                </c:pt>
                <c:pt idx="634" formatCode="0.0">
                  <c:v>21.978370000000002</c:v>
                </c:pt>
                <c:pt idx="635" formatCode="0.0">
                  <c:v>22.187470000000001</c:v>
                </c:pt>
                <c:pt idx="636" formatCode="0.0">
                  <c:v>22.237580000000001</c:v>
                </c:pt>
                <c:pt idx="637" formatCode="0.0">
                  <c:v>21.686889999999988</c:v>
                </c:pt>
                <c:pt idx="638" formatCode="0.0">
                  <c:v>20.750429999999962</c:v>
                </c:pt>
                <c:pt idx="639" formatCode="0.0">
                  <c:v>21.058129999999959</c:v>
                </c:pt>
                <c:pt idx="640" formatCode="0.0">
                  <c:v>20.513940000000005</c:v>
                </c:pt>
                <c:pt idx="641" formatCode="0.0">
                  <c:v>20.634380000000036</c:v>
                </c:pt>
                <c:pt idx="642" formatCode="0.0">
                  <c:v>20.22945</c:v>
                </c:pt>
                <c:pt idx="643" formatCode="0.0">
                  <c:v>20.586029999999958</c:v>
                </c:pt>
                <c:pt idx="644" formatCode="0.0">
                  <c:v>20.09038</c:v>
                </c:pt>
                <c:pt idx="645" formatCode="0.0">
                  <c:v>19.73028</c:v>
                </c:pt>
                <c:pt idx="646" formatCode="0.0">
                  <c:v>19.650099999999988</c:v>
                </c:pt>
                <c:pt idx="647" formatCode="0.0">
                  <c:v>20.041319999999963</c:v>
                </c:pt>
                <c:pt idx="648" formatCode="0.0">
                  <c:v>20.483529999999924</c:v>
                </c:pt>
                <c:pt idx="649" formatCode="0.0">
                  <c:v>21.007390000000001</c:v>
                </c:pt>
                <c:pt idx="650" formatCode="0.0">
                  <c:v>20.49419</c:v>
                </c:pt>
                <c:pt idx="651" formatCode="0.0">
                  <c:v>20.3993</c:v>
                </c:pt>
                <c:pt idx="652" formatCode="0.0">
                  <c:v>20.84151</c:v>
                </c:pt>
                <c:pt idx="653" formatCode="0.0">
                  <c:v>20.581779999999959</c:v>
                </c:pt>
                <c:pt idx="654" formatCode="0.0">
                  <c:v>19.873909999999999</c:v>
                </c:pt>
                <c:pt idx="655" formatCode="0.0">
                  <c:v>19.816250000000036</c:v>
                </c:pt>
                <c:pt idx="656" formatCode="0.0">
                  <c:v>20.681830000000001</c:v>
                </c:pt>
                <c:pt idx="657" formatCode="0.0">
                  <c:v>20.49492</c:v>
                </c:pt>
                <c:pt idx="658" formatCode="0.0">
                  <c:v>20.661290000000001</c:v>
                </c:pt>
                <c:pt idx="659" formatCode="0.0">
                  <c:v>21.220509999999958</c:v>
                </c:pt>
                <c:pt idx="660" formatCode="0.0">
                  <c:v>21.175280000000001</c:v>
                </c:pt>
                <c:pt idx="661" formatCode="0.0">
                  <c:v>21.495119999999954</c:v>
                </c:pt>
                <c:pt idx="662" formatCode="0.0">
                  <c:v>21.425739999999923</c:v>
                </c:pt>
                <c:pt idx="663" formatCode="0.0">
                  <c:v>21.646049999999963</c:v>
                </c:pt>
                <c:pt idx="664" formatCode="0.0">
                  <c:v>22.487880000000001</c:v>
                </c:pt>
                <c:pt idx="665" formatCode="0.0">
                  <c:v>22.770119999999963</c:v>
                </c:pt>
                <c:pt idx="666" formatCode="0.0">
                  <c:v>22.575419999999962</c:v>
                </c:pt>
                <c:pt idx="667" formatCode="0.0">
                  <c:v>22.465319999999924</c:v>
                </c:pt>
                <c:pt idx="668" formatCode="0.0">
                  <c:v>22.19211</c:v>
                </c:pt>
                <c:pt idx="669" formatCode="0.0">
                  <c:v>22.545870000000001</c:v>
                </c:pt>
                <c:pt idx="670" formatCode="0.0">
                  <c:v>22.65174</c:v>
                </c:pt>
                <c:pt idx="671" formatCode="0.0">
                  <c:v>22.991739999999954</c:v>
                </c:pt>
                <c:pt idx="672" formatCode="0.0">
                  <c:v>22.92587</c:v>
                </c:pt>
                <c:pt idx="673" formatCode="0.0">
                  <c:v>23.23743</c:v>
                </c:pt>
                <c:pt idx="674" formatCode="0.0">
                  <c:v>23.255599999999962</c:v>
                </c:pt>
                <c:pt idx="675" formatCode="0.0">
                  <c:v>22.909719999999954</c:v>
                </c:pt>
                <c:pt idx="676" formatCode="0.0">
                  <c:v>23.326149999999959</c:v>
                </c:pt>
                <c:pt idx="677" formatCode="0.0">
                  <c:v>23.26906</c:v>
                </c:pt>
                <c:pt idx="678" formatCode="0.0">
                  <c:v>23.226519999999958</c:v>
                </c:pt>
                <c:pt idx="679" formatCode="0.0">
                  <c:v>23.12228</c:v>
                </c:pt>
                <c:pt idx="680" formatCode="0.0">
                  <c:v>23.115649999999963</c:v>
                </c:pt>
                <c:pt idx="681" formatCode="0.0">
                  <c:v>22.940519999999935</c:v>
                </c:pt>
                <c:pt idx="682" formatCode="0.0">
                  <c:v>23.00037</c:v>
                </c:pt>
                <c:pt idx="683" formatCode="0.0">
                  <c:v>23.00994</c:v>
                </c:pt>
                <c:pt idx="684" formatCode="0.0">
                  <c:v>23.664639999999963</c:v>
                </c:pt>
                <c:pt idx="685" formatCode="0.0">
                  <c:v>23.729099999999963</c:v>
                </c:pt>
                <c:pt idx="686" formatCode="0.0">
                  <c:v>23.792999999999989</c:v>
                </c:pt>
                <c:pt idx="687" formatCode="0.0">
                  <c:v>24.17735000000004</c:v>
                </c:pt>
                <c:pt idx="688" formatCode="0.0">
                  <c:v>24.113810000000043</c:v>
                </c:pt>
                <c:pt idx="689" formatCode="0.0">
                  <c:v>23.739409999999989</c:v>
                </c:pt>
                <c:pt idx="690" formatCode="0.0">
                  <c:v>23.815290000000001</c:v>
                </c:pt>
                <c:pt idx="691" formatCode="0.0">
                  <c:v>23.533890000000032</c:v>
                </c:pt>
                <c:pt idx="692" formatCode="0.0">
                  <c:v>23.51633</c:v>
                </c:pt>
                <c:pt idx="693" formatCode="0.0">
                  <c:v>23.14817</c:v>
                </c:pt>
                <c:pt idx="694" formatCode="0.0">
                  <c:v>23.364090000000001</c:v>
                </c:pt>
                <c:pt idx="695" formatCode="0.0">
                  <c:v>23.454329999999963</c:v>
                </c:pt>
                <c:pt idx="696" formatCode="0.0">
                  <c:v>23.57414</c:v>
                </c:pt>
                <c:pt idx="697" formatCode="0.0">
                  <c:v>23.880369999999989</c:v>
                </c:pt>
                <c:pt idx="698" formatCode="0.0">
                  <c:v>23.62847</c:v>
                </c:pt>
                <c:pt idx="699" formatCode="0.0">
                  <c:v>23.757400000000001</c:v>
                </c:pt>
                <c:pt idx="700" formatCode="0.0">
                  <c:v>23.534140000000001</c:v>
                </c:pt>
                <c:pt idx="701" formatCode="0.0">
                  <c:v>23.337489999999999</c:v>
                </c:pt>
                <c:pt idx="702" formatCode="0.0">
                  <c:v>23.364650000000001</c:v>
                </c:pt>
                <c:pt idx="703" formatCode="0.0">
                  <c:v>23.099529999999962</c:v>
                </c:pt>
                <c:pt idx="704" formatCode="0.0">
                  <c:v>22.695260000000001</c:v>
                </c:pt>
                <c:pt idx="705" formatCode="0.0">
                  <c:v>22.73359</c:v>
                </c:pt>
                <c:pt idx="706" formatCode="0.0">
                  <c:v>22.62257</c:v>
                </c:pt>
                <c:pt idx="707" formatCode="0.0">
                  <c:v>22.806999999999999</c:v>
                </c:pt>
                <c:pt idx="708" formatCode="0.0">
                  <c:v>23.005619999999954</c:v>
                </c:pt>
                <c:pt idx="709" formatCode="0.0">
                  <c:v>23.267060000000001</c:v>
                </c:pt>
                <c:pt idx="710" formatCode="0.0">
                  <c:v>23.047190000000001</c:v>
                </c:pt>
                <c:pt idx="711" formatCode="0.0">
                  <c:v>22.920229999999954</c:v>
                </c:pt>
                <c:pt idx="712" formatCode="0.0">
                  <c:v>22.156350000000032</c:v>
                </c:pt>
                <c:pt idx="713" formatCode="0.0">
                  <c:v>22.052729999999954</c:v>
                </c:pt>
                <c:pt idx="714" formatCode="0.0">
                  <c:v>22.43056</c:v>
                </c:pt>
                <c:pt idx="715" formatCode="0.0">
                  <c:v>22.398</c:v>
                </c:pt>
                <c:pt idx="716" formatCode="0.0">
                  <c:v>22.622810000000001</c:v>
                </c:pt>
                <c:pt idx="717" formatCode="0.0">
                  <c:v>22.581469999999989</c:v>
                </c:pt>
                <c:pt idx="718" formatCode="0.0">
                  <c:v>22.303239999999963</c:v>
                </c:pt>
                <c:pt idx="719" formatCode="0.0">
                  <c:v>21.980189999999947</c:v>
                </c:pt>
                <c:pt idx="720" formatCode="0.0">
                  <c:v>22.25845</c:v>
                </c:pt>
                <c:pt idx="721" formatCode="0.0">
                  <c:v>21.937970000000032</c:v>
                </c:pt>
                <c:pt idx="722" formatCode="0.0">
                  <c:v>21.91309</c:v>
                </c:pt>
                <c:pt idx="723" formatCode="0.0">
                  <c:v>22.432239999999947</c:v>
                </c:pt>
                <c:pt idx="724" formatCode="0.0">
                  <c:v>22.572239999999958</c:v>
                </c:pt>
                <c:pt idx="725" formatCode="0.0">
                  <c:v>22.326589999999989</c:v>
                </c:pt>
                <c:pt idx="726" formatCode="0.0">
                  <c:v>22.549219999999959</c:v>
                </c:pt>
                <c:pt idx="727" formatCode="0.0">
                  <c:v>22.42426</c:v>
                </c:pt>
                <c:pt idx="728" formatCode="0.0">
                  <c:v>22.559989999999999</c:v>
                </c:pt>
                <c:pt idx="729" formatCode="0.0">
                  <c:v>22.482559999999935</c:v>
                </c:pt>
                <c:pt idx="730" formatCode="0.0">
                  <c:v>22.114550000000044</c:v>
                </c:pt>
                <c:pt idx="731" formatCode="0.0">
                  <c:v>21.754709999999989</c:v>
                </c:pt>
                <c:pt idx="732" formatCode="0.0">
                  <c:v>22.104520000000001</c:v>
                </c:pt>
                <c:pt idx="733" formatCode="0.0">
                  <c:v>22.335509999999989</c:v>
                </c:pt>
                <c:pt idx="734" formatCode="0.0">
                  <c:v>22.38917</c:v>
                </c:pt>
                <c:pt idx="735" formatCode="0.0">
                  <c:v>22.365029999999958</c:v>
                </c:pt>
                <c:pt idx="736" formatCode="0.0">
                  <c:v>22.647310000000001</c:v>
                </c:pt>
                <c:pt idx="737" formatCode="0.0">
                  <c:v>22.735189999999989</c:v>
                </c:pt>
                <c:pt idx="738" formatCode="0.0">
                  <c:v>22.825310000000002</c:v>
                </c:pt>
                <c:pt idx="739" formatCode="0.0">
                  <c:v>22.858219999999989</c:v>
                </c:pt>
                <c:pt idx="740" formatCode="0.0">
                  <c:v>22.642959999999999</c:v>
                </c:pt>
                <c:pt idx="741" formatCode="0.0">
                  <c:v>22.716899999999999</c:v>
                </c:pt>
                <c:pt idx="742" formatCode="0.0">
                  <c:v>22.383629999999954</c:v>
                </c:pt>
                <c:pt idx="743" formatCode="0.0">
                  <c:v>22.381739999999958</c:v>
                </c:pt>
                <c:pt idx="744" formatCode="0.0">
                  <c:v>22.50902</c:v>
                </c:pt>
                <c:pt idx="745" formatCode="0.0">
                  <c:v>22.530390000000001</c:v>
                </c:pt>
                <c:pt idx="746" formatCode="0.0">
                  <c:v>22.596499999999963</c:v>
                </c:pt>
                <c:pt idx="747" formatCode="0.0">
                  <c:v>22.43066</c:v>
                </c:pt>
                <c:pt idx="748" formatCode="0.0">
                  <c:v>22.499970000000001</c:v>
                </c:pt>
                <c:pt idx="749" formatCode="0.0">
                  <c:v>22.125050000000005</c:v>
                </c:pt>
                <c:pt idx="750" formatCode="0.0">
                  <c:v>22.304800000000036</c:v>
                </c:pt>
                <c:pt idx="751" formatCode="0.0">
                  <c:v>22.03537</c:v>
                </c:pt>
                <c:pt idx="752" formatCode="0.0">
                  <c:v>22.394390000000001</c:v>
                </c:pt>
                <c:pt idx="753" formatCode="0.0">
                  <c:v>22.332509999999989</c:v>
                </c:pt>
                <c:pt idx="754" formatCode="0.0">
                  <c:v>22.771439999999959</c:v>
                </c:pt>
                <c:pt idx="755" formatCode="0.0">
                  <c:v>22.66151</c:v>
                </c:pt>
                <c:pt idx="756" formatCode="0.0">
                  <c:v>22.321359999999999</c:v>
                </c:pt>
                <c:pt idx="757" formatCode="0.0">
                  <c:v>22.073260000000001</c:v>
                </c:pt>
                <c:pt idx="758" formatCode="0.0">
                  <c:v>21.697179999999999</c:v>
                </c:pt>
                <c:pt idx="759" formatCode="0.0">
                  <c:v>22.00366</c:v>
                </c:pt>
                <c:pt idx="760" formatCode="0.0">
                  <c:v>21.991230000000002</c:v>
                </c:pt>
                <c:pt idx="761" formatCode="0.0">
                  <c:v>21.967939999999963</c:v>
                </c:pt>
                <c:pt idx="762" formatCode="0.0">
                  <c:v>21.47607</c:v>
                </c:pt>
                <c:pt idx="763" formatCode="0.0">
                  <c:v>21.137980000000049</c:v>
                </c:pt>
                <c:pt idx="764" formatCode="0.0">
                  <c:v>21.269589999999958</c:v>
                </c:pt>
                <c:pt idx="765" formatCode="0.0">
                  <c:v>20.636600000000001</c:v>
                </c:pt>
                <c:pt idx="766" formatCode="0.0">
                  <c:v>20.827120000000001</c:v>
                </c:pt>
                <c:pt idx="767" formatCode="0.0">
                  <c:v>19.931930000000001</c:v>
                </c:pt>
                <c:pt idx="768" formatCode="0.0">
                  <c:v>19.312850000000044</c:v>
                </c:pt>
                <c:pt idx="769" formatCode="0.0">
                  <c:v>19.115290000000005</c:v>
                </c:pt>
                <c:pt idx="770" formatCode="0.0">
                  <c:v>19.552230000000002</c:v>
                </c:pt>
                <c:pt idx="771" formatCode="0.0">
                  <c:v>20.002569999999963</c:v>
                </c:pt>
                <c:pt idx="772" formatCode="0.0">
                  <c:v>20.43403</c:v>
                </c:pt>
                <c:pt idx="773" formatCode="0.0">
                  <c:v>20.668800000000001</c:v>
                </c:pt>
                <c:pt idx="774" formatCode="0.0">
                  <c:v>21.121900000000036</c:v>
                </c:pt>
                <c:pt idx="775" formatCode="0.0">
                  <c:v>21.073399999999989</c:v>
                </c:pt>
                <c:pt idx="776" formatCode="0.0">
                  <c:v>21.332719999999959</c:v>
                </c:pt>
                <c:pt idx="777" formatCode="0.0">
                  <c:v>21.757819999999999</c:v>
                </c:pt>
                <c:pt idx="778" formatCode="0.0">
                  <c:v>22.444579999999959</c:v>
                </c:pt>
                <c:pt idx="779" formatCode="0.0">
                  <c:v>22.54777</c:v>
                </c:pt>
                <c:pt idx="780" formatCode="0.0">
                  <c:v>22.359629999999989</c:v>
                </c:pt>
                <c:pt idx="781" formatCode="0.0">
                  <c:v>22.239879999999999</c:v>
                </c:pt>
                <c:pt idx="782" formatCode="0.0">
                  <c:v>22.750019999999989</c:v>
                </c:pt>
                <c:pt idx="783" formatCode="0.0">
                  <c:v>23.09601</c:v>
                </c:pt>
                <c:pt idx="784" formatCode="0.0">
                  <c:v>22.97437</c:v>
                </c:pt>
                <c:pt idx="785" formatCode="0.0">
                  <c:v>23.136420000000001</c:v>
                </c:pt>
                <c:pt idx="786" formatCode="0.0">
                  <c:v>23.296890000000001</c:v>
                </c:pt>
                <c:pt idx="787" formatCode="0.0">
                  <c:v>22.86281</c:v>
                </c:pt>
                <c:pt idx="788" formatCode="0.0">
                  <c:v>22.68281</c:v>
                </c:pt>
                <c:pt idx="789" formatCode="0.0">
                  <c:v>22.786189999999962</c:v>
                </c:pt>
                <c:pt idx="790" formatCode="0.0">
                  <c:v>23.134720000000005</c:v>
                </c:pt>
                <c:pt idx="791" formatCode="0.0">
                  <c:v>21.137980000000049</c:v>
                </c:pt>
                <c:pt idx="792" formatCode="0.0">
                  <c:v>21.269589999999958</c:v>
                </c:pt>
                <c:pt idx="793" formatCode="0.0">
                  <c:v>19.115290000000005</c:v>
                </c:pt>
                <c:pt idx="794" formatCode="0.0">
                  <c:v>21.121900000000036</c:v>
                </c:pt>
                <c:pt idx="795" formatCode="0.0">
                  <c:v>22.54777</c:v>
                </c:pt>
                <c:pt idx="796" formatCode="0.0">
                  <c:v>22.97437</c:v>
                </c:pt>
                <c:pt idx="797" formatCode="0.0">
                  <c:v>22.786189999999962</c:v>
                </c:pt>
                <c:pt idx="798" formatCode="0.0">
                  <c:v>23.44697</c:v>
                </c:pt>
                <c:pt idx="799" formatCode="0.0">
                  <c:v>25.189990000000005</c:v>
                </c:pt>
                <c:pt idx="800" formatCode="0.0">
                  <c:v>25.33033</c:v>
                </c:pt>
                <c:pt idx="801" formatCode="0.0">
                  <c:v>25.61354</c:v>
                </c:pt>
                <c:pt idx="802" formatCode="0.0">
                  <c:v>25.8765</c:v>
                </c:pt>
                <c:pt idx="803" formatCode="0.0">
                  <c:v>25.834940000000032</c:v>
                </c:pt>
                <c:pt idx="804" formatCode="0.0">
                  <c:v>25.884599999999963</c:v>
                </c:pt>
                <c:pt idx="805" formatCode="0.0">
                  <c:v>23.46125</c:v>
                </c:pt>
                <c:pt idx="806" formatCode="0.0">
                  <c:v>23.745509999999936</c:v>
                </c:pt>
                <c:pt idx="807" formatCode="0.0">
                  <c:v>24.08006</c:v>
                </c:pt>
                <c:pt idx="808" formatCode="0.0">
                  <c:v>24.31833</c:v>
                </c:pt>
                <c:pt idx="809" formatCode="0.0">
                  <c:v>24.058579999999989</c:v>
                </c:pt>
                <c:pt idx="810" formatCode="0.0">
                  <c:v>23.594380000000001</c:v>
                </c:pt>
                <c:pt idx="811" formatCode="0.0">
                  <c:v>23.713830000000005</c:v>
                </c:pt>
                <c:pt idx="812" formatCode="0.0">
                  <c:v>23.94322999999995</c:v>
                </c:pt>
                <c:pt idx="813" formatCode="0.0">
                  <c:v>23.504449999999963</c:v>
                </c:pt>
                <c:pt idx="814" formatCode="0.0">
                  <c:v>23.675129999999989</c:v>
                </c:pt>
                <c:pt idx="815" formatCode="0.0">
                  <c:v>23.368019999999962</c:v>
                </c:pt>
                <c:pt idx="816" formatCode="0.0">
                  <c:v>24.246079999999989</c:v>
                </c:pt>
                <c:pt idx="817" formatCode="0.0">
                  <c:v>24.942819999999962</c:v>
                </c:pt>
                <c:pt idx="818" formatCode="0.0">
                  <c:v>24.982439999999919</c:v>
                </c:pt>
                <c:pt idx="819" formatCode="0.0">
                  <c:v>22.835070000000005</c:v>
                </c:pt>
                <c:pt idx="820" formatCode="0.0">
                  <c:v>22.874210000000001</c:v>
                </c:pt>
                <c:pt idx="821" formatCode="0.0">
                  <c:v>22.208519999999954</c:v>
                </c:pt>
                <c:pt idx="822" formatCode="0.0">
                  <c:v>21.999829999999989</c:v>
                </c:pt>
                <c:pt idx="823" formatCode="0.0">
                  <c:v>22.280109999999958</c:v>
                </c:pt>
                <c:pt idx="824" formatCode="0.0">
                  <c:v>21.39753</c:v>
                </c:pt>
                <c:pt idx="825" formatCode="0.0">
                  <c:v>21.630759999999999</c:v>
                </c:pt>
                <c:pt idx="826" formatCode="0.0">
                  <c:v>21.305160000000001</c:v>
                </c:pt>
                <c:pt idx="827" formatCode="0.0">
                  <c:v>22.34186000000004</c:v>
                </c:pt>
                <c:pt idx="828" formatCode="0.0">
                  <c:v>21.926399999999958</c:v>
                </c:pt>
                <c:pt idx="829" formatCode="0.0">
                  <c:v>21.58888</c:v>
                </c:pt>
                <c:pt idx="830" formatCode="0.0">
                  <c:v>20.662120000000002</c:v>
                </c:pt>
                <c:pt idx="831" formatCode="0.0">
                  <c:v>19.57546</c:v>
                </c:pt>
                <c:pt idx="832" formatCode="0.0">
                  <c:v>19.222930000000002</c:v>
                </c:pt>
                <c:pt idx="833" formatCode="0.0">
                  <c:v>19.227160000000001</c:v>
                </c:pt>
                <c:pt idx="834" formatCode="0.0">
                  <c:v>19.300699999999967</c:v>
                </c:pt>
                <c:pt idx="835" formatCode="0.0">
                  <c:v>17.980839999999958</c:v>
                </c:pt>
                <c:pt idx="836" formatCode="0.0">
                  <c:v>16.543949999999963</c:v>
                </c:pt>
                <c:pt idx="837" formatCode="0.0">
                  <c:v>16.644600000000001</c:v>
                </c:pt>
                <c:pt idx="838" formatCode="0.0">
                  <c:v>17.086010000000002</c:v>
                </c:pt>
                <c:pt idx="839" formatCode="0.0">
                  <c:v>18.110800000000044</c:v>
                </c:pt>
                <c:pt idx="840" formatCode="0.0">
                  <c:v>18.533940000000001</c:v>
                </c:pt>
                <c:pt idx="841" formatCode="0.0">
                  <c:v>18.754639999999959</c:v>
                </c:pt>
                <c:pt idx="842" formatCode="0.0">
                  <c:v>18.354500000000005</c:v>
                </c:pt>
                <c:pt idx="843" formatCode="0.0">
                  <c:v>17.45692</c:v>
                </c:pt>
                <c:pt idx="844" formatCode="0.0">
                  <c:v>17.505880000000001</c:v>
                </c:pt>
                <c:pt idx="845" formatCode="0.0">
                  <c:v>16.631730000000001</c:v>
                </c:pt>
                <c:pt idx="846" formatCode="0.0">
                  <c:v>16.383189999999964</c:v>
                </c:pt>
                <c:pt idx="847" formatCode="0.0">
                  <c:v>15.89057</c:v>
                </c:pt>
                <c:pt idx="848" formatCode="0.0">
                  <c:v>16.655080000000005</c:v>
                </c:pt>
                <c:pt idx="849" formatCode="0.0">
                  <c:v>17.633559999999999</c:v>
                </c:pt>
                <c:pt idx="850" formatCode="0.0">
                  <c:v>17.897870000000044</c:v>
                </c:pt>
                <c:pt idx="851" formatCode="0.0">
                  <c:v>17.919280000000001</c:v>
                </c:pt>
                <c:pt idx="852" formatCode="0.0">
                  <c:v>17.83634</c:v>
                </c:pt>
                <c:pt idx="853" formatCode="0.0">
                  <c:v>18.065899999999989</c:v>
                </c:pt>
                <c:pt idx="854" formatCode="0.0">
                  <c:v>18.493709999999954</c:v>
                </c:pt>
                <c:pt idx="855" formatCode="0.0">
                  <c:v>18.651669999999999</c:v>
                </c:pt>
                <c:pt idx="856" formatCode="0.0">
                  <c:v>18.210239999999963</c:v>
                </c:pt>
                <c:pt idx="857" formatCode="0.0">
                  <c:v>17.373980000000032</c:v>
                </c:pt>
                <c:pt idx="858" formatCode="0.0">
                  <c:v>17.560559999999963</c:v>
                </c:pt>
                <c:pt idx="859" formatCode="0.0">
                  <c:v>17.161580000000001</c:v>
                </c:pt>
                <c:pt idx="860" formatCode="0.0">
                  <c:v>17.812339999999963</c:v>
                </c:pt>
                <c:pt idx="861" formatCode="0.0">
                  <c:v>18.0809</c:v>
                </c:pt>
                <c:pt idx="862" formatCode="0.0">
                  <c:v>17.578309999999959</c:v>
                </c:pt>
                <c:pt idx="863" formatCode="0.0">
                  <c:v>16.791129999999963</c:v>
                </c:pt>
                <c:pt idx="864" formatCode="0.0">
                  <c:v>16.755429999999958</c:v>
                </c:pt>
                <c:pt idx="865" formatCode="0.0">
                  <c:v>16.311640000000001</c:v>
                </c:pt>
                <c:pt idx="866" formatCode="0.0">
                  <c:v>16.432489999999962</c:v>
                </c:pt>
                <c:pt idx="867" formatCode="0.0">
                  <c:v>16.74738</c:v>
                </c:pt>
                <c:pt idx="868" formatCode="0.0">
                  <c:v>16.677240000000001</c:v>
                </c:pt>
                <c:pt idx="869" formatCode="0.0">
                  <c:v>16.482459999999943</c:v>
                </c:pt>
                <c:pt idx="870" formatCode="0.0">
                  <c:v>16.661439999999963</c:v>
                </c:pt>
                <c:pt idx="871" formatCode="0.0">
                  <c:v>17.911549999999959</c:v>
                </c:pt>
                <c:pt idx="872" formatCode="0.0">
                  <c:v>17.265829999999962</c:v>
                </c:pt>
                <c:pt idx="873" formatCode="0.0">
                  <c:v>17.614390000000039</c:v>
                </c:pt>
                <c:pt idx="874" formatCode="0.0">
                  <c:v>17.435779999999962</c:v>
                </c:pt>
                <c:pt idx="875" formatCode="0.0">
                  <c:v>17.851649999999989</c:v>
                </c:pt>
                <c:pt idx="876" formatCode="0.0">
                  <c:v>17.91001</c:v>
                </c:pt>
                <c:pt idx="877" formatCode="0.0">
                  <c:v>18.05341</c:v>
                </c:pt>
                <c:pt idx="878" formatCode="0.0">
                  <c:v>18.013169999999999</c:v>
                </c:pt>
                <c:pt idx="879" formatCode="0.0">
                  <c:v>18.279109999999989</c:v>
                </c:pt>
                <c:pt idx="880" formatCode="0.0">
                  <c:v>18.011030000000005</c:v>
                </c:pt>
                <c:pt idx="881" formatCode="0.0">
                  <c:v>18.616440000000001</c:v>
                </c:pt>
                <c:pt idx="882" formatCode="0.0">
                  <c:v>18.953139999999962</c:v>
                </c:pt>
                <c:pt idx="883" formatCode="0.0">
                  <c:v>19.000389999999989</c:v>
                </c:pt>
                <c:pt idx="884" formatCode="0.0">
                  <c:v>19.066880000000001</c:v>
                </c:pt>
                <c:pt idx="885" formatCode="0.0">
                  <c:v>18.12772</c:v>
                </c:pt>
                <c:pt idx="886" formatCode="0.0">
                  <c:v>18.275429999999954</c:v>
                </c:pt>
                <c:pt idx="887" formatCode="0.0">
                  <c:v>18.50376</c:v>
                </c:pt>
                <c:pt idx="888" formatCode="0.0">
                  <c:v>18.432689999999958</c:v>
                </c:pt>
                <c:pt idx="889" formatCode="0.0">
                  <c:v>18.499699999999958</c:v>
                </c:pt>
                <c:pt idx="890" formatCode="0.0">
                  <c:v>18.063229999999958</c:v>
                </c:pt>
                <c:pt idx="891" formatCode="0.0">
                  <c:v>17.95383</c:v>
                </c:pt>
                <c:pt idx="892" formatCode="0.0">
                  <c:v>18.194160000000036</c:v>
                </c:pt>
                <c:pt idx="893" formatCode="0.0">
                  <c:v>18.105530000000002</c:v>
                </c:pt>
                <c:pt idx="894" formatCode="0.0">
                  <c:v>18.374199999999988</c:v>
                </c:pt>
                <c:pt idx="895" formatCode="0.0">
                  <c:v>18.498449999999924</c:v>
                </c:pt>
                <c:pt idx="896" formatCode="0.0">
                  <c:v>18.469360000000002</c:v>
                </c:pt>
                <c:pt idx="897" formatCode="0.0">
                  <c:v>18.294530000000002</c:v>
                </c:pt>
                <c:pt idx="898" formatCode="0.0">
                  <c:v>17.590140000000002</c:v>
                </c:pt>
                <c:pt idx="899" formatCode="0.0">
                  <c:v>18.15644</c:v>
                </c:pt>
                <c:pt idx="900" formatCode="0.0">
                  <c:v>18.296319999999962</c:v>
                </c:pt>
                <c:pt idx="901" formatCode="0.0">
                  <c:v>18.326809999999988</c:v>
                </c:pt>
                <c:pt idx="902" formatCode="0.0">
                  <c:v>18.107199999999999</c:v>
                </c:pt>
                <c:pt idx="903" formatCode="0.0">
                  <c:v>18.342679999999962</c:v>
                </c:pt>
                <c:pt idx="904" formatCode="0.0">
                  <c:v>18.102450000000001</c:v>
                </c:pt>
                <c:pt idx="905" formatCode="0.0">
                  <c:v>17.968389999999935</c:v>
                </c:pt>
                <c:pt idx="906" formatCode="0.0">
                  <c:v>17.71068</c:v>
                </c:pt>
                <c:pt idx="907" formatCode="0.0">
                  <c:v>18.083559999999963</c:v>
                </c:pt>
                <c:pt idx="908" formatCode="0.0">
                  <c:v>17.67022</c:v>
                </c:pt>
                <c:pt idx="909" formatCode="0.0">
                  <c:v>17.880509999999958</c:v>
                </c:pt>
                <c:pt idx="910" formatCode="0.0">
                  <c:v>18.12237</c:v>
                </c:pt>
                <c:pt idx="911" formatCode="0.0">
                  <c:v>18.242609999999935</c:v>
                </c:pt>
                <c:pt idx="912" formatCode="0.0">
                  <c:v>18.452289999999962</c:v>
                </c:pt>
                <c:pt idx="913" formatCode="0.0">
                  <c:v>18.778649999999935</c:v>
                </c:pt>
                <c:pt idx="914" formatCode="0.0">
                  <c:v>19.041779999999989</c:v>
                </c:pt>
                <c:pt idx="915" formatCode="0.0">
                  <c:v>18.987359999999963</c:v>
                </c:pt>
                <c:pt idx="916" formatCode="0.0">
                  <c:v>18.786679999999958</c:v>
                </c:pt>
                <c:pt idx="917" formatCode="0.0">
                  <c:v>18.872610000000002</c:v>
                </c:pt>
                <c:pt idx="918" formatCode="0.0">
                  <c:v>18.928899999999963</c:v>
                </c:pt>
                <c:pt idx="919" formatCode="0.0">
                  <c:v>18.90089</c:v>
                </c:pt>
                <c:pt idx="920" formatCode="0.0">
                  <c:v>18.809629999999963</c:v>
                </c:pt>
                <c:pt idx="921" formatCode="0.0">
                  <c:v>18.918209999999959</c:v>
                </c:pt>
                <c:pt idx="922" formatCode="0.0">
                  <c:v>18.377520000000001</c:v>
                </c:pt>
                <c:pt idx="923" formatCode="0.0">
                  <c:v>18.085429999999935</c:v>
                </c:pt>
                <c:pt idx="924" formatCode="0.0">
                  <c:v>18.057500000000001</c:v>
                </c:pt>
                <c:pt idx="925" formatCode="0.0">
                  <c:v>18.577190000000005</c:v>
                </c:pt>
                <c:pt idx="926" formatCode="0.0">
                  <c:v>18.506499999999967</c:v>
                </c:pt>
                <c:pt idx="927" formatCode="0.0">
                  <c:v>18.356459999999988</c:v>
                </c:pt>
                <c:pt idx="928" formatCode="0.0">
                  <c:v>18.420950000000001</c:v>
                </c:pt>
                <c:pt idx="929" formatCode="0.0">
                  <c:v>17.841629999999963</c:v>
                </c:pt>
                <c:pt idx="930" formatCode="0.0">
                  <c:v>17.468789999999924</c:v>
                </c:pt>
                <c:pt idx="931" formatCode="0.0">
                  <c:v>17.358930000000001</c:v>
                </c:pt>
                <c:pt idx="932" formatCode="0.0">
                  <c:v>17.325019999999963</c:v>
                </c:pt>
                <c:pt idx="933" formatCode="0.0">
                  <c:v>17.719709999999989</c:v>
                </c:pt>
                <c:pt idx="934" formatCode="0.0">
                  <c:v>17.719090000000001</c:v>
                </c:pt>
                <c:pt idx="935" formatCode="0.0">
                  <c:v>17.93449</c:v>
                </c:pt>
                <c:pt idx="936" formatCode="0.0">
                  <c:v>17.792159999999967</c:v>
                </c:pt>
                <c:pt idx="937" formatCode="0.0">
                  <c:v>17.15269</c:v>
                </c:pt>
                <c:pt idx="938" formatCode="0.0">
                  <c:v>17.038329999999959</c:v>
                </c:pt>
                <c:pt idx="939" formatCode="0.0">
                  <c:v>16.797080000000001</c:v>
                </c:pt>
                <c:pt idx="940" formatCode="0.0">
                  <c:v>16.613720000000001</c:v>
                </c:pt>
                <c:pt idx="941" formatCode="0.0">
                  <c:v>16.38456</c:v>
                </c:pt>
                <c:pt idx="942" formatCode="0.0">
                  <c:v>16.61861</c:v>
                </c:pt>
                <c:pt idx="943" formatCode="0.0">
                  <c:v>15.874790000000004</c:v>
                </c:pt>
                <c:pt idx="944" formatCode="0.0">
                  <c:v>15.81134</c:v>
                </c:pt>
                <c:pt idx="945" formatCode="0.0">
                  <c:v>16.306190000000001</c:v>
                </c:pt>
                <c:pt idx="946" formatCode="0.0">
                  <c:v>16.419280000000001</c:v>
                </c:pt>
                <c:pt idx="947" formatCode="0.0">
                  <c:v>16.506639999999958</c:v>
                </c:pt>
                <c:pt idx="948" formatCode="0.0">
                  <c:v>16.667809999999999</c:v>
                </c:pt>
                <c:pt idx="949" formatCode="0.0">
                  <c:v>16.557259999999999</c:v>
                </c:pt>
                <c:pt idx="950" formatCode="0.0">
                  <c:v>16.28669999999995</c:v>
                </c:pt>
                <c:pt idx="951" formatCode="0.0">
                  <c:v>16.648949999999989</c:v>
                </c:pt>
                <c:pt idx="952" formatCode="0.0">
                  <c:v>16.502109999999959</c:v>
                </c:pt>
                <c:pt idx="953" formatCode="0.0">
                  <c:v>16.297090000000001</c:v>
                </c:pt>
                <c:pt idx="954" formatCode="0.0">
                  <c:v>16.125299999999989</c:v>
                </c:pt>
                <c:pt idx="955" formatCode="0.0">
                  <c:v>16.631580000000032</c:v>
                </c:pt>
                <c:pt idx="956" formatCode="0.0">
                  <c:v>17.198139999999963</c:v>
                </c:pt>
                <c:pt idx="957" formatCode="0.0">
                  <c:v>17.489599999999935</c:v>
                </c:pt>
                <c:pt idx="958" formatCode="0.0">
                  <c:v>17.277609999999989</c:v>
                </c:pt>
                <c:pt idx="959" formatCode="0.0">
                  <c:v>17.423409999999958</c:v>
                </c:pt>
                <c:pt idx="960" formatCode="0.0">
                  <c:v>17.472449999999924</c:v>
                </c:pt>
                <c:pt idx="961" formatCode="0.0">
                  <c:v>17.422169999999962</c:v>
                </c:pt>
                <c:pt idx="962" formatCode="0.0">
                  <c:v>17.276489999999963</c:v>
                </c:pt>
                <c:pt idx="963" formatCode="0.0">
                  <c:v>17.506620000000002</c:v>
                </c:pt>
                <c:pt idx="964" formatCode="0.0">
                  <c:v>17.437390000000001</c:v>
                </c:pt>
                <c:pt idx="965" formatCode="0.0">
                  <c:v>17.039819999999999</c:v>
                </c:pt>
                <c:pt idx="966" formatCode="0.0">
                  <c:v>16.966989999999967</c:v>
                </c:pt>
                <c:pt idx="967" formatCode="0.0">
                  <c:v>16.728509999999954</c:v>
                </c:pt>
                <c:pt idx="968" formatCode="0.0">
                  <c:v>16.778580000000002</c:v>
                </c:pt>
                <c:pt idx="969" formatCode="0.0">
                  <c:v>17.21443</c:v>
                </c:pt>
                <c:pt idx="970" formatCode="0.0">
                  <c:v>17.09094</c:v>
                </c:pt>
                <c:pt idx="971" formatCode="0.0">
                  <c:v>17.021070000000005</c:v>
                </c:pt>
                <c:pt idx="972" formatCode="0.0">
                  <c:v>17.01811</c:v>
                </c:pt>
                <c:pt idx="973" formatCode="0.0">
                  <c:v>17.169250000000005</c:v>
                </c:pt>
                <c:pt idx="974" formatCode="0.0">
                  <c:v>16.866119999999963</c:v>
                </c:pt>
                <c:pt idx="975" formatCode="0.0">
                  <c:v>16.67454</c:v>
                </c:pt>
                <c:pt idx="976" formatCode="0.0">
                  <c:v>16.542419999999954</c:v>
                </c:pt>
                <c:pt idx="977" formatCode="0.0">
                  <c:v>16.563639999999936</c:v>
                </c:pt>
                <c:pt idx="978" formatCode="0.0">
                  <c:v>16.596609999999959</c:v>
                </c:pt>
                <c:pt idx="979" formatCode="0.0">
                  <c:v>16.05463</c:v>
                </c:pt>
                <c:pt idx="980" formatCode="0.0">
                  <c:v>16.182849999999959</c:v>
                </c:pt>
                <c:pt idx="981" formatCode="0.0">
                  <c:v>16.249229999999958</c:v>
                </c:pt>
                <c:pt idx="982" formatCode="0.0">
                  <c:v>16.378789999999963</c:v>
                </c:pt>
                <c:pt idx="983" formatCode="0.0">
                  <c:v>16.129069999999999</c:v>
                </c:pt>
                <c:pt idx="984" formatCode="0.0">
                  <c:v>16.599129999999963</c:v>
                </c:pt>
                <c:pt idx="985" formatCode="0.0">
                  <c:v>16.711279999999999</c:v>
                </c:pt>
                <c:pt idx="986" formatCode="0.0">
                  <c:v>16.643699999999964</c:v>
                </c:pt>
                <c:pt idx="987" formatCode="0.0">
                  <c:v>16.649640000000002</c:v>
                </c:pt>
                <c:pt idx="988" formatCode="0.0">
                  <c:v>16.906279999999963</c:v>
                </c:pt>
                <c:pt idx="989" formatCode="0.0">
                  <c:v>16.48706</c:v>
                </c:pt>
                <c:pt idx="990" formatCode="0.0">
                  <c:v>16.52976</c:v>
                </c:pt>
                <c:pt idx="991" formatCode="0.0">
                  <c:v>16.3322</c:v>
                </c:pt>
                <c:pt idx="992" formatCode="0.0">
                  <c:v>16.548669999999962</c:v>
                </c:pt>
                <c:pt idx="993" formatCode="0.0">
                  <c:v>16.594660000000001</c:v>
                </c:pt>
                <c:pt idx="994" formatCode="0.0">
                  <c:v>16.517830000000032</c:v>
                </c:pt>
                <c:pt idx="995" formatCode="0.0">
                  <c:v>16.327079999999999</c:v>
                </c:pt>
                <c:pt idx="996" formatCode="0.0">
                  <c:v>16.39912</c:v>
                </c:pt>
                <c:pt idx="997" formatCode="0.0">
                  <c:v>16.162509999999962</c:v>
                </c:pt>
                <c:pt idx="998" formatCode="0.0">
                  <c:v>15.967000000000002</c:v>
                </c:pt>
                <c:pt idx="999" formatCode="0.0">
                  <c:v>16.112780000000001</c:v>
                </c:pt>
                <c:pt idx="1000" formatCode="0.0">
                  <c:v>16.429379999999959</c:v>
                </c:pt>
                <c:pt idx="1001" formatCode="0.0">
                  <c:v>16.445579999999943</c:v>
                </c:pt>
                <c:pt idx="1002" formatCode="0.0">
                  <c:v>15.98624</c:v>
                </c:pt>
                <c:pt idx="1003" formatCode="0.0">
                  <c:v>16.164079999999988</c:v>
                </c:pt>
                <c:pt idx="1004" formatCode="0.0">
                  <c:v>15.636819999999998</c:v>
                </c:pt>
                <c:pt idx="1005" formatCode="0.0">
                  <c:v>15.514760000000001</c:v>
                </c:pt>
                <c:pt idx="1006" formatCode="0.0">
                  <c:v>15.446</c:v>
                </c:pt>
                <c:pt idx="1007" formatCode="0.0">
                  <c:v>15.683810000000001</c:v>
                </c:pt>
                <c:pt idx="1008" formatCode="0.0">
                  <c:v>15.968269999999999</c:v>
                </c:pt>
                <c:pt idx="1009" formatCode="0.0">
                  <c:v>16.04035</c:v>
                </c:pt>
                <c:pt idx="1010" formatCode="0.0">
                  <c:v>16.216470000000001</c:v>
                </c:pt>
                <c:pt idx="1011" formatCode="0.0">
                  <c:v>16.448409999999935</c:v>
                </c:pt>
                <c:pt idx="1012" formatCode="0.0">
                  <c:v>16.340479999999989</c:v>
                </c:pt>
                <c:pt idx="1013" formatCode="0.0">
                  <c:v>16.267980000000001</c:v>
                </c:pt>
                <c:pt idx="1014" formatCode="0.0">
                  <c:v>16.370470000000001</c:v>
                </c:pt>
                <c:pt idx="1015" formatCode="0.0">
                  <c:v>16.387560000000001</c:v>
                </c:pt>
                <c:pt idx="1016" formatCode="0.0">
                  <c:v>16.084859999999999</c:v>
                </c:pt>
                <c:pt idx="1017" formatCode="0.0">
                  <c:v>16.254079999999988</c:v>
                </c:pt>
                <c:pt idx="1018" formatCode="0.0">
                  <c:v>16.21847</c:v>
                </c:pt>
                <c:pt idx="1019" formatCode="0.0">
                  <c:v>15.889470000000006</c:v>
                </c:pt>
                <c:pt idx="1020" formatCode="0.0">
                  <c:v>16.169560000000001</c:v>
                </c:pt>
                <c:pt idx="1021" formatCode="0.0">
                  <c:v>15.921520000000001</c:v>
                </c:pt>
                <c:pt idx="1022" formatCode="0.0">
                  <c:v>15.83019</c:v>
                </c:pt>
                <c:pt idx="1023" formatCode="0.0">
                  <c:v>15.98039</c:v>
                </c:pt>
                <c:pt idx="1024" formatCode="0.0">
                  <c:v>16.030960000000039</c:v>
                </c:pt>
                <c:pt idx="1025" formatCode="0.0">
                  <c:v>16.006950000000032</c:v>
                </c:pt>
                <c:pt idx="1026" formatCode="0.0">
                  <c:v>15.82662</c:v>
                </c:pt>
                <c:pt idx="1027" formatCode="0.0">
                  <c:v>16.148859999999999</c:v>
                </c:pt>
                <c:pt idx="1028" formatCode="0.0">
                  <c:v>16.080089999999959</c:v>
                </c:pt>
                <c:pt idx="1029" formatCode="0.0">
                  <c:v>15.959130000000018</c:v>
                </c:pt>
                <c:pt idx="1030" formatCode="0.0">
                  <c:v>15.936360000000001</c:v>
                </c:pt>
                <c:pt idx="1031" formatCode="0.0">
                  <c:v>15.796470000000001</c:v>
                </c:pt>
                <c:pt idx="1032" formatCode="0.0">
                  <c:v>16.047429999999963</c:v>
                </c:pt>
                <c:pt idx="1033" formatCode="0.0">
                  <c:v>16.00826</c:v>
                </c:pt>
                <c:pt idx="1034" formatCode="0.0">
                  <c:v>16.172550000000001</c:v>
                </c:pt>
                <c:pt idx="1035" formatCode="0.0">
                  <c:v>15.68085</c:v>
                </c:pt>
                <c:pt idx="1036" formatCode="0.0">
                  <c:v>15.347710000000001</c:v>
                </c:pt>
                <c:pt idx="1037" formatCode="0.0">
                  <c:v>15.486880000000006</c:v>
                </c:pt>
                <c:pt idx="1038" formatCode="0.0">
                  <c:v>15.27266</c:v>
                </c:pt>
                <c:pt idx="1039" formatCode="0.0">
                  <c:v>14.8468</c:v>
                </c:pt>
                <c:pt idx="1040" formatCode="0.0">
                  <c:v>14.842440000000018</c:v>
                </c:pt>
                <c:pt idx="1041" formatCode="0.0">
                  <c:v>14.72908</c:v>
                </c:pt>
                <c:pt idx="1042" formatCode="0.0">
                  <c:v>14.99934</c:v>
                </c:pt>
                <c:pt idx="1043" formatCode="0.0">
                  <c:v>14.955170000000004</c:v>
                </c:pt>
                <c:pt idx="1044" formatCode="0.0">
                  <c:v>14.609170000000001</c:v>
                </c:pt>
                <c:pt idx="1045" formatCode="0.0">
                  <c:v>14.657530000000015</c:v>
                </c:pt>
                <c:pt idx="1046" formatCode="0.0">
                  <c:v>15.10961</c:v>
                </c:pt>
                <c:pt idx="1047" formatCode="0.0">
                  <c:v>15.119269999999998</c:v>
                </c:pt>
                <c:pt idx="1048" formatCode="0.0">
                  <c:v>14.970140000000002</c:v>
                </c:pt>
                <c:pt idx="1049" formatCode="0.0">
                  <c:v>15.307360000000001</c:v>
                </c:pt>
                <c:pt idx="1050" formatCode="0.0">
                  <c:v>15.165140000000006</c:v>
                </c:pt>
                <c:pt idx="1051" formatCode="0.0">
                  <c:v>15.311970000000001</c:v>
                </c:pt>
                <c:pt idx="1052" formatCode="0.0">
                  <c:v>15.167020000000001</c:v>
                </c:pt>
                <c:pt idx="1053" formatCode="0.0">
                  <c:v>15.38287</c:v>
                </c:pt>
                <c:pt idx="1054" formatCode="0.0">
                  <c:v>15.126290000000001</c:v>
                </c:pt>
                <c:pt idx="1055" formatCode="0.0">
                  <c:v>15.3687</c:v>
                </c:pt>
                <c:pt idx="1056" formatCode="0.0">
                  <c:v>15.495000000000006</c:v>
                </c:pt>
                <c:pt idx="1057" formatCode="0.0">
                  <c:v>15.561860000000001</c:v>
                </c:pt>
                <c:pt idx="1058" formatCode="0.0">
                  <c:v>15.59585</c:v>
                </c:pt>
                <c:pt idx="1059" formatCode="0.0">
                  <c:v>15.695460000000002</c:v>
                </c:pt>
                <c:pt idx="1060" formatCode="0.0">
                  <c:v>15.54683</c:v>
                </c:pt>
                <c:pt idx="1061" formatCode="0.0">
                  <c:v>15.736000000000001</c:v>
                </c:pt>
                <c:pt idx="1062" formatCode="0.0">
                  <c:v>15.940520000000001</c:v>
                </c:pt>
                <c:pt idx="1063" formatCode="0.0">
                  <c:v>16.076599999999967</c:v>
                </c:pt>
                <c:pt idx="1064" formatCode="0.0">
                  <c:v>16.028009999999959</c:v>
                </c:pt>
                <c:pt idx="1065" formatCode="0.0">
                  <c:v>16.09207</c:v>
                </c:pt>
                <c:pt idx="1066" formatCode="0.0">
                  <c:v>15.965070000000004</c:v>
                </c:pt>
                <c:pt idx="1067" formatCode="0.0">
                  <c:v>15.78213</c:v>
                </c:pt>
                <c:pt idx="1068" formatCode="0.0">
                  <c:v>15.879400000000023</c:v>
                </c:pt>
                <c:pt idx="1069" formatCode="0.0">
                  <c:v>15.770300000000001</c:v>
                </c:pt>
                <c:pt idx="1070" formatCode="0.0">
                  <c:v>15.975660000000016</c:v>
                </c:pt>
                <c:pt idx="1071" formatCode="0.0">
                  <c:v>15.97311</c:v>
                </c:pt>
                <c:pt idx="1072" formatCode="0.0">
                  <c:v>15.92928</c:v>
                </c:pt>
                <c:pt idx="1073" formatCode="0.0">
                  <c:v>16.222829999999959</c:v>
                </c:pt>
                <c:pt idx="1074" formatCode="0.0">
                  <c:v>16.107130000000005</c:v>
                </c:pt>
                <c:pt idx="1075" formatCode="0.0">
                  <c:v>16.150030000000001</c:v>
                </c:pt>
                <c:pt idx="1076" formatCode="0.0">
                  <c:v>16.09112</c:v>
                </c:pt>
                <c:pt idx="1077" formatCode="0.0">
                  <c:v>15.44281</c:v>
                </c:pt>
                <c:pt idx="1078" formatCode="0.0">
                  <c:v>15.219050000000001</c:v>
                </c:pt>
                <c:pt idx="1079" formatCode="0.0">
                  <c:v>15.04654</c:v>
                </c:pt>
                <c:pt idx="1080" formatCode="0.0">
                  <c:v>15.6668</c:v>
                </c:pt>
                <c:pt idx="1081" formatCode="0.0">
                  <c:v>15.500440000000006</c:v>
                </c:pt>
                <c:pt idx="1082" formatCode="0.0">
                  <c:v>15.75018</c:v>
                </c:pt>
                <c:pt idx="1083" formatCode="0.0">
                  <c:v>15.84934</c:v>
                </c:pt>
                <c:pt idx="1084" formatCode="0.0">
                  <c:v>16.19303</c:v>
                </c:pt>
                <c:pt idx="1085" formatCode="0.0">
                  <c:v>16.222229999999943</c:v>
                </c:pt>
                <c:pt idx="1086" formatCode="0.0">
                  <c:v>16.304970000000043</c:v>
                </c:pt>
                <c:pt idx="1087" formatCode="0.0">
                  <c:v>16.286629999999935</c:v>
                </c:pt>
                <c:pt idx="1088" formatCode="0.0">
                  <c:v>16.469439999999935</c:v>
                </c:pt>
                <c:pt idx="1089" formatCode="0.0">
                  <c:v>16.39358</c:v>
                </c:pt>
                <c:pt idx="1090" formatCode="0.0">
                  <c:v>16.168379999999967</c:v>
                </c:pt>
                <c:pt idx="1091" formatCode="0.0">
                  <c:v>15.880500000000016</c:v>
                </c:pt>
                <c:pt idx="1092" formatCode="0.0">
                  <c:v>16.14631</c:v>
                </c:pt>
                <c:pt idx="1093" formatCode="0.0">
                  <c:v>15.847300000000001</c:v>
                </c:pt>
                <c:pt idx="1094" formatCode="0.0">
                  <c:v>15.861690000000017</c:v>
                </c:pt>
                <c:pt idx="1095" formatCode="0.0">
                  <c:v>16.134750000000039</c:v>
                </c:pt>
                <c:pt idx="1096" formatCode="0.0">
                  <c:v>16.3033</c:v>
                </c:pt>
                <c:pt idx="1097" formatCode="0.0">
                  <c:v>16.110050000000044</c:v>
                </c:pt>
                <c:pt idx="1098" formatCode="0.0">
                  <c:v>15.32094</c:v>
                </c:pt>
                <c:pt idx="1099" formatCode="0.0">
                  <c:v>15.09144</c:v>
                </c:pt>
                <c:pt idx="1100" formatCode="0.0">
                  <c:v>15.30819</c:v>
                </c:pt>
                <c:pt idx="1101" formatCode="0.0">
                  <c:v>15.094720000000001</c:v>
                </c:pt>
                <c:pt idx="1102" formatCode="0.0">
                  <c:v>15.392470000000017</c:v>
                </c:pt>
                <c:pt idx="1103" formatCode="0.0">
                  <c:v>15.33652</c:v>
                </c:pt>
                <c:pt idx="1104" formatCode="0.0">
                  <c:v>14.930900000000001</c:v>
                </c:pt>
                <c:pt idx="1105" formatCode="0.0">
                  <c:v>15.458130000000002</c:v>
                </c:pt>
                <c:pt idx="1106" formatCode="0.0">
                  <c:v>15.89029</c:v>
                </c:pt>
                <c:pt idx="1107" formatCode="0.0">
                  <c:v>15.921470000000001</c:v>
                </c:pt>
                <c:pt idx="1108" formatCode="0.0">
                  <c:v>16.282429999999934</c:v>
                </c:pt>
                <c:pt idx="1109" formatCode="0.0">
                  <c:v>16.326409999999989</c:v>
                </c:pt>
                <c:pt idx="1110" formatCode="0.0">
                  <c:v>15.686970000000001</c:v>
                </c:pt>
                <c:pt idx="1111" formatCode="0.0">
                  <c:v>16.049150000000001</c:v>
                </c:pt>
                <c:pt idx="1112" formatCode="0.0">
                  <c:v>15.781269999999999</c:v>
                </c:pt>
                <c:pt idx="1113" formatCode="0.0">
                  <c:v>15.447269999999998</c:v>
                </c:pt>
                <c:pt idx="1114" formatCode="0.0">
                  <c:v>15.500860000000001</c:v>
                </c:pt>
                <c:pt idx="1115" formatCode="0.0">
                  <c:v>15.50691</c:v>
                </c:pt>
                <c:pt idx="1116" formatCode="0.0">
                  <c:v>16.06429</c:v>
                </c:pt>
                <c:pt idx="1117" formatCode="0.0">
                  <c:v>16.785579999999943</c:v>
                </c:pt>
                <c:pt idx="1118" formatCode="0.0">
                  <c:v>15.962940000000016</c:v>
                </c:pt>
                <c:pt idx="1119" formatCode="0.0">
                  <c:v>15.971580000000015</c:v>
                </c:pt>
                <c:pt idx="1120" formatCode="0.0">
                  <c:v>15.907300000000001</c:v>
                </c:pt>
                <c:pt idx="1121" formatCode="0.0">
                  <c:v>15.187959999999999</c:v>
                </c:pt>
                <c:pt idx="1122" formatCode="0.0">
                  <c:v>14.85717</c:v>
                </c:pt>
                <c:pt idx="1123" formatCode="0.0">
                  <c:v>14.85805</c:v>
                </c:pt>
                <c:pt idx="1124" formatCode="0.0">
                  <c:v>16.236789999999989</c:v>
                </c:pt>
                <c:pt idx="1125" formatCode="0.0">
                  <c:v>17.027640000000002</c:v>
                </c:pt>
                <c:pt idx="1126" formatCode="0.0">
                  <c:v>15.827820000000001</c:v>
                </c:pt>
                <c:pt idx="1127" formatCode="0.0">
                  <c:v>16.349699999999963</c:v>
                </c:pt>
                <c:pt idx="1128" formatCode="0.0">
                  <c:v>16.435229999999958</c:v>
                </c:pt>
                <c:pt idx="1129" formatCode="0.0">
                  <c:v>16.18676</c:v>
                </c:pt>
                <c:pt idx="1130" formatCode="0.0">
                  <c:v>15.733500000000001</c:v>
                </c:pt>
                <c:pt idx="1131" formatCode="0.0">
                  <c:v>15.66985</c:v>
                </c:pt>
                <c:pt idx="1132" formatCode="0.0">
                  <c:v>15.319570000000002</c:v>
                </c:pt>
                <c:pt idx="1133" formatCode="0.0">
                  <c:v>15.15488</c:v>
                </c:pt>
                <c:pt idx="1134" formatCode="0.0">
                  <c:v>15.79566</c:v>
                </c:pt>
                <c:pt idx="1135" formatCode="0.0">
                  <c:v>15.53683</c:v>
                </c:pt>
                <c:pt idx="1136" formatCode="0.0">
                  <c:v>16.075800000000001</c:v>
                </c:pt>
                <c:pt idx="1137" formatCode="0.0">
                  <c:v>15.950740000000016</c:v>
                </c:pt>
                <c:pt idx="1138" formatCode="0.0">
                  <c:v>16.133939999999999</c:v>
                </c:pt>
                <c:pt idx="1139" formatCode="0.0">
                  <c:v>15.84163</c:v>
                </c:pt>
                <c:pt idx="1140" formatCode="0.0">
                  <c:v>16.264579999999963</c:v>
                </c:pt>
                <c:pt idx="1141" formatCode="0.0">
                  <c:v>15.77271</c:v>
                </c:pt>
                <c:pt idx="1142" formatCode="0.0">
                  <c:v>16.255099999999963</c:v>
                </c:pt>
                <c:pt idx="1143" formatCode="0.0">
                  <c:v>15.841369999999998</c:v>
                </c:pt>
                <c:pt idx="1144" formatCode="0.0">
                  <c:v>16.033919999999988</c:v>
                </c:pt>
                <c:pt idx="1145" formatCode="0.0">
                  <c:v>15.53755</c:v>
                </c:pt>
                <c:pt idx="1146" formatCode="0.0">
                  <c:v>14.873510000000016</c:v>
                </c:pt>
                <c:pt idx="1147" formatCode="0.0">
                  <c:v>14.693430000000006</c:v>
                </c:pt>
                <c:pt idx="1148" formatCode="0.0">
                  <c:v>13.725290000000001</c:v>
                </c:pt>
                <c:pt idx="1149" formatCode="0.0">
                  <c:v>14.681819999999998</c:v>
                </c:pt>
                <c:pt idx="1150" formatCode="0.0">
                  <c:v>14.647830000000001</c:v>
                </c:pt>
                <c:pt idx="1151" formatCode="0.0">
                  <c:v>14.677530000000004</c:v>
                </c:pt>
                <c:pt idx="1152" formatCode="0.0">
                  <c:v>14.82307</c:v>
                </c:pt>
                <c:pt idx="1153" formatCode="0.0">
                  <c:v>14.84454</c:v>
                </c:pt>
                <c:pt idx="1154" formatCode="0.0">
                  <c:v>14.77589</c:v>
                </c:pt>
                <c:pt idx="1155" formatCode="0.0">
                  <c:v>14.668769999999999</c:v>
                </c:pt>
                <c:pt idx="1156" formatCode="0.0">
                  <c:v>14.594860000000001</c:v>
                </c:pt>
                <c:pt idx="1157" formatCode="0.0">
                  <c:v>14.564310000000001</c:v>
                </c:pt>
                <c:pt idx="1158" formatCode="0.0">
                  <c:v>14.603580000000004</c:v>
                </c:pt>
                <c:pt idx="1159" formatCode="0.0">
                  <c:v>14.133890000000001</c:v>
                </c:pt>
                <c:pt idx="1160" formatCode="0.0">
                  <c:v>13.096590000000004</c:v>
                </c:pt>
                <c:pt idx="1161" formatCode="0.0">
                  <c:v>11.163040000000002</c:v>
                </c:pt>
                <c:pt idx="1162" formatCode="0.0">
                  <c:v>11.96175</c:v>
                </c:pt>
                <c:pt idx="1163" formatCode="0.0">
                  <c:v>11.36816</c:v>
                </c:pt>
                <c:pt idx="1164" formatCode="0.0">
                  <c:v>13.62044</c:v>
                </c:pt>
                <c:pt idx="1165" formatCode="0.0">
                  <c:v>13.265220000000001</c:v>
                </c:pt>
                <c:pt idx="1166" formatCode="0.0">
                  <c:v>12.346310000000001</c:v>
                </c:pt>
                <c:pt idx="1167" formatCode="0.0">
                  <c:v>11.310600000000004</c:v>
                </c:pt>
                <c:pt idx="1168" formatCode="0.0">
                  <c:v>12.67071</c:v>
                </c:pt>
                <c:pt idx="1169" formatCode="0.0">
                  <c:v>13.049340000000001</c:v>
                </c:pt>
                <c:pt idx="1170" formatCode="0.0">
                  <c:v>13.21555</c:v>
                </c:pt>
                <c:pt idx="1171" formatCode="0.0">
                  <c:v>14.57287</c:v>
                </c:pt>
                <c:pt idx="1172" formatCode="0.0">
                  <c:v>14.3253</c:v>
                </c:pt>
                <c:pt idx="1173" formatCode="0.0">
                  <c:v>15.29373</c:v>
                </c:pt>
                <c:pt idx="1174" formatCode="0.0">
                  <c:v>14.701709999999999</c:v>
                </c:pt>
                <c:pt idx="1175" formatCode="0.0">
                  <c:v>14.037420000000001</c:v>
                </c:pt>
                <c:pt idx="1176" formatCode="0.0">
                  <c:v>14.220420000000001</c:v>
                </c:pt>
                <c:pt idx="1177" formatCode="0.0">
                  <c:v>14.855860000000018</c:v>
                </c:pt>
                <c:pt idx="1178" formatCode="0.0">
                  <c:v>15.624329999999999</c:v>
                </c:pt>
                <c:pt idx="1179" formatCode="0.0">
                  <c:v>14.742420000000001</c:v>
                </c:pt>
                <c:pt idx="1180" formatCode="0.0">
                  <c:v>13.774460000000001</c:v>
                </c:pt>
                <c:pt idx="1181" formatCode="0.0">
                  <c:v>14.053420000000004</c:v>
                </c:pt>
                <c:pt idx="1182" formatCode="0.0">
                  <c:v>13.411520000000001</c:v>
                </c:pt>
                <c:pt idx="1183" formatCode="0.0">
                  <c:v>14.705490000000006</c:v>
                </c:pt>
                <c:pt idx="1184" formatCode="0.0">
                  <c:v>15.633209999999998</c:v>
                </c:pt>
                <c:pt idx="1185" formatCode="0.0">
                  <c:v>14.607169999999998</c:v>
                </c:pt>
                <c:pt idx="1186" formatCode="0.0">
                  <c:v>15.082690000000017</c:v>
                </c:pt>
                <c:pt idx="1187" formatCode="0.0">
                  <c:v>15.462060000000006</c:v>
                </c:pt>
                <c:pt idx="1188" formatCode="0.0">
                  <c:v>15.697380000000001</c:v>
                </c:pt>
                <c:pt idx="1189" formatCode="0.0">
                  <c:v>15.636610000000001</c:v>
                </c:pt>
                <c:pt idx="1190" formatCode="0.0">
                  <c:v>15.840480000000015</c:v>
                </c:pt>
                <c:pt idx="1191" formatCode="0.0">
                  <c:v>16.830469999999988</c:v>
                </c:pt>
                <c:pt idx="1192" formatCode="0.0">
                  <c:v>15.99086</c:v>
                </c:pt>
                <c:pt idx="1193" formatCode="0.0">
                  <c:v>15.95721</c:v>
                </c:pt>
                <c:pt idx="1194" formatCode="0.0">
                  <c:v>16.76276999999995</c:v>
                </c:pt>
                <c:pt idx="1195" formatCode="0.0">
                  <c:v>17.041219999999967</c:v>
                </c:pt>
                <c:pt idx="1196" formatCode="0.0">
                  <c:v>17.15213</c:v>
                </c:pt>
                <c:pt idx="1197" formatCode="0.0">
                  <c:v>16.699310000000001</c:v>
                </c:pt>
                <c:pt idx="1198" formatCode="0.0">
                  <c:v>16.536349999999963</c:v>
                </c:pt>
                <c:pt idx="1199" formatCode="0.0">
                  <c:v>16.131779999999999</c:v>
                </c:pt>
                <c:pt idx="1200" formatCode="0.0">
                  <c:v>14.957270000000001</c:v>
                </c:pt>
                <c:pt idx="1201" formatCode="0.0">
                  <c:v>15.99933</c:v>
                </c:pt>
                <c:pt idx="1202" formatCode="0.0">
                  <c:v>16.66093</c:v>
                </c:pt>
                <c:pt idx="1203" formatCode="0.0">
                  <c:v>16.800650000000001</c:v>
                </c:pt>
                <c:pt idx="1204" formatCode="0.0">
                  <c:v>17.191970000000044</c:v>
                </c:pt>
                <c:pt idx="1205" formatCode="0.0">
                  <c:v>17.083399999999962</c:v>
                </c:pt>
                <c:pt idx="1206" formatCode="0.0">
                  <c:v>17.458309999999958</c:v>
                </c:pt>
                <c:pt idx="1207" formatCode="0.0">
                  <c:v>17.505980000000001</c:v>
                </c:pt>
                <c:pt idx="1208" formatCode="0.0">
                  <c:v>17.292829999999963</c:v>
                </c:pt>
                <c:pt idx="1209" formatCode="0.0">
                  <c:v>17.37163</c:v>
                </c:pt>
                <c:pt idx="1210" formatCode="0.0">
                  <c:v>17.753729999999958</c:v>
                </c:pt>
                <c:pt idx="1211" formatCode="0.0">
                  <c:v>17.348539999999954</c:v>
                </c:pt>
                <c:pt idx="1212" formatCode="0.0">
                  <c:v>16.306049999999964</c:v>
                </c:pt>
                <c:pt idx="1213" formatCode="0.0">
                  <c:v>16.407209999999989</c:v>
                </c:pt>
                <c:pt idx="1214" formatCode="0.0">
                  <c:v>16.655169999999988</c:v>
                </c:pt>
                <c:pt idx="1215" formatCode="0.0">
                  <c:v>16.53144</c:v>
                </c:pt>
                <c:pt idx="1216" formatCode="0.0">
                  <c:v>15.866760000000006</c:v>
                </c:pt>
                <c:pt idx="1217" formatCode="0.0">
                  <c:v>16.373699999999989</c:v>
                </c:pt>
                <c:pt idx="1218" formatCode="0.0">
                  <c:v>16.36065</c:v>
                </c:pt>
                <c:pt idx="1219" formatCode="0.0">
                  <c:v>15.386240000000004</c:v>
                </c:pt>
                <c:pt idx="1220" formatCode="0.0">
                  <c:v>15.06752</c:v>
                </c:pt>
                <c:pt idx="1221" formatCode="0.0">
                  <c:v>15.267470000000001</c:v>
                </c:pt>
                <c:pt idx="1222" formatCode="0.0">
                  <c:v>15.273490000000002</c:v>
                </c:pt>
                <c:pt idx="1223" formatCode="0.0">
                  <c:v>14.52333</c:v>
                </c:pt>
                <c:pt idx="1224" formatCode="0.0">
                  <c:v>14.839630000000016</c:v>
                </c:pt>
                <c:pt idx="1225" formatCode="0.0">
                  <c:v>14.6898</c:v>
                </c:pt>
                <c:pt idx="1226" formatCode="0.0">
                  <c:v>15.083430000000018</c:v>
                </c:pt>
                <c:pt idx="1227" formatCode="0.0">
                  <c:v>15.014919999999998</c:v>
                </c:pt>
                <c:pt idx="1228" formatCode="0.0">
                  <c:v>14.450190000000006</c:v>
                </c:pt>
                <c:pt idx="1229" formatCode="0.0">
                  <c:v>14.21346</c:v>
                </c:pt>
                <c:pt idx="1230" formatCode="0.0">
                  <c:v>14.111769999999998</c:v>
                </c:pt>
                <c:pt idx="1231" formatCode="0.0">
                  <c:v>14.235219999999998</c:v>
                </c:pt>
                <c:pt idx="1232" formatCode="0.0">
                  <c:v>14.680730000000002</c:v>
                </c:pt>
                <c:pt idx="1233" formatCode="0.0">
                  <c:v>14.58501</c:v>
                </c:pt>
                <c:pt idx="1234" formatCode="0.0">
                  <c:v>14.892140000000017</c:v>
                </c:pt>
                <c:pt idx="1235" formatCode="0.0">
                  <c:v>15.087200000000001</c:v>
                </c:pt>
                <c:pt idx="1236" formatCode="0.0">
                  <c:v>15.217259999999998</c:v>
                </c:pt>
                <c:pt idx="1237" formatCode="0.0">
                  <c:v>15.305040000000018</c:v>
                </c:pt>
                <c:pt idx="1238" formatCode="0.0">
                  <c:v>15.45797</c:v>
                </c:pt>
                <c:pt idx="1239" formatCode="0.0">
                  <c:v>15.95326</c:v>
                </c:pt>
                <c:pt idx="1240" formatCode="0.0">
                  <c:v>15.963700000000006</c:v>
                </c:pt>
                <c:pt idx="1241" formatCode="0.0">
                  <c:v>15.304310000000001</c:v>
                </c:pt>
                <c:pt idx="1242" formatCode="0.0">
                  <c:v>14.940959999999999</c:v>
                </c:pt>
                <c:pt idx="1243" formatCode="0.0">
                  <c:v>13.970280000000002</c:v>
                </c:pt>
                <c:pt idx="1244" formatCode="0.0">
                  <c:v>14.27209</c:v>
                </c:pt>
                <c:pt idx="1245" formatCode="0.0">
                  <c:v>13.168200000000001</c:v>
                </c:pt>
                <c:pt idx="1246" formatCode="0.0">
                  <c:v>13.188929999999999</c:v>
                </c:pt>
                <c:pt idx="1247" formatCode="0.0">
                  <c:v>12.89195</c:v>
                </c:pt>
                <c:pt idx="1248" formatCode="0.0">
                  <c:v>13.141239999999998</c:v>
                </c:pt>
                <c:pt idx="1249" formatCode="0.0">
                  <c:v>13.45317</c:v>
                </c:pt>
                <c:pt idx="1250" formatCode="0.0">
                  <c:v>12.962650000000018</c:v>
                </c:pt>
                <c:pt idx="1251" formatCode="0.0">
                  <c:v>12.31038</c:v>
                </c:pt>
                <c:pt idx="1252" formatCode="0.0">
                  <c:v>13.13514</c:v>
                </c:pt>
                <c:pt idx="1253" formatCode="0.0">
                  <c:v>12.975760000000006</c:v>
                </c:pt>
                <c:pt idx="1254" formatCode="0.0">
                  <c:v>13.436120000000001</c:v>
                </c:pt>
                <c:pt idx="1255" formatCode="0.0">
                  <c:v>13.4232</c:v>
                </c:pt>
                <c:pt idx="1256" formatCode="0.0">
                  <c:v>13.57915</c:v>
                </c:pt>
                <c:pt idx="1257" formatCode="0.0">
                  <c:v>13.096590000000004</c:v>
                </c:pt>
                <c:pt idx="1258" formatCode="0.0">
                  <c:v>13.004919999999998</c:v>
                </c:pt>
                <c:pt idx="1259" formatCode="0.0">
                  <c:v>12.91874</c:v>
                </c:pt>
                <c:pt idx="1260" formatCode="0.0">
                  <c:v>13.403120000000001</c:v>
                </c:pt>
                <c:pt idx="1261" formatCode="0.0">
                  <c:v>13.46434</c:v>
                </c:pt>
                <c:pt idx="1262" formatCode="0.0">
                  <c:v>13.658990000000001</c:v>
                </c:pt>
                <c:pt idx="1263" formatCode="0.0">
                  <c:v>13.96786</c:v>
                </c:pt>
                <c:pt idx="1264" formatCode="0.0">
                  <c:v>13.938259999999998</c:v>
                </c:pt>
                <c:pt idx="1265" formatCode="0.0">
                  <c:v>14.079180000000004</c:v>
                </c:pt>
                <c:pt idx="1266" formatCode="0.0">
                  <c:v>14.11284</c:v>
                </c:pt>
                <c:pt idx="1267" formatCode="0.0">
                  <c:v>14.195500000000004</c:v>
                </c:pt>
                <c:pt idx="1268" formatCode="0.0">
                  <c:v>14.197669999999999</c:v>
                </c:pt>
                <c:pt idx="1269" formatCode="0.0">
                  <c:v>14.519960000000001</c:v>
                </c:pt>
                <c:pt idx="1270" formatCode="0.0">
                  <c:v>13.843670000000001</c:v>
                </c:pt>
                <c:pt idx="1271" formatCode="0.0">
                  <c:v>13.8497</c:v>
                </c:pt>
                <c:pt idx="1272" formatCode="0.0">
                  <c:v>13.73049</c:v>
                </c:pt>
                <c:pt idx="1273" formatCode="0.0">
                  <c:v>14.104249999999999</c:v>
                </c:pt>
                <c:pt idx="1274" formatCode="0.0">
                  <c:v>14.179210000000001</c:v>
                </c:pt>
                <c:pt idx="1275" formatCode="0.0">
                  <c:v>14.246199999999998</c:v>
                </c:pt>
                <c:pt idx="1276" formatCode="0.0">
                  <c:v>14.393540000000016</c:v>
                </c:pt>
                <c:pt idx="1277" formatCode="0.0">
                  <c:v>14.403440000000016</c:v>
                </c:pt>
                <c:pt idx="1278" formatCode="0.0">
                  <c:v>14.562250000000002</c:v>
                </c:pt>
                <c:pt idx="1279" formatCode="0.0">
                  <c:v>14.17592</c:v>
                </c:pt>
                <c:pt idx="1280" formatCode="0.0">
                  <c:v>14.06742</c:v>
                </c:pt>
                <c:pt idx="1281" formatCode="0.0">
                  <c:v>13.99065</c:v>
                </c:pt>
                <c:pt idx="1282" formatCode="0.0">
                  <c:v>14.371480000000018</c:v>
                </c:pt>
                <c:pt idx="1283" formatCode="0.0">
                  <c:v>14.170950000000001</c:v>
                </c:pt>
                <c:pt idx="1284" formatCode="0.0">
                  <c:v>14.30772</c:v>
                </c:pt>
                <c:pt idx="1285" formatCode="0.0">
                  <c:v>14.075500000000018</c:v>
                </c:pt>
                <c:pt idx="1286" formatCode="0.0">
                  <c:v>14.023440000000004</c:v>
                </c:pt>
                <c:pt idx="1287" formatCode="0.0">
                  <c:v>13.849530000000016</c:v>
                </c:pt>
                <c:pt idx="1288" formatCode="0.0">
                  <c:v>13.558580000000006</c:v>
                </c:pt>
                <c:pt idx="1289" formatCode="0.0">
                  <c:v>13.956900000000006</c:v>
                </c:pt>
                <c:pt idx="1290" formatCode="0.0">
                  <c:v>14.148919999999997</c:v>
                </c:pt>
                <c:pt idx="1291" formatCode="0.0">
                  <c:v>14.174520000000001</c:v>
                </c:pt>
                <c:pt idx="1292" formatCode="0.0">
                  <c:v>14.086930000000002</c:v>
                </c:pt>
                <c:pt idx="1293" formatCode="0.0">
                  <c:v>14.379080000000018</c:v>
                </c:pt>
                <c:pt idx="1294" formatCode="0.0">
                  <c:v>14.56006</c:v>
                </c:pt>
                <c:pt idx="1295" formatCode="0.0">
                  <c:v>14.292770000000001</c:v>
                </c:pt>
                <c:pt idx="1296" formatCode="0.0">
                  <c:v>14.131410000000001</c:v>
                </c:pt>
                <c:pt idx="1297" formatCode="0.0">
                  <c:v>14.0686</c:v>
                </c:pt>
                <c:pt idx="1298" formatCode="0.0">
                  <c:v>13.999740000000006</c:v>
                </c:pt>
                <c:pt idx="1299" formatCode="0.0">
                  <c:v>13.67145</c:v>
                </c:pt>
                <c:pt idx="1300" formatCode="0.0">
                  <c:v>13.366480000000026</c:v>
                </c:pt>
                <c:pt idx="1301" formatCode="0.0">
                  <c:v>13.389600000000016</c:v>
                </c:pt>
                <c:pt idx="1302" formatCode="0.0">
                  <c:v>13.35491</c:v>
                </c:pt>
                <c:pt idx="1303" formatCode="0.0">
                  <c:v>13.389990000000004</c:v>
                </c:pt>
                <c:pt idx="1304" formatCode="0.0">
                  <c:v>13.8119</c:v>
                </c:pt>
                <c:pt idx="1305" formatCode="0.0">
                  <c:v>13.154860000000001</c:v>
                </c:pt>
                <c:pt idx="1306" formatCode="0.0">
                  <c:v>13.421069999999999</c:v>
                </c:pt>
                <c:pt idx="1307" formatCode="0.0">
                  <c:v>12.94224</c:v>
                </c:pt>
                <c:pt idx="1308" formatCode="0.0">
                  <c:v>11.92933</c:v>
                </c:pt>
                <c:pt idx="1309" formatCode="0.0">
                  <c:v>11.67198</c:v>
                </c:pt>
                <c:pt idx="1310" formatCode="0.0">
                  <c:v>11.124569999999999</c:v>
                </c:pt>
                <c:pt idx="1311" formatCode="0.0">
                  <c:v>11.65207</c:v>
                </c:pt>
                <c:pt idx="1312" formatCode="0.0">
                  <c:v>12.048089999999998</c:v>
                </c:pt>
                <c:pt idx="1313" formatCode="0.0">
                  <c:v>11.763490000000004</c:v>
                </c:pt>
                <c:pt idx="1314" formatCode="0.0">
                  <c:v>12.393130000000006</c:v>
                </c:pt>
                <c:pt idx="1315" formatCode="0.0">
                  <c:v>11.582040000000006</c:v>
                </c:pt>
                <c:pt idx="1316" formatCode="0.0">
                  <c:v>11.530990000000001</c:v>
                </c:pt>
                <c:pt idx="1317" formatCode="0.0">
                  <c:v>11.885050000000016</c:v>
                </c:pt>
                <c:pt idx="1318" formatCode="0.0">
                  <c:v>12.482950000000002</c:v>
                </c:pt>
                <c:pt idx="1319" formatCode="0.0">
                  <c:v>12.622319999999998</c:v>
                </c:pt>
                <c:pt idx="1320" formatCode="0.0">
                  <c:v>13.09976</c:v>
                </c:pt>
                <c:pt idx="1321" formatCode="0.0">
                  <c:v>12.671340000000001</c:v>
                </c:pt>
                <c:pt idx="1322" formatCode="0.0">
                  <c:v>12.778790000000001</c:v>
                </c:pt>
                <c:pt idx="1323" formatCode="0.0">
                  <c:v>12.30907</c:v>
                </c:pt>
                <c:pt idx="1324" formatCode="0.0">
                  <c:v>11.732050000000001</c:v>
                </c:pt>
                <c:pt idx="1325" formatCode="0.0">
                  <c:v>12.630879999999999</c:v>
                </c:pt>
                <c:pt idx="1326" formatCode="0.0">
                  <c:v>12.741669999999999</c:v>
                </c:pt>
                <c:pt idx="1327" formatCode="0.0">
                  <c:v>12.349500000000004</c:v>
                </c:pt>
                <c:pt idx="1328" formatCode="0.0">
                  <c:v>12.81198</c:v>
                </c:pt>
                <c:pt idx="1329" formatCode="0.0">
                  <c:v>12.73373</c:v>
                </c:pt>
                <c:pt idx="1330" formatCode="0.0">
                  <c:v>12.938289999999999</c:v>
                </c:pt>
                <c:pt idx="1331" formatCode="0.0">
                  <c:v>12.678669999999999</c:v>
                </c:pt>
                <c:pt idx="1332" formatCode="0.0">
                  <c:v>13.319330000000004</c:v>
                </c:pt>
                <c:pt idx="1333" formatCode="0.0">
                  <c:v>13.328890000000001</c:v>
                </c:pt>
                <c:pt idx="1334" formatCode="0.0">
                  <c:v>13.595280000000002</c:v>
                </c:pt>
                <c:pt idx="1335" formatCode="0.0">
                  <c:v>13.580310000000001</c:v>
                </c:pt>
                <c:pt idx="1336" formatCode="0.0">
                  <c:v>13.768309999999998</c:v>
                </c:pt>
                <c:pt idx="1337" formatCode="0.0">
                  <c:v>13.813980000000004</c:v>
                </c:pt>
                <c:pt idx="1338" formatCode="0.0">
                  <c:v>13.853280000000016</c:v>
                </c:pt>
                <c:pt idx="1339" formatCode="0.0">
                  <c:v>13.865800000000018</c:v>
                </c:pt>
                <c:pt idx="1340" formatCode="0.0">
                  <c:v>14.202680000000004</c:v>
                </c:pt>
                <c:pt idx="1341" formatCode="0.0">
                  <c:v>14.131229999999999</c:v>
                </c:pt>
                <c:pt idx="1342" formatCode="0.0">
                  <c:v>14.246130000000001</c:v>
                </c:pt>
                <c:pt idx="1343" formatCode="0.0">
                  <c:v>13.977350000000001</c:v>
                </c:pt>
                <c:pt idx="1344" formatCode="0.0">
                  <c:v>13.213510000000001</c:v>
                </c:pt>
                <c:pt idx="1345" formatCode="0.0">
                  <c:v>13.2699</c:v>
                </c:pt>
                <c:pt idx="1346" formatCode="0.0">
                  <c:v>13.512120000000001</c:v>
                </c:pt>
                <c:pt idx="1347" formatCode="0.0">
                  <c:v>13.16633</c:v>
                </c:pt>
                <c:pt idx="1348" formatCode="0.0">
                  <c:v>13.02976</c:v>
                </c:pt>
                <c:pt idx="1349" formatCode="0.0">
                  <c:v>12.47114</c:v>
                </c:pt>
                <c:pt idx="1350" formatCode="0.0">
                  <c:v>12.633389999999999</c:v>
                </c:pt>
                <c:pt idx="1351" formatCode="0.0">
                  <c:v>12.249239999999999</c:v>
                </c:pt>
                <c:pt idx="1352" formatCode="0.0">
                  <c:v>12.76423</c:v>
                </c:pt>
                <c:pt idx="1353" formatCode="0.0">
                  <c:v>12.931169999999998</c:v>
                </c:pt>
                <c:pt idx="1354" formatCode="0.0">
                  <c:v>12.8583</c:v>
                </c:pt>
                <c:pt idx="1355" formatCode="0.0">
                  <c:v>13.15728</c:v>
                </c:pt>
                <c:pt idx="1356" formatCode="0.0">
                  <c:v>12.958450000000004</c:v>
                </c:pt>
                <c:pt idx="1357" formatCode="0.0">
                  <c:v>12.91868</c:v>
                </c:pt>
                <c:pt idx="1358" formatCode="0.0">
                  <c:v>12.97462</c:v>
                </c:pt>
                <c:pt idx="1359" formatCode="0.0">
                  <c:v>13.196570000000001</c:v>
                </c:pt>
                <c:pt idx="1360" formatCode="0.0">
                  <c:v>13.244359999999997</c:v>
                </c:pt>
                <c:pt idx="1361" formatCode="0.0">
                  <c:v>13.386030000000018</c:v>
                </c:pt>
                <c:pt idx="1362" formatCode="0.0">
                  <c:v>13.5031</c:v>
                </c:pt>
                <c:pt idx="1363" formatCode="0.0">
                  <c:v>13.4361</c:v>
                </c:pt>
                <c:pt idx="1364" formatCode="0.0">
                  <c:v>13.392770000000002</c:v>
                </c:pt>
                <c:pt idx="1365" formatCode="0.0">
                  <c:v>13.691190000000001</c:v>
                </c:pt>
                <c:pt idx="1366" formatCode="0.0">
                  <c:v>13.956430000000026</c:v>
                </c:pt>
                <c:pt idx="1367" formatCode="0.0">
                  <c:v>13.902890000000006</c:v>
                </c:pt>
                <c:pt idx="1368" formatCode="0.0">
                  <c:v>13.71744</c:v>
                </c:pt>
                <c:pt idx="1369" formatCode="0.0">
                  <c:v>13.910270000000001</c:v>
                </c:pt>
                <c:pt idx="1370" formatCode="0.0">
                  <c:v>13.70218</c:v>
                </c:pt>
                <c:pt idx="1371" formatCode="0.0">
                  <c:v>13.746279999999999</c:v>
                </c:pt>
                <c:pt idx="1372" formatCode="0.0">
                  <c:v>13.542490000000004</c:v>
                </c:pt>
                <c:pt idx="1373" formatCode="0.0">
                  <c:v>13.56414</c:v>
                </c:pt>
                <c:pt idx="1374" formatCode="0.0">
                  <c:v>13.234699999999998</c:v>
                </c:pt>
                <c:pt idx="1375" formatCode="0.0">
                  <c:v>13.04313</c:v>
                </c:pt>
                <c:pt idx="1376" formatCode="0.0">
                  <c:v>13.41009</c:v>
                </c:pt>
                <c:pt idx="1377" formatCode="0.0">
                  <c:v>13.47461</c:v>
                </c:pt>
                <c:pt idx="1378" formatCode="0.0">
                  <c:v>13.494969999999999</c:v>
                </c:pt>
                <c:pt idx="1379" formatCode="0.0">
                  <c:v>13.452190000000018</c:v>
                </c:pt>
                <c:pt idx="1380" formatCode="0.0">
                  <c:v>13.609870000000001</c:v>
                </c:pt>
                <c:pt idx="1381" formatCode="0.0">
                  <c:v>13.346080000000002</c:v>
                </c:pt>
                <c:pt idx="1382" formatCode="0.0">
                  <c:v>13.7636</c:v>
                </c:pt>
                <c:pt idx="1383" formatCode="0.0">
                  <c:v>13.816050000000002</c:v>
                </c:pt>
                <c:pt idx="1384" formatCode="0.0">
                  <c:v>13.972510000000016</c:v>
                </c:pt>
                <c:pt idx="1385" formatCode="0.0">
                  <c:v>14.13219</c:v>
                </c:pt>
                <c:pt idx="1386" formatCode="0.0">
                  <c:v>14.228249999999999</c:v>
                </c:pt>
                <c:pt idx="1387" formatCode="0.0">
                  <c:v>14.27294</c:v>
                </c:pt>
                <c:pt idx="1388" formatCode="0.0">
                  <c:v>14.2905</c:v>
                </c:pt>
                <c:pt idx="1389" formatCode="0.0">
                  <c:v>14.251060000000001</c:v>
                </c:pt>
                <c:pt idx="1390" formatCode="0.0">
                  <c:v>14.275510000000002</c:v>
                </c:pt>
                <c:pt idx="1391" formatCode="0.0">
                  <c:v>14.585610000000004</c:v>
                </c:pt>
                <c:pt idx="1392" formatCode="0.0">
                  <c:v>14.675090000000004</c:v>
                </c:pt>
                <c:pt idx="1393" formatCode="0.0">
                  <c:v>14.639269999999998</c:v>
                </c:pt>
                <c:pt idx="1394" formatCode="0.0">
                  <c:v>14.754919999999998</c:v>
                </c:pt>
                <c:pt idx="1395" formatCode="0.0">
                  <c:v>14.60535</c:v>
                </c:pt>
                <c:pt idx="1396" formatCode="0.0">
                  <c:v>14.939860000000001</c:v>
                </c:pt>
                <c:pt idx="1397" formatCode="0.0">
                  <c:v>14.604470000000001</c:v>
                </c:pt>
                <c:pt idx="1398" formatCode="0.0">
                  <c:v>14.53528</c:v>
                </c:pt>
                <c:pt idx="1399" formatCode="0.0">
                  <c:v>14.832840000000004</c:v>
                </c:pt>
                <c:pt idx="1400" formatCode="0.0">
                  <c:v>15.01159</c:v>
                </c:pt>
                <c:pt idx="1401" formatCode="0.0">
                  <c:v>15.291029999999999</c:v>
                </c:pt>
                <c:pt idx="1402" formatCode="0.0">
                  <c:v>15.12585</c:v>
                </c:pt>
                <c:pt idx="1403" formatCode="0.0">
                  <c:v>14.99484</c:v>
                </c:pt>
                <c:pt idx="1404" formatCode="0.0">
                  <c:v>15.10652</c:v>
                </c:pt>
                <c:pt idx="1405" formatCode="0.0">
                  <c:v>14.952660000000016</c:v>
                </c:pt>
                <c:pt idx="1406" formatCode="0.0">
                  <c:v>14.6374</c:v>
                </c:pt>
                <c:pt idx="1407" formatCode="0.0">
                  <c:v>14.762560000000002</c:v>
                </c:pt>
                <c:pt idx="1408" formatCode="0.0">
                  <c:v>14.941190000000001</c:v>
                </c:pt>
                <c:pt idx="1409" formatCode="0.0">
                  <c:v>15.33276</c:v>
                </c:pt>
                <c:pt idx="1410" formatCode="0.0">
                  <c:v>15.43094</c:v>
                </c:pt>
                <c:pt idx="1411" formatCode="0.0">
                  <c:v>15.458440000000016</c:v>
                </c:pt>
                <c:pt idx="1412" formatCode="0.0">
                  <c:v>15.618099999999998</c:v>
                </c:pt>
                <c:pt idx="1413" formatCode="0.0">
                  <c:v>15.454430000000022</c:v>
                </c:pt>
                <c:pt idx="1414" formatCode="0.0">
                  <c:v>15.1195</c:v>
                </c:pt>
                <c:pt idx="1415" formatCode="0.0">
                  <c:v>15.140799999999999</c:v>
                </c:pt>
                <c:pt idx="1416" formatCode="0.0">
                  <c:v>14.86336</c:v>
                </c:pt>
                <c:pt idx="1417" formatCode="0.0">
                  <c:v>15.065530000000026</c:v>
                </c:pt>
                <c:pt idx="1418" formatCode="0.0">
                  <c:v>15.106770000000001</c:v>
                </c:pt>
                <c:pt idx="1419" formatCode="0.0">
                  <c:v>15.302990000000017</c:v>
                </c:pt>
                <c:pt idx="1420" formatCode="0.0">
                  <c:v>15.137600000000001</c:v>
                </c:pt>
                <c:pt idx="1429" formatCode="0.0">
                  <c:v>15.58616</c:v>
                </c:pt>
                <c:pt idx="1430" formatCode="0.0">
                  <c:v>15.57996</c:v>
                </c:pt>
                <c:pt idx="1431" formatCode="0.0">
                  <c:v>15.32297</c:v>
                </c:pt>
                <c:pt idx="1432" formatCode="0.0">
                  <c:v>15.694119999999998</c:v>
                </c:pt>
                <c:pt idx="1433" formatCode="0.0">
                  <c:v>15.89334</c:v>
                </c:pt>
                <c:pt idx="1434" formatCode="0.0">
                  <c:v>15.80672</c:v>
                </c:pt>
                <c:pt idx="1435" formatCode="0.0">
                  <c:v>15.90171</c:v>
                </c:pt>
                <c:pt idx="1436" formatCode="0.0">
                  <c:v>15.75038</c:v>
                </c:pt>
                <c:pt idx="1437" formatCode="0.0">
                  <c:v>15.335660000000004</c:v>
                </c:pt>
                <c:pt idx="1438" formatCode="0.0">
                  <c:v>15.305790000000018</c:v>
                </c:pt>
                <c:pt idx="1439" formatCode="0.0">
                  <c:v>15.488369999999998</c:v>
                </c:pt>
                <c:pt idx="1440" formatCode="0.0">
                  <c:v>15.882650000000018</c:v>
                </c:pt>
                <c:pt idx="1441" formatCode="0.0">
                  <c:v>15.912650000000006</c:v>
                </c:pt>
                <c:pt idx="1442" formatCode="0.0">
                  <c:v>16.068650000000002</c:v>
                </c:pt>
                <c:pt idx="1443" formatCode="0.0">
                  <c:v>16.230539999999962</c:v>
                </c:pt>
                <c:pt idx="1444" formatCode="0.0">
                  <c:v>15.917340000000001</c:v>
                </c:pt>
                <c:pt idx="1445" formatCode="0.0">
                  <c:v>16.197289999999999</c:v>
                </c:pt>
                <c:pt idx="1446" formatCode="0.0">
                  <c:v>16.135480000000001</c:v>
                </c:pt>
                <c:pt idx="1447" formatCode="0.0">
                  <c:v>15.92062</c:v>
                </c:pt>
                <c:pt idx="1448" formatCode="0.0">
                  <c:v>15.635910000000001</c:v>
                </c:pt>
                <c:pt idx="1449" formatCode="0.0">
                  <c:v>16.04523999999995</c:v>
                </c:pt>
                <c:pt idx="1450" formatCode="0.0">
                  <c:v>15.94384</c:v>
                </c:pt>
                <c:pt idx="1451" formatCode="0.0">
                  <c:v>16.024760000000001</c:v>
                </c:pt>
                <c:pt idx="1452" formatCode="0.0">
                  <c:v>16.00057</c:v>
                </c:pt>
                <c:pt idx="1453" formatCode="0.0">
                  <c:v>16.009270000000001</c:v>
                </c:pt>
                <c:pt idx="1454" formatCode="0.0">
                  <c:v>16.191700000000001</c:v>
                </c:pt>
                <c:pt idx="1455" formatCode="0.0">
                  <c:v>16.388819999999967</c:v>
                </c:pt>
                <c:pt idx="1456" formatCode="0.0">
                  <c:v>16.685919999999989</c:v>
                </c:pt>
                <c:pt idx="1457" formatCode="0.0">
                  <c:v>16.570959999999999</c:v>
                </c:pt>
                <c:pt idx="1458" formatCode="0.0">
                  <c:v>16.799019999999963</c:v>
                </c:pt>
                <c:pt idx="1459" formatCode="0.0">
                  <c:v>16.747389999999989</c:v>
                </c:pt>
                <c:pt idx="1460" formatCode="0.0">
                  <c:v>16.956439999999958</c:v>
                </c:pt>
                <c:pt idx="1461" formatCode="0.0">
                  <c:v>16.793589999999959</c:v>
                </c:pt>
                <c:pt idx="1462" formatCode="0.0">
                  <c:v>16.887639999999962</c:v>
                </c:pt>
                <c:pt idx="1463" formatCode="0.0">
                  <c:v>16.886409999999962</c:v>
                </c:pt>
                <c:pt idx="1464" formatCode="0.0">
                  <c:v>16.361529999999959</c:v>
                </c:pt>
                <c:pt idx="1465" formatCode="0.0">
                  <c:v>16.414880000000036</c:v>
                </c:pt>
                <c:pt idx="1466" formatCode="0.0">
                  <c:v>16.611770000000032</c:v>
                </c:pt>
                <c:pt idx="1467" formatCode="0.0">
                  <c:v>16.895250000000001</c:v>
                </c:pt>
                <c:pt idx="1468" formatCode="0.0">
                  <c:v>17.02345</c:v>
                </c:pt>
                <c:pt idx="1469" formatCode="0.0">
                  <c:v>15.698945140155717</c:v>
                </c:pt>
                <c:pt idx="1470" formatCode="0.0">
                  <c:v>15.502896110963846</c:v>
                </c:pt>
                <c:pt idx="1471" formatCode="0.0">
                  <c:v>15.67966869907597</c:v>
                </c:pt>
                <c:pt idx="1472" formatCode="0.0">
                  <c:v>15.428678419507593</c:v>
                </c:pt>
                <c:pt idx="1473" formatCode="0.0">
                  <c:v>15.318968567773448</c:v>
                </c:pt>
                <c:pt idx="1474" formatCode="0.0">
                  <c:v>14.845263512744227</c:v>
                </c:pt>
                <c:pt idx="1475" formatCode="0.0">
                  <c:v>14.726651925126868</c:v>
                </c:pt>
                <c:pt idx="1476" formatCode="0.0">
                  <c:v>15.391272272877979</c:v>
                </c:pt>
                <c:pt idx="1477" formatCode="0.0">
                  <c:v>15.821388463071445</c:v>
                </c:pt>
                <c:pt idx="1478" formatCode="0.0">
                  <c:v>15.911154791412418</c:v>
                </c:pt>
                <c:pt idx="1479" formatCode="0.0">
                  <c:v>15.975170854006874</c:v>
                </c:pt>
                <c:pt idx="1480" formatCode="0.0">
                  <c:v>16.145677110185453</c:v>
                </c:pt>
                <c:pt idx="1481" formatCode="0.0">
                  <c:v>16.184987649726271</c:v>
                </c:pt>
                <c:pt idx="1482" formatCode="0.0">
                  <c:v>16.260375590126124</c:v>
                </c:pt>
                <c:pt idx="1483" formatCode="0.0">
                  <c:v>15.780767527257868</c:v>
                </c:pt>
                <c:pt idx="1484" formatCode="0.0">
                  <c:v>16.401153061498917</c:v>
                </c:pt>
                <c:pt idx="1485" formatCode="0.0">
                  <c:v>16.534834617836641</c:v>
                </c:pt>
                <c:pt idx="1486" formatCode="0.0">
                  <c:v>16.280071109514658</c:v>
                </c:pt>
                <c:pt idx="1487" formatCode="0.0">
                  <c:v>16.320278382657698</c:v>
                </c:pt>
              </c:numCache>
            </c:numRef>
          </c:val>
          <c:smooth val="0"/>
        </c:ser>
        <c:dLbls>
          <c:showLegendKey val="0"/>
          <c:showVal val="0"/>
          <c:showCatName val="0"/>
          <c:showSerName val="0"/>
          <c:showPercent val="0"/>
          <c:showBubbleSize val="0"/>
        </c:dLbls>
        <c:marker val="1"/>
        <c:smooth val="0"/>
        <c:axId val="113143296"/>
        <c:axId val="111031360"/>
      </c:lineChart>
      <c:dateAx>
        <c:axId val="113143296"/>
        <c:scaling>
          <c:orientation val="minMax"/>
          <c:max val="42004"/>
          <c:min val="36160"/>
        </c:scaling>
        <c:delete val="0"/>
        <c:axPos val="b"/>
        <c:numFmt formatCode="yyyy" sourceLinked="0"/>
        <c:majorTickMark val="out"/>
        <c:minorTickMark val="none"/>
        <c:tickLblPos val="nextTo"/>
        <c:txPr>
          <a:bodyPr/>
          <a:lstStyle/>
          <a:p>
            <a:pPr>
              <a:defRPr sz="1000" b="0">
                <a:solidFill>
                  <a:srgbClr val="58595B"/>
                </a:solidFill>
              </a:defRPr>
            </a:pPr>
            <a:endParaRPr lang="en-US"/>
          </a:p>
        </c:txPr>
        <c:crossAx val="111031360"/>
        <c:crosses val="autoZero"/>
        <c:auto val="0"/>
        <c:lblOffset val="100"/>
        <c:baseTimeUnit val="days"/>
      </c:dateAx>
      <c:valAx>
        <c:axId val="111031360"/>
        <c:scaling>
          <c:orientation val="minMax"/>
        </c:scaling>
        <c:delete val="0"/>
        <c:axPos val="l"/>
        <c:majorGridlines>
          <c:spPr>
            <a:ln>
              <a:solidFill>
                <a:srgbClr val="585901">
                  <a:alpha val="38000"/>
                </a:srgbClr>
              </a:solidFill>
            </a:ln>
          </c:spPr>
        </c:majorGridlines>
        <c:numFmt formatCode="_(* #,##0\x;_(* \(#,##0\)\x" sourceLinked="0"/>
        <c:majorTickMark val="out"/>
        <c:minorTickMark val="none"/>
        <c:tickLblPos val="nextTo"/>
        <c:txPr>
          <a:bodyPr/>
          <a:lstStyle/>
          <a:p>
            <a:pPr>
              <a:defRPr sz="1000" b="0">
                <a:solidFill>
                  <a:srgbClr val="58595B"/>
                </a:solidFill>
              </a:defRPr>
            </a:pPr>
            <a:endParaRPr lang="en-US"/>
          </a:p>
        </c:txPr>
        <c:crossAx val="113143296"/>
        <c:crosses val="autoZero"/>
        <c:crossBetween val="between"/>
      </c:valAx>
    </c:plotArea>
    <c:legend>
      <c:legendPos val="t"/>
      <c:layout>
        <c:manualLayout>
          <c:xMode val="edge"/>
          <c:yMode val="edge"/>
          <c:x val="0.25555355019328535"/>
          <c:y val="0.85401678494530131"/>
          <c:w val="0.5508874545584268"/>
          <c:h val="5.680595072761465E-2"/>
        </c:manualLayout>
      </c:layout>
      <c:overlay val="0"/>
      <c:txPr>
        <a:bodyPr/>
        <a:lstStyle/>
        <a:p>
          <a:pPr>
            <a:defRPr sz="1000" b="0">
              <a:solidFill>
                <a:srgbClr val="58595B"/>
              </a:solidFill>
            </a:defRPr>
          </a:pPr>
          <a:endParaRPr lang="en-US"/>
        </a:p>
      </c:txPr>
    </c:legend>
    <c:plotVisOnly val="1"/>
    <c:dispBlanksAs val="gap"/>
    <c:showDLblsOverMax val="0"/>
  </c:chart>
  <c:txPr>
    <a:bodyPr/>
    <a:lstStyle/>
    <a:p>
      <a:pPr>
        <a:defRPr b="1">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346939669891722E-2"/>
          <c:y val="4.1977180064597365E-2"/>
          <c:w val="0.92146470804599678"/>
          <c:h val="0.77860917652459327"/>
        </c:manualLayout>
      </c:layout>
      <c:lineChart>
        <c:grouping val="standard"/>
        <c:varyColors val="0"/>
        <c:ser>
          <c:idx val="1"/>
          <c:order val="0"/>
          <c:tx>
            <c:strRef>
              <c:f>Data_Unprofitable!$C$1</c:f>
              <c:strCache>
                <c:ptCount val="1"/>
                <c:pt idx="0">
                  <c:v>Price/Net Cash Ratio (x)</c:v>
                </c:pt>
              </c:strCache>
            </c:strRef>
          </c:tx>
          <c:spPr>
            <a:ln w="19050">
              <a:solidFill>
                <a:srgbClr val="005288"/>
              </a:solidFill>
            </a:ln>
          </c:spPr>
          <c:marker>
            <c:symbol val="none"/>
          </c:marker>
          <c:cat>
            <c:numRef>
              <c:f>Data_Unprofitable!$A$2:$A$266</c:f>
              <c:numCache>
                <c:formatCode>dd/mm/yyyy</c:formatCode>
                <c:ptCount val="265"/>
                <c:pt idx="0">
                  <c:v>33969</c:v>
                </c:pt>
                <c:pt idx="1">
                  <c:v>34000</c:v>
                </c:pt>
                <c:pt idx="2">
                  <c:v>34028</c:v>
                </c:pt>
                <c:pt idx="3">
                  <c:v>34059</c:v>
                </c:pt>
                <c:pt idx="4">
                  <c:v>34089</c:v>
                </c:pt>
                <c:pt idx="5">
                  <c:v>34120</c:v>
                </c:pt>
                <c:pt idx="6">
                  <c:v>34150</c:v>
                </c:pt>
                <c:pt idx="7">
                  <c:v>34181</c:v>
                </c:pt>
                <c:pt idx="8">
                  <c:v>34212</c:v>
                </c:pt>
                <c:pt idx="9">
                  <c:v>34242</c:v>
                </c:pt>
                <c:pt idx="10">
                  <c:v>34273</c:v>
                </c:pt>
                <c:pt idx="11">
                  <c:v>34303</c:v>
                </c:pt>
                <c:pt idx="12">
                  <c:v>34334</c:v>
                </c:pt>
                <c:pt idx="13">
                  <c:v>34365</c:v>
                </c:pt>
                <c:pt idx="14">
                  <c:v>34393</c:v>
                </c:pt>
                <c:pt idx="15">
                  <c:v>34424</c:v>
                </c:pt>
                <c:pt idx="16">
                  <c:v>34454</c:v>
                </c:pt>
                <c:pt idx="17">
                  <c:v>34485</c:v>
                </c:pt>
                <c:pt idx="18">
                  <c:v>34515</c:v>
                </c:pt>
                <c:pt idx="19">
                  <c:v>34546</c:v>
                </c:pt>
                <c:pt idx="20">
                  <c:v>34577</c:v>
                </c:pt>
                <c:pt idx="21">
                  <c:v>34607</c:v>
                </c:pt>
                <c:pt idx="22">
                  <c:v>34638</c:v>
                </c:pt>
                <c:pt idx="23">
                  <c:v>34668</c:v>
                </c:pt>
                <c:pt idx="24">
                  <c:v>34699</c:v>
                </c:pt>
                <c:pt idx="25">
                  <c:v>34730</c:v>
                </c:pt>
                <c:pt idx="26">
                  <c:v>34758</c:v>
                </c:pt>
                <c:pt idx="27">
                  <c:v>34789</c:v>
                </c:pt>
                <c:pt idx="28">
                  <c:v>34819</c:v>
                </c:pt>
                <c:pt idx="29">
                  <c:v>34850</c:v>
                </c:pt>
                <c:pt idx="30">
                  <c:v>34880</c:v>
                </c:pt>
                <c:pt idx="31">
                  <c:v>34911</c:v>
                </c:pt>
                <c:pt idx="32">
                  <c:v>34942</c:v>
                </c:pt>
                <c:pt idx="33">
                  <c:v>34972</c:v>
                </c:pt>
                <c:pt idx="34">
                  <c:v>35003</c:v>
                </c:pt>
                <c:pt idx="35">
                  <c:v>35033</c:v>
                </c:pt>
                <c:pt idx="36">
                  <c:v>35064</c:v>
                </c:pt>
                <c:pt idx="37">
                  <c:v>35095</c:v>
                </c:pt>
                <c:pt idx="38">
                  <c:v>35124</c:v>
                </c:pt>
                <c:pt idx="39">
                  <c:v>35155</c:v>
                </c:pt>
                <c:pt idx="40">
                  <c:v>35185</c:v>
                </c:pt>
                <c:pt idx="41">
                  <c:v>35216</c:v>
                </c:pt>
                <c:pt idx="42">
                  <c:v>35246</c:v>
                </c:pt>
                <c:pt idx="43">
                  <c:v>35277</c:v>
                </c:pt>
                <c:pt idx="44">
                  <c:v>35308</c:v>
                </c:pt>
                <c:pt idx="45">
                  <c:v>35338</c:v>
                </c:pt>
                <c:pt idx="46">
                  <c:v>35369</c:v>
                </c:pt>
                <c:pt idx="47">
                  <c:v>35399</c:v>
                </c:pt>
                <c:pt idx="48">
                  <c:v>35430</c:v>
                </c:pt>
                <c:pt idx="49">
                  <c:v>35461</c:v>
                </c:pt>
                <c:pt idx="50">
                  <c:v>35489</c:v>
                </c:pt>
                <c:pt idx="51">
                  <c:v>35520</c:v>
                </c:pt>
                <c:pt idx="52">
                  <c:v>35550</c:v>
                </c:pt>
                <c:pt idx="53">
                  <c:v>35581</c:v>
                </c:pt>
                <c:pt idx="54">
                  <c:v>35611</c:v>
                </c:pt>
                <c:pt idx="55">
                  <c:v>35642</c:v>
                </c:pt>
                <c:pt idx="56">
                  <c:v>35673</c:v>
                </c:pt>
                <c:pt idx="57">
                  <c:v>35703</c:v>
                </c:pt>
                <c:pt idx="58">
                  <c:v>35734</c:v>
                </c:pt>
                <c:pt idx="59">
                  <c:v>35764</c:v>
                </c:pt>
                <c:pt idx="60">
                  <c:v>35795</c:v>
                </c:pt>
                <c:pt idx="61">
                  <c:v>35826</c:v>
                </c:pt>
                <c:pt idx="62">
                  <c:v>35854</c:v>
                </c:pt>
                <c:pt idx="63">
                  <c:v>35885</c:v>
                </c:pt>
                <c:pt idx="64">
                  <c:v>35915</c:v>
                </c:pt>
                <c:pt idx="65">
                  <c:v>35946</c:v>
                </c:pt>
                <c:pt idx="66">
                  <c:v>35976</c:v>
                </c:pt>
                <c:pt idx="67">
                  <c:v>36007</c:v>
                </c:pt>
                <c:pt idx="68">
                  <c:v>36038</c:v>
                </c:pt>
                <c:pt idx="69">
                  <c:v>36068</c:v>
                </c:pt>
                <c:pt idx="70">
                  <c:v>36099</c:v>
                </c:pt>
                <c:pt idx="71">
                  <c:v>36129</c:v>
                </c:pt>
                <c:pt idx="72">
                  <c:v>36160</c:v>
                </c:pt>
                <c:pt idx="73">
                  <c:v>36191</c:v>
                </c:pt>
                <c:pt idx="74">
                  <c:v>36219</c:v>
                </c:pt>
                <c:pt idx="75">
                  <c:v>36250</c:v>
                </c:pt>
                <c:pt idx="76">
                  <c:v>36280</c:v>
                </c:pt>
                <c:pt idx="77">
                  <c:v>36311</c:v>
                </c:pt>
                <c:pt idx="78">
                  <c:v>36341</c:v>
                </c:pt>
                <c:pt idx="79">
                  <c:v>36372</c:v>
                </c:pt>
                <c:pt idx="80">
                  <c:v>36403</c:v>
                </c:pt>
                <c:pt idx="81">
                  <c:v>36433</c:v>
                </c:pt>
                <c:pt idx="82">
                  <c:v>36464</c:v>
                </c:pt>
                <c:pt idx="83">
                  <c:v>36494</c:v>
                </c:pt>
                <c:pt idx="84">
                  <c:v>36525</c:v>
                </c:pt>
                <c:pt idx="85">
                  <c:v>36556</c:v>
                </c:pt>
                <c:pt idx="86">
                  <c:v>36585</c:v>
                </c:pt>
                <c:pt idx="87">
                  <c:v>36616</c:v>
                </c:pt>
                <c:pt idx="88">
                  <c:v>36646</c:v>
                </c:pt>
                <c:pt idx="89">
                  <c:v>36677</c:v>
                </c:pt>
                <c:pt idx="90">
                  <c:v>36707</c:v>
                </c:pt>
                <c:pt idx="91">
                  <c:v>36738</c:v>
                </c:pt>
                <c:pt idx="92">
                  <c:v>36769</c:v>
                </c:pt>
                <c:pt idx="93">
                  <c:v>36799</c:v>
                </c:pt>
                <c:pt idx="94">
                  <c:v>36830</c:v>
                </c:pt>
                <c:pt idx="95">
                  <c:v>36860</c:v>
                </c:pt>
                <c:pt idx="96">
                  <c:v>36891</c:v>
                </c:pt>
                <c:pt idx="97">
                  <c:v>36922</c:v>
                </c:pt>
                <c:pt idx="98">
                  <c:v>36950</c:v>
                </c:pt>
                <c:pt idx="99">
                  <c:v>36981</c:v>
                </c:pt>
                <c:pt idx="100">
                  <c:v>37011</c:v>
                </c:pt>
                <c:pt idx="101">
                  <c:v>37042</c:v>
                </c:pt>
                <c:pt idx="102">
                  <c:v>37072</c:v>
                </c:pt>
                <c:pt idx="103">
                  <c:v>37103</c:v>
                </c:pt>
                <c:pt idx="104">
                  <c:v>37134</c:v>
                </c:pt>
                <c:pt idx="105">
                  <c:v>37164</c:v>
                </c:pt>
                <c:pt idx="106">
                  <c:v>37195</c:v>
                </c:pt>
                <c:pt idx="107">
                  <c:v>37225</c:v>
                </c:pt>
                <c:pt idx="108">
                  <c:v>37256</c:v>
                </c:pt>
                <c:pt idx="109">
                  <c:v>37287</c:v>
                </c:pt>
                <c:pt idx="110">
                  <c:v>37315</c:v>
                </c:pt>
                <c:pt idx="111">
                  <c:v>37346</c:v>
                </c:pt>
                <c:pt idx="112">
                  <c:v>37376</c:v>
                </c:pt>
                <c:pt idx="113">
                  <c:v>37407</c:v>
                </c:pt>
                <c:pt idx="114">
                  <c:v>37437</c:v>
                </c:pt>
                <c:pt idx="115">
                  <c:v>37468</c:v>
                </c:pt>
                <c:pt idx="116">
                  <c:v>37499</c:v>
                </c:pt>
                <c:pt idx="117">
                  <c:v>37529</c:v>
                </c:pt>
                <c:pt idx="118">
                  <c:v>37560</c:v>
                </c:pt>
                <c:pt idx="119">
                  <c:v>37590</c:v>
                </c:pt>
                <c:pt idx="120">
                  <c:v>37621</c:v>
                </c:pt>
                <c:pt idx="121">
                  <c:v>37652</c:v>
                </c:pt>
                <c:pt idx="122">
                  <c:v>37680</c:v>
                </c:pt>
                <c:pt idx="123">
                  <c:v>37711</c:v>
                </c:pt>
                <c:pt idx="124">
                  <c:v>37741</c:v>
                </c:pt>
                <c:pt idx="125">
                  <c:v>37772</c:v>
                </c:pt>
                <c:pt idx="126">
                  <c:v>37802</c:v>
                </c:pt>
                <c:pt idx="127">
                  <c:v>37833</c:v>
                </c:pt>
                <c:pt idx="128">
                  <c:v>37864</c:v>
                </c:pt>
                <c:pt idx="129">
                  <c:v>37894</c:v>
                </c:pt>
                <c:pt idx="130">
                  <c:v>37925</c:v>
                </c:pt>
                <c:pt idx="131">
                  <c:v>37955</c:v>
                </c:pt>
                <c:pt idx="132">
                  <c:v>37986</c:v>
                </c:pt>
                <c:pt idx="133">
                  <c:v>38017</c:v>
                </c:pt>
                <c:pt idx="134">
                  <c:v>38046</c:v>
                </c:pt>
                <c:pt idx="135">
                  <c:v>38077</c:v>
                </c:pt>
                <c:pt idx="136">
                  <c:v>38107</c:v>
                </c:pt>
                <c:pt idx="137">
                  <c:v>38138</c:v>
                </c:pt>
                <c:pt idx="138">
                  <c:v>38168</c:v>
                </c:pt>
                <c:pt idx="139">
                  <c:v>38199</c:v>
                </c:pt>
                <c:pt idx="140">
                  <c:v>38230</c:v>
                </c:pt>
                <c:pt idx="141">
                  <c:v>38260</c:v>
                </c:pt>
                <c:pt idx="142">
                  <c:v>38291</c:v>
                </c:pt>
                <c:pt idx="143">
                  <c:v>38321</c:v>
                </c:pt>
                <c:pt idx="144">
                  <c:v>38352</c:v>
                </c:pt>
                <c:pt idx="145">
                  <c:v>38383</c:v>
                </c:pt>
                <c:pt idx="146">
                  <c:v>38411</c:v>
                </c:pt>
                <c:pt idx="147">
                  <c:v>38442</c:v>
                </c:pt>
                <c:pt idx="148">
                  <c:v>38472</c:v>
                </c:pt>
                <c:pt idx="149">
                  <c:v>38503</c:v>
                </c:pt>
                <c:pt idx="150">
                  <c:v>38533</c:v>
                </c:pt>
                <c:pt idx="151">
                  <c:v>38564</c:v>
                </c:pt>
                <c:pt idx="152">
                  <c:v>38595</c:v>
                </c:pt>
                <c:pt idx="153">
                  <c:v>38625</c:v>
                </c:pt>
                <c:pt idx="154">
                  <c:v>38656</c:v>
                </c:pt>
                <c:pt idx="155">
                  <c:v>38686</c:v>
                </c:pt>
                <c:pt idx="156">
                  <c:v>38717</c:v>
                </c:pt>
                <c:pt idx="157">
                  <c:v>38748</c:v>
                </c:pt>
                <c:pt idx="158">
                  <c:v>38776</c:v>
                </c:pt>
                <c:pt idx="159">
                  <c:v>38807</c:v>
                </c:pt>
                <c:pt idx="160">
                  <c:v>38837</c:v>
                </c:pt>
                <c:pt idx="161">
                  <c:v>38868</c:v>
                </c:pt>
                <c:pt idx="162">
                  <c:v>38898</c:v>
                </c:pt>
                <c:pt idx="163">
                  <c:v>38929</c:v>
                </c:pt>
                <c:pt idx="164">
                  <c:v>38960</c:v>
                </c:pt>
                <c:pt idx="165">
                  <c:v>38990</c:v>
                </c:pt>
                <c:pt idx="166">
                  <c:v>39021</c:v>
                </c:pt>
                <c:pt idx="167">
                  <c:v>39051</c:v>
                </c:pt>
                <c:pt idx="168">
                  <c:v>39082</c:v>
                </c:pt>
                <c:pt idx="169">
                  <c:v>39113</c:v>
                </c:pt>
                <c:pt idx="170">
                  <c:v>39141</c:v>
                </c:pt>
                <c:pt idx="171">
                  <c:v>39172</c:v>
                </c:pt>
                <c:pt idx="172">
                  <c:v>39202</c:v>
                </c:pt>
                <c:pt idx="173">
                  <c:v>39233</c:v>
                </c:pt>
                <c:pt idx="174">
                  <c:v>39263</c:v>
                </c:pt>
                <c:pt idx="175">
                  <c:v>39294</c:v>
                </c:pt>
                <c:pt idx="176">
                  <c:v>39325</c:v>
                </c:pt>
                <c:pt idx="177">
                  <c:v>39355</c:v>
                </c:pt>
                <c:pt idx="178">
                  <c:v>39386</c:v>
                </c:pt>
                <c:pt idx="179">
                  <c:v>39416</c:v>
                </c:pt>
                <c:pt idx="180">
                  <c:v>39447</c:v>
                </c:pt>
                <c:pt idx="181">
                  <c:v>39478</c:v>
                </c:pt>
                <c:pt idx="182">
                  <c:v>39507</c:v>
                </c:pt>
                <c:pt idx="183">
                  <c:v>39538</c:v>
                </c:pt>
                <c:pt idx="184">
                  <c:v>39568</c:v>
                </c:pt>
                <c:pt idx="185">
                  <c:v>39599</c:v>
                </c:pt>
                <c:pt idx="186">
                  <c:v>39629</c:v>
                </c:pt>
                <c:pt idx="187">
                  <c:v>39660</c:v>
                </c:pt>
                <c:pt idx="188">
                  <c:v>39691</c:v>
                </c:pt>
                <c:pt idx="189">
                  <c:v>39721</c:v>
                </c:pt>
                <c:pt idx="190">
                  <c:v>39752</c:v>
                </c:pt>
                <c:pt idx="191">
                  <c:v>39782</c:v>
                </c:pt>
                <c:pt idx="192">
                  <c:v>39813</c:v>
                </c:pt>
                <c:pt idx="193">
                  <c:v>39844</c:v>
                </c:pt>
                <c:pt idx="194">
                  <c:v>39872</c:v>
                </c:pt>
                <c:pt idx="195">
                  <c:v>39903</c:v>
                </c:pt>
                <c:pt idx="196">
                  <c:v>39933</c:v>
                </c:pt>
                <c:pt idx="197">
                  <c:v>39964</c:v>
                </c:pt>
                <c:pt idx="198">
                  <c:v>39994</c:v>
                </c:pt>
                <c:pt idx="199">
                  <c:v>40025</c:v>
                </c:pt>
                <c:pt idx="200">
                  <c:v>40056</c:v>
                </c:pt>
                <c:pt idx="201">
                  <c:v>40086</c:v>
                </c:pt>
                <c:pt idx="202">
                  <c:v>40117</c:v>
                </c:pt>
                <c:pt idx="203">
                  <c:v>40147</c:v>
                </c:pt>
                <c:pt idx="204">
                  <c:v>40178</c:v>
                </c:pt>
                <c:pt idx="205">
                  <c:v>40209</c:v>
                </c:pt>
                <c:pt idx="206">
                  <c:v>40237</c:v>
                </c:pt>
                <c:pt idx="207">
                  <c:v>40268</c:v>
                </c:pt>
                <c:pt idx="208">
                  <c:v>40298</c:v>
                </c:pt>
                <c:pt idx="209">
                  <c:v>40329</c:v>
                </c:pt>
                <c:pt idx="210">
                  <c:v>40359</c:v>
                </c:pt>
                <c:pt idx="211">
                  <c:v>40390</c:v>
                </c:pt>
                <c:pt idx="212">
                  <c:v>40421</c:v>
                </c:pt>
                <c:pt idx="213">
                  <c:v>40451</c:v>
                </c:pt>
                <c:pt idx="214">
                  <c:v>40482</c:v>
                </c:pt>
                <c:pt idx="215">
                  <c:v>40512</c:v>
                </c:pt>
                <c:pt idx="216">
                  <c:v>40543</c:v>
                </c:pt>
                <c:pt idx="217">
                  <c:v>40574</c:v>
                </c:pt>
                <c:pt idx="218">
                  <c:v>40602</c:v>
                </c:pt>
                <c:pt idx="219">
                  <c:v>40633</c:v>
                </c:pt>
                <c:pt idx="220">
                  <c:v>40663</c:v>
                </c:pt>
                <c:pt idx="221">
                  <c:v>40694</c:v>
                </c:pt>
                <c:pt idx="222">
                  <c:v>40724</c:v>
                </c:pt>
                <c:pt idx="223">
                  <c:v>40755</c:v>
                </c:pt>
                <c:pt idx="224">
                  <c:v>40786</c:v>
                </c:pt>
                <c:pt idx="225">
                  <c:v>40816</c:v>
                </c:pt>
                <c:pt idx="226">
                  <c:v>40847</c:v>
                </c:pt>
                <c:pt idx="227">
                  <c:v>40877</c:v>
                </c:pt>
                <c:pt idx="228">
                  <c:v>40908</c:v>
                </c:pt>
                <c:pt idx="229">
                  <c:v>40939</c:v>
                </c:pt>
                <c:pt idx="230">
                  <c:v>40968</c:v>
                </c:pt>
                <c:pt idx="231">
                  <c:v>40999</c:v>
                </c:pt>
                <c:pt idx="232">
                  <c:v>41029</c:v>
                </c:pt>
                <c:pt idx="233">
                  <c:v>41060</c:v>
                </c:pt>
                <c:pt idx="234">
                  <c:v>41090</c:v>
                </c:pt>
                <c:pt idx="235">
                  <c:v>41121</c:v>
                </c:pt>
                <c:pt idx="236">
                  <c:v>41152</c:v>
                </c:pt>
                <c:pt idx="237">
                  <c:v>41182</c:v>
                </c:pt>
                <c:pt idx="238">
                  <c:v>41213</c:v>
                </c:pt>
                <c:pt idx="239">
                  <c:v>41243</c:v>
                </c:pt>
                <c:pt idx="240">
                  <c:v>41274</c:v>
                </c:pt>
                <c:pt idx="241">
                  <c:v>41305</c:v>
                </c:pt>
                <c:pt idx="242">
                  <c:v>41333</c:v>
                </c:pt>
                <c:pt idx="243">
                  <c:v>41364</c:v>
                </c:pt>
                <c:pt idx="244">
                  <c:v>41394</c:v>
                </c:pt>
                <c:pt idx="245">
                  <c:v>41425</c:v>
                </c:pt>
                <c:pt idx="246">
                  <c:v>41455</c:v>
                </c:pt>
                <c:pt idx="247">
                  <c:v>41486</c:v>
                </c:pt>
                <c:pt idx="248">
                  <c:v>41516</c:v>
                </c:pt>
                <c:pt idx="249">
                  <c:v>41547</c:v>
                </c:pt>
                <c:pt idx="250">
                  <c:v>41578</c:v>
                </c:pt>
                <c:pt idx="251">
                  <c:v>41607</c:v>
                </c:pt>
                <c:pt idx="252">
                  <c:v>41639</c:v>
                </c:pt>
                <c:pt idx="253">
                  <c:v>41670</c:v>
                </c:pt>
                <c:pt idx="254">
                  <c:v>41698</c:v>
                </c:pt>
                <c:pt idx="255">
                  <c:v>41729</c:v>
                </c:pt>
                <c:pt idx="256">
                  <c:v>41759</c:v>
                </c:pt>
                <c:pt idx="257">
                  <c:v>41789</c:v>
                </c:pt>
                <c:pt idx="258">
                  <c:v>41820</c:v>
                </c:pt>
                <c:pt idx="259">
                  <c:v>41851</c:v>
                </c:pt>
                <c:pt idx="260">
                  <c:v>41882</c:v>
                </c:pt>
                <c:pt idx="261">
                  <c:v>41912</c:v>
                </c:pt>
                <c:pt idx="262">
                  <c:v>41943</c:v>
                </c:pt>
                <c:pt idx="263">
                  <c:v>41973</c:v>
                </c:pt>
                <c:pt idx="264">
                  <c:v>42003</c:v>
                </c:pt>
              </c:numCache>
            </c:numRef>
          </c:cat>
          <c:val>
            <c:numRef>
              <c:f>Data_Unprofitable!$C$2:$C$266</c:f>
              <c:numCache>
                <c:formatCode>0.00</c:formatCode>
                <c:ptCount val="265"/>
                <c:pt idx="1">
                  <c:v>4.5613086958824924</c:v>
                </c:pt>
                <c:pt idx="2">
                  <c:v>3.9638235972426812</c:v>
                </c:pt>
                <c:pt idx="3">
                  <c:v>3.9448227404546352</c:v>
                </c:pt>
                <c:pt idx="4">
                  <c:v>3.6295401395678937</c:v>
                </c:pt>
                <c:pt idx="5">
                  <c:v>3.9962962158648421</c:v>
                </c:pt>
                <c:pt idx="6">
                  <c:v>3.9222527286159039</c:v>
                </c:pt>
                <c:pt idx="7">
                  <c:v>3.9803899956473412</c:v>
                </c:pt>
                <c:pt idx="8">
                  <c:v>4.2833139825906121</c:v>
                </c:pt>
                <c:pt idx="9">
                  <c:v>4.3450938942665314</c:v>
                </c:pt>
                <c:pt idx="10">
                  <c:v>4.5551414822853724</c:v>
                </c:pt>
                <c:pt idx="11">
                  <c:v>4.5275229828057091</c:v>
                </c:pt>
                <c:pt idx="12">
                  <c:v>4.6143080579120745</c:v>
                </c:pt>
                <c:pt idx="13">
                  <c:v>4.274075612836576</c:v>
                </c:pt>
                <c:pt idx="14">
                  <c:v>4.0275140544492354</c:v>
                </c:pt>
                <c:pt idx="15">
                  <c:v>3.6693295265304027</c:v>
                </c:pt>
                <c:pt idx="16">
                  <c:v>3.4003376492284789</c:v>
                </c:pt>
                <c:pt idx="17">
                  <c:v>3.2909563371299919</c:v>
                </c:pt>
                <c:pt idx="18">
                  <c:v>3.1120184178763597</c:v>
                </c:pt>
                <c:pt idx="19">
                  <c:v>3.1059635782269996</c:v>
                </c:pt>
                <c:pt idx="20">
                  <c:v>3.3464661287174868</c:v>
                </c:pt>
                <c:pt idx="21">
                  <c:v>3.2816282294007175</c:v>
                </c:pt>
                <c:pt idx="22">
                  <c:v>3.4094197240902107</c:v>
                </c:pt>
                <c:pt idx="23">
                  <c:v>3.3018864244409634</c:v>
                </c:pt>
                <c:pt idx="24">
                  <c:v>3.1012706303434827</c:v>
                </c:pt>
                <c:pt idx="25">
                  <c:v>3.5252280853190077</c:v>
                </c:pt>
                <c:pt idx="26">
                  <c:v>3.7500949544259092</c:v>
                </c:pt>
                <c:pt idx="27">
                  <c:v>3.6803747931590598</c:v>
                </c:pt>
                <c:pt idx="28">
                  <c:v>4.4197449556081834</c:v>
                </c:pt>
                <c:pt idx="29">
                  <c:v>4.8288193602685316</c:v>
                </c:pt>
                <c:pt idx="30">
                  <c:v>5.4531700517843094</c:v>
                </c:pt>
                <c:pt idx="31">
                  <c:v>6.0221759307296798</c:v>
                </c:pt>
                <c:pt idx="32">
                  <c:v>6.9814369804478984</c:v>
                </c:pt>
                <c:pt idx="33">
                  <c:v>7.0218415222405506</c:v>
                </c:pt>
                <c:pt idx="34">
                  <c:v>5.6310865319260275</c:v>
                </c:pt>
                <c:pt idx="35">
                  <c:v>6.0352194013483365</c:v>
                </c:pt>
                <c:pt idx="36">
                  <c:v>7.8209332955835231</c:v>
                </c:pt>
                <c:pt idx="37">
                  <c:v>6.9327430738937297</c:v>
                </c:pt>
                <c:pt idx="38">
                  <c:v>7.0635412828778543</c:v>
                </c:pt>
                <c:pt idx="39">
                  <c:v>6.8596601412087024</c:v>
                </c:pt>
                <c:pt idx="40">
                  <c:v>6.6293181074504766</c:v>
                </c:pt>
                <c:pt idx="41">
                  <c:v>7.2053210409945914</c:v>
                </c:pt>
                <c:pt idx="42">
                  <c:v>6.5380200542141127</c:v>
                </c:pt>
                <c:pt idx="43">
                  <c:v>4.5264733287473264</c:v>
                </c:pt>
                <c:pt idx="44">
                  <c:v>5.1388691869081713</c:v>
                </c:pt>
                <c:pt idx="45">
                  <c:v>5.6370087551992274</c:v>
                </c:pt>
                <c:pt idx="46">
                  <c:v>4.9594515668559671</c:v>
                </c:pt>
                <c:pt idx="47">
                  <c:v>5.0618624296829333</c:v>
                </c:pt>
                <c:pt idx="48">
                  <c:v>5.5583560015076126</c:v>
                </c:pt>
                <c:pt idx="49">
                  <c:v>5.9046023783500505</c:v>
                </c:pt>
                <c:pt idx="50">
                  <c:v>5.7107461725289372</c:v>
                </c:pt>
                <c:pt idx="51">
                  <c:v>4.9499006009001114</c:v>
                </c:pt>
                <c:pt idx="52">
                  <c:v>4.0581030801120503</c:v>
                </c:pt>
                <c:pt idx="53">
                  <c:v>4.8372016780661617</c:v>
                </c:pt>
                <c:pt idx="54">
                  <c:v>4.8065043911909155</c:v>
                </c:pt>
                <c:pt idx="55">
                  <c:v>4.6796483897313177</c:v>
                </c:pt>
                <c:pt idx="56">
                  <c:v>4.9074471899484307</c:v>
                </c:pt>
                <c:pt idx="57">
                  <c:v>5.7428396754612061</c:v>
                </c:pt>
                <c:pt idx="58">
                  <c:v>5.3229406216798205</c:v>
                </c:pt>
                <c:pt idx="59">
                  <c:v>5.3648270413539088</c:v>
                </c:pt>
                <c:pt idx="60">
                  <c:v>5.1904567185671455</c:v>
                </c:pt>
                <c:pt idx="61">
                  <c:v>4.7449494180972449</c:v>
                </c:pt>
                <c:pt idx="62">
                  <c:v>4.8743265919836194</c:v>
                </c:pt>
                <c:pt idx="63">
                  <c:v>4.9660979288249854</c:v>
                </c:pt>
                <c:pt idx="64">
                  <c:v>4.8043265762899949</c:v>
                </c:pt>
                <c:pt idx="65">
                  <c:v>4.6214118563681268</c:v>
                </c:pt>
                <c:pt idx="66">
                  <c:v>4.2477482142098584</c:v>
                </c:pt>
                <c:pt idx="67">
                  <c:v>4.1128623134316022</c:v>
                </c:pt>
                <c:pt idx="68">
                  <c:v>2.9570290331601927</c:v>
                </c:pt>
                <c:pt idx="69">
                  <c:v>3.5647922243515398</c:v>
                </c:pt>
                <c:pt idx="70">
                  <c:v>3.8252024117272563</c:v>
                </c:pt>
                <c:pt idx="71">
                  <c:v>4.1291511460993977</c:v>
                </c:pt>
                <c:pt idx="72">
                  <c:v>4.2699961858888873</c:v>
                </c:pt>
                <c:pt idx="73">
                  <c:v>4.2431311176467155</c:v>
                </c:pt>
                <c:pt idx="74">
                  <c:v>3.8504635748214278</c:v>
                </c:pt>
                <c:pt idx="75">
                  <c:v>3.783176537136359</c:v>
                </c:pt>
                <c:pt idx="76">
                  <c:v>4.2238381445545814</c:v>
                </c:pt>
                <c:pt idx="77">
                  <c:v>4.7036062324561838</c:v>
                </c:pt>
                <c:pt idx="78">
                  <c:v>5.0449508013679196</c:v>
                </c:pt>
                <c:pt idx="79">
                  <c:v>6.0281686947214403</c:v>
                </c:pt>
                <c:pt idx="80">
                  <c:v>6.5166459179310072</c:v>
                </c:pt>
                <c:pt idx="81">
                  <c:v>6.5880563793124836</c:v>
                </c:pt>
                <c:pt idx="82">
                  <c:v>6.4419607654502524</c:v>
                </c:pt>
                <c:pt idx="83">
                  <c:v>7.1247083458279876</c:v>
                </c:pt>
                <c:pt idx="84">
                  <c:v>8.2901449301968082</c:v>
                </c:pt>
                <c:pt idx="85">
                  <c:v>8.6539347937920148</c:v>
                </c:pt>
                <c:pt idx="86">
                  <c:v>15.04998289929677</c:v>
                </c:pt>
                <c:pt idx="87">
                  <c:v>12.435278772911483</c:v>
                </c:pt>
                <c:pt idx="88">
                  <c:v>7.3554540453689645</c:v>
                </c:pt>
                <c:pt idx="89">
                  <c:v>6.1983026541848512</c:v>
                </c:pt>
                <c:pt idx="90">
                  <c:v>8.6651810247058147</c:v>
                </c:pt>
                <c:pt idx="91">
                  <c:v>7.9618260443525504</c:v>
                </c:pt>
                <c:pt idx="92">
                  <c:v>8.9323095045186864</c:v>
                </c:pt>
                <c:pt idx="93">
                  <c:v>9.133713108837112</c:v>
                </c:pt>
                <c:pt idx="94">
                  <c:v>6.281584785503652</c:v>
                </c:pt>
                <c:pt idx="95">
                  <c:v>5.3175206548522365</c:v>
                </c:pt>
                <c:pt idx="96">
                  <c:v>4.8598679139766174</c:v>
                </c:pt>
                <c:pt idx="97">
                  <c:v>5.0148454695997415</c:v>
                </c:pt>
                <c:pt idx="98">
                  <c:v>3.88029705260274</c:v>
                </c:pt>
                <c:pt idx="99">
                  <c:v>3.3581118503516252</c:v>
                </c:pt>
                <c:pt idx="100">
                  <c:v>4.0367706059558994</c:v>
                </c:pt>
                <c:pt idx="101">
                  <c:v>4.5914292544154272</c:v>
                </c:pt>
                <c:pt idx="102">
                  <c:v>4.8443686545098394</c:v>
                </c:pt>
                <c:pt idx="103">
                  <c:v>4.3547372885313917</c:v>
                </c:pt>
                <c:pt idx="104">
                  <c:v>3.9868109011400024</c:v>
                </c:pt>
                <c:pt idx="105">
                  <c:v>3.5280299052501154</c:v>
                </c:pt>
                <c:pt idx="106">
                  <c:v>3.8353868324281377</c:v>
                </c:pt>
                <c:pt idx="107">
                  <c:v>4.0686806723551472</c:v>
                </c:pt>
                <c:pt idx="108">
                  <c:v>4.4163378162575775</c:v>
                </c:pt>
                <c:pt idx="109">
                  <c:v>3.9625858585718192</c:v>
                </c:pt>
                <c:pt idx="110">
                  <c:v>3.6953381350155037</c:v>
                </c:pt>
                <c:pt idx="111">
                  <c:v>3.6761610792811781</c:v>
                </c:pt>
                <c:pt idx="112">
                  <c:v>3.4054338684854364</c:v>
                </c:pt>
                <c:pt idx="113">
                  <c:v>2.8225235759045151</c:v>
                </c:pt>
                <c:pt idx="114">
                  <c:v>2.4923372016542595</c:v>
                </c:pt>
                <c:pt idx="115">
                  <c:v>2.4947417328072752</c:v>
                </c:pt>
                <c:pt idx="116">
                  <c:v>2.4024350664602343</c:v>
                </c:pt>
                <c:pt idx="117">
                  <c:v>2.0526447823247773</c:v>
                </c:pt>
                <c:pt idx="118">
                  <c:v>1.8657284256568281</c:v>
                </c:pt>
                <c:pt idx="119">
                  <c:v>2.1499652114340879</c:v>
                </c:pt>
                <c:pt idx="120">
                  <c:v>2.0594834807764357</c:v>
                </c:pt>
                <c:pt idx="121">
                  <c:v>2.2946608033672247</c:v>
                </c:pt>
                <c:pt idx="122">
                  <c:v>2.1541169691904392</c:v>
                </c:pt>
                <c:pt idx="123">
                  <c:v>2.2682815593180758</c:v>
                </c:pt>
                <c:pt idx="124">
                  <c:v>2.5326041262265737</c:v>
                </c:pt>
                <c:pt idx="125">
                  <c:v>3.0368393114464629</c:v>
                </c:pt>
                <c:pt idx="126">
                  <c:v>3.1127716549780424</c:v>
                </c:pt>
                <c:pt idx="127">
                  <c:v>3.8892464384671852</c:v>
                </c:pt>
                <c:pt idx="128">
                  <c:v>3.9956911813328677</c:v>
                </c:pt>
                <c:pt idx="129">
                  <c:v>4.3159239244009653</c:v>
                </c:pt>
                <c:pt idx="130">
                  <c:v>3.8745344727749491</c:v>
                </c:pt>
                <c:pt idx="131">
                  <c:v>3.9814307332352743</c:v>
                </c:pt>
                <c:pt idx="132">
                  <c:v>4.0666118683208943</c:v>
                </c:pt>
                <c:pt idx="133">
                  <c:v>5.4964467309033482</c:v>
                </c:pt>
                <c:pt idx="134">
                  <c:v>5.6291188654891675</c:v>
                </c:pt>
                <c:pt idx="135">
                  <c:v>5.592484377358744</c:v>
                </c:pt>
                <c:pt idx="136">
                  <c:v>4.2551288494025457</c:v>
                </c:pt>
                <c:pt idx="137">
                  <c:v>3.9527489170312204</c:v>
                </c:pt>
                <c:pt idx="138">
                  <c:v>3.9034320068241599</c:v>
                </c:pt>
                <c:pt idx="139">
                  <c:v>3.9156234067097584</c:v>
                </c:pt>
                <c:pt idx="140">
                  <c:v>4.0186945492069883</c:v>
                </c:pt>
                <c:pt idx="141">
                  <c:v>4.3251106050411297</c:v>
                </c:pt>
                <c:pt idx="142">
                  <c:v>3.8175239817677982</c:v>
                </c:pt>
                <c:pt idx="143">
                  <c:v>4.3582522856931503</c:v>
                </c:pt>
                <c:pt idx="144">
                  <c:v>4.6297653465379245</c:v>
                </c:pt>
                <c:pt idx="145">
                  <c:v>4.5463695688958481</c:v>
                </c:pt>
                <c:pt idx="146">
                  <c:v>4.3723099515736124</c:v>
                </c:pt>
                <c:pt idx="147">
                  <c:v>3.954483695844567</c:v>
                </c:pt>
                <c:pt idx="148">
                  <c:v>2.9878836798706647</c:v>
                </c:pt>
                <c:pt idx="149">
                  <c:v>3.109609289235542</c:v>
                </c:pt>
                <c:pt idx="150">
                  <c:v>3.2311339998198827</c:v>
                </c:pt>
                <c:pt idx="151">
                  <c:v>4.4929145947111797</c:v>
                </c:pt>
                <c:pt idx="152">
                  <c:v>4.6002167923334101</c:v>
                </c:pt>
                <c:pt idx="153">
                  <c:v>4.80518358488019</c:v>
                </c:pt>
                <c:pt idx="154">
                  <c:v>4.2429529200978342</c:v>
                </c:pt>
                <c:pt idx="155">
                  <c:v>4.3410364480299455</c:v>
                </c:pt>
                <c:pt idx="156">
                  <c:v>4.3797174509115404</c:v>
                </c:pt>
                <c:pt idx="157">
                  <c:v>4.6221824037414665</c:v>
                </c:pt>
                <c:pt idx="158">
                  <c:v>4.8872244012493073</c:v>
                </c:pt>
                <c:pt idx="159">
                  <c:v>4.9580850255187681</c:v>
                </c:pt>
                <c:pt idx="160">
                  <c:v>4.0595872548902641</c:v>
                </c:pt>
                <c:pt idx="161">
                  <c:v>3.7470956247297198</c:v>
                </c:pt>
                <c:pt idx="162">
                  <c:v>3.5437305262609109</c:v>
                </c:pt>
                <c:pt idx="163">
                  <c:v>3.6499340398824596</c:v>
                </c:pt>
                <c:pt idx="164">
                  <c:v>3.8563879449128877</c:v>
                </c:pt>
                <c:pt idx="165">
                  <c:v>3.7787347550124761</c:v>
                </c:pt>
                <c:pt idx="166">
                  <c:v>4.3984356367777782</c:v>
                </c:pt>
                <c:pt idx="167">
                  <c:v>4.820191092140103</c:v>
                </c:pt>
                <c:pt idx="168">
                  <c:v>4.6091119066001971</c:v>
                </c:pt>
                <c:pt idx="169">
                  <c:v>4.3629658385777619</c:v>
                </c:pt>
                <c:pt idx="170">
                  <c:v>4.4307365258087774</c:v>
                </c:pt>
                <c:pt idx="171">
                  <c:v>4.4579638018288374</c:v>
                </c:pt>
                <c:pt idx="172">
                  <c:v>4.3604488320094665</c:v>
                </c:pt>
                <c:pt idx="173">
                  <c:v>4.3768598234059386</c:v>
                </c:pt>
                <c:pt idx="174">
                  <c:v>4.0298491258556499</c:v>
                </c:pt>
                <c:pt idx="175">
                  <c:v>3.724849129103343</c:v>
                </c:pt>
                <c:pt idx="176">
                  <c:v>3.767734120825422</c:v>
                </c:pt>
                <c:pt idx="177">
                  <c:v>3.8152256485676888</c:v>
                </c:pt>
                <c:pt idx="178">
                  <c:v>4.1730754658521434</c:v>
                </c:pt>
                <c:pt idx="179">
                  <c:v>3.7689529754187867</c:v>
                </c:pt>
                <c:pt idx="180">
                  <c:v>3.6356627120389904</c:v>
                </c:pt>
                <c:pt idx="181">
                  <c:v>3.4419313746816402</c:v>
                </c:pt>
                <c:pt idx="182">
                  <c:v>3.2700605821390991</c:v>
                </c:pt>
                <c:pt idx="183">
                  <c:v>2.9830598075347954</c:v>
                </c:pt>
                <c:pt idx="184">
                  <c:v>3.375748613602696</c:v>
                </c:pt>
                <c:pt idx="185">
                  <c:v>3.5377998686599623</c:v>
                </c:pt>
                <c:pt idx="186">
                  <c:v>3.1711837917627252</c:v>
                </c:pt>
                <c:pt idx="187">
                  <c:v>4.1637218275453645</c:v>
                </c:pt>
                <c:pt idx="188">
                  <c:v>3.9274878247484613</c:v>
                </c:pt>
                <c:pt idx="189">
                  <c:v>3.7656838505917589</c:v>
                </c:pt>
                <c:pt idx="190">
                  <c:v>3.0432915025725027</c:v>
                </c:pt>
                <c:pt idx="191">
                  <c:v>2.7429926686516333</c:v>
                </c:pt>
                <c:pt idx="192">
                  <c:v>3.0277687226841352</c:v>
                </c:pt>
                <c:pt idx="193">
                  <c:v>2.952118266954908</c:v>
                </c:pt>
                <c:pt idx="194">
                  <c:v>2.4859878904564652</c:v>
                </c:pt>
                <c:pt idx="195">
                  <c:v>2.8020299717810837</c:v>
                </c:pt>
                <c:pt idx="196">
                  <c:v>3.3037313227059459</c:v>
                </c:pt>
                <c:pt idx="197">
                  <c:v>3.7669835469884636</c:v>
                </c:pt>
                <c:pt idx="198">
                  <c:v>4.0761340815764955</c:v>
                </c:pt>
                <c:pt idx="199">
                  <c:v>4.5224365226747381</c:v>
                </c:pt>
                <c:pt idx="200">
                  <c:v>4.6715043988777269</c:v>
                </c:pt>
                <c:pt idx="201">
                  <c:v>4.8151632226389047</c:v>
                </c:pt>
                <c:pt idx="202">
                  <c:v>3.8482978274953212</c:v>
                </c:pt>
                <c:pt idx="203">
                  <c:v>3.9953846229762888</c:v>
                </c:pt>
                <c:pt idx="204">
                  <c:v>4.1712735592394425</c:v>
                </c:pt>
                <c:pt idx="205">
                  <c:v>3.7800834689833986</c:v>
                </c:pt>
                <c:pt idx="206">
                  <c:v>3.6962691283107167</c:v>
                </c:pt>
                <c:pt idx="207">
                  <c:v>3.9884596149094307</c:v>
                </c:pt>
                <c:pt idx="208">
                  <c:v>4.0823412518458877</c:v>
                </c:pt>
                <c:pt idx="209">
                  <c:v>3.8009150827755502</c:v>
                </c:pt>
                <c:pt idx="210">
                  <c:v>3.5571314411112369</c:v>
                </c:pt>
                <c:pt idx="211">
                  <c:v>3.6912612694674776</c:v>
                </c:pt>
                <c:pt idx="212">
                  <c:v>3.3971390705060402</c:v>
                </c:pt>
                <c:pt idx="213">
                  <c:v>3.3570494082966826</c:v>
                </c:pt>
                <c:pt idx="214">
                  <c:v>3.7373116885328583</c:v>
                </c:pt>
                <c:pt idx="215">
                  <c:v>3.7847283755785432</c:v>
                </c:pt>
                <c:pt idx="216">
                  <c:v>4.1880351995955785</c:v>
                </c:pt>
                <c:pt idx="217">
                  <c:v>3.9730228100162228</c:v>
                </c:pt>
                <c:pt idx="218">
                  <c:v>3.8340238641858178</c:v>
                </c:pt>
                <c:pt idx="219">
                  <c:v>4.0502229489106574</c:v>
                </c:pt>
                <c:pt idx="220">
                  <c:v>4.1987673666141827</c:v>
                </c:pt>
                <c:pt idx="221">
                  <c:v>4.2449168185791102</c:v>
                </c:pt>
                <c:pt idx="222">
                  <c:v>4.0694550431610601</c:v>
                </c:pt>
                <c:pt idx="223">
                  <c:v>3.9150401562039572</c:v>
                </c:pt>
                <c:pt idx="224">
                  <c:v>3.3791759700033861</c:v>
                </c:pt>
                <c:pt idx="225">
                  <c:v>3.008331951352432</c:v>
                </c:pt>
                <c:pt idx="226">
                  <c:v>3.4955490533831379</c:v>
                </c:pt>
                <c:pt idx="227">
                  <c:v>3.4095590246541927</c:v>
                </c:pt>
                <c:pt idx="228">
                  <c:v>3.5726341444480227</c:v>
                </c:pt>
                <c:pt idx="229">
                  <c:v>3.7278119712890492</c:v>
                </c:pt>
                <c:pt idx="230">
                  <c:v>3.9270152585611098</c:v>
                </c:pt>
                <c:pt idx="231">
                  <c:v>4.1380696641120114</c:v>
                </c:pt>
                <c:pt idx="232">
                  <c:v>4.078922214585373</c:v>
                </c:pt>
                <c:pt idx="233">
                  <c:v>3.8396884776724987</c:v>
                </c:pt>
                <c:pt idx="234">
                  <c:v>3.9941899290248561</c:v>
                </c:pt>
                <c:pt idx="235">
                  <c:v>4.0329919152675515</c:v>
                </c:pt>
                <c:pt idx="236">
                  <c:v>4.2145692917100304</c:v>
                </c:pt>
                <c:pt idx="237">
                  <c:v>4.6325611402696589</c:v>
                </c:pt>
                <c:pt idx="238">
                  <c:v>4.0335714483242944</c:v>
                </c:pt>
                <c:pt idx="239">
                  <c:v>4.2179604988911494</c:v>
                </c:pt>
                <c:pt idx="240">
                  <c:v>4.1469186378986365</c:v>
                </c:pt>
                <c:pt idx="241">
                  <c:v>4.2723182577345105</c:v>
                </c:pt>
                <c:pt idx="242">
                  <c:v>4.1535386035558695</c:v>
                </c:pt>
                <c:pt idx="243">
                  <c:v>4.4584182690044765</c:v>
                </c:pt>
                <c:pt idx="244">
                  <c:v>4.5065140619295265</c:v>
                </c:pt>
                <c:pt idx="245">
                  <c:v>4.5798807166574864</c:v>
                </c:pt>
                <c:pt idx="246">
                  <c:v>4.7215994339777012</c:v>
                </c:pt>
                <c:pt idx="247">
                  <c:v>5.099897274888054</c:v>
                </c:pt>
                <c:pt idx="248">
                  <c:v>5.0745411923941894</c:v>
                </c:pt>
                <c:pt idx="249">
                  <c:v>5.0911215332977875</c:v>
                </c:pt>
                <c:pt idx="250">
                  <c:v>4.4369777351901494</c:v>
                </c:pt>
                <c:pt idx="251">
                  <c:v>4.6402903744181119</c:v>
                </c:pt>
                <c:pt idx="252">
                  <c:v>5.0419102050910425</c:v>
                </c:pt>
                <c:pt idx="253">
                  <c:v>5.2124106888373625</c:v>
                </c:pt>
                <c:pt idx="254">
                  <c:v>5.4693158901652659</c:v>
                </c:pt>
                <c:pt idx="255">
                  <c:v>5.2043458238885165</c:v>
                </c:pt>
                <c:pt idx="256">
                  <c:v>4.2659451491171785</c:v>
                </c:pt>
                <c:pt idx="257">
                  <c:v>4.3260000106590741</c:v>
                </c:pt>
                <c:pt idx="258">
                  <c:v>4.8631108790242186</c:v>
                </c:pt>
                <c:pt idx="259">
                  <c:v>4.0342944554431384</c:v>
                </c:pt>
                <c:pt idx="260">
                  <c:v>4.4009557466613085</c:v>
                </c:pt>
                <c:pt idx="261">
                  <c:v>4.2857493881857804</c:v>
                </c:pt>
                <c:pt idx="262">
                  <c:v>4.0685349361539256</c:v>
                </c:pt>
                <c:pt idx="263">
                  <c:v>4.2621572414543696</c:v>
                </c:pt>
                <c:pt idx="264">
                  <c:v>4.3065828011236302</c:v>
                </c:pt>
              </c:numCache>
            </c:numRef>
          </c:val>
          <c:smooth val="0"/>
        </c:ser>
        <c:dLbls>
          <c:showLegendKey val="0"/>
          <c:showVal val="0"/>
          <c:showCatName val="0"/>
          <c:showSerName val="0"/>
          <c:showPercent val="0"/>
          <c:showBubbleSize val="0"/>
        </c:dLbls>
        <c:marker val="1"/>
        <c:smooth val="0"/>
        <c:axId val="114849280"/>
        <c:axId val="111033664"/>
      </c:lineChart>
      <c:dateAx>
        <c:axId val="114849280"/>
        <c:scaling>
          <c:orientation val="minMax"/>
          <c:max val="42004"/>
          <c:min val="33969"/>
        </c:scaling>
        <c:delete val="0"/>
        <c:axPos val="b"/>
        <c:numFmt formatCode="yyyy" sourceLinked="0"/>
        <c:majorTickMark val="out"/>
        <c:minorTickMark val="none"/>
        <c:tickLblPos val="nextTo"/>
        <c:spPr>
          <a:ln>
            <a:solidFill>
              <a:srgbClr val="585901"/>
            </a:solidFill>
          </a:ln>
        </c:spPr>
        <c:txPr>
          <a:bodyPr/>
          <a:lstStyle/>
          <a:p>
            <a:pPr>
              <a:defRPr sz="1000" b="0">
                <a:solidFill>
                  <a:srgbClr val="58595B"/>
                </a:solidFill>
              </a:defRPr>
            </a:pPr>
            <a:endParaRPr lang="en-US"/>
          </a:p>
        </c:txPr>
        <c:crossAx val="111033664"/>
        <c:crosses val="autoZero"/>
        <c:auto val="1"/>
        <c:lblOffset val="100"/>
        <c:baseTimeUnit val="months"/>
        <c:majorUnit val="12"/>
        <c:majorTimeUnit val="months"/>
      </c:dateAx>
      <c:valAx>
        <c:axId val="111033664"/>
        <c:scaling>
          <c:orientation val="minMax"/>
          <c:max val="20"/>
          <c:min val="0"/>
        </c:scaling>
        <c:delete val="0"/>
        <c:axPos val="l"/>
        <c:majorGridlines>
          <c:spPr>
            <a:ln>
              <a:solidFill>
                <a:srgbClr val="58595B">
                  <a:alpha val="35000"/>
                </a:srgbClr>
              </a:solidFill>
            </a:ln>
          </c:spPr>
        </c:majorGridlines>
        <c:numFmt formatCode="_(* #,##0\x;_(* \(#,##0\)\x" sourceLinked="0"/>
        <c:majorTickMark val="out"/>
        <c:minorTickMark val="none"/>
        <c:tickLblPos val="nextTo"/>
        <c:spPr>
          <a:ln>
            <a:solidFill>
              <a:srgbClr val="58595B"/>
            </a:solidFill>
          </a:ln>
        </c:spPr>
        <c:txPr>
          <a:bodyPr/>
          <a:lstStyle/>
          <a:p>
            <a:pPr>
              <a:defRPr sz="1000" b="0">
                <a:solidFill>
                  <a:srgbClr val="58595B"/>
                </a:solidFill>
              </a:defRPr>
            </a:pPr>
            <a:endParaRPr lang="en-US"/>
          </a:p>
        </c:txPr>
        <c:crossAx val="114849280"/>
        <c:crosses val="autoZero"/>
        <c:crossBetween val="between"/>
      </c:valAx>
      <c:spPr>
        <a:effectLst/>
      </c:spPr>
    </c:plotArea>
    <c:legend>
      <c:legendPos val="r"/>
      <c:layout>
        <c:manualLayout>
          <c:xMode val="edge"/>
          <c:yMode val="edge"/>
          <c:x val="6.8086595397047339E-2"/>
          <c:y val="0.9182813310134087"/>
          <c:w val="0.8733771435568416"/>
          <c:h val="4.6028200103193681E-2"/>
        </c:manualLayout>
      </c:layout>
      <c:overlay val="0"/>
      <c:txPr>
        <a:bodyPr/>
        <a:lstStyle/>
        <a:p>
          <a:pPr>
            <a:defRPr sz="1000" b="0">
              <a:solidFill>
                <a:srgbClr val="58595B"/>
              </a:solidFill>
            </a:defRPr>
          </a:pPr>
          <a:endParaRPr lang="en-US"/>
        </a:p>
      </c:txPr>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45511178811566E-2"/>
          <c:y val="4.7362271004478609E-2"/>
          <c:w val="0.91738263289525068"/>
          <c:h val="0.76913853937701027"/>
        </c:manualLayout>
      </c:layout>
      <c:barChart>
        <c:barDir val="col"/>
        <c:grouping val="clustered"/>
        <c:varyColors val="0"/>
        <c:ser>
          <c:idx val="0"/>
          <c:order val="0"/>
          <c:tx>
            <c:strRef>
              <c:f>Sheet1!$B$1</c:f>
              <c:strCache>
                <c:ptCount val="1"/>
                <c:pt idx="0">
                  <c:v>Number of IPOs</c:v>
                </c:pt>
              </c:strCache>
            </c:strRef>
          </c:tx>
          <c:invertIfNegative val="0"/>
          <c:dLbls>
            <c:spPr>
              <a:noFill/>
              <a:ln>
                <a:noFill/>
              </a:ln>
              <a:effectLst/>
            </c:spPr>
            <c:txPr>
              <a:bodyPr/>
              <a:lstStyle/>
              <a:p>
                <a:pPr>
                  <a:defRPr sz="1050" b="1">
                    <a:solidFill>
                      <a:srgbClr val="58595B"/>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Sheet1!$A$2:$A$37</c:f>
              <c:numCache>
                <c:formatCode>General</c:formatCode>
                <c:ptCount val="36"/>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pt idx="33">
                  <c:v>2012</c:v>
                </c:pt>
                <c:pt idx="34">
                  <c:v>2013</c:v>
                </c:pt>
                <c:pt idx="35">
                  <c:v>2014</c:v>
                </c:pt>
              </c:numCache>
            </c:numRef>
          </c:cat>
          <c:val>
            <c:numRef>
              <c:f>Sheet1!$B$2:$B$37</c:f>
              <c:numCache>
                <c:formatCode>General</c:formatCode>
                <c:ptCount val="36"/>
                <c:pt idx="0">
                  <c:v>1</c:v>
                </c:pt>
                <c:pt idx="1">
                  <c:v>3</c:v>
                </c:pt>
                <c:pt idx="2">
                  <c:v>12</c:v>
                </c:pt>
                <c:pt idx="3">
                  <c:v>5</c:v>
                </c:pt>
                <c:pt idx="4">
                  <c:v>25</c:v>
                </c:pt>
                <c:pt idx="5">
                  <c:v>6</c:v>
                </c:pt>
                <c:pt idx="6">
                  <c:v>1</c:v>
                </c:pt>
                <c:pt idx="7">
                  <c:v>23</c:v>
                </c:pt>
                <c:pt idx="8">
                  <c:v>17</c:v>
                </c:pt>
                <c:pt idx="9">
                  <c:v>4</c:v>
                </c:pt>
                <c:pt idx="10">
                  <c:v>7</c:v>
                </c:pt>
                <c:pt idx="11">
                  <c:v>6</c:v>
                </c:pt>
                <c:pt idx="12">
                  <c:v>36</c:v>
                </c:pt>
                <c:pt idx="13">
                  <c:v>39</c:v>
                </c:pt>
                <c:pt idx="14">
                  <c:v>23</c:v>
                </c:pt>
                <c:pt idx="15">
                  <c:v>23</c:v>
                </c:pt>
                <c:pt idx="16">
                  <c:v>25</c:v>
                </c:pt>
                <c:pt idx="17">
                  <c:v>45</c:v>
                </c:pt>
                <c:pt idx="18">
                  <c:v>24</c:v>
                </c:pt>
                <c:pt idx="19">
                  <c:v>10</c:v>
                </c:pt>
                <c:pt idx="20">
                  <c:v>11</c:v>
                </c:pt>
                <c:pt idx="21">
                  <c:v>67</c:v>
                </c:pt>
                <c:pt idx="22">
                  <c:v>4</c:v>
                </c:pt>
                <c:pt idx="23">
                  <c:v>2</c:v>
                </c:pt>
                <c:pt idx="24">
                  <c:v>8</c:v>
                </c:pt>
                <c:pt idx="25">
                  <c:v>28</c:v>
                </c:pt>
                <c:pt idx="26">
                  <c:v>16</c:v>
                </c:pt>
                <c:pt idx="27">
                  <c:v>18</c:v>
                </c:pt>
                <c:pt idx="28">
                  <c:v>20</c:v>
                </c:pt>
                <c:pt idx="29">
                  <c:v>1</c:v>
                </c:pt>
                <c:pt idx="30">
                  <c:v>2</c:v>
                </c:pt>
                <c:pt idx="31">
                  <c:v>17</c:v>
                </c:pt>
                <c:pt idx="32">
                  <c:v>10</c:v>
                </c:pt>
                <c:pt idx="33">
                  <c:v>12</c:v>
                </c:pt>
                <c:pt idx="34">
                  <c:v>49</c:v>
                </c:pt>
                <c:pt idx="35">
                  <c:v>82</c:v>
                </c:pt>
              </c:numCache>
            </c:numRef>
          </c:val>
        </c:ser>
        <c:dLbls>
          <c:showLegendKey val="0"/>
          <c:showVal val="0"/>
          <c:showCatName val="0"/>
          <c:showSerName val="0"/>
          <c:showPercent val="0"/>
          <c:showBubbleSize val="0"/>
        </c:dLbls>
        <c:gapWidth val="55"/>
        <c:axId val="35896832"/>
        <c:axId val="109307584"/>
      </c:barChart>
      <c:dateAx>
        <c:axId val="35896832"/>
        <c:scaling>
          <c:orientation val="minMax"/>
        </c:scaling>
        <c:delete val="0"/>
        <c:axPos val="b"/>
        <c:numFmt formatCode="General" sourceLinked="1"/>
        <c:majorTickMark val="out"/>
        <c:minorTickMark val="none"/>
        <c:tickLblPos val="nextTo"/>
        <c:txPr>
          <a:bodyPr rot="-5400000" vert="horz"/>
          <a:lstStyle/>
          <a:p>
            <a:pPr>
              <a:defRPr sz="1200">
                <a:solidFill>
                  <a:srgbClr val="58595B"/>
                </a:solidFill>
              </a:defRPr>
            </a:pPr>
            <a:endParaRPr lang="en-US"/>
          </a:p>
        </c:txPr>
        <c:crossAx val="109307584"/>
        <c:crossesAt val="0"/>
        <c:auto val="0"/>
        <c:lblOffset val="100"/>
        <c:baseTimeUnit val="days"/>
        <c:majorUnit val="1"/>
        <c:minorUnit val="1"/>
      </c:dateAx>
      <c:valAx>
        <c:axId val="109307584"/>
        <c:scaling>
          <c:orientation val="minMax"/>
          <c:max val="90"/>
          <c:min val="0"/>
        </c:scaling>
        <c:delete val="0"/>
        <c:axPos val="l"/>
        <c:majorGridlines/>
        <c:numFmt formatCode="General" sourceLinked="1"/>
        <c:majorTickMark val="out"/>
        <c:minorTickMark val="none"/>
        <c:tickLblPos val="low"/>
        <c:txPr>
          <a:bodyPr/>
          <a:lstStyle/>
          <a:p>
            <a:pPr>
              <a:defRPr sz="1200">
                <a:solidFill>
                  <a:srgbClr val="58595B"/>
                </a:solidFill>
              </a:defRPr>
            </a:pPr>
            <a:endParaRPr lang="en-US"/>
          </a:p>
        </c:txPr>
        <c:crossAx val="35896832"/>
        <c:crossesAt val="3"/>
        <c:crossBetween val="between"/>
        <c:majorUnit val="10"/>
        <c:minorUnit val="2"/>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130918852663881E-2"/>
          <c:y val="2.9410935814093309E-2"/>
          <c:w val="0.8848076087775737"/>
          <c:h val="0.64903616462769809"/>
        </c:manualLayout>
      </c:layout>
      <c:barChart>
        <c:barDir val="col"/>
        <c:grouping val="clustered"/>
        <c:varyColors val="0"/>
        <c:ser>
          <c:idx val="0"/>
          <c:order val="0"/>
          <c:tx>
            <c:strRef>
              <c:f>Sheet1!$B$1</c:f>
              <c:strCache>
                <c:ptCount val="1"/>
                <c:pt idx="0">
                  <c:v>Total Gross Proceeds</c:v>
                </c:pt>
              </c:strCache>
            </c:strRef>
          </c:tx>
          <c:spPr>
            <a:solidFill>
              <a:srgbClr val="E07E27"/>
            </a:solidFill>
          </c:spPr>
          <c:invertIfNegative val="0"/>
          <c:dLbls>
            <c:dLbl>
              <c:idx val="0"/>
              <c:layout>
                <c:manualLayout>
                  <c:x val="0"/>
                  <c:y val="9.986537832465230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9.9865378324652306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4.8411658615864548E-17"/>
                  <c:y val="9.9865378324652306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9.9865378324652306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0"/>
                  <c:y val="-2.35017070434329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6823317231729134E-17"/>
                  <c:y val="9.9865378324652306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800">
                    <a:solidFill>
                      <a:srgbClr val="58595B"/>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Class of 2000</c:v>
                </c:pt>
                <c:pt idx="1">
                  <c:v>Class of 2010</c:v>
                </c:pt>
                <c:pt idx="2">
                  <c:v>Class of 2011</c:v>
                </c:pt>
                <c:pt idx="3">
                  <c:v>Class of 2012</c:v>
                </c:pt>
                <c:pt idx="4">
                  <c:v>Class of 2013</c:v>
                </c:pt>
                <c:pt idx="5">
                  <c:v>Class of 2014</c:v>
                </c:pt>
              </c:strCache>
            </c:strRef>
          </c:cat>
          <c:val>
            <c:numRef>
              <c:f>Sheet1!$B$2:$B$7</c:f>
              <c:numCache>
                <c:formatCode>General</c:formatCode>
                <c:ptCount val="6"/>
                <c:pt idx="0">
                  <c:v>5.5</c:v>
                </c:pt>
                <c:pt idx="1">
                  <c:v>0.70000000000000029</c:v>
                </c:pt>
                <c:pt idx="2">
                  <c:v>0.4</c:v>
                </c:pt>
                <c:pt idx="3">
                  <c:v>0.9</c:v>
                </c:pt>
                <c:pt idx="4" formatCode="0.0">
                  <c:v>3</c:v>
                </c:pt>
                <c:pt idx="5" formatCode="0.0">
                  <c:v>5</c:v>
                </c:pt>
              </c:numCache>
            </c:numRef>
          </c:val>
        </c:ser>
        <c:ser>
          <c:idx val="1"/>
          <c:order val="1"/>
          <c:tx>
            <c:strRef>
              <c:f>Sheet1!$C$1</c:f>
              <c:strCache>
                <c:ptCount val="1"/>
                <c:pt idx="0">
                  <c:v>Total Post Money Valuation</c:v>
                </c:pt>
              </c:strCache>
            </c:strRef>
          </c:tx>
          <c:spPr>
            <a:solidFill>
              <a:srgbClr val="005288"/>
            </a:solidFill>
          </c:spPr>
          <c:invertIfNegative val="0"/>
          <c:dLbls>
            <c:dLbl>
              <c:idx val="1"/>
              <c:layout>
                <c:manualLayout>
                  <c:x val="0"/>
                  <c:y val="8.388601995845203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7100271002710044E-3"/>
                  <c:y val="-1.9240808537364405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6406664293531354E-3"/>
                  <c:y val="9.986144661684411E-3"/>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6823317231729134E-17"/>
                  <c:y val="1.497980674869782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800">
                    <a:solidFill>
                      <a:srgbClr val="58595B"/>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Class of 2000</c:v>
                </c:pt>
                <c:pt idx="1">
                  <c:v>Class of 2010</c:v>
                </c:pt>
                <c:pt idx="2">
                  <c:v>Class of 2011</c:v>
                </c:pt>
                <c:pt idx="3">
                  <c:v>Class of 2012</c:v>
                </c:pt>
                <c:pt idx="4">
                  <c:v>Class of 2013</c:v>
                </c:pt>
                <c:pt idx="5">
                  <c:v>Class of 2014</c:v>
                </c:pt>
              </c:strCache>
            </c:strRef>
          </c:cat>
          <c:val>
            <c:numRef>
              <c:f>Sheet1!$C$2:$C$7</c:f>
              <c:numCache>
                <c:formatCode>General</c:formatCode>
                <c:ptCount val="6"/>
                <c:pt idx="0">
                  <c:v>24.6</c:v>
                </c:pt>
                <c:pt idx="1">
                  <c:v>2.6</c:v>
                </c:pt>
                <c:pt idx="2">
                  <c:v>1.1000000000000001</c:v>
                </c:pt>
                <c:pt idx="3">
                  <c:v>3.3</c:v>
                </c:pt>
                <c:pt idx="4" formatCode="0.0">
                  <c:v>12</c:v>
                </c:pt>
                <c:pt idx="5">
                  <c:v>17.600000000000001</c:v>
                </c:pt>
              </c:numCache>
            </c:numRef>
          </c:val>
        </c:ser>
        <c:dLbls>
          <c:showLegendKey val="0"/>
          <c:showVal val="0"/>
          <c:showCatName val="0"/>
          <c:showSerName val="0"/>
          <c:showPercent val="0"/>
          <c:showBubbleSize val="0"/>
        </c:dLbls>
        <c:gapWidth val="150"/>
        <c:axId val="36026368"/>
        <c:axId val="109310464"/>
      </c:barChart>
      <c:catAx>
        <c:axId val="36026368"/>
        <c:scaling>
          <c:orientation val="minMax"/>
        </c:scaling>
        <c:delete val="0"/>
        <c:axPos val="b"/>
        <c:numFmt formatCode="General" sourceLinked="0"/>
        <c:majorTickMark val="out"/>
        <c:minorTickMark val="none"/>
        <c:tickLblPos val="nextTo"/>
        <c:txPr>
          <a:bodyPr/>
          <a:lstStyle/>
          <a:p>
            <a:pPr>
              <a:defRPr sz="1000">
                <a:solidFill>
                  <a:srgbClr val="58595B"/>
                </a:solidFill>
              </a:defRPr>
            </a:pPr>
            <a:endParaRPr lang="en-US"/>
          </a:p>
        </c:txPr>
        <c:crossAx val="109310464"/>
        <c:crosses val="autoZero"/>
        <c:auto val="1"/>
        <c:lblAlgn val="ctr"/>
        <c:lblOffset val="100"/>
        <c:noMultiLvlLbl val="0"/>
      </c:catAx>
      <c:valAx>
        <c:axId val="109310464"/>
        <c:scaling>
          <c:orientation val="minMax"/>
        </c:scaling>
        <c:delete val="0"/>
        <c:axPos val="l"/>
        <c:majorGridlines/>
        <c:numFmt formatCode="General" sourceLinked="1"/>
        <c:majorTickMark val="out"/>
        <c:minorTickMark val="none"/>
        <c:tickLblPos val="nextTo"/>
        <c:txPr>
          <a:bodyPr/>
          <a:lstStyle/>
          <a:p>
            <a:pPr>
              <a:defRPr sz="1200">
                <a:solidFill>
                  <a:srgbClr val="58595B"/>
                </a:solidFill>
              </a:defRPr>
            </a:pPr>
            <a:endParaRPr lang="en-US"/>
          </a:p>
        </c:txPr>
        <c:crossAx val="36026368"/>
        <c:crosses val="autoZero"/>
        <c:crossBetween val="between"/>
      </c:valAx>
    </c:plotArea>
    <c:legend>
      <c:legendPos val="r"/>
      <c:layout>
        <c:manualLayout>
          <c:xMode val="edge"/>
          <c:yMode val="edge"/>
          <c:x val="6.2053581824896002E-2"/>
          <c:y val="0.81577292814856062"/>
          <c:w val="0.83478653045145068"/>
          <c:h val="7.3361188834289784E-2"/>
        </c:manualLayout>
      </c:layout>
      <c:overlay val="0"/>
      <c:txPr>
        <a:bodyPr/>
        <a:lstStyle/>
        <a:p>
          <a:pPr>
            <a:defRPr sz="1200">
              <a:solidFill>
                <a:srgbClr val="58595B"/>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40573245445288"/>
          <c:y val="4.1018410469000073E-2"/>
          <c:w val="0.86254835886399484"/>
          <c:h val="0.69707998618057243"/>
        </c:manualLayout>
      </c:layout>
      <c:barChart>
        <c:barDir val="col"/>
        <c:grouping val="clustered"/>
        <c:varyColors val="0"/>
        <c:ser>
          <c:idx val="0"/>
          <c:order val="0"/>
          <c:tx>
            <c:strRef>
              <c:f>Sheet1!$B$1</c:f>
              <c:strCache>
                <c:ptCount val="1"/>
                <c:pt idx="0">
                  <c:v>Average Gross Proceeds</c:v>
                </c:pt>
              </c:strCache>
            </c:strRef>
          </c:tx>
          <c:spPr>
            <a:solidFill>
              <a:srgbClr val="E07E27"/>
            </a:solidFill>
          </c:spPr>
          <c:invertIfNegative val="0"/>
          <c:dLbls>
            <c:dLbl>
              <c:idx val="1"/>
              <c:layout>
                <c:manualLayout>
                  <c:x val="2.7565735053348382E-3"/>
                  <c:y val="1.3626838505511366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9.084559003674249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9.0845590036742491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0107319425611267E-16"/>
                  <c:y val="2.2711397509185622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7565735053347385E-3"/>
                  <c:y val="1.362683850551128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Class of 2000</c:v>
                </c:pt>
                <c:pt idx="1">
                  <c:v>Class of 2010</c:v>
                </c:pt>
                <c:pt idx="2">
                  <c:v>Class of 2011</c:v>
                </c:pt>
                <c:pt idx="3">
                  <c:v>Class of 2012</c:v>
                </c:pt>
                <c:pt idx="4">
                  <c:v>Class of 2013</c:v>
                </c:pt>
                <c:pt idx="5">
                  <c:v>Class of 2014</c:v>
                </c:pt>
              </c:strCache>
            </c:strRef>
          </c:cat>
          <c:val>
            <c:numRef>
              <c:f>Sheet1!$B$2:$B$7</c:f>
              <c:numCache>
                <c:formatCode>General</c:formatCode>
                <c:ptCount val="6"/>
                <c:pt idx="0">
                  <c:v>86</c:v>
                </c:pt>
                <c:pt idx="1">
                  <c:v>68</c:v>
                </c:pt>
                <c:pt idx="2">
                  <c:v>62</c:v>
                </c:pt>
                <c:pt idx="3">
                  <c:v>67</c:v>
                </c:pt>
                <c:pt idx="4">
                  <c:v>71</c:v>
                </c:pt>
                <c:pt idx="5">
                  <c:v>65</c:v>
                </c:pt>
              </c:numCache>
            </c:numRef>
          </c:val>
        </c:ser>
        <c:ser>
          <c:idx val="1"/>
          <c:order val="1"/>
          <c:tx>
            <c:strRef>
              <c:f>Sheet1!$C$1</c:f>
              <c:strCache>
                <c:ptCount val="1"/>
                <c:pt idx="0">
                  <c:v>Average Post Money Valuation</c:v>
                </c:pt>
              </c:strCache>
            </c:strRef>
          </c:tx>
          <c:spPr>
            <a:solidFill>
              <a:srgbClr val="005288"/>
            </a:solidFill>
          </c:spPr>
          <c:invertIfNegative val="0"/>
          <c:dLbls>
            <c:dLbl>
              <c:idx val="0"/>
              <c:layout>
                <c:manualLayout>
                  <c:x val="0"/>
                  <c:y val="-4.5422795018371341E-3"/>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5.513147010669679E-3"/>
                  <c:y val="-1.816911800734844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Class of 2000</c:v>
                </c:pt>
                <c:pt idx="1">
                  <c:v>Class of 2010</c:v>
                </c:pt>
                <c:pt idx="2">
                  <c:v>Class of 2011</c:v>
                </c:pt>
                <c:pt idx="3">
                  <c:v>Class of 2012</c:v>
                </c:pt>
                <c:pt idx="4">
                  <c:v>Class of 2013</c:v>
                </c:pt>
                <c:pt idx="5">
                  <c:v>Class of 2014</c:v>
                </c:pt>
              </c:strCache>
            </c:strRef>
          </c:cat>
          <c:val>
            <c:numRef>
              <c:f>Sheet1!$C$2:$C$7</c:f>
              <c:numCache>
                <c:formatCode>General</c:formatCode>
                <c:ptCount val="6"/>
                <c:pt idx="0">
                  <c:v>384</c:v>
                </c:pt>
                <c:pt idx="1">
                  <c:v>258</c:v>
                </c:pt>
                <c:pt idx="2">
                  <c:v>154</c:v>
                </c:pt>
                <c:pt idx="3">
                  <c:v>255</c:v>
                </c:pt>
                <c:pt idx="4">
                  <c:v>285</c:v>
                </c:pt>
                <c:pt idx="5">
                  <c:v>226</c:v>
                </c:pt>
              </c:numCache>
            </c:numRef>
          </c:val>
        </c:ser>
        <c:dLbls>
          <c:showLegendKey val="0"/>
          <c:showVal val="0"/>
          <c:showCatName val="0"/>
          <c:showSerName val="0"/>
          <c:showPercent val="0"/>
          <c:showBubbleSize val="0"/>
        </c:dLbls>
        <c:gapWidth val="150"/>
        <c:axId val="35895808"/>
        <c:axId val="109312192"/>
      </c:barChart>
      <c:catAx>
        <c:axId val="35895808"/>
        <c:scaling>
          <c:orientation val="minMax"/>
        </c:scaling>
        <c:delete val="0"/>
        <c:axPos val="b"/>
        <c:numFmt formatCode="General" sourceLinked="0"/>
        <c:majorTickMark val="out"/>
        <c:minorTickMark val="none"/>
        <c:tickLblPos val="nextTo"/>
        <c:txPr>
          <a:bodyPr/>
          <a:lstStyle/>
          <a:p>
            <a:pPr>
              <a:defRPr sz="1000">
                <a:solidFill>
                  <a:srgbClr val="58595B"/>
                </a:solidFill>
              </a:defRPr>
            </a:pPr>
            <a:endParaRPr lang="en-US"/>
          </a:p>
        </c:txPr>
        <c:crossAx val="109312192"/>
        <c:crosses val="autoZero"/>
        <c:auto val="1"/>
        <c:lblAlgn val="ctr"/>
        <c:lblOffset val="100"/>
        <c:noMultiLvlLbl val="0"/>
      </c:catAx>
      <c:valAx>
        <c:axId val="109312192"/>
        <c:scaling>
          <c:orientation val="minMax"/>
        </c:scaling>
        <c:delete val="0"/>
        <c:axPos val="l"/>
        <c:majorGridlines/>
        <c:numFmt formatCode="General" sourceLinked="1"/>
        <c:majorTickMark val="out"/>
        <c:minorTickMark val="none"/>
        <c:tickLblPos val="nextTo"/>
        <c:txPr>
          <a:bodyPr/>
          <a:lstStyle/>
          <a:p>
            <a:pPr>
              <a:defRPr sz="1200">
                <a:solidFill>
                  <a:srgbClr val="58595B"/>
                </a:solidFill>
              </a:defRPr>
            </a:pPr>
            <a:endParaRPr lang="en-US"/>
          </a:p>
        </c:txPr>
        <c:crossAx val="35895808"/>
        <c:crosses val="autoZero"/>
        <c:crossBetween val="between"/>
      </c:valAx>
    </c:plotArea>
    <c:legend>
      <c:legendPos val="r"/>
      <c:layout>
        <c:manualLayout>
          <c:xMode val="edge"/>
          <c:yMode val="edge"/>
          <c:x val="5.8243219597550286E-2"/>
          <c:y val="0.86952201643926663"/>
          <c:w val="0.91336755127831248"/>
          <c:h val="0.1030185022078339"/>
        </c:manualLayout>
      </c:layout>
      <c:overlay val="0"/>
      <c:txPr>
        <a:bodyPr/>
        <a:lstStyle/>
        <a:p>
          <a:pPr>
            <a:defRPr sz="1200">
              <a:solidFill>
                <a:srgbClr val="58595B"/>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594944699253926"/>
          <c:y val="4.3136412942472814E-2"/>
          <c:w val="0.86946175632532263"/>
          <c:h val="0.74235310837747781"/>
        </c:manualLayout>
      </c:layout>
      <c:barChart>
        <c:barDir val="col"/>
        <c:grouping val="clustered"/>
        <c:varyColors val="0"/>
        <c:ser>
          <c:idx val="0"/>
          <c:order val="0"/>
          <c:tx>
            <c:strRef>
              <c:f>Sheet1!$B$1</c:f>
              <c:strCache>
                <c:ptCount val="1"/>
                <c:pt idx="0">
                  <c:v>AMGN</c:v>
                </c:pt>
              </c:strCache>
            </c:strRef>
          </c:tx>
          <c:spPr>
            <a:solidFill>
              <a:srgbClr val="E07E27"/>
            </a:solidFill>
            <a:ln>
              <a:solidFill>
                <a:srgbClr val="E07E27"/>
              </a:solidFill>
            </a:ln>
          </c:spPr>
          <c:invertIfNegative val="0"/>
          <c:dLbls>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Sheet1!$B$2:$B$4</c:f>
              <c:numCache>
                <c:formatCode>0%</c:formatCode>
                <c:ptCount val="3"/>
                <c:pt idx="0">
                  <c:v>0.05</c:v>
                </c:pt>
                <c:pt idx="1">
                  <c:v>3.0000000000000002E-2</c:v>
                </c:pt>
                <c:pt idx="2">
                  <c:v>1.0000000000000005E-2</c:v>
                </c:pt>
              </c:numCache>
            </c:numRef>
          </c:val>
        </c:ser>
        <c:ser>
          <c:idx val="1"/>
          <c:order val="1"/>
          <c:tx>
            <c:strRef>
              <c:f>Sheet1!$C$1</c:f>
              <c:strCache>
                <c:ptCount val="1"/>
                <c:pt idx="0">
                  <c:v>BIIB</c:v>
                </c:pt>
              </c:strCache>
            </c:strRef>
          </c:tx>
          <c:spPr>
            <a:solidFill>
              <a:srgbClr val="AABED8"/>
            </a:solidFill>
          </c:spPr>
          <c:invertIfNegative val="0"/>
          <c:dLbls>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Sheet1!$C$2:$C$4</c:f>
              <c:numCache>
                <c:formatCode>0%</c:formatCode>
                <c:ptCount val="3"/>
                <c:pt idx="0">
                  <c:v>0.18000000000000024</c:v>
                </c:pt>
                <c:pt idx="1">
                  <c:v>0.1</c:v>
                </c:pt>
                <c:pt idx="2">
                  <c:v>4.0000000000000022E-2</c:v>
                </c:pt>
              </c:numCache>
            </c:numRef>
          </c:val>
        </c:ser>
        <c:ser>
          <c:idx val="2"/>
          <c:order val="2"/>
          <c:tx>
            <c:strRef>
              <c:f>Sheet1!$D$1</c:f>
              <c:strCache>
                <c:ptCount val="1"/>
                <c:pt idx="0">
                  <c:v>CELG</c:v>
                </c:pt>
              </c:strCache>
            </c:strRef>
          </c:tx>
          <c:spPr>
            <a:solidFill>
              <a:srgbClr val="58595B"/>
            </a:solidFill>
            <a:ln>
              <a:solidFill>
                <a:srgbClr val="58595B"/>
              </a:solidFill>
            </a:ln>
          </c:spPr>
          <c:invertIfNegative val="0"/>
          <c:dLbls>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Sheet1!$D$2:$D$4</c:f>
              <c:numCache>
                <c:formatCode>0%</c:formatCode>
                <c:ptCount val="3"/>
                <c:pt idx="0">
                  <c:v>0.22</c:v>
                </c:pt>
                <c:pt idx="1">
                  <c:v>0.13</c:v>
                </c:pt>
                <c:pt idx="2">
                  <c:v>6.0000000000000032E-2</c:v>
                </c:pt>
              </c:numCache>
            </c:numRef>
          </c:val>
        </c:ser>
        <c:ser>
          <c:idx val="3"/>
          <c:order val="3"/>
          <c:tx>
            <c:strRef>
              <c:f>Sheet1!$E$1</c:f>
              <c:strCache>
                <c:ptCount val="1"/>
                <c:pt idx="0">
                  <c:v>GILD</c:v>
                </c:pt>
              </c:strCache>
            </c:strRef>
          </c:tx>
          <c:spPr>
            <a:solidFill>
              <a:srgbClr val="005288"/>
            </a:solidFill>
            <a:ln>
              <a:solidFill>
                <a:srgbClr val="005288"/>
              </a:solidFill>
            </a:ln>
          </c:spPr>
          <c:invertIfNegative val="0"/>
          <c:dLbls>
            <c:dLbl>
              <c:idx val="0"/>
              <c:layout>
                <c:manualLayout>
                  <c:x val="5.2730188551944144E-3"/>
                  <c:y val="7.7133968949630091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7.9095282827916485E-3"/>
                  <c:y val="0"/>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Sheet1!$E$2:$E$4</c:f>
              <c:numCache>
                <c:formatCode>0%</c:formatCode>
                <c:ptCount val="3"/>
                <c:pt idx="0">
                  <c:v>0.31000000000000194</c:v>
                </c:pt>
                <c:pt idx="1">
                  <c:v>0.11</c:v>
                </c:pt>
                <c:pt idx="2">
                  <c:v>-2.0000000000000011E-2</c:v>
                </c:pt>
              </c:numCache>
            </c:numRef>
          </c:val>
        </c:ser>
        <c:dLbls>
          <c:showLegendKey val="0"/>
          <c:showVal val="1"/>
          <c:showCatName val="0"/>
          <c:showSerName val="0"/>
          <c:showPercent val="0"/>
          <c:showBubbleSize val="0"/>
        </c:dLbls>
        <c:gapWidth val="150"/>
        <c:axId val="143873024"/>
        <c:axId val="113019712"/>
      </c:barChart>
      <c:catAx>
        <c:axId val="143873024"/>
        <c:scaling>
          <c:orientation val="minMax"/>
        </c:scaling>
        <c:delete val="0"/>
        <c:axPos val="b"/>
        <c:numFmt formatCode="General" sourceLinked="0"/>
        <c:majorTickMark val="out"/>
        <c:minorTickMark val="none"/>
        <c:tickLblPos val="low"/>
        <c:txPr>
          <a:bodyPr/>
          <a:lstStyle/>
          <a:p>
            <a:pPr>
              <a:defRPr sz="1000" b="1"/>
            </a:pPr>
            <a:endParaRPr lang="en-US"/>
          </a:p>
        </c:txPr>
        <c:crossAx val="113019712"/>
        <c:crosses val="autoZero"/>
        <c:auto val="1"/>
        <c:lblAlgn val="ctr"/>
        <c:lblOffset val="100"/>
        <c:noMultiLvlLbl val="0"/>
      </c:catAx>
      <c:valAx>
        <c:axId val="113019712"/>
        <c:scaling>
          <c:orientation val="minMax"/>
        </c:scaling>
        <c:delete val="0"/>
        <c:axPos val="l"/>
        <c:majorGridlines/>
        <c:numFmt formatCode="0%" sourceLinked="1"/>
        <c:majorTickMark val="out"/>
        <c:minorTickMark val="none"/>
        <c:tickLblPos val="nextTo"/>
        <c:crossAx val="143873024"/>
        <c:crosses val="autoZero"/>
        <c:crossBetween val="between"/>
      </c:valAx>
    </c:plotArea>
    <c:legend>
      <c:legendPos val="r"/>
      <c:layout>
        <c:manualLayout>
          <c:xMode val="edge"/>
          <c:yMode val="edge"/>
          <c:x val="0.18725175032048141"/>
          <c:y val="0.88739837447752368"/>
          <c:w val="0.61316206816441821"/>
          <c:h val="6.5963512595916401E-2"/>
        </c:manualLayout>
      </c:layout>
      <c:overlay val="0"/>
    </c:legend>
    <c:plotVisOnly val="1"/>
    <c:dispBlanksAs val="gap"/>
    <c:showDLblsOverMax val="0"/>
  </c:chart>
  <c:txPr>
    <a:bodyPr/>
    <a:lstStyle/>
    <a:p>
      <a:pPr>
        <a:defRPr sz="12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513577478824121E-2"/>
          <c:y val="3.1806022023211616E-2"/>
          <c:w val="0.88763307590101315"/>
          <c:h val="0.74581299332119388"/>
        </c:manualLayout>
      </c:layout>
      <c:barChart>
        <c:barDir val="col"/>
        <c:grouping val="clustered"/>
        <c:varyColors val="0"/>
        <c:ser>
          <c:idx val="0"/>
          <c:order val="0"/>
          <c:tx>
            <c:strRef>
              <c:f>Sheet1!$B$1</c:f>
              <c:strCache>
                <c:ptCount val="1"/>
                <c:pt idx="0">
                  <c:v>AMGN</c:v>
                </c:pt>
              </c:strCache>
            </c:strRef>
          </c:tx>
          <c:spPr>
            <a:solidFill>
              <a:srgbClr val="E07E27"/>
            </a:solidFill>
            <a:ln>
              <a:solidFill>
                <a:srgbClr val="E07E27"/>
              </a:solidFill>
            </a:ln>
          </c:spPr>
          <c:invertIfNegative val="0"/>
          <c:dLbls>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Sheet1!$B$2:$B$4</c:f>
              <c:numCache>
                <c:formatCode>0%</c:formatCode>
                <c:ptCount val="3"/>
                <c:pt idx="0">
                  <c:v>0.11</c:v>
                </c:pt>
                <c:pt idx="1">
                  <c:v>7.0000000000000021E-2</c:v>
                </c:pt>
                <c:pt idx="2">
                  <c:v>0.05</c:v>
                </c:pt>
              </c:numCache>
            </c:numRef>
          </c:val>
        </c:ser>
        <c:ser>
          <c:idx val="1"/>
          <c:order val="1"/>
          <c:tx>
            <c:strRef>
              <c:f>Sheet1!$C$1</c:f>
              <c:strCache>
                <c:ptCount val="1"/>
                <c:pt idx="0">
                  <c:v>BIIB</c:v>
                </c:pt>
              </c:strCache>
            </c:strRef>
          </c:tx>
          <c:spPr>
            <a:solidFill>
              <a:srgbClr val="AABED8"/>
            </a:solidFill>
          </c:spPr>
          <c:invertIfNegative val="0"/>
          <c:dLbls>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Sheet1!$C$2:$C$4</c:f>
              <c:numCache>
                <c:formatCode>0%</c:formatCode>
                <c:ptCount val="3"/>
                <c:pt idx="0">
                  <c:v>0.29000000000000031</c:v>
                </c:pt>
                <c:pt idx="1">
                  <c:v>0.18000000000000024</c:v>
                </c:pt>
                <c:pt idx="2">
                  <c:v>0.1</c:v>
                </c:pt>
              </c:numCache>
            </c:numRef>
          </c:val>
        </c:ser>
        <c:ser>
          <c:idx val="2"/>
          <c:order val="2"/>
          <c:tx>
            <c:strRef>
              <c:f>Sheet1!$D$1</c:f>
              <c:strCache>
                <c:ptCount val="1"/>
                <c:pt idx="0">
                  <c:v>CELG</c:v>
                </c:pt>
              </c:strCache>
            </c:strRef>
          </c:tx>
          <c:spPr>
            <a:solidFill>
              <a:srgbClr val="58595B"/>
            </a:solidFill>
            <a:ln>
              <a:solidFill>
                <a:srgbClr val="58595B"/>
              </a:solidFill>
            </a:ln>
          </c:spPr>
          <c:invertIfNegative val="0"/>
          <c:dLbls>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Sheet1!$D$2:$D$4</c:f>
              <c:numCache>
                <c:formatCode>0%</c:formatCode>
                <c:ptCount val="3"/>
                <c:pt idx="0">
                  <c:v>0.30000000000000032</c:v>
                </c:pt>
                <c:pt idx="1">
                  <c:v>0.18000000000000024</c:v>
                </c:pt>
                <c:pt idx="2">
                  <c:v>9.0000000000000024E-2</c:v>
                </c:pt>
              </c:numCache>
            </c:numRef>
          </c:val>
        </c:ser>
        <c:ser>
          <c:idx val="3"/>
          <c:order val="3"/>
          <c:tx>
            <c:strRef>
              <c:f>Sheet1!$E$1</c:f>
              <c:strCache>
                <c:ptCount val="1"/>
                <c:pt idx="0">
                  <c:v>GILD</c:v>
                </c:pt>
              </c:strCache>
            </c:strRef>
          </c:tx>
          <c:spPr>
            <a:solidFill>
              <a:srgbClr val="005288"/>
            </a:solidFill>
            <a:ln>
              <a:solidFill>
                <a:srgbClr val="005288"/>
              </a:solidFill>
            </a:ln>
          </c:spPr>
          <c:invertIfNegative val="0"/>
          <c:dLbls>
            <c:dLbl>
              <c:idx val="0"/>
              <c:layout>
                <c:manualLayout>
                  <c:x val="-2.6366052150805512E-3"/>
                  <c:y val="7.7109896782027974E-3"/>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2013-2017 CAGR</c:v>
                </c:pt>
                <c:pt idx="1">
                  <c:v>2013-2022 CAGR</c:v>
                </c:pt>
                <c:pt idx="2">
                  <c:v>2017-2022 CAGR</c:v>
                </c:pt>
              </c:strCache>
            </c:strRef>
          </c:cat>
          <c:val>
            <c:numRef>
              <c:f>Sheet1!$E$2:$E$4</c:f>
              <c:numCache>
                <c:formatCode>0%</c:formatCode>
                <c:ptCount val="3"/>
                <c:pt idx="0">
                  <c:v>0.56000000000000005</c:v>
                </c:pt>
                <c:pt idx="1">
                  <c:v>0.23</c:v>
                </c:pt>
                <c:pt idx="2">
                  <c:v>1.0000000000000005E-2</c:v>
                </c:pt>
              </c:numCache>
            </c:numRef>
          </c:val>
        </c:ser>
        <c:dLbls>
          <c:showLegendKey val="0"/>
          <c:showVal val="1"/>
          <c:showCatName val="0"/>
          <c:showSerName val="0"/>
          <c:showPercent val="0"/>
          <c:showBubbleSize val="0"/>
        </c:dLbls>
        <c:gapWidth val="150"/>
        <c:axId val="163186176"/>
        <c:axId val="113021440"/>
      </c:barChart>
      <c:catAx>
        <c:axId val="163186176"/>
        <c:scaling>
          <c:orientation val="minMax"/>
        </c:scaling>
        <c:delete val="0"/>
        <c:axPos val="b"/>
        <c:numFmt formatCode="General" sourceLinked="0"/>
        <c:majorTickMark val="out"/>
        <c:minorTickMark val="none"/>
        <c:tickLblPos val="nextTo"/>
        <c:txPr>
          <a:bodyPr/>
          <a:lstStyle/>
          <a:p>
            <a:pPr>
              <a:defRPr sz="1000" b="1"/>
            </a:pPr>
            <a:endParaRPr lang="en-US"/>
          </a:p>
        </c:txPr>
        <c:crossAx val="113021440"/>
        <c:crosses val="autoZero"/>
        <c:auto val="1"/>
        <c:lblAlgn val="ctr"/>
        <c:lblOffset val="100"/>
        <c:noMultiLvlLbl val="0"/>
      </c:catAx>
      <c:valAx>
        <c:axId val="113021440"/>
        <c:scaling>
          <c:orientation val="minMax"/>
        </c:scaling>
        <c:delete val="0"/>
        <c:axPos val="l"/>
        <c:majorGridlines/>
        <c:numFmt formatCode="0%" sourceLinked="1"/>
        <c:majorTickMark val="out"/>
        <c:minorTickMark val="none"/>
        <c:tickLblPos val="nextTo"/>
        <c:crossAx val="163186176"/>
        <c:crosses val="autoZero"/>
        <c:crossBetween val="between"/>
      </c:valAx>
    </c:plotArea>
    <c:legend>
      <c:legendPos val="r"/>
      <c:layout>
        <c:manualLayout>
          <c:xMode val="edge"/>
          <c:yMode val="edge"/>
          <c:x val="0.21987730443448034"/>
          <c:y val="0.89515634486945417"/>
          <c:w val="0.57838959475170237"/>
          <c:h val="6.093867638129933E-2"/>
        </c:manualLayout>
      </c:layout>
      <c:overlay val="0"/>
    </c:legend>
    <c:plotVisOnly val="1"/>
    <c:dispBlanksAs val="gap"/>
    <c:showDLblsOverMax val="0"/>
  </c:chart>
  <c:txPr>
    <a:bodyPr/>
    <a:lstStyle/>
    <a:p>
      <a:pPr>
        <a:defRPr sz="12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0711177939302204E-2"/>
          <c:y val="5.2102793871838714E-2"/>
          <c:w val="0.91562917457274662"/>
          <c:h val="0.74402319255195581"/>
        </c:manualLayout>
      </c:layout>
      <c:barChart>
        <c:barDir val="col"/>
        <c:grouping val="clustered"/>
        <c:varyColors val="0"/>
        <c:ser>
          <c:idx val="0"/>
          <c:order val="0"/>
          <c:tx>
            <c:strRef>
              <c:f>Sheet1!$B$1</c:f>
              <c:strCache>
                <c:ptCount val="1"/>
                <c:pt idx="0">
                  <c:v>Base case 2017-2022 CAGR</c:v>
                </c:pt>
              </c:strCache>
            </c:strRef>
          </c:tx>
          <c:spPr>
            <a:solidFill>
              <a:srgbClr val="005288"/>
            </a:solidFill>
          </c:spPr>
          <c:invertIfNegative val="0"/>
          <c:dLbls>
            <c:dLbl>
              <c:idx val="2"/>
              <c:layout>
                <c:manualLayout>
                  <c:x val="0"/>
                  <c:y val="-2.3760231733085727E-2"/>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000" b="0">
                    <a:solidFill>
                      <a:srgbClr val="58595B"/>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AMGN</c:v>
                </c:pt>
                <c:pt idx="1">
                  <c:v>BIIB</c:v>
                </c:pt>
                <c:pt idx="2">
                  <c:v>CELG</c:v>
                </c:pt>
                <c:pt idx="3">
                  <c:v>GILD</c:v>
                </c:pt>
              </c:strCache>
            </c:strRef>
          </c:cat>
          <c:val>
            <c:numRef>
              <c:f>Sheet1!$B$2:$B$5</c:f>
              <c:numCache>
                <c:formatCode>0%</c:formatCode>
                <c:ptCount val="4"/>
                <c:pt idx="0">
                  <c:v>0.05</c:v>
                </c:pt>
                <c:pt idx="1">
                  <c:v>0.1</c:v>
                </c:pt>
                <c:pt idx="2">
                  <c:v>9.0000000000000024E-2</c:v>
                </c:pt>
                <c:pt idx="3">
                  <c:v>1.0000000000000005E-2</c:v>
                </c:pt>
              </c:numCache>
            </c:numRef>
          </c:val>
        </c:ser>
        <c:ser>
          <c:idx val="1"/>
          <c:order val="1"/>
          <c:tx>
            <c:strRef>
              <c:f>Sheet1!$C$1</c:f>
              <c:strCache>
                <c:ptCount val="1"/>
                <c:pt idx="0">
                  <c:v>With 100% pipeline 2017-2022 CAGR</c:v>
                </c:pt>
              </c:strCache>
            </c:strRef>
          </c:tx>
          <c:spPr>
            <a:solidFill>
              <a:srgbClr val="AABED8"/>
            </a:solidFill>
            <a:ln>
              <a:solidFill>
                <a:srgbClr val="AABED8"/>
              </a:solidFill>
            </a:ln>
          </c:spPr>
          <c:invertIfNegative val="0"/>
          <c:dLbls>
            <c:spPr>
              <a:noFill/>
              <a:ln>
                <a:noFill/>
              </a:ln>
              <a:effectLst/>
            </c:spPr>
            <c:txPr>
              <a:bodyPr wrap="square" lIns="38100" tIns="19050" rIns="38100" bIns="19050" anchor="ctr">
                <a:spAutoFit/>
              </a:bodyPr>
              <a:lstStyle/>
              <a:p>
                <a:pPr>
                  <a:defRPr sz="1000" b="1">
                    <a:solidFill>
                      <a:srgbClr val="58595B"/>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AMGN</c:v>
                </c:pt>
                <c:pt idx="1">
                  <c:v>BIIB</c:v>
                </c:pt>
                <c:pt idx="2">
                  <c:v>CELG</c:v>
                </c:pt>
                <c:pt idx="3">
                  <c:v>GILD</c:v>
                </c:pt>
              </c:strCache>
            </c:strRef>
          </c:cat>
          <c:val>
            <c:numRef>
              <c:f>Sheet1!$C$2:$C$5</c:f>
              <c:numCache>
                <c:formatCode>0%</c:formatCode>
                <c:ptCount val="4"/>
                <c:pt idx="0">
                  <c:v>0.1</c:v>
                </c:pt>
                <c:pt idx="1">
                  <c:v>0.23</c:v>
                </c:pt>
                <c:pt idx="2">
                  <c:v>0.21000000000000021</c:v>
                </c:pt>
                <c:pt idx="3">
                  <c:v>0.17</c:v>
                </c:pt>
              </c:numCache>
            </c:numRef>
          </c:val>
        </c:ser>
        <c:dLbls>
          <c:showLegendKey val="0"/>
          <c:showVal val="0"/>
          <c:showCatName val="0"/>
          <c:showSerName val="0"/>
          <c:showPercent val="0"/>
          <c:showBubbleSize val="0"/>
        </c:dLbls>
        <c:gapWidth val="150"/>
        <c:axId val="163304960"/>
        <c:axId val="111018560"/>
      </c:barChart>
      <c:catAx>
        <c:axId val="163304960"/>
        <c:scaling>
          <c:orientation val="minMax"/>
        </c:scaling>
        <c:delete val="0"/>
        <c:axPos val="b"/>
        <c:numFmt formatCode="General" sourceLinked="0"/>
        <c:majorTickMark val="out"/>
        <c:minorTickMark val="none"/>
        <c:tickLblPos val="nextTo"/>
        <c:txPr>
          <a:bodyPr/>
          <a:lstStyle/>
          <a:p>
            <a:pPr>
              <a:defRPr sz="1000">
                <a:solidFill>
                  <a:srgbClr val="58595B"/>
                </a:solidFill>
              </a:defRPr>
            </a:pPr>
            <a:endParaRPr lang="en-US"/>
          </a:p>
        </c:txPr>
        <c:crossAx val="111018560"/>
        <c:crosses val="autoZero"/>
        <c:auto val="1"/>
        <c:lblAlgn val="ctr"/>
        <c:lblOffset val="100"/>
        <c:noMultiLvlLbl val="0"/>
      </c:catAx>
      <c:valAx>
        <c:axId val="111018560"/>
        <c:scaling>
          <c:orientation val="minMax"/>
        </c:scaling>
        <c:delete val="0"/>
        <c:axPos val="l"/>
        <c:majorGridlines/>
        <c:numFmt formatCode="0%" sourceLinked="1"/>
        <c:majorTickMark val="out"/>
        <c:minorTickMark val="none"/>
        <c:tickLblPos val="nextTo"/>
        <c:txPr>
          <a:bodyPr/>
          <a:lstStyle/>
          <a:p>
            <a:pPr>
              <a:defRPr sz="1000">
                <a:solidFill>
                  <a:srgbClr val="58595B"/>
                </a:solidFill>
              </a:defRPr>
            </a:pPr>
            <a:endParaRPr lang="en-US"/>
          </a:p>
        </c:txPr>
        <c:crossAx val="163304960"/>
        <c:crosses val="autoZero"/>
        <c:crossBetween val="between"/>
      </c:valAx>
    </c:plotArea>
    <c:legend>
      <c:legendPos val="r"/>
      <c:layout>
        <c:manualLayout>
          <c:xMode val="edge"/>
          <c:yMode val="edge"/>
          <c:x val="3.2054097100852955E-2"/>
          <c:y val="0.88417648747336008"/>
          <c:w val="0.91911026828022058"/>
          <c:h val="9.0409686263378419E-2"/>
        </c:manualLayout>
      </c:layout>
      <c:overlay val="0"/>
      <c:txPr>
        <a:bodyPr/>
        <a:lstStyle/>
        <a:p>
          <a:pPr>
            <a:defRPr sz="1000">
              <a:solidFill>
                <a:srgbClr val="58595B"/>
              </a:solidFill>
            </a:defRPr>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12"/>
          <c:dPt>
            <c:idx val="0"/>
            <c:bubble3D val="0"/>
            <c:spPr>
              <a:solidFill>
                <a:srgbClr val="58595B"/>
              </a:solidFill>
            </c:spPr>
          </c:dPt>
          <c:dPt>
            <c:idx val="2"/>
            <c:bubble3D val="0"/>
            <c:spPr>
              <a:solidFill>
                <a:srgbClr val="005288"/>
              </a:solidFill>
            </c:spPr>
          </c:dPt>
          <c:cat>
            <c:strRef>
              <c:f>Sheet1!$O$7:$O$9</c:f>
              <c:strCache>
                <c:ptCount val="2"/>
                <c:pt idx="0">
                  <c:v>Drug Spending</c:v>
                </c:pt>
                <c:pt idx="1">
                  <c:v>Medical Device Spending</c:v>
                </c:pt>
              </c:strCache>
            </c:strRef>
          </c:cat>
          <c:val>
            <c:numRef>
              <c:f>Sheet1!$P$7:$P$9</c:f>
              <c:numCache>
                <c:formatCode>General</c:formatCode>
                <c:ptCount val="3"/>
                <c:pt idx="0">
                  <c:v>243.6</c:v>
                </c:pt>
                <c:pt idx="1">
                  <c:v>136.1</c:v>
                </c:pt>
                <c:pt idx="2">
                  <c:v>2020.3000000000002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3051586557289163"/>
          <c:y val="0.18472276507605223"/>
          <c:w val="0.30684052558836267"/>
          <c:h val="0.62616829522815765"/>
        </c:manualLayout>
      </c:layout>
      <c:pieChart>
        <c:varyColors val="1"/>
        <c:ser>
          <c:idx val="0"/>
          <c:order val="0"/>
          <c:tx>
            <c:strRef>
              <c:f>Sheet1!$B$1</c:f>
              <c:strCache>
                <c:ptCount val="1"/>
                <c:pt idx="0">
                  <c:v>Sales</c:v>
                </c:pt>
              </c:strCache>
            </c:strRef>
          </c:tx>
          <c:spPr>
            <a:solidFill>
              <a:srgbClr val="005288"/>
            </a:solidFill>
          </c:spPr>
          <c:explosion val="12"/>
          <c:dPt>
            <c:idx val="0"/>
            <c:bubble3D val="0"/>
            <c:explosion val="4"/>
            <c:spPr>
              <a:solidFill>
                <a:srgbClr val="58595B"/>
              </a:solidFill>
            </c:spPr>
          </c:dPt>
          <c:dPt>
            <c:idx val="1"/>
            <c:bubble3D val="0"/>
            <c:explosion val="4"/>
            <c:spPr>
              <a:solidFill>
                <a:srgbClr val="AABED8"/>
              </a:solidFill>
            </c:spPr>
          </c:dPt>
          <c:dPt>
            <c:idx val="2"/>
            <c:bubble3D val="0"/>
            <c:explosion val="0"/>
          </c:dPt>
          <c:cat>
            <c:strRef>
              <c:f>Sheet1!$A$2:$A$4</c:f>
              <c:strCache>
                <c:ptCount val="3"/>
                <c:pt idx="0">
                  <c:v>Drug spending</c:v>
                </c:pt>
                <c:pt idx="1">
                  <c:v>Medical device spending</c:v>
                </c:pt>
                <c:pt idx="2">
                  <c:v>Cost of delivery</c:v>
                </c:pt>
              </c:strCache>
            </c:strRef>
          </c:cat>
          <c:val>
            <c:numRef>
              <c:f>Sheet1!$B$2:$B$4</c:f>
              <c:numCache>
                <c:formatCode>0%</c:formatCode>
                <c:ptCount val="3"/>
                <c:pt idx="0">
                  <c:v>0.15000000000000024</c:v>
                </c:pt>
                <c:pt idx="1">
                  <c:v>0.15000000000000024</c:v>
                </c:pt>
                <c:pt idx="2">
                  <c:v>0.70000000000000062</c:v>
                </c:pt>
              </c:numCache>
            </c:numRef>
          </c:val>
        </c:ser>
        <c:dLbls>
          <c:showLegendKey val="0"/>
          <c:showVal val="0"/>
          <c:showCatName val="0"/>
          <c:showSerName val="0"/>
          <c:showPercent val="0"/>
          <c:showBubbleSize val="0"/>
          <c:showLeaderLines val="0"/>
        </c:dLbls>
        <c:firstSliceAng val="0"/>
      </c:pieChart>
    </c:plotArea>
    <c:legend>
      <c:legendPos val="r"/>
      <c:layout>
        <c:manualLayout>
          <c:xMode val="edge"/>
          <c:yMode val="edge"/>
          <c:x val="0.25601760936461959"/>
          <c:y val="0.91411769914302876"/>
          <c:w val="0.67313249160087796"/>
          <c:h val="8.0221216683976443E-2"/>
        </c:manualLayout>
      </c:layout>
      <c:overlay val="0"/>
      <c:txPr>
        <a:bodyPr/>
        <a:lstStyle/>
        <a:p>
          <a:pPr>
            <a:defRPr sz="1200"/>
          </a:pPr>
          <a:endParaRPr lang="en-US"/>
        </a:p>
      </c:txPr>
    </c:legend>
    <c:plotVisOnly val="1"/>
    <c:dispBlanksAs val="zero"/>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drawings/drawing1.xml><?xml version="1.0" encoding="utf-8"?>
<c:userShapes xmlns:c="http://schemas.openxmlformats.org/drawingml/2006/chart">
  <cdr:relSizeAnchor xmlns:cdr="http://schemas.openxmlformats.org/drawingml/2006/chartDrawing">
    <cdr:from>
      <cdr:x>0.61886</cdr:x>
      <cdr:y>0.19974</cdr:y>
    </cdr:from>
    <cdr:to>
      <cdr:x>0.72795</cdr:x>
      <cdr:y>0.29511</cdr:y>
    </cdr:to>
    <cdr:sp macro="" textlink="">
      <cdr:nvSpPr>
        <cdr:cNvPr id="2" name="TextBox 1"/>
        <cdr:cNvSpPr txBox="1"/>
      </cdr:nvSpPr>
      <cdr:spPr>
        <a:xfrm xmlns:a="http://schemas.openxmlformats.org/drawingml/2006/main">
          <a:off x="2829445" y="547937"/>
          <a:ext cx="498764" cy="261610"/>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r>
            <a:rPr lang="en-GB" sz="1100" dirty="0" smtClean="0">
              <a:solidFill>
                <a:schemeClr val="bg2"/>
              </a:solidFill>
            </a:rPr>
            <a:t>6%</a:t>
          </a:r>
          <a:endParaRPr lang="en-US" sz="1100" dirty="0" err="1" smtClean="0">
            <a:solidFill>
              <a:schemeClr val="bg2"/>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18627" cy="495181"/>
          </a:xfrm>
          <a:prstGeom prst="rect">
            <a:avLst/>
          </a:prstGeom>
        </p:spPr>
        <p:txBody>
          <a:bodyPr vert="horz" lIns="88606" tIns="44301" rIns="88606" bIns="44301" rtlCol="0"/>
          <a:lstStyle>
            <a:lvl1pPr algn="l" eaLnBrk="1" hangingPunct="1">
              <a:defRPr sz="1000">
                <a:latin typeface="Arial" charset="0"/>
                <a:cs typeface="+mn-cs"/>
              </a:defRPr>
            </a:lvl1pPr>
          </a:lstStyle>
          <a:p>
            <a:pPr>
              <a:defRPr/>
            </a:pPr>
            <a:endParaRPr lang="en-US"/>
          </a:p>
        </p:txBody>
      </p:sp>
      <p:sp>
        <p:nvSpPr>
          <p:cNvPr id="3" name="Date Placeholder 2"/>
          <p:cNvSpPr>
            <a:spLocks noGrp="1"/>
          </p:cNvSpPr>
          <p:nvPr>
            <p:ph type="dt" sz="quarter" idx="1"/>
          </p:nvPr>
        </p:nvSpPr>
        <p:spPr>
          <a:xfrm>
            <a:off x="3815608" y="5"/>
            <a:ext cx="2918627" cy="495181"/>
          </a:xfrm>
          <a:prstGeom prst="rect">
            <a:avLst/>
          </a:prstGeom>
        </p:spPr>
        <p:txBody>
          <a:bodyPr vert="horz" lIns="88606" tIns="44301" rIns="88606" bIns="44301" rtlCol="0"/>
          <a:lstStyle>
            <a:lvl1pPr algn="r" eaLnBrk="1" hangingPunct="1">
              <a:defRPr sz="1000">
                <a:latin typeface="Arial" charset="0"/>
                <a:cs typeface="+mn-cs"/>
              </a:defRPr>
            </a:lvl1pPr>
          </a:lstStyle>
          <a:p>
            <a:pPr>
              <a:defRPr/>
            </a:pPr>
            <a:fld id="{DB4DEBAA-53C5-45A1-9387-D501D7959DC6}" type="datetimeFigureOut">
              <a:rPr lang="en-US"/>
              <a:pPr>
                <a:defRPr/>
              </a:pPr>
              <a:t>4/20/2015</a:t>
            </a:fld>
            <a:endParaRPr lang="en-US"/>
          </a:p>
        </p:txBody>
      </p:sp>
      <p:sp>
        <p:nvSpPr>
          <p:cNvPr id="4" name="Footer Placeholder 3"/>
          <p:cNvSpPr>
            <a:spLocks noGrp="1"/>
          </p:cNvSpPr>
          <p:nvPr>
            <p:ph type="ftr" sz="quarter" idx="2"/>
          </p:nvPr>
        </p:nvSpPr>
        <p:spPr>
          <a:xfrm>
            <a:off x="10" y="9371133"/>
            <a:ext cx="2918627" cy="493487"/>
          </a:xfrm>
          <a:prstGeom prst="rect">
            <a:avLst/>
          </a:prstGeom>
        </p:spPr>
        <p:txBody>
          <a:bodyPr vert="horz" lIns="88606" tIns="44301" rIns="88606" bIns="44301" rtlCol="0" anchor="b"/>
          <a:lstStyle>
            <a:lvl1pPr algn="l" eaLnBrk="1" hangingPunct="1">
              <a:defRPr sz="1000">
                <a:latin typeface="Arial" charset="0"/>
                <a:cs typeface="+mn-cs"/>
              </a:defRPr>
            </a:lvl1pPr>
          </a:lstStyle>
          <a:p>
            <a:pPr>
              <a:defRPr/>
            </a:pPr>
            <a:endParaRPr lang="en-US"/>
          </a:p>
        </p:txBody>
      </p:sp>
      <p:sp>
        <p:nvSpPr>
          <p:cNvPr id="5" name="Slide Number Placeholder 4"/>
          <p:cNvSpPr>
            <a:spLocks noGrp="1"/>
          </p:cNvSpPr>
          <p:nvPr>
            <p:ph type="sldNum" sz="quarter" idx="3"/>
          </p:nvPr>
        </p:nvSpPr>
        <p:spPr>
          <a:xfrm>
            <a:off x="3815608" y="9371133"/>
            <a:ext cx="2918627" cy="493487"/>
          </a:xfrm>
          <a:prstGeom prst="rect">
            <a:avLst/>
          </a:prstGeom>
        </p:spPr>
        <p:txBody>
          <a:bodyPr vert="horz" wrap="square" lIns="88606" tIns="44301" rIns="88606" bIns="44301" numCol="1" anchor="b" anchorCtr="0" compatLnSpc="1">
            <a:prstTxWarp prst="textNoShape">
              <a:avLst/>
            </a:prstTxWarp>
          </a:bodyPr>
          <a:lstStyle>
            <a:lvl1pPr algn="r" eaLnBrk="1" hangingPunct="1">
              <a:defRPr sz="1000"/>
            </a:lvl1pPr>
          </a:lstStyle>
          <a:p>
            <a:fld id="{6EEF4F4F-6941-4319-B998-408C01663D53}" type="slidenum">
              <a:rPr lang="en-US"/>
              <a:pPr/>
              <a:t>‹#›</a:t>
            </a:fld>
            <a:endParaRPr lang="en-US"/>
          </a:p>
        </p:txBody>
      </p:sp>
    </p:spTree>
    <p:extLst>
      <p:ext uri="{BB962C8B-B14F-4D97-AF65-F5344CB8AC3E}">
        <p14:creationId xmlns:p14="http://schemas.microsoft.com/office/powerpoint/2010/main" val="295742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4"/>
            <a:ext cx="2920163" cy="493487"/>
          </a:xfrm>
          <a:prstGeom prst="rect">
            <a:avLst/>
          </a:prstGeom>
        </p:spPr>
        <p:txBody>
          <a:bodyPr vert="horz" lIns="91921" tIns="45955" rIns="91921" bIns="45955" rtlCol="0"/>
          <a:lstStyle>
            <a:lvl1pPr algn="l" defTabSz="967988" eaLnBrk="1" fontAlgn="auto" hangingPunct="1">
              <a:spcBef>
                <a:spcPts val="0"/>
              </a:spcBef>
              <a:spcAft>
                <a:spcPts val="0"/>
              </a:spcAft>
              <a:defRPr sz="1000">
                <a:latin typeface="+mn-lt"/>
                <a:cs typeface="+mn-cs"/>
              </a:defRPr>
            </a:lvl1pPr>
          </a:lstStyle>
          <a:p>
            <a:pPr>
              <a:defRPr/>
            </a:pPr>
            <a:endParaRPr lang="en-GB"/>
          </a:p>
        </p:txBody>
      </p:sp>
      <p:sp>
        <p:nvSpPr>
          <p:cNvPr id="3" name="Date Placeholder 2"/>
          <p:cNvSpPr>
            <a:spLocks noGrp="1"/>
          </p:cNvSpPr>
          <p:nvPr>
            <p:ph type="dt" idx="1"/>
          </p:nvPr>
        </p:nvSpPr>
        <p:spPr>
          <a:xfrm>
            <a:off x="3814062" y="4"/>
            <a:ext cx="2920163" cy="493487"/>
          </a:xfrm>
          <a:prstGeom prst="rect">
            <a:avLst/>
          </a:prstGeom>
        </p:spPr>
        <p:txBody>
          <a:bodyPr vert="horz" lIns="91921" tIns="45955" rIns="91921" bIns="45955" rtlCol="0"/>
          <a:lstStyle>
            <a:lvl1pPr algn="r" defTabSz="967988" eaLnBrk="1" fontAlgn="auto" hangingPunct="1">
              <a:spcBef>
                <a:spcPts val="0"/>
              </a:spcBef>
              <a:spcAft>
                <a:spcPts val="0"/>
              </a:spcAft>
              <a:defRPr sz="1000">
                <a:latin typeface="+mn-lt"/>
                <a:cs typeface="+mn-cs"/>
              </a:defRPr>
            </a:lvl1pPr>
          </a:lstStyle>
          <a:p>
            <a:pPr>
              <a:defRPr/>
            </a:pPr>
            <a:fld id="{A34F417A-F456-4B4C-AD0B-B0EF968FCCBC}" type="datetimeFigureOut">
              <a:rPr lang="en-GB"/>
              <a:pPr>
                <a:defRPr/>
              </a:pPr>
              <a:t>20/04/2015</a:t>
            </a:fld>
            <a:endParaRPr lang="en-GB"/>
          </a:p>
        </p:txBody>
      </p:sp>
      <p:sp>
        <p:nvSpPr>
          <p:cNvPr id="4" name="Slide Image Placeholder 3"/>
          <p:cNvSpPr>
            <a:spLocks noGrp="1" noRot="1" noChangeAspect="1"/>
          </p:cNvSpPr>
          <p:nvPr>
            <p:ph type="sldImg" idx="2"/>
          </p:nvPr>
        </p:nvSpPr>
        <p:spPr>
          <a:xfrm>
            <a:off x="755650" y="742950"/>
            <a:ext cx="5224463" cy="3695700"/>
          </a:xfrm>
          <a:prstGeom prst="rect">
            <a:avLst/>
          </a:prstGeom>
          <a:noFill/>
          <a:ln w="12700">
            <a:solidFill>
              <a:prstClr val="black"/>
            </a:solidFill>
          </a:ln>
        </p:spPr>
        <p:txBody>
          <a:bodyPr vert="horz" lIns="91921" tIns="45955" rIns="91921" bIns="45955" rtlCol="0" anchor="ctr"/>
          <a:lstStyle/>
          <a:p>
            <a:pPr lvl="0"/>
            <a:endParaRPr lang="en-GB" noProof="0"/>
          </a:p>
        </p:txBody>
      </p:sp>
      <p:sp>
        <p:nvSpPr>
          <p:cNvPr id="5" name="Notes Placeholder 4"/>
          <p:cNvSpPr>
            <a:spLocks noGrp="1"/>
          </p:cNvSpPr>
          <p:nvPr>
            <p:ph type="body" sz="quarter" idx="3"/>
          </p:nvPr>
        </p:nvSpPr>
        <p:spPr>
          <a:xfrm>
            <a:off x="673891" y="4687263"/>
            <a:ext cx="5387994" cy="4437976"/>
          </a:xfrm>
          <a:prstGeom prst="rect">
            <a:avLst/>
          </a:prstGeom>
        </p:spPr>
        <p:txBody>
          <a:bodyPr vert="horz" lIns="91921" tIns="45955" rIns="91921" bIns="4595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4" y="9371133"/>
            <a:ext cx="2920163" cy="493487"/>
          </a:xfrm>
          <a:prstGeom prst="rect">
            <a:avLst/>
          </a:prstGeom>
        </p:spPr>
        <p:txBody>
          <a:bodyPr vert="horz" lIns="91921" tIns="45955" rIns="91921" bIns="45955" rtlCol="0" anchor="b"/>
          <a:lstStyle>
            <a:lvl1pPr algn="l" defTabSz="967988" eaLnBrk="1" fontAlgn="auto" hangingPunct="1">
              <a:spcBef>
                <a:spcPts val="0"/>
              </a:spcBef>
              <a:spcAft>
                <a:spcPts val="0"/>
              </a:spcAft>
              <a:defRPr sz="10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14062" y="9371133"/>
            <a:ext cx="2920163" cy="493487"/>
          </a:xfrm>
          <a:prstGeom prst="rect">
            <a:avLst/>
          </a:prstGeom>
        </p:spPr>
        <p:txBody>
          <a:bodyPr vert="horz" wrap="square" lIns="91921" tIns="45955" rIns="91921" bIns="45955" numCol="1" anchor="b" anchorCtr="0" compatLnSpc="1">
            <a:prstTxWarp prst="textNoShape">
              <a:avLst/>
            </a:prstTxWarp>
          </a:bodyPr>
          <a:lstStyle>
            <a:lvl1pPr algn="r" defTabSz="967387" eaLnBrk="1" hangingPunct="1">
              <a:defRPr sz="1000">
                <a:latin typeface="Calibri" pitchFamily="34" charset="0"/>
              </a:defRPr>
            </a:lvl1pPr>
          </a:lstStyle>
          <a:p>
            <a:fld id="{D707929F-7F3A-44C2-B716-7CB82C8533DF}" type="slidenum">
              <a:rPr lang="en-GB"/>
              <a:pPr/>
              <a:t>‹#›</a:t>
            </a:fld>
            <a:endParaRPr lang="en-GB"/>
          </a:p>
        </p:txBody>
      </p:sp>
    </p:spTree>
    <p:extLst>
      <p:ext uri="{BB962C8B-B14F-4D97-AF65-F5344CB8AC3E}">
        <p14:creationId xmlns:p14="http://schemas.microsoft.com/office/powerpoint/2010/main" val="3827422281"/>
      </p:ext>
    </p:extLst>
  </p:cSld>
  <p:clrMap bg1="lt1" tx1="dk1" bg2="lt2" tx2="dk2" accent1="accent1" accent2="accent2" accent3="accent3" accent4="accent4" accent5="accent5" accent6="accent6" hlink="hlink" folHlink="folHlink"/>
  <p:notesStyle>
    <a:lvl1pPr algn="l" defTabSz="1042988" rtl="0" eaLnBrk="0" fontAlgn="base" hangingPunct="0">
      <a:spcBef>
        <a:spcPct val="30000"/>
      </a:spcBef>
      <a:spcAft>
        <a:spcPct val="0"/>
      </a:spcAft>
      <a:defRPr sz="1400" kern="1200">
        <a:solidFill>
          <a:schemeClr val="tx1"/>
        </a:solidFill>
        <a:latin typeface="+mn-lt"/>
        <a:ea typeface="+mn-ea"/>
        <a:cs typeface="+mn-cs"/>
      </a:defRPr>
    </a:lvl1pPr>
    <a:lvl2pPr marL="520700" algn="l" defTabSz="1042988" rtl="0" eaLnBrk="0" fontAlgn="base" hangingPunct="0">
      <a:spcBef>
        <a:spcPct val="30000"/>
      </a:spcBef>
      <a:spcAft>
        <a:spcPct val="0"/>
      </a:spcAft>
      <a:defRPr sz="1400" kern="1200">
        <a:solidFill>
          <a:schemeClr val="tx1"/>
        </a:solidFill>
        <a:latin typeface="+mn-lt"/>
        <a:ea typeface="+mn-ea"/>
        <a:cs typeface="+mn-cs"/>
      </a:defRPr>
    </a:lvl2pPr>
    <a:lvl3pPr marL="1042988" algn="l" defTabSz="1042988" rtl="0" eaLnBrk="0" fontAlgn="base" hangingPunct="0">
      <a:spcBef>
        <a:spcPct val="30000"/>
      </a:spcBef>
      <a:spcAft>
        <a:spcPct val="0"/>
      </a:spcAft>
      <a:defRPr sz="1400" kern="1200">
        <a:solidFill>
          <a:schemeClr val="tx1"/>
        </a:solidFill>
        <a:latin typeface="+mn-lt"/>
        <a:ea typeface="+mn-ea"/>
        <a:cs typeface="+mn-cs"/>
      </a:defRPr>
    </a:lvl3pPr>
    <a:lvl4pPr marL="1563688" algn="l" defTabSz="1042988" rtl="0" eaLnBrk="0" fontAlgn="base" hangingPunct="0">
      <a:spcBef>
        <a:spcPct val="30000"/>
      </a:spcBef>
      <a:spcAft>
        <a:spcPct val="0"/>
      </a:spcAft>
      <a:defRPr sz="1400" kern="1200">
        <a:solidFill>
          <a:schemeClr val="tx1"/>
        </a:solidFill>
        <a:latin typeface="+mn-lt"/>
        <a:ea typeface="+mn-ea"/>
        <a:cs typeface="+mn-cs"/>
      </a:defRPr>
    </a:lvl4pPr>
    <a:lvl5pPr marL="2085975" algn="l" defTabSz="1042988" rtl="0" eaLnBrk="0" fontAlgn="base" hangingPunct="0">
      <a:spcBef>
        <a:spcPct val="30000"/>
      </a:spcBef>
      <a:spcAft>
        <a:spcPct val="0"/>
      </a:spcAft>
      <a:defRPr sz="1400" kern="1200">
        <a:solidFill>
          <a:schemeClr val="tx1"/>
        </a:solidFill>
        <a:latin typeface="+mn-lt"/>
        <a:ea typeface="+mn-ea"/>
        <a:cs typeface="+mn-cs"/>
      </a:defRPr>
    </a:lvl5pPr>
    <a:lvl6pPr marL="2607640" algn="l" defTabSz="1043056" rtl="0" eaLnBrk="1" latinLnBrk="0" hangingPunct="1">
      <a:defRPr sz="1400" kern="1200">
        <a:solidFill>
          <a:schemeClr val="tx1"/>
        </a:solidFill>
        <a:latin typeface="+mn-lt"/>
        <a:ea typeface="+mn-ea"/>
        <a:cs typeface="+mn-cs"/>
      </a:defRPr>
    </a:lvl6pPr>
    <a:lvl7pPr marL="3129168" algn="l" defTabSz="1043056" rtl="0" eaLnBrk="1" latinLnBrk="0" hangingPunct="1">
      <a:defRPr sz="1400" kern="1200">
        <a:solidFill>
          <a:schemeClr val="tx1"/>
        </a:solidFill>
        <a:latin typeface="+mn-lt"/>
        <a:ea typeface="+mn-ea"/>
        <a:cs typeface="+mn-cs"/>
      </a:defRPr>
    </a:lvl7pPr>
    <a:lvl8pPr marL="3650696" algn="l" defTabSz="1043056" rtl="0" eaLnBrk="1" latinLnBrk="0" hangingPunct="1">
      <a:defRPr sz="1400" kern="1200">
        <a:solidFill>
          <a:schemeClr val="tx1"/>
        </a:solidFill>
        <a:latin typeface="+mn-lt"/>
        <a:ea typeface="+mn-ea"/>
        <a:cs typeface="+mn-cs"/>
      </a:defRPr>
    </a:lvl8pPr>
    <a:lvl9pPr marL="4172224" algn="l" defTabSz="104305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p:spPr>
      </p:sp>
      <p:sp>
        <p:nvSpPr>
          <p:cNvPr id="81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8196" name="Slide Number Placeholder 3"/>
          <p:cNvSpPr>
            <a:spLocks noGrp="1"/>
          </p:cNvSpPr>
          <p:nvPr>
            <p:ph type="sldNum" sz="quarter" idx="5"/>
          </p:nvPr>
        </p:nvSpPr>
        <p:spPr bwMode="auto">
          <a:noFill/>
          <a:ln>
            <a:miter lim="800000"/>
            <a:headEnd/>
            <a:tailEnd/>
          </a:ln>
        </p:spPr>
        <p:txBody>
          <a:bodyPr/>
          <a:lstStyle/>
          <a:p>
            <a:fld id="{8C5CA3C6-7248-4CBD-8387-E3B7A6D48B10}" type="slidenum">
              <a:rPr lang="en-GB"/>
              <a:pPr/>
              <a:t>1</a:t>
            </a:fld>
            <a:endParaRPr lang="en-GB"/>
          </a:p>
        </p:txBody>
      </p:sp>
    </p:spTree>
    <p:extLst>
      <p:ext uri="{BB962C8B-B14F-4D97-AF65-F5344CB8AC3E}">
        <p14:creationId xmlns:p14="http://schemas.microsoft.com/office/powerpoint/2010/main" val="325405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2</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735715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3</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178770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3ED6C0AD-9AC1-445B-88D3-85E1952D66E5}" type="slidenum">
              <a:rPr lang="en-US" sz="1000"/>
              <a:pPr algn="r" defTabSz="913726" eaLnBrk="1" hangingPunct="1"/>
              <a:t>4</a:t>
            </a:fld>
            <a:endParaRPr lang="en-US" sz="1000" dirty="0"/>
          </a:p>
        </p:txBody>
      </p:sp>
      <p:sp>
        <p:nvSpPr>
          <p:cNvPr id="14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087201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4FFEE7D6-0716-426C-B58A-60013362AFB7}" type="slidenum">
              <a:rPr lang="en-US" sz="1000"/>
              <a:pPr algn="r" defTabSz="913726" eaLnBrk="1" hangingPunct="1"/>
              <a:t>5</a:t>
            </a:fld>
            <a:endParaRPr lang="en-US" sz="1000" dirty="0"/>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dirty="0" smtClean="0"/>
          </a:p>
        </p:txBody>
      </p:sp>
    </p:spTree>
    <p:extLst>
      <p:ext uri="{BB962C8B-B14F-4D97-AF65-F5344CB8AC3E}">
        <p14:creationId xmlns:p14="http://schemas.microsoft.com/office/powerpoint/2010/main" val="1273448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Grp="1" noChangeArrowheads="1"/>
          </p:cNvSpPr>
          <p:nvPr/>
        </p:nvSpPr>
        <p:spPr bwMode="auto">
          <a:xfrm>
            <a:off x="3970293" y="8086767"/>
            <a:ext cx="3039778" cy="42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97" tIns="47144" rIns="94297" bIns="47144" anchor="b"/>
          <a:lstStyle>
            <a:lvl1pPr defTabSz="946150">
              <a:defRPr sz="2100">
                <a:solidFill>
                  <a:schemeClr val="tx1"/>
                </a:solidFill>
                <a:latin typeface="Arial" panose="020B0604020202020204" pitchFamily="34" charset="0"/>
                <a:cs typeface="Arial" panose="020B0604020202020204" pitchFamily="34" charset="0"/>
              </a:defRPr>
            </a:lvl1pPr>
            <a:lvl2pPr marL="742950" indent="-285750" defTabSz="946150">
              <a:defRPr sz="2100">
                <a:solidFill>
                  <a:schemeClr val="tx1"/>
                </a:solidFill>
                <a:latin typeface="Arial" panose="020B0604020202020204" pitchFamily="34" charset="0"/>
                <a:cs typeface="Arial" panose="020B0604020202020204" pitchFamily="34" charset="0"/>
              </a:defRPr>
            </a:lvl2pPr>
            <a:lvl3pPr marL="1143000" indent="-228600" defTabSz="946150">
              <a:defRPr sz="2100">
                <a:solidFill>
                  <a:schemeClr val="tx1"/>
                </a:solidFill>
                <a:latin typeface="Arial" panose="020B0604020202020204" pitchFamily="34" charset="0"/>
                <a:cs typeface="Arial" panose="020B0604020202020204" pitchFamily="34" charset="0"/>
              </a:defRPr>
            </a:lvl3pPr>
            <a:lvl4pPr marL="1600200" indent="-228600" defTabSz="946150">
              <a:defRPr sz="2100">
                <a:solidFill>
                  <a:schemeClr val="tx1"/>
                </a:solidFill>
                <a:latin typeface="Arial" panose="020B0604020202020204" pitchFamily="34" charset="0"/>
                <a:cs typeface="Arial" panose="020B0604020202020204" pitchFamily="34" charset="0"/>
              </a:defRPr>
            </a:lvl4pPr>
            <a:lvl5pPr marL="2057400" indent="-228600" defTabSz="946150">
              <a:defRPr sz="2100">
                <a:solidFill>
                  <a:schemeClr val="tx1"/>
                </a:solidFill>
                <a:latin typeface="Arial" panose="020B0604020202020204" pitchFamily="34" charset="0"/>
                <a:cs typeface="Arial" panose="020B0604020202020204" pitchFamily="34" charset="0"/>
              </a:defRPr>
            </a:lvl5pPr>
            <a:lvl6pPr marL="25146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algn="r" eaLnBrk="1" hangingPunct="1"/>
            <a:fld id="{D276F13C-E950-4CB9-9EDE-061549D3FCEB}" type="slidenum">
              <a:rPr lang="en-US" sz="1200"/>
              <a:pPr algn="r" eaLnBrk="1" hangingPunct="1"/>
              <a:t>6</a:t>
            </a:fld>
            <a:endParaRPr lang="en-US" sz="1200" dirty="0"/>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702253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C9CBF48B-1B95-48A7-BA09-DCCC799C338E}" type="slidenum">
              <a:rPr lang="en-US" sz="1000"/>
              <a:pPr algn="r" defTabSz="913726" eaLnBrk="1" hangingPunct="1"/>
              <a:t>7</a:t>
            </a:fld>
            <a:endParaRPr lang="en-US" sz="1000" dirty="0"/>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144501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07929F-7F3A-44C2-B716-7CB82C8533DF}" type="slidenum">
              <a:rPr lang="en-GB" smtClean="0"/>
              <a:pPr/>
              <a:t>8</a:t>
            </a:fld>
            <a:endParaRPr lang="en-GB"/>
          </a:p>
        </p:txBody>
      </p:sp>
    </p:spTree>
    <p:extLst>
      <p:ext uri="{BB962C8B-B14F-4D97-AF65-F5344CB8AC3E}">
        <p14:creationId xmlns:p14="http://schemas.microsoft.com/office/powerpoint/2010/main" val="2394024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B84CA8DE-B2B2-4128-B95F-CECBBE5E4241}" type="slidenum">
              <a:rPr lang="en-US" sz="1000"/>
              <a:pPr algn="r" defTabSz="913726" eaLnBrk="1" hangingPunct="1"/>
              <a:t>9</a:t>
            </a:fld>
            <a:endParaRPr lang="en-US" sz="1000" dirty="0"/>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368674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07929F-7F3A-44C2-B716-7CB82C8533DF}" type="slidenum">
              <a:rPr lang="en-GB" smtClean="0"/>
              <a:pPr/>
              <a:t>10</a:t>
            </a:fld>
            <a:endParaRPr lang="en-GB"/>
          </a:p>
        </p:txBody>
      </p:sp>
    </p:spTree>
    <p:extLst>
      <p:ext uri="{BB962C8B-B14F-4D97-AF65-F5344CB8AC3E}">
        <p14:creationId xmlns:p14="http://schemas.microsoft.com/office/powerpoint/2010/main" val="4014357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11</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01902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12</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dirty="0" smtClean="0"/>
          </a:p>
        </p:txBody>
      </p:sp>
    </p:spTree>
    <p:extLst>
      <p:ext uri="{BB962C8B-B14F-4D97-AF65-F5344CB8AC3E}">
        <p14:creationId xmlns:p14="http://schemas.microsoft.com/office/powerpoint/2010/main" val="1175026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13</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167716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14</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013076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15</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629805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16</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01902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B84CA8DE-B2B2-4128-B95F-CECBBE5E4241}" type="slidenum">
              <a:rPr lang="en-US" sz="1000"/>
              <a:pPr algn="r" defTabSz="913726" eaLnBrk="1" hangingPunct="1"/>
              <a:t>17</a:t>
            </a:fld>
            <a:endParaRPr lang="en-US" sz="1000" dirty="0"/>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378006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738271" y="10087905"/>
            <a:ext cx="2862133" cy="531232"/>
          </a:xfrm>
          <a:prstGeom prst="rect">
            <a:avLst/>
          </a:prstGeom>
          <a:noFill/>
          <a:ln w="9525">
            <a:noFill/>
            <a:miter lim="800000"/>
            <a:headEnd/>
            <a:tailEnd/>
          </a:ln>
        </p:spPr>
        <p:txBody>
          <a:bodyPr lIns="91921" tIns="45955" rIns="91921" bIns="45955" anchor="b"/>
          <a:lstStyle/>
          <a:p>
            <a:pPr algn="r" defTabSz="913726" eaLnBrk="1" hangingPunct="1"/>
            <a:fld id="{B84CA8DE-B2B2-4128-B95F-CECBBE5E4241}" type="slidenum">
              <a:rPr lang="en-US" sz="1000"/>
              <a:pPr algn="r" defTabSz="913726" eaLnBrk="1" hangingPunct="1"/>
              <a:t>18</a:t>
            </a:fld>
            <a:endParaRPr lang="en-US" sz="1000" dirty="0"/>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709167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6F3B1527-66E3-4695-879E-FF8F9FD176F3}" type="slidenum">
              <a:rPr lang="en-US" sz="1000"/>
              <a:pPr algn="r" defTabSz="913726" eaLnBrk="1" hangingPunct="1"/>
              <a:t>19</a:t>
            </a:fld>
            <a:endParaRPr lang="en-US" sz="1000" dirty="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962001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6F3B1527-66E3-4695-879E-FF8F9FD176F3}" type="slidenum">
              <a:rPr lang="en-US" sz="1000"/>
              <a:pPr algn="r" defTabSz="913726" eaLnBrk="1" hangingPunct="1"/>
              <a:t>20</a:t>
            </a:fld>
            <a:endParaRPr lang="en-US" sz="1000" dirty="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10510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738271" y="10087905"/>
            <a:ext cx="2862133" cy="531232"/>
          </a:xfrm>
          <a:prstGeom prst="rect">
            <a:avLst/>
          </a:prstGeom>
          <a:noFill/>
          <a:ln w="9525">
            <a:noFill/>
            <a:miter lim="800000"/>
            <a:headEnd/>
            <a:tailEnd/>
          </a:ln>
        </p:spPr>
        <p:txBody>
          <a:bodyPr lIns="91921" tIns="45955" rIns="91921" bIns="45955" anchor="b"/>
          <a:lstStyle/>
          <a:p>
            <a:pPr algn="r" defTabSz="913726" eaLnBrk="1" hangingPunct="1"/>
            <a:fld id="{B84CA8DE-B2B2-4128-B95F-CECBBE5E4241}" type="slidenum">
              <a:rPr lang="en-US" sz="1000"/>
              <a:pPr algn="r" defTabSz="913726" eaLnBrk="1" hangingPunct="1"/>
              <a:t>21</a:t>
            </a:fld>
            <a:endParaRPr lang="en-US" sz="1000" dirty="0"/>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661365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22</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01902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2A056B3E-5ACF-4CD5-A429-712BC29EA311}" type="slidenum">
              <a:rPr lang="en-US" sz="1000"/>
              <a:pPr algn="r" defTabSz="913726" eaLnBrk="1" hangingPunct="1"/>
              <a:t>23</a:t>
            </a:fld>
            <a:endParaRPr lang="en-US" sz="1000" dirty="0"/>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742539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59C13421-7F7B-427E-A9A3-F9EB18839E86}" type="slidenum">
              <a:rPr lang="en-US" sz="1000"/>
              <a:pPr algn="r" defTabSz="913726" eaLnBrk="1" hangingPunct="1"/>
              <a:t>24</a:t>
            </a:fld>
            <a:endParaRPr lang="en-US" sz="1000" dirty="0"/>
          </a:p>
        </p:txBody>
      </p:sp>
      <p:sp>
        <p:nvSpPr>
          <p:cNvPr id="184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4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435925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F89EAF02-E09F-439A-B036-5E4E1C1502AC}" type="slidenum">
              <a:rPr lang="en-US" sz="1000"/>
              <a:pPr algn="r" defTabSz="913726" eaLnBrk="1" hangingPunct="1"/>
              <a:t>25</a:t>
            </a:fld>
            <a:endParaRPr lang="en-US" sz="1000" dirty="0"/>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475142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DEE38C1D-9B48-445B-A858-EBD39B159F15}" type="slidenum">
              <a:rPr lang="en-US" sz="1000"/>
              <a:pPr algn="r" defTabSz="913726" eaLnBrk="1" hangingPunct="1"/>
              <a:t>26</a:t>
            </a:fld>
            <a:endParaRPr lang="en-US" sz="1000" dirty="0"/>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679649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830FAC0A-829A-4586-8183-CE9040786D09}" type="slidenum">
              <a:rPr lang="en-US" sz="1000"/>
              <a:pPr algn="r" defTabSz="913726" eaLnBrk="1" hangingPunct="1"/>
              <a:t>27</a:t>
            </a:fld>
            <a:endParaRPr lang="en-US" sz="1000" dirty="0"/>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625761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DDC402EF-7EF5-4A0B-91E4-201806BAB766}" type="slidenum">
              <a:rPr lang="en-US" sz="1000"/>
              <a:pPr algn="r" defTabSz="913726" eaLnBrk="1" hangingPunct="1"/>
              <a:t>28</a:t>
            </a:fld>
            <a:endParaRPr lang="en-US" sz="1000" dirty="0"/>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16165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6F3B1527-66E3-4695-879E-FF8F9FD176F3}" type="slidenum">
              <a:rPr lang="en-US" sz="1000"/>
              <a:pPr algn="r" defTabSz="913726" eaLnBrk="1" hangingPunct="1"/>
              <a:t>29</a:t>
            </a:fld>
            <a:endParaRPr lang="en-US" sz="1000" dirty="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1280848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891395" y="8705293"/>
            <a:ext cx="2979370" cy="458423"/>
          </a:xfrm>
          <a:prstGeom prst="rect">
            <a:avLst/>
          </a:prstGeom>
          <a:noFill/>
          <a:ln w="9525">
            <a:noFill/>
            <a:miter lim="800000"/>
            <a:headEnd/>
            <a:tailEnd/>
          </a:ln>
        </p:spPr>
        <p:txBody>
          <a:bodyPr lIns="91921" tIns="45955" rIns="91921" bIns="45955" anchor="b"/>
          <a:lstStyle/>
          <a:p>
            <a:pPr algn="r" defTabSz="913726" eaLnBrk="1" hangingPunct="1"/>
            <a:fld id="{6F3B1527-66E3-4695-879E-FF8F9FD176F3}" type="slidenum">
              <a:rPr lang="en-US" sz="1000"/>
              <a:pPr algn="r" defTabSz="913726" eaLnBrk="1" hangingPunct="1"/>
              <a:t>30</a:t>
            </a:fld>
            <a:endParaRPr lang="en-US" sz="1000" dirty="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979731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31</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01902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32</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3226124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91396" y="8705298"/>
            <a:ext cx="2979370" cy="45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97" tIns="47144" rIns="94297" bIns="47144" anchor="b"/>
          <a:lstStyle>
            <a:lvl1pPr defTabSz="946150">
              <a:defRPr sz="2100">
                <a:solidFill>
                  <a:schemeClr val="tx1"/>
                </a:solidFill>
                <a:latin typeface="Arial" panose="020B0604020202020204" pitchFamily="34" charset="0"/>
                <a:cs typeface="Arial" panose="020B0604020202020204" pitchFamily="34" charset="0"/>
              </a:defRPr>
            </a:lvl1pPr>
            <a:lvl2pPr marL="742950" indent="-285750" defTabSz="946150">
              <a:defRPr sz="2100">
                <a:solidFill>
                  <a:schemeClr val="tx1"/>
                </a:solidFill>
                <a:latin typeface="Arial" panose="020B0604020202020204" pitchFamily="34" charset="0"/>
                <a:cs typeface="Arial" panose="020B0604020202020204" pitchFamily="34" charset="0"/>
              </a:defRPr>
            </a:lvl2pPr>
            <a:lvl3pPr marL="1143000" indent="-228600" defTabSz="946150">
              <a:defRPr sz="2100">
                <a:solidFill>
                  <a:schemeClr val="tx1"/>
                </a:solidFill>
                <a:latin typeface="Arial" panose="020B0604020202020204" pitchFamily="34" charset="0"/>
                <a:cs typeface="Arial" panose="020B0604020202020204" pitchFamily="34" charset="0"/>
              </a:defRPr>
            </a:lvl3pPr>
            <a:lvl4pPr marL="1600200" indent="-228600" defTabSz="946150">
              <a:defRPr sz="2100">
                <a:solidFill>
                  <a:schemeClr val="tx1"/>
                </a:solidFill>
                <a:latin typeface="Arial" panose="020B0604020202020204" pitchFamily="34" charset="0"/>
                <a:cs typeface="Arial" panose="020B0604020202020204" pitchFamily="34" charset="0"/>
              </a:defRPr>
            </a:lvl4pPr>
            <a:lvl5pPr marL="2057400" indent="-228600" defTabSz="946150">
              <a:defRPr sz="2100">
                <a:solidFill>
                  <a:schemeClr val="tx1"/>
                </a:solidFill>
                <a:latin typeface="Arial" panose="020B0604020202020204" pitchFamily="34" charset="0"/>
                <a:cs typeface="Arial" panose="020B0604020202020204" pitchFamily="34" charset="0"/>
              </a:defRPr>
            </a:lvl5pPr>
            <a:lvl6pPr marL="25146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defTabSz="94615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algn="r" eaLnBrk="1" hangingPunct="1"/>
            <a:fld id="{BE58E6D9-F896-4AEC-9880-6013FFB66552}" type="slidenum">
              <a:rPr lang="en-US" sz="1200"/>
              <a:pPr algn="r" eaLnBrk="1" hangingPunct="1"/>
              <a:t>33</a:t>
            </a:fld>
            <a:endParaRPr lang="en-US" sz="1200" dirty="0"/>
          </a:p>
        </p:txBody>
      </p:sp>
      <p:sp>
        <p:nvSpPr>
          <p:cNvPr id="13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433146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3738269" y="10087902"/>
            <a:ext cx="2862133" cy="531232"/>
          </a:xfrm>
          <a:prstGeom prst="rect">
            <a:avLst/>
          </a:prstGeom>
          <a:noFill/>
          <a:ln w="9525">
            <a:noFill/>
            <a:miter lim="800000"/>
            <a:headEnd/>
            <a:tailEnd/>
          </a:ln>
        </p:spPr>
        <p:txBody>
          <a:bodyPr lIns="91921" tIns="45955" rIns="91921" bIns="45955" anchor="b"/>
          <a:lstStyle/>
          <a:p>
            <a:pPr algn="r" defTabSz="913726" eaLnBrk="1" hangingPunct="1"/>
            <a:fld id="{A256046B-4EED-406C-B49C-EDCB16C5B747}" type="slidenum">
              <a:rPr lang="en-US" sz="1000"/>
              <a:pPr algn="r" defTabSz="913726" eaLnBrk="1" hangingPunct="1"/>
              <a:t>34</a:t>
            </a:fld>
            <a:endParaRPr lang="en-US" sz="1000" dirty="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8753316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07929F-7F3A-44C2-B716-7CB82C8533DF}" type="slidenum">
              <a:rPr lang="en-GB" smtClean="0"/>
              <a:pPr/>
              <a:t>35</a:t>
            </a:fld>
            <a:endParaRPr lang="en-GB"/>
          </a:p>
        </p:txBody>
      </p:sp>
    </p:spTree>
    <p:extLst>
      <p:ext uri="{BB962C8B-B14F-4D97-AF65-F5344CB8AC3E}">
        <p14:creationId xmlns:p14="http://schemas.microsoft.com/office/powerpoint/2010/main" val="9328565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36</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01902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37</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9922525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38</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019025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39</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2866630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a:lstStyle/>
          <a:p>
            <a:pPr defTabSz="913726"/>
            <a:fld id="{86D3D0AC-5BF5-4A6C-BF18-69875175FDD3}" type="slidenum">
              <a:rPr lang="en-US">
                <a:latin typeface="Arial" charset="0"/>
              </a:rPr>
              <a:pPr defTabSz="913726"/>
              <a:t>40</a:t>
            </a:fld>
            <a:endParaRPr lang="en-US" dirty="0">
              <a:latin typeface="Arial"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019025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14062" y="9371133"/>
            <a:ext cx="2920163" cy="493487"/>
          </a:xfrm>
          <a:prstGeom prst="rect">
            <a:avLst/>
          </a:prstGeom>
          <a:noFill/>
          <a:ln w="9525">
            <a:noFill/>
            <a:miter lim="800000"/>
            <a:headEnd/>
            <a:tailEnd/>
          </a:ln>
        </p:spPr>
        <p:txBody>
          <a:bodyPr lIns="91921" tIns="45955" rIns="91921" bIns="45955" anchor="b"/>
          <a:lstStyle/>
          <a:p>
            <a:pPr algn="r" defTabSz="913726" eaLnBrk="1" hangingPunct="1"/>
            <a:fld id="{7CDF7A39-4C04-4A72-9468-DE10E8F12DAB}" type="slidenum">
              <a:rPr lang="en-US" sz="1000"/>
              <a:pPr algn="r" defTabSz="913726" eaLnBrk="1" hangingPunct="1"/>
              <a:t>41</a:t>
            </a:fld>
            <a:endParaRPr lang="en-US" sz="1000" dirty="0"/>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977254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07929F-7F3A-44C2-B716-7CB82C8533DF}" type="slidenum">
              <a:rPr lang="en-GB" smtClean="0"/>
              <a:pPr/>
              <a:t>42</a:t>
            </a:fld>
            <a:endParaRPr lang="en-GB"/>
          </a:p>
        </p:txBody>
      </p:sp>
    </p:spTree>
    <p:extLst>
      <p:ext uri="{BB962C8B-B14F-4D97-AF65-F5344CB8AC3E}">
        <p14:creationId xmlns:p14="http://schemas.microsoft.com/office/powerpoint/2010/main" val="6510929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707929F-7F3A-44C2-B716-7CB82C8533DF}" type="slidenum">
              <a:rPr lang="en-GB" smtClean="0"/>
              <a:pPr/>
              <a:t>43</a:t>
            </a:fld>
            <a:endParaRPr lang="en-GB"/>
          </a:p>
        </p:txBody>
      </p:sp>
    </p:spTree>
    <p:extLst>
      <p:ext uri="{BB962C8B-B14F-4D97-AF65-F5344CB8AC3E}">
        <p14:creationId xmlns:p14="http://schemas.microsoft.com/office/powerpoint/2010/main" val="4018189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5"/>
          <p:cNvSpPr>
            <a:spLocks noGrp="1"/>
          </p:cNvSpPr>
          <p:nvPr>
            <p:ph type="body" sz="quarter" idx="12"/>
          </p:nvPr>
        </p:nvSpPr>
        <p:spPr>
          <a:xfrm>
            <a:off x="427937" y="1023930"/>
            <a:ext cx="9847262" cy="481019"/>
          </a:xfrm>
        </p:spPr>
        <p:txBody>
          <a:bodyPr/>
          <a:lstStyle>
            <a:lvl1pPr>
              <a:lnSpc>
                <a:spcPts val="3200"/>
              </a:lnSpc>
              <a:spcAft>
                <a:spcPts val="0"/>
              </a:spcAft>
              <a:defRPr sz="2800" b="0">
                <a:solidFill>
                  <a:schemeClr val="accent5"/>
                </a:solidFill>
              </a:defRPr>
            </a:lvl1pPr>
          </a:lstStyle>
          <a:p>
            <a:pPr lvl="0"/>
            <a:r>
              <a:rPr lang="en-US" smtClean="0"/>
              <a:t>Click to edit Master text styles</a:t>
            </a:r>
          </a:p>
        </p:txBody>
      </p:sp>
      <p:sp>
        <p:nvSpPr>
          <p:cNvPr id="5" name="Title Placeholder 1"/>
          <p:cNvSpPr>
            <a:spLocks noGrp="1"/>
          </p:cNvSpPr>
          <p:nvPr>
            <p:ph type="title"/>
          </p:nvPr>
        </p:nvSpPr>
        <p:spPr>
          <a:xfrm>
            <a:off x="427937" y="366712"/>
            <a:ext cx="8166350" cy="458534"/>
          </a:xfrm>
          <a:prstGeom prst="rect">
            <a:avLst/>
          </a:prstGeom>
        </p:spPr>
        <p:txBody>
          <a:bodyPr rtlCol="0">
            <a:noAutofit/>
          </a:bodyPr>
          <a:lstStyle/>
          <a:p>
            <a:r>
              <a:rPr lang="en-US" smtClean="0"/>
              <a:t>Click to edit Master 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 16p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 Placeholder 5"/>
          <p:cNvSpPr>
            <a:spLocks noGrp="1"/>
          </p:cNvSpPr>
          <p:nvPr>
            <p:ph type="body" sz="quarter" idx="12"/>
          </p:nvPr>
        </p:nvSpPr>
        <p:spPr>
          <a:xfrm>
            <a:off x="427937" y="1023930"/>
            <a:ext cx="9847262" cy="481019"/>
          </a:xfrm>
        </p:spPr>
        <p:txBody>
          <a:bodyPr/>
          <a:lstStyle>
            <a:lvl1pPr>
              <a:lnSpc>
                <a:spcPts val="3200"/>
              </a:lnSpc>
              <a:spcAft>
                <a:spcPts val="0"/>
              </a:spcAft>
              <a:defRPr sz="2800" b="0">
                <a:solidFill>
                  <a:schemeClr val="accent5"/>
                </a:solidFill>
              </a:defRPr>
            </a:lvl1pPr>
          </a:lstStyle>
          <a:p>
            <a:pPr lvl="0"/>
            <a:r>
              <a:rPr lang="en-US" smtClean="0"/>
              <a:t>Click to edit Master text styles</a:t>
            </a:r>
          </a:p>
        </p:txBody>
      </p:sp>
      <p:sp>
        <p:nvSpPr>
          <p:cNvPr id="6" name="Title Placeholder 1"/>
          <p:cNvSpPr>
            <a:spLocks noGrp="1"/>
          </p:cNvSpPr>
          <p:nvPr>
            <p:ph type="title"/>
          </p:nvPr>
        </p:nvSpPr>
        <p:spPr>
          <a:xfrm>
            <a:off x="427937" y="366712"/>
            <a:ext cx="8166350" cy="458534"/>
          </a:xfrm>
          <a:prstGeom prst="rect">
            <a:avLst/>
          </a:prstGeom>
        </p:spPr>
        <p:txBody>
          <a:bodyPr rtlCol="0">
            <a:noAutofit/>
          </a:bodyPr>
          <a:lstStyle/>
          <a:p>
            <a:r>
              <a:rPr lang="en-US" smtClean="0"/>
              <a:t>Click to edit Master 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Content - 12p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699" y="1664017"/>
            <a:ext cx="9832076" cy="5124450"/>
          </a:xfrm>
        </p:spPr>
        <p:txBody>
          <a:bodyPr/>
          <a:lstStyle>
            <a:lvl1pPr>
              <a:lnSpc>
                <a:spcPts val="1600"/>
              </a:lnSpc>
              <a:spcAft>
                <a:spcPts val="600"/>
              </a:spcAft>
              <a:defRPr sz="1200"/>
            </a:lvl1pPr>
            <a:lvl2pPr>
              <a:lnSpc>
                <a:spcPts val="1600"/>
              </a:lnSpc>
              <a:spcAft>
                <a:spcPts val="600"/>
              </a:spcAft>
              <a:defRPr sz="1200"/>
            </a:lvl2pPr>
            <a:lvl3pPr>
              <a:lnSpc>
                <a:spcPts val="1600"/>
              </a:lnSpc>
              <a:spcBef>
                <a:spcPts val="0"/>
              </a:spcBef>
              <a:defRPr sz="1200"/>
            </a:lvl3pPr>
            <a:lvl4pPr>
              <a:lnSpc>
                <a:spcPts val="1600"/>
              </a:lnSpc>
              <a:defRPr sz="1200"/>
            </a:lvl4pPr>
            <a:lvl5pPr>
              <a:lnSpc>
                <a:spcPts val="1600"/>
              </a:lnSpc>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 Placeholder 5"/>
          <p:cNvSpPr>
            <a:spLocks noGrp="1"/>
          </p:cNvSpPr>
          <p:nvPr>
            <p:ph type="body" sz="quarter" idx="12"/>
          </p:nvPr>
        </p:nvSpPr>
        <p:spPr>
          <a:xfrm>
            <a:off x="427937" y="1023930"/>
            <a:ext cx="9847262" cy="481019"/>
          </a:xfrm>
        </p:spPr>
        <p:txBody>
          <a:bodyPr/>
          <a:lstStyle>
            <a:lvl1pPr>
              <a:lnSpc>
                <a:spcPts val="3200"/>
              </a:lnSpc>
              <a:spcAft>
                <a:spcPts val="0"/>
              </a:spcAft>
              <a:defRPr sz="2800" b="0">
                <a:solidFill>
                  <a:schemeClr val="accent5"/>
                </a:solidFill>
              </a:defRPr>
            </a:lvl1pPr>
          </a:lstStyle>
          <a:p>
            <a:pPr lvl="0"/>
            <a:r>
              <a:rPr lang="en-US" smtClean="0"/>
              <a:t>Click to edit Master text styles</a:t>
            </a:r>
          </a:p>
        </p:txBody>
      </p:sp>
      <p:sp>
        <p:nvSpPr>
          <p:cNvPr id="6" name="Title Placeholder 1"/>
          <p:cNvSpPr>
            <a:spLocks noGrp="1"/>
          </p:cNvSpPr>
          <p:nvPr>
            <p:ph type="title"/>
          </p:nvPr>
        </p:nvSpPr>
        <p:spPr>
          <a:xfrm>
            <a:off x="427937" y="366712"/>
            <a:ext cx="8166350" cy="458534"/>
          </a:xfrm>
          <a:prstGeom prst="rect">
            <a:avLst/>
          </a:prstGeom>
        </p:spPr>
        <p:txBody>
          <a:bodyPr rtlCol="0">
            <a:noAutofit/>
          </a:bodyPr>
          <a:lstStyle/>
          <a:p>
            <a:r>
              <a:rPr lang="en-US" smtClean="0"/>
              <a:t>Click to edit Master title style</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 8p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699" y="1664017"/>
            <a:ext cx="9832076" cy="5124450"/>
          </a:xfrm>
        </p:spPr>
        <p:txBody>
          <a:bodyPr/>
          <a:lstStyle>
            <a:lvl1pPr>
              <a:lnSpc>
                <a:spcPts val="1000"/>
              </a:lnSpc>
              <a:spcAft>
                <a:spcPts val="600"/>
              </a:spcAft>
              <a:defRPr sz="800"/>
            </a:lvl1pPr>
            <a:lvl2pPr>
              <a:lnSpc>
                <a:spcPts val="1000"/>
              </a:lnSpc>
              <a:spcAft>
                <a:spcPts val="600"/>
              </a:spcAft>
              <a:defRPr sz="800"/>
            </a:lvl2pPr>
            <a:lvl3pPr>
              <a:lnSpc>
                <a:spcPts val="1000"/>
              </a:lnSpc>
              <a:spcBef>
                <a:spcPts val="0"/>
              </a:spcBef>
              <a:defRPr sz="800"/>
            </a:lvl3pPr>
            <a:lvl4pPr>
              <a:lnSpc>
                <a:spcPts val="1000"/>
              </a:lnSpc>
              <a:defRPr sz="800"/>
            </a:lvl4pPr>
            <a:lvl5pPr>
              <a:lnSpc>
                <a:spcPts val="1000"/>
              </a:lnSpc>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 Placeholder 5"/>
          <p:cNvSpPr>
            <a:spLocks noGrp="1"/>
          </p:cNvSpPr>
          <p:nvPr>
            <p:ph type="body" sz="quarter" idx="12"/>
          </p:nvPr>
        </p:nvSpPr>
        <p:spPr>
          <a:xfrm>
            <a:off x="427937" y="1023930"/>
            <a:ext cx="9847262" cy="481019"/>
          </a:xfrm>
        </p:spPr>
        <p:txBody>
          <a:bodyPr/>
          <a:lstStyle>
            <a:lvl1pPr>
              <a:lnSpc>
                <a:spcPts val="3200"/>
              </a:lnSpc>
              <a:spcAft>
                <a:spcPts val="0"/>
              </a:spcAft>
              <a:defRPr sz="2800" b="0">
                <a:solidFill>
                  <a:schemeClr val="accent5"/>
                </a:solidFill>
              </a:defRPr>
            </a:lvl1pPr>
          </a:lstStyle>
          <a:p>
            <a:pPr lvl="0"/>
            <a:r>
              <a:rPr lang="en-US" smtClean="0"/>
              <a:t>Click to edit Master text styles</a:t>
            </a:r>
          </a:p>
        </p:txBody>
      </p:sp>
      <p:sp>
        <p:nvSpPr>
          <p:cNvPr id="6" name="Title Placeholder 1"/>
          <p:cNvSpPr>
            <a:spLocks noGrp="1"/>
          </p:cNvSpPr>
          <p:nvPr>
            <p:ph type="title"/>
          </p:nvPr>
        </p:nvSpPr>
        <p:spPr>
          <a:xfrm>
            <a:off x="427937" y="366712"/>
            <a:ext cx="8166350" cy="458534"/>
          </a:xfrm>
          <a:prstGeom prst="rect">
            <a:avLst/>
          </a:prstGeom>
        </p:spPr>
        <p:txBody>
          <a:bodyPr rtlCol="0">
            <a:noAutofit/>
          </a:bodyPr>
          <a:lstStyle/>
          <a:p>
            <a:r>
              <a:rPr lang="en-US" smtClean="0"/>
              <a:t>Click to edit Master title style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32700" y="1640205"/>
            <a:ext cx="4824888" cy="5068453"/>
          </a:xfrm>
        </p:spPr>
        <p:txBody>
          <a:bodyPr>
            <a:noAutofit/>
          </a:bodyPr>
          <a:lstStyle>
            <a:lvl1pPr>
              <a:lnSpc>
                <a:spcPct val="90000"/>
              </a:lnSpc>
              <a:defRPr sz="1400"/>
            </a:lvl1pPr>
            <a:lvl2pPr>
              <a:lnSpc>
                <a:spcPct val="90000"/>
              </a:lnSpc>
              <a:defRPr sz="1400"/>
            </a:lvl2pPr>
            <a:lvl3pPr>
              <a:lnSpc>
                <a:spcPct val="90000"/>
              </a:lnSpc>
              <a:spcAft>
                <a:spcPts val="400"/>
              </a:spcAft>
              <a:defRPr sz="1200"/>
            </a:lvl3pPr>
            <a:lvl4pPr>
              <a:lnSpc>
                <a:spcPct val="90000"/>
              </a:lnSpc>
              <a:spcBef>
                <a:spcPts val="0"/>
              </a:spcBef>
              <a:defRPr sz="1200"/>
            </a:lvl4pPr>
            <a:lvl5pPr>
              <a:lnSpc>
                <a:spcPct val="90000"/>
              </a:lnSpc>
              <a:spcBef>
                <a:spcPts val="0"/>
              </a:spcBef>
              <a:defRPr sz="12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5435811" y="1640205"/>
            <a:ext cx="4824887" cy="5068453"/>
          </a:xfrm>
        </p:spPr>
        <p:txBody>
          <a:bodyPr>
            <a:noAutofit/>
          </a:bodyPr>
          <a:lstStyle>
            <a:lvl1pPr>
              <a:lnSpc>
                <a:spcPct val="90000"/>
              </a:lnSpc>
              <a:defRPr sz="1400"/>
            </a:lvl1pPr>
            <a:lvl2pPr>
              <a:lnSpc>
                <a:spcPct val="90000"/>
              </a:lnSpc>
              <a:defRPr sz="1400"/>
            </a:lvl2pPr>
            <a:lvl3pPr>
              <a:lnSpc>
                <a:spcPct val="90000"/>
              </a:lnSpc>
              <a:spcAft>
                <a:spcPts val="400"/>
              </a:spcAft>
              <a:defRPr sz="1200"/>
            </a:lvl3pPr>
            <a:lvl4pPr>
              <a:lnSpc>
                <a:spcPct val="90000"/>
              </a:lnSpc>
              <a:spcBef>
                <a:spcPts val="0"/>
              </a:spcBef>
              <a:defRPr sz="1200"/>
            </a:lvl4pPr>
            <a:lvl5pPr>
              <a:lnSpc>
                <a:spcPct val="90000"/>
              </a:lnSpc>
              <a:spcBef>
                <a:spcPts val="0"/>
              </a:spcBef>
              <a:defRPr sz="12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 Placeholder 5"/>
          <p:cNvSpPr>
            <a:spLocks noGrp="1"/>
          </p:cNvSpPr>
          <p:nvPr>
            <p:ph type="body" sz="quarter" idx="12"/>
          </p:nvPr>
        </p:nvSpPr>
        <p:spPr>
          <a:xfrm>
            <a:off x="427937" y="1023930"/>
            <a:ext cx="9847262" cy="481019"/>
          </a:xfrm>
        </p:spPr>
        <p:txBody>
          <a:bodyPr/>
          <a:lstStyle>
            <a:lvl1pPr>
              <a:lnSpc>
                <a:spcPts val="3200"/>
              </a:lnSpc>
              <a:spcAft>
                <a:spcPts val="0"/>
              </a:spcAft>
              <a:defRPr sz="2800" b="0">
                <a:solidFill>
                  <a:schemeClr val="accent5"/>
                </a:solidFill>
              </a:defRPr>
            </a:lvl1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2 Content 2 Titles">
    <p:spTree>
      <p:nvGrpSpPr>
        <p:cNvPr id="1" name=""/>
        <p:cNvGrpSpPr/>
        <p:nvPr/>
      </p:nvGrpSpPr>
      <p:grpSpPr>
        <a:xfrm>
          <a:off x="0" y="0"/>
          <a:ext cx="0" cy="0"/>
          <a:chOff x="0" y="0"/>
          <a:chExt cx="0" cy="0"/>
        </a:xfrm>
      </p:grpSpPr>
      <p:cxnSp>
        <p:nvCxnSpPr>
          <p:cNvPr id="7" name="Straight Connector 11"/>
          <p:cNvCxnSpPr/>
          <p:nvPr userDrawn="1"/>
        </p:nvCxnSpPr>
        <p:spPr>
          <a:xfrm>
            <a:off x="425450" y="2508250"/>
            <a:ext cx="484187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userDrawn="1"/>
        </p:nvCxnSpPr>
        <p:spPr>
          <a:xfrm>
            <a:off x="5429250" y="2508250"/>
            <a:ext cx="484187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33389" y="1939925"/>
            <a:ext cx="4827586" cy="521475"/>
          </a:xfrm>
        </p:spPr>
        <p:txBody>
          <a:bodyPr lIns="54000" tIns="36000" anchor="ctr"/>
          <a:lstStyle>
            <a:lvl1pPr marL="0" indent="0">
              <a:buNone/>
              <a:defRPr kumimoji="0" lang="en-US" sz="1500" b="1" i="0" u="none" strike="noStrike" kern="1200" cap="none" spc="0" normalizeH="0" baseline="0" noProof="0" dirty="0" smtClean="0">
                <a:ln>
                  <a:noFill/>
                </a:ln>
                <a:solidFill>
                  <a:schemeClr val="bg2"/>
                </a:solidFill>
                <a:effectLst/>
                <a:uLnTx/>
                <a:uFillTx/>
                <a:latin typeface="+mn-lt"/>
                <a:ea typeface="+mn-ea"/>
                <a:cs typeface="+mn-cs"/>
              </a:defRPr>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433388" y="2603499"/>
            <a:ext cx="4827587" cy="4150879"/>
          </a:xfrm>
        </p:spPr>
        <p:txBody>
          <a:bodyPr lIns="54000"/>
          <a:lstStyle>
            <a:lvl1pPr>
              <a:defRPr lang="en-US" sz="1500" b="1" kern="1200" dirty="0" smtClean="0">
                <a:solidFill>
                  <a:schemeClr val="bg2"/>
                </a:solidFill>
                <a:latin typeface="+mn-lt"/>
                <a:ea typeface="+mn-ea"/>
                <a:cs typeface="+mn-cs"/>
              </a:defRPr>
            </a:lvl1pPr>
            <a:lvl2pPr>
              <a:defRPr lang="en-US" sz="1500" kern="1200" dirty="0" smtClean="0">
                <a:solidFill>
                  <a:schemeClr val="bg2"/>
                </a:solidFill>
                <a:latin typeface="+mn-lt"/>
                <a:ea typeface="+mn-ea"/>
                <a:cs typeface="+mn-cs"/>
              </a:defRPr>
            </a:lvl2pPr>
            <a:lvl3pPr>
              <a:defRPr lang="en-US" sz="1500" kern="1200" dirty="0" smtClean="0">
                <a:solidFill>
                  <a:schemeClr val="bg2"/>
                </a:solidFill>
                <a:latin typeface="+mn-lt"/>
                <a:ea typeface="+mn-ea"/>
                <a:cs typeface="+mn-cs"/>
              </a:defRPr>
            </a:lvl3pPr>
            <a:lvl4pPr>
              <a:defRPr lang="en-US" sz="1200" kern="1200" dirty="0" smtClean="0">
                <a:solidFill>
                  <a:schemeClr val="bg2"/>
                </a:solidFill>
                <a:latin typeface="+mn-lt"/>
                <a:ea typeface="+mn-ea"/>
                <a:cs typeface="+mn-cs"/>
              </a:defRPr>
            </a:lvl4pPr>
            <a:lvl5pPr>
              <a:defRPr lang="en-GB" sz="1100" kern="1200" dirty="0">
                <a:solidFill>
                  <a:schemeClr val="bg2"/>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5438775" y="1939925"/>
            <a:ext cx="4826000" cy="521475"/>
          </a:xfrm>
        </p:spPr>
        <p:txBody>
          <a:bodyPr lIns="54000" tIns="36000" anchor="ctr"/>
          <a:lstStyle>
            <a:lvl1pPr marL="0" indent="0">
              <a:buNone/>
              <a:defRPr kumimoji="0" lang="en-US" sz="1500" b="1" i="0" u="none" strike="noStrike" kern="1200" cap="none" spc="0" normalizeH="0" baseline="0" noProof="0" dirty="0" smtClean="0">
                <a:ln>
                  <a:noFill/>
                </a:ln>
                <a:solidFill>
                  <a:schemeClr val="bg2"/>
                </a:solidFill>
                <a:effectLst/>
                <a:uLnTx/>
                <a:uFillTx/>
                <a:latin typeface="+mn-lt"/>
                <a:ea typeface="+mn-ea"/>
                <a:cs typeface="+mn-cs"/>
              </a:defRPr>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38775" y="2603499"/>
            <a:ext cx="4825999" cy="4150879"/>
          </a:xfrm>
        </p:spPr>
        <p:txBody>
          <a:bodyPr lIns="54000"/>
          <a:lstStyle>
            <a:lvl1pPr>
              <a:defRPr lang="en-US" sz="1500" b="1" kern="1200" dirty="0" smtClean="0">
                <a:solidFill>
                  <a:schemeClr val="bg2"/>
                </a:solidFill>
                <a:latin typeface="+mn-lt"/>
                <a:ea typeface="+mn-ea"/>
                <a:cs typeface="+mn-cs"/>
              </a:defRPr>
            </a:lvl1pPr>
            <a:lvl2pPr>
              <a:defRPr lang="en-US" sz="1500" kern="1200" dirty="0" smtClean="0">
                <a:solidFill>
                  <a:schemeClr val="bg2"/>
                </a:solidFill>
                <a:latin typeface="+mn-lt"/>
                <a:ea typeface="+mn-ea"/>
                <a:cs typeface="+mn-cs"/>
              </a:defRPr>
            </a:lvl2pPr>
            <a:lvl3pPr>
              <a:defRPr lang="en-US" sz="1500" kern="1200" dirty="0" smtClean="0">
                <a:solidFill>
                  <a:schemeClr val="bg2"/>
                </a:solidFill>
                <a:latin typeface="+mn-lt"/>
                <a:ea typeface="+mn-ea"/>
                <a:cs typeface="+mn-cs"/>
              </a:defRPr>
            </a:lvl3pPr>
            <a:lvl4pPr>
              <a:defRPr lang="en-US" sz="1200" kern="1200" dirty="0" smtClean="0">
                <a:solidFill>
                  <a:schemeClr val="bg2"/>
                </a:solidFill>
                <a:latin typeface="+mn-lt"/>
                <a:ea typeface="+mn-ea"/>
                <a:cs typeface="+mn-cs"/>
              </a:defRPr>
            </a:lvl4pPr>
            <a:lvl5pPr>
              <a:defRPr lang="en-GB" sz="1100" kern="1200" dirty="0">
                <a:solidFill>
                  <a:schemeClr val="bg2"/>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3755136" y="1877567"/>
            <a:ext cx="3168000" cy="4779275"/>
          </a:xfrm>
        </p:spPr>
        <p:txBody>
          <a:bodyPr>
            <a:noAutofit/>
          </a:bodyPr>
          <a:lstStyle>
            <a:lvl1pPr>
              <a:lnSpc>
                <a:spcPts val="1320"/>
              </a:lnSpc>
              <a:defRPr sz="1100"/>
            </a:lvl1pPr>
            <a:lvl2pPr marL="133350" indent="-131763">
              <a:lnSpc>
                <a:spcPts val="1320"/>
              </a:lnSpc>
              <a:defRPr sz="1100"/>
            </a:lvl2pPr>
            <a:lvl3pPr marL="228600" indent="-98425">
              <a:lnSpc>
                <a:spcPts val="1320"/>
              </a:lnSpc>
              <a:spcAft>
                <a:spcPts val="400"/>
              </a:spcAft>
              <a:defRPr sz="1100"/>
            </a:lvl3pPr>
            <a:lvl4pPr marL="439738" indent="-173038">
              <a:lnSpc>
                <a:spcPts val="1320"/>
              </a:lnSpc>
              <a:defRPr sz="1100"/>
            </a:lvl4pPr>
            <a:lvl5pPr marL="628650" indent="-182563">
              <a:lnSpc>
                <a:spcPts val="1320"/>
              </a:lnSpc>
              <a:defRPr sz="1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7095744" y="1877567"/>
            <a:ext cx="3168000" cy="4779275"/>
          </a:xfrm>
        </p:spPr>
        <p:txBody>
          <a:bodyPr>
            <a:noAutofit/>
          </a:bodyPr>
          <a:lstStyle>
            <a:lvl1pPr>
              <a:lnSpc>
                <a:spcPts val="1320"/>
              </a:lnSpc>
              <a:defRPr sz="1100"/>
            </a:lvl1pPr>
            <a:lvl2pPr marL="138113" indent="-136525">
              <a:lnSpc>
                <a:spcPts val="1320"/>
              </a:lnSpc>
              <a:defRPr sz="1100"/>
            </a:lvl2pPr>
            <a:lvl3pPr marL="223838" indent="-84138">
              <a:lnSpc>
                <a:spcPts val="1320"/>
              </a:lnSpc>
              <a:spcAft>
                <a:spcPts val="400"/>
              </a:spcAft>
              <a:defRPr sz="1100"/>
            </a:lvl3pPr>
            <a:lvl4pPr marL="444500" indent="-173038">
              <a:lnSpc>
                <a:spcPts val="1320"/>
              </a:lnSpc>
              <a:defRPr sz="1100"/>
            </a:lvl4pPr>
            <a:lvl5pPr marL="633413" indent="-182563">
              <a:lnSpc>
                <a:spcPts val="1320"/>
              </a:lnSpc>
              <a:defRPr sz="1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38912" y="1798621"/>
            <a:ext cx="7520993" cy="1333014"/>
          </a:xfrm>
        </p:spPr>
        <p:txBody>
          <a:bodyPr>
            <a:normAutofit/>
          </a:bodyPr>
          <a:lstStyle>
            <a:lvl1pPr algn="l">
              <a:defRPr sz="3200" b="1" i="0" cap="none">
                <a:solidFill>
                  <a:schemeClr val="accent1"/>
                </a:solidFil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38912" y="3131635"/>
            <a:ext cx="7520993" cy="1654026"/>
          </a:xfrm>
        </p:spPr>
        <p:txBody>
          <a:bodyPr/>
          <a:lstStyle>
            <a:lvl1pPr marL="0" indent="0">
              <a:lnSpc>
                <a:spcPct val="100000"/>
              </a:lnSpc>
              <a:buNone/>
              <a:defRPr sz="2300">
                <a:solidFill>
                  <a:schemeClr val="accent5"/>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COVER_Health Opps">
    <p:spTree>
      <p:nvGrpSpPr>
        <p:cNvPr id="1" name=""/>
        <p:cNvGrpSpPr/>
        <p:nvPr/>
      </p:nvGrpSpPr>
      <p:grpSpPr>
        <a:xfrm>
          <a:off x="0" y="0"/>
          <a:ext cx="0" cy="0"/>
          <a:chOff x="0" y="0"/>
          <a:chExt cx="0" cy="0"/>
        </a:xfrm>
      </p:grpSpPr>
      <p:pic>
        <p:nvPicPr>
          <p:cNvPr id="7" name="Picture 6" descr="Polar-TemplateGraphics2013_2_PPT.png"/>
          <p:cNvPicPr>
            <a:picLocks noChangeAspect="1"/>
          </p:cNvPicPr>
          <p:nvPr userDrawn="1"/>
        </p:nvPicPr>
        <p:blipFill>
          <a:blip r:embed="rId2" cstate="print"/>
          <a:stretch>
            <a:fillRect/>
          </a:stretch>
        </p:blipFill>
        <p:spPr>
          <a:xfrm>
            <a:off x="216905" y="226621"/>
            <a:ext cx="10259589" cy="7129287"/>
          </a:xfrm>
          <a:prstGeom prst="rect">
            <a:avLst/>
          </a:prstGeom>
        </p:spPr>
      </p:pic>
      <p:sp>
        <p:nvSpPr>
          <p:cNvPr id="5" name="TextBox 19"/>
          <p:cNvSpPr txBox="1">
            <a:spLocks noChangeArrowheads="1"/>
          </p:cNvSpPr>
          <p:nvPr userDrawn="1"/>
        </p:nvSpPr>
        <p:spPr bwMode="auto">
          <a:xfrm>
            <a:off x="1266825" y="6742113"/>
            <a:ext cx="7105279" cy="307777"/>
          </a:xfrm>
          <a:prstGeom prst="rect">
            <a:avLst/>
          </a:prstGeom>
          <a:noFill/>
          <a:ln w="3175">
            <a:noFill/>
            <a:miter lim="800000"/>
            <a:headEnd/>
            <a:tailEnd/>
          </a:ln>
        </p:spPr>
        <p:txBody>
          <a:bodyPr wrap="square" lIns="0" tIns="0" rIns="91428" bIns="0">
            <a:spAutoFit/>
          </a:bodyPr>
          <a:lstStyle/>
          <a:p>
            <a:pPr defTabSz="1043056" fontAlgn="auto">
              <a:lnSpc>
                <a:spcPts val="1200"/>
              </a:lnSpc>
              <a:spcBef>
                <a:spcPts val="0"/>
              </a:spcBef>
              <a:spcAft>
                <a:spcPts val="0"/>
              </a:spcAft>
              <a:defRPr/>
            </a:pPr>
            <a:r>
              <a:rPr lang="en-GB" sz="1000" kern="1200" dirty="0" smtClean="0">
                <a:solidFill>
                  <a:schemeClr val="bg2"/>
                </a:solidFill>
                <a:latin typeface="Arial" charset="0"/>
                <a:ea typeface="+mn-ea"/>
                <a:cs typeface="Arial" charset="0"/>
              </a:rPr>
              <a:t>This presentation is for one-on-one use with non-US professional investors only</a:t>
            </a:r>
          </a:p>
          <a:p>
            <a:pPr eaLnBrk="1" hangingPunct="1">
              <a:lnSpc>
                <a:spcPts val="1200"/>
              </a:lnSpc>
            </a:pPr>
            <a:r>
              <a:rPr lang="en-GB" sz="1000" b="1" dirty="0" smtClean="0">
                <a:solidFill>
                  <a:schemeClr val="bg2"/>
                </a:solidFill>
              </a:rPr>
              <a:t>www.polarcapital.co.uk</a:t>
            </a:r>
            <a:endParaRPr lang="en-GB" sz="1000" b="1" dirty="0">
              <a:solidFill>
                <a:schemeClr val="bg2"/>
              </a:solidFill>
            </a:endParaRPr>
          </a:p>
        </p:txBody>
      </p:sp>
      <p:pic>
        <p:nvPicPr>
          <p:cNvPr id="6" name="Picture 2" descr="C:\Users\Marco\AppData\Local\Microsoft\Windows\Temporary Internet Files\Content.IE5\MOGAMG7N\Polar-TitleMaster-05.png"/>
          <p:cNvPicPr>
            <a:picLocks noChangeAspect="1" noChangeArrowheads="1"/>
          </p:cNvPicPr>
          <p:nvPr userDrawn="1"/>
        </p:nvPicPr>
        <p:blipFill>
          <a:blip r:embed="rId3" cstate="print"/>
          <a:srcRect/>
          <a:stretch>
            <a:fillRect/>
          </a:stretch>
        </p:blipFill>
        <p:spPr bwMode="auto">
          <a:xfrm>
            <a:off x="19050" y="60325"/>
            <a:ext cx="10628313" cy="1430338"/>
          </a:xfrm>
          <a:prstGeom prst="rect">
            <a:avLst/>
          </a:prstGeom>
          <a:noFill/>
          <a:ln w="9525">
            <a:noFill/>
            <a:miter lim="800000"/>
            <a:headEnd/>
            <a:tailEnd/>
          </a:ln>
        </p:spPr>
      </p:pic>
      <p:sp>
        <p:nvSpPr>
          <p:cNvPr id="2" name="Title 1"/>
          <p:cNvSpPr>
            <a:spLocks noGrp="1"/>
          </p:cNvSpPr>
          <p:nvPr>
            <p:ph type="ctrTitle"/>
          </p:nvPr>
        </p:nvSpPr>
        <p:spPr>
          <a:xfrm>
            <a:off x="1266117" y="2093324"/>
            <a:ext cx="7297029" cy="474615"/>
          </a:xfrm>
        </p:spPr>
        <p:txBody>
          <a:bodyPr tIns="0" rIns="99562" bIns="49782" rtlCol="0">
            <a:noAutofit/>
          </a:bodyPr>
          <a:lstStyle>
            <a:lvl1pPr algn="l" defTabSz="995564" rtl="0" eaLnBrk="1" latinLnBrk="0" hangingPunct="1">
              <a:lnSpc>
                <a:spcPts val="3200"/>
              </a:lnSpc>
              <a:spcBef>
                <a:spcPct val="0"/>
              </a:spcBef>
              <a:buNone/>
              <a:defRPr lang="en-GB" sz="2800" b="1" kern="1200" dirty="0" smtClean="0">
                <a:solidFill>
                  <a:schemeClr val="accent1"/>
                </a:solidFill>
                <a:latin typeface="+mj-lt"/>
                <a:ea typeface="+mj-ea"/>
                <a:cs typeface="+mj-cs"/>
              </a:defRPr>
            </a:lvl1pPr>
          </a:lstStyle>
          <a:p>
            <a:r>
              <a:rPr lang="en-US" smtClean="0"/>
              <a:t>Click to edit Master title style</a:t>
            </a:r>
            <a:endParaRPr lang="en-GB" dirty="0"/>
          </a:p>
        </p:txBody>
      </p:sp>
      <p:sp>
        <p:nvSpPr>
          <p:cNvPr id="3" name="Subtitle 2"/>
          <p:cNvSpPr>
            <a:spLocks noGrp="1"/>
          </p:cNvSpPr>
          <p:nvPr>
            <p:ph type="subTitle" idx="1"/>
          </p:nvPr>
        </p:nvSpPr>
        <p:spPr>
          <a:xfrm>
            <a:off x="1266117" y="2516951"/>
            <a:ext cx="7297028" cy="483424"/>
          </a:xfrm>
        </p:spPr>
        <p:txBody>
          <a:bodyPr tIns="36000" rIns="36000">
            <a:noAutofit/>
          </a:bodyPr>
          <a:lstStyle>
            <a:lvl1pPr marL="0" indent="0" algn="l" defTabSz="995564" rtl="0" eaLnBrk="1" latinLnBrk="0" hangingPunct="1">
              <a:lnSpc>
                <a:spcPts val="3200"/>
              </a:lnSpc>
              <a:spcBef>
                <a:spcPct val="20000"/>
              </a:spcBef>
              <a:buFont typeface="Arial" pitchFamily="34" charset="0"/>
              <a:buNone/>
              <a:defRPr lang="en-GB" sz="2800" b="0" kern="1200" dirty="0" smtClean="0">
                <a:solidFill>
                  <a:schemeClr val="accent5"/>
                </a:solidFill>
                <a:latin typeface="+mn-lt"/>
                <a:ea typeface="+mn-ea"/>
                <a:cs typeface="+mn-cs"/>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en-US" smtClean="0"/>
              <a:t>Click to edit Master subtitle style</a:t>
            </a:r>
            <a:endParaRPr lang="en-GB"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COVER_Healthcare Trust">
    <p:spTree>
      <p:nvGrpSpPr>
        <p:cNvPr id="1" name=""/>
        <p:cNvGrpSpPr/>
        <p:nvPr/>
      </p:nvGrpSpPr>
      <p:grpSpPr>
        <a:xfrm>
          <a:off x="0" y="0"/>
          <a:ext cx="0" cy="0"/>
          <a:chOff x="0" y="0"/>
          <a:chExt cx="0" cy="0"/>
        </a:xfrm>
      </p:grpSpPr>
      <p:pic>
        <p:nvPicPr>
          <p:cNvPr id="4" name="Picture 2" descr="C:\Users\Marco\Desktop\SLAM final\PolarTemplateImagesAW\HealthTrust_PPT.png"/>
          <p:cNvPicPr>
            <a:picLocks noChangeAspect="1" noChangeArrowheads="1"/>
          </p:cNvPicPr>
          <p:nvPr userDrawn="1"/>
        </p:nvPicPr>
        <p:blipFill>
          <a:blip r:embed="rId2" cstate="print"/>
          <a:srcRect/>
          <a:stretch>
            <a:fillRect/>
          </a:stretch>
        </p:blipFill>
        <p:spPr bwMode="auto">
          <a:xfrm>
            <a:off x="215900" y="215900"/>
            <a:ext cx="10260013" cy="7129463"/>
          </a:xfrm>
          <a:prstGeom prst="rect">
            <a:avLst/>
          </a:prstGeom>
          <a:noFill/>
          <a:ln w="9525">
            <a:noFill/>
            <a:miter lim="800000"/>
            <a:headEnd/>
            <a:tailEnd/>
          </a:ln>
        </p:spPr>
      </p:pic>
      <p:sp>
        <p:nvSpPr>
          <p:cNvPr id="5" name="TextBox 19"/>
          <p:cNvSpPr txBox="1">
            <a:spLocks noChangeArrowheads="1"/>
          </p:cNvSpPr>
          <p:nvPr userDrawn="1"/>
        </p:nvSpPr>
        <p:spPr bwMode="auto">
          <a:xfrm>
            <a:off x="1266825" y="6742113"/>
            <a:ext cx="4575175" cy="307975"/>
          </a:xfrm>
          <a:prstGeom prst="rect">
            <a:avLst/>
          </a:prstGeom>
          <a:noFill/>
          <a:ln w="3175">
            <a:noFill/>
            <a:miter lim="800000"/>
            <a:headEnd/>
            <a:tailEnd/>
          </a:ln>
        </p:spPr>
        <p:txBody>
          <a:bodyPr lIns="0" tIns="0" rIns="91428" bIns="0">
            <a:spAutoFit/>
          </a:bodyPr>
          <a:lstStyle/>
          <a:p>
            <a:pPr eaLnBrk="1" hangingPunct="1">
              <a:lnSpc>
                <a:spcPts val="1200"/>
              </a:lnSpc>
            </a:pPr>
            <a:r>
              <a:rPr lang="en-GB" sz="1000">
                <a:solidFill>
                  <a:schemeClr val="bg2"/>
                </a:solidFill>
              </a:rPr>
              <a:t>This presentation is for one-on-one use with non-US professional investors only</a:t>
            </a:r>
          </a:p>
          <a:p>
            <a:pPr eaLnBrk="1" hangingPunct="1">
              <a:lnSpc>
                <a:spcPts val="1200"/>
              </a:lnSpc>
            </a:pPr>
            <a:r>
              <a:rPr lang="en-GB" sz="1000" b="1">
                <a:solidFill>
                  <a:schemeClr val="bg2"/>
                </a:solidFill>
              </a:rPr>
              <a:t>www.polarcapital.co.uk</a:t>
            </a:r>
          </a:p>
        </p:txBody>
      </p:sp>
      <p:pic>
        <p:nvPicPr>
          <p:cNvPr id="6" name="Picture 2" descr="C:\Users\Marco\AppData\Local\Microsoft\Windows\Temporary Internet Files\Content.IE5\MOGAMG7N\Polar-TitleMaster-05.png"/>
          <p:cNvPicPr>
            <a:picLocks noChangeAspect="1" noChangeArrowheads="1"/>
          </p:cNvPicPr>
          <p:nvPr userDrawn="1"/>
        </p:nvPicPr>
        <p:blipFill>
          <a:blip r:embed="rId3" cstate="print"/>
          <a:srcRect/>
          <a:stretch>
            <a:fillRect/>
          </a:stretch>
        </p:blipFill>
        <p:spPr bwMode="auto">
          <a:xfrm>
            <a:off x="19050" y="60325"/>
            <a:ext cx="10628313" cy="1430338"/>
          </a:xfrm>
          <a:prstGeom prst="rect">
            <a:avLst/>
          </a:prstGeom>
          <a:noFill/>
          <a:ln w="9525">
            <a:noFill/>
            <a:miter lim="800000"/>
            <a:headEnd/>
            <a:tailEnd/>
          </a:ln>
        </p:spPr>
      </p:pic>
      <p:sp>
        <p:nvSpPr>
          <p:cNvPr id="2" name="Title 1"/>
          <p:cNvSpPr>
            <a:spLocks noGrp="1"/>
          </p:cNvSpPr>
          <p:nvPr>
            <p:ph type="ctrTitle"/>
          </p:nvPr>
        </p:nvSpPr>
        <p:spPr>
          <a:xfrm>
            <a:off x="1266117" y="2093324"/>
            <a:ext cx="7297029" cy="474615"/>
          </a:xfrm>
        </p:spPr>
        <p:txBody>
          <a:bodyPr tIns="0" rIns="99562" bIns="49782" rtlCol="0">
            <a:noAutofit/>
          </a:bodyPr>
          <a:lstStyle>
            <a:lvl1pPr algn="l" defTabSz="995564" rtl="0" eaLnBrk="1" latinLnBrk="0" hangingPunct="1">
              <a:lnSpc>
                <a:spcPts val="3200"/>
              </a:lnSpc>
              <a:spcBef>
                <a:spcPct val="0"/>
              </a:spcBef>
              <a:buNone/>
              <a:defRPr lang="en-GB" sz="2800" b="1" kern="1200" dirty="0" smtClean="0">
                <a:solidFill>
                  <a:schemeClr val="accent1"/>
                </a:solidFill>
                <a:latin typeface="+mj-lt"/>
                <a:ea typeface="+mj-ea"/>
                <a:cs typeface="+mj-cs"/>
              </a:defRPr>
            </a:lvl1pPr>
          </a:lstStyle>
          <a:p>
            <a:r>
              <a:rPr lang="en-US" smtClean="0"/>
              <a:t>Click to edit Master title style</a:t>
            </a:r>
            <a:endParaRPr lang="en-GB" dirty="0"/>
          </a:p>
        </p:txBody>
      </p:sp>
      <p:sp>
        <p:nvSpPr>
          <p:cNvPr id="3" name="Subtitle 2"/>
          <p:cNvSpPr>
            <a:spLocks noGrp="1"/>
          </p:cNvSpPr>
          <p:nvPr>
            <p:ph type="subTitle" idx="1"/>
          </p:nvPr>
        </p:nvSpPr>
        <p:spPr>
          <a:xfrm>
            <a:off x="1266117" y="2516951"/>
            <a:ext cx="7297028" cy="483424"/>
          </a:xfrm>
        </p:spPr>
        <p:txBody>
          <a:bodyPr tIns="36000" rIns="36000">
            <a:noAutofit/>
          </a:bodyPr>
          <a:lstStyle>
            <a:lvl1pPr marL="0" indent="0" algn="l" defTabSz="995564" rtl="0" eaLnBrk="1" latinLnBrk="0" hangingPunct="1">
              <a:lnSpc>
                <a:spcPts val="3200"/>
              </a:lnSpc>
              <a:spcBef>
                <a:spcPct val="20000"/>
              </a:spcBef>
              <a:buFont typeface="Arial" pitchFamily="34" charset="0"/>
              <a:buNone/>
              <a:defRPr lang="en-GB" sz="2800" b="0" kern="1200" dirty="0" smtClean="0">
                <a:solidFill>
                  <a:schemeClr val="accent5"/>
                </a:solidFill>
                <a:latin typeface="+mn-lt"/>
                <a:ea typeface="+mn-ea"/>
                <a:cs typeface="+mn-cs"/>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en-US" smtClean="0"/>
              <a:t>Click to edit Master subtitle style</a:t>
            </a:r>
            <a:endParaRPr lang="en-GB"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C:\Users\Marco\AppData\Local\Microsoft\Windows\Temporary Internet Files\Content.IE5\MOGAMG7N\Polar-SlideMaster-06.png"/>
          <p:cNvPicPr>
            <a:picLocks noChangeAspect="1" noChangeArrowheads="1"/>
          </p:cNvPicPr>
          <p:nvPr/>
        </p:nvPicPr>
        <p:blipFill>
          <a:blip r:embed="rId14" cstate="print"/>
          <a:srcRect/>
          <a:stretch>
            <a:fillRect/>
          </a:stretch>
        </p:blipFill>
        <p:spPr bwMode="auto">
          <a:xfrm>
            <a:off x="96838" y="95250"/>
            <a:ext cx="10628312" cy="917575"/>
          </a:xfrm>
          <a:prstGeom prst="rect">
            <a:avLst/>
          </a:prstGeom>
          <a:noFill/>
          <a:ln w="9525">
            <a:noFill/>
            <a:miter lim="800000"/>
            <a:headEnd/>
            <a:tailEnd/>
          </a:ln>
        </p:spPr>
      </p:pic>
      <p:sp>
        <p:nvSpPr>
          <p:cNvPr id="1027" name="TextBox 8"/>
          <p:cNvSpPr txBox="1">
            <a:spLocks noChangeArrowheads="1"/>
          </p:cNvSpPr>
          <p:nvPr/>
        </p:nvSpPr>
        <p:spPr bwMode="auto">
          <a:xfrm>
            <a:off x="427038" y="7002463"/>
            <a:ext cx="8023225" cy="128587"/>
          </a:xfrm>
          <a:prstGeom prst="rect">
            <a:avLst/>
          </a:prstGeom>
          <a:noFill/>
          <a:ln w="3175">
            <a:noFill/>
            <a:miter lim="800000"/>
            <a:headEnd/>
            <a:tailEnd/>
          </a:ln>
        </p:spPr>
        <p:txBody>
          <a:bodyPr lIns="0" tIns="0" rIns="91428" bIns="0">
            <a:spAutoFit/>
          </a:bodyPr>
          <a:lstStyle/>
          <a:p>
            <a:pPr eaLnBrk="1" hangingPunct="1">
              <a:lnSpc>
                <a:spcPts val="1000"/>
              </a:lnSpc>
            </a:pPr>
            <a:r>
              <a:rPr lang="en-GB" sz="800" b="1">
                <a:solidFill>
                  <a:schemeClr val="bg2"/>
                </a:solidFill>
              </a:rPr>
              <a:t>For non-US professional investor use only. Please refer to the Important Information at the end of this presentation.</a:t>
            </a:r>
            <a:endParaRPr lang="en-GB" sz="800">
              <a:solidFill>
                <a:schemeClr val="bg2"/>
              </a:solidFill>
            </a:endParaRPr>
          </a:p>
        </p:txBody>
      </p:sp>
      <p:sp>
        <p:nvSpPr>
          <p:cNvPr id="1028" name="Text Placeholder 2"/>
          <p:cNvSpPr>
            <a:spLocks noGrp="1"/>
          </p:cNvSpPr>
          <p:nvPr>
            <p:ph type="body" idx="1"/>
          </p:nvPr>
        </p:nvSpPr>
        <p:spPr bwMode="auto">
          <a:xfrm>
            <a:off x="433388" y="1638300"/>
            <a:ext cx="9831387"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25" name="Slide Number Placeholder 5"/>
          <p:cNvSpPr txBox="1">
            <a:spLocks/>
          </p:cNvSpPr>
          <p:nvPr/>
        </p:nvSpPr>
        <p:spPr>
          <a:xfrm>
            <a:off x="9734550" y="6996113"/>
            <a:ext cx="530225" cy="157162"/>
          </a:xfrm>
          <a:prstGeom prst="rect">
            <a:avLst/>
          </a:prstGeom>
          <a:ln w="3175">
            <a:noFill/>
          </a:ln>
        </p:spPr>
        <p:txBody>
          <a:bodyPr lIns="91428" tIns="0" rIns="0" bIns="0" anchor="ctr"/>
          <a:lstStyle/>
          <a:p>
            <a:pPr algn="r" defTabSz="995363" eaLnBrk="1" hangingPunct="1"/>
            <a:fld id="{8088E44F-77CF-4298-B85C-E9DEE18202AF}" type="slidenum">
              <a:rPr lang="en-GB" sz="1200" b="1">
                <a:solidFill>
                  <a:schemeClr val="accent1"/>
                </a:solidFill>
              </a:rPr>
              <a:pPr algn="r" defTabSz="995363" eaLnBrk="1" hangingPunct="1"/>
              <a:t>‹#›</a:t>
            </a:fld>
            <a:endParaRPr lang="en-GB" sz="1200" b="1">
              <a:solidFill>
                <a:schemeClr val="accent1"/>
              </a:solidFill>
            </a:endParaRPr>
          </a:p>
        </p:txBody>
      </p:sp>
      <p:sp>
        <p:nvSpPr>
          <p:cNvPr id="1030" name="Title Placeholder 1"/>
          <p:cNvSpPr>
            <a:spLocks noGrp="1"/>
          </p:cNvSpPr>
          <p:nvPr>
            <p:ph type="title"/>
          </p:nvPr>
        </p:nvSpPr>
        <p:spPr bwMode="auto">
          <a:xfrm>
            <a:off x="428625" y="366713"/>
            <a:ext cx="8166100" cy="458787"/>
          </a:xfrm>
          <a:prstGeom prst="rect">
            <a:avLst/>
          </a:prstGeom>
          <a:noFill/>
          <a:ln w="9525">
            <a:noFill/>
            <a:miter lim="800000"/>
            <a:headEnd/>
            <a:tailEnd/>
          </a:ln>
        </p:spPr>
        <p:txBody>
          <a:bodyPr vert="horz" wrap="square" lIns="0" tIns="45715" rIns="0" bIns="0" numCol="1" anchor="t" anchorCtr="0" compatLnSpc="1">
            <a:prstTxWarp prst="textNoShape">
              <a:avLst/>
            </a:prstTxWarp>
          </a:bodyPr>
          <a:lstStyle/>
          <a:p>
            <a:pPr lvl="0"/>
            <a:r>
              <a:rPr lang="en-US" smtClean="0"/>
              <a:t>Click to edit Master title style</a:t>
            </a:r>
            <a:endParaRPr lang="en-GB" smtClean="0"/>
          </a:p>
        </p:txBody>
      </p:sp>
      <p:cxnSp>
        <p:nvCxnSpPr>
          <p:cNvPr id="27" name="Straight Connector 26"/>
          <p:cNvCxnSpPr/>
          <p:nvPr/>
        </p:nvCxnSpPr>
        <p:spPr>
          <a:xfrm>
            <a:off x="288925" y="6840538"/>
            <a:ext cx="1011555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6" r:id="rId6"/>
    <p:sldLayoutId id="2147483912" r:id="rId7"/>
    <p:sldLayoutId id="2147483913" r:id="rId8"/>
    <p:sldLayoutId id="2147483914" r:id="rId9"/>
    <p:sldLayoutId id="2147483917" r:id="rId10"/>
    <p:sldLayoutId id="2147483918" r:id="rId11"/>
    <p:sldLayoutId id="2147483915" r:id="rId12"/>
  </p:sldLayoutIdLst>
  <p:hf hdr="0" ftr="0" dt="0"/>
  <p:txStyles>
    <p:titleStyle>
      <a:lvl1pPr algn="l" defTabSz="995363" rtl="0" eaLnBrk="0" fontAlgn="base" hangingPunct="0">
        <a:lnSpc>
          <a:spcPts val="2800"/>
        </a:lnSpc>
        <a:spcBef>
          <a:spcPct val="0"/>
        </a:spcBef>
        <a:spcAft>
          <a:spcPct val="0"/>
        </a:spcAft>
        <a:defRPr lang="en-GB" sz="2800" b="1" kern="1200" dirty="0">
          <a:solidFill>
            <a:schemeClr val="bg1"/>
          </a:solidFill>
          <a:latin typeface="+mj-lt"/>
          <a:ea typeface="+mj-ea"/>
          <a:cs typeface="+mj-cs"/>
        </a:defRPr>
      </a:lvl1pPr>
      <a:lvl2pPr algn="l" defTabSz="995363" rtl="0" eaLnBrk="0" fontAlgn="base" hangingPunct="0">
        <a:lnSpc>
          <a:spcPts val="2800"/>
        </a:lnSpc>
        <a:spcBef>
          <a:spcPct val="0"/>
        </a:spcBef>
        <a:spcAft>
          <a:spcPct val="0"/>
        </a:spcAft>
        <a:defRPr sz="2800" b="1">
          <a:solidFill>
            <a:schemeClr val="bg1"/>
          </a:solidFill>
          <a:latin typeface="Arial" charset="0"/>
        </a:defRPr>
      </a:lvl2pPr>
      <a:lvl3pPr algn="l" defTabSz="995363" rtl="0" eaLnBrk="0" fontAlgn="base" hangingPunct="0">
        <a:lnSpc>
          <a:spcPts val="2800"/>
        </a:lnSpc>
        <a:spcBef>
          <a:spcPct val="0"/>
        </a:spcBef>
        <a:spcAft>
          <a:spcPct val="0"/>
        </a:spcAft>
        <a:defRPr sz="2800" b="1">
          <a:solidFill>
            <a:schemeClr val="bg1"/>
          </a:solidFill>
          <a:latin typeface="Arial" charset="0"/>
        </a:defRPr>
      </a:lvl3pPr>
      <a:lvl4pPr algn="l" defTabSz="995363" rtl="0" eaLnBrk="0" fontAlgn="base" hangingPunct="0">
        <a:lnSpc>
          <a:spcPts val="2800"/>
        </a:lnSpc>
        <a:spcBef>
          <a:spcPct val="0"/>
        </a:spcBef>
        <a:spcAft>
          <a:spcPct val="0"/>
        </a:spcAft>
        <a:defRPr sz="2800" b="1">
          <a:solidFill>
            <a:schemeClr val="bg1"/>
          </a:solidFill>
          <a:latin typeface="Arial" charset="0"/>
        </a:defRPr>
      </a:lvl4pPr>
      <a:lvl5pPr algn="l" defTabSz="995363" rtl="0" eaLnBrk="0" fontAlgn="base" hangingPunct="0">
        <a:lnSpc>
          <a:spcPts val="2800"/>
        </a:lnSpc>
        <a:spcBef>
          <a:spcPct val="0"/>
        </a:spcBef>
        <a:spcAft>
          <a:spcPct val="0"/>
        </a:spcAft>
        <a:defRPr sz="2800" b="1">
          <a:solidFill>
            <a:schemeClr val="bg1"/>
          </a:solidFill>
          <a:latin typeface="Arial" charset="0"/>
        </a:defRPr>
      </a:lvl5pPr>
      <a:lvl6pPr marL="457200" algn="l" defTabSz="995363" rtl="0" fontAlgn="base">
        <a:lnSpc>
          <a:spcPts val="2800"/>
        </a:lnSpc>
        <a:spcBef>
          <a:spcPct val="0"/>
        </a:spcBef>
        <a:spcAft>
          <a:spcPct val="0"/>
        </a:spcAft>
        <a:defRPr sz="2800" b="1">
          <a:solidFill>
            <a:schemeClr val="bg1"/>
          </a:solidFill>
          <a:latin typeface="Arial" charset="0"/>
        </a:defRPr>
      </a:lvl6pPr>
      <a:lvl7pPr marL="914400" algn="l" defTabSz="995363" rtl="0" fontAlgn="base">
        <a:lnSpc>
          <a:spcPts val="2800"/>
        </a:lnSpc>
        <a:spcBef>
          <a:spcPct val="0"/>
        </a:spcBef>
        <a:spcAft>
          <a:spcPct val="0"/>
        </a:spcAft>
        <a:defRPr sz="2800" b="1">
          <a:solidFill>
            <a:schemeClr val="bg1"/>
          </a:solidFill>
          <a:latin typeface="Arial" charset="0"/>
        </a:defRPr>
      </a:lvl7pPr>
      <a:lvl8pPr marL="1371600" algn="l" defTabSz="995363" rtl="0" fontAlgn="base">
        <a:lnSpc>
          <a:spcPts val="2800"/>
        </a:lnSpc>
        <a:spcBef>
          <a:spcPct val="0"/>
        </a:spcBef>
        <a:spcAft>
          <a:spcPct val="0"/>
        </a:spcAft>
        <a:defRPr sz="2800" b="1">
          <a:solidFill>
            <a:schemeClr val="bg1"/>
          </a:solidFill>
          <a:latin typeface="Arial" charset="0"/>
        </a:defRPr>
      </a:lvl8pPr>
      <a:lvl9pPr marL="1828800" algn="l" defTabSz="995363" rtl="0" fontAlgn="base">
        <a:lnSpc>
          <a:spcPts val="2800"/>
        </a:lnSpc>
        <a:spcBef>
          <a:spcPct val="0"/>
        </a:spcBef>
        <a:spcAft>
          <a:spcPct val="0"/>
        </a:spcAft>
        <a:defRPr sz="2800" b="1">
          <a:solidFill>
            <a:schemeClr val="bg1"/>
          </a:solidFill>
          <a:latin typeface="Arial" charset="0"/>
        </a:defRPr>
      </a:lvl9pPr>
    </p:titleStyle>
    <p:body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analysisgroup.com/uploadedFiles/Publishing/Articles/2012_Innovation_in_the_Biopharmaceutical_Pipeline.pdf"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hyperlink" Target="http://www.analysisgroup.com/uploadedFiles/Publishing/Articles/2012_Innovation_in_the_Biopharmaceutical_Pipeline.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file:///J:\Press%20and%20Media\Press%20Releases\2015\2015%20024%20-%20Hepatitis%20C%20(chronic)%20sofosbuvir%20and%20simeperevir%20final%20guidance%20-%20FINAL.doc" TargetMode="External"/><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0.jpeg"/><Relationship Id="rId5" Type="http://schemas.openxmlformats.org/officeDocument/2006/relationships/image" Target="../media/image29.emf"/><Relationship Id="rId4" Type="http://schemas.openxmlformats.org/officeDocument/2006/relationships/oleObject" Target="../embeddings/Microsoft_Excel_97-2003_Worksheet1.xls"/></Relationships>
</file>

<file path=ppt/slides/_rels/slide3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ubtitle 2"/>
          <p:cNvSpPr>
            <a:spLocks noGrp="1"/>
          </p:cNvSpPr>
          <p:nvPr>
            <p:ph type="subTitle" idx="1"/>
          </p:nvPr>
        </p:nvSpPr>
        <p:spPr>
          <a:xfrm>
            <a:off x="1134232" y="2248406"/>
            <a:ext cx="7297028" cy="2358764"/>
          </a:xfrm>
        </p:spPr>
        <p:txBody>
          <a:bodyPr/>
          <a:lstStyle/>
          <a:p>
            <a:pPr defTabSz="995363"/>
            <a:r>
              <a:rPr lang="en-GB" b="1" dirty="0" smtClean="0">
                <a:solidFill>
                  <a:srgbClr val="005288"/>
                </a:solidFill>
              </a:rPr>
              <a:t>Are </a:t>
            </a:r>
            <a:r>
              <a:rPr lang="en-GB" b="1" dirty="0">
                <a:solidFill>
                  <a:srgbClr val="005288"/>
                </a:solidFill>
              </a:rPr>
              <a:t>we in a Biotech Bubble?</a:t>
            </a:r>
          </a:p>
          <a:p>
            <a:pPr defTabSz="995363"/>
            <a:r>
              <a:rPr lang="en-GB" dirty="0">
                <a:solidFill>
                  <a:srgbClr val="005288"/>
                </a:solidFill>
              </a:rPr>
              <a:t>David Pinniger, CFA</a:t>
            </a:r>
            <a:br>
              <a:rPr lang="en-GB" dirty="0">
                <a:solidFill>
                  <a:srgbClr val="005288"/>
                </a:solidFill>
              </a:rPr>
            </a:br>
            <a:r>
              <a:rPr lang="en-GB" dirty="0">
                <a:solidFill>
                  <a:srgbClr val="005288"/>
                </a:solidFill>
              </a:rPr>
              <a:t>Biotechnology Fund Manager, Polar Capital</a:t>
            </a:r>
            <a:endParaRPr dirty="0" smtClean="0">
              <a:solidFill>
                <a:srgbClr val="005288"/>
              </a:solidFill>
            </a:endParaRPr>
          </a:p>
          <a:p>
            <a:pPr defTabSz="995363">
              <a:buFont typeface="Arial" charset="0"/>
              <a:buNone/>
            </a:pPr>
            <a:r>
              <a:rPr dirty="0" smtClean="0">
                <a:solidFill>
                  <a:srgbClr val="E07E27"/>
                </a:solidFill>
              </a:rPr>
              <a:t>East India Club, 20 April 2015</a:t>
            </a:r>
            <a:endParaRPr dirty="0">
              <a:solidFill>
                <a:srgbClr val="E07E27"/>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pic>
        <p:nvPicPr>
          <p:cNvPr id="60417" name="Picture 4" descr="image001"/>
          <p:cNvPicPr>
            <a:picLocks noChangeAspect="1" noChangeArrowheads="1"/>
          </p:cNvPicPr>
          <p:nvPr/>
        </p:nvPicPr>
        <p:blipFill>
          <a:blip r:embed="rId3" cstate="print"/>
          <a:srcRect/>
          <a:stretch>
            <a:fillRect/>
          </a:stretch>
        </p:blipFill>
        <p:spPr bwMode="auto">
          <a:xfrm>
            <a:off x="6882911" y="2437668"/>
            <a:ext cx="1847850" cy="2114550"/>
          </a:xfrm>
          <a:prstGeom prst="rect">
            <a:avLst/>
          </a:prstGeom>
          <a:noFill/>
          <a:ln w="9525">
            <a:noFill/>
            <a:miter lim="800000"/>
            <a:headEnd/>
            <a:tailEnd/>
          </a:ln>
        </p:spPr>
      </p:pic>
      <p:sp>
        <p:nvSpPr>
          <p:cNvPr id="8" name="Content Placeholder 5"/>
          <p:cNvSpPr txBox="1">
            <a:spLocks/>
          </p:cNvSpPr>
          <p:nvPr/>
        </p:nvSpPr>
        <p:spPr bwMode="auto">
          <a:xfrm>
            <a:off x="433388"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 Biotech’s scientific innovation is delivering</a:t>
            </a:r>
          </a:p>
          <a:p>
            <a:pPr lvl="3" eaLnBrk="1" hangingPunct="1">
              <a:lnSpc>
                <a:spcPct val="120000"/>
              </a:lnSpc>
              <a:spcBef>
                <a:spcPts val="600"/>
              </a:spcBef>
              <a:buSzPts val="1600"/>
              <a:buFont typeface="Arial" pitchFamily="34" charset="0"/>
              <a:buChar char="•"/>
            </a:pPr>
            <a:r>
              <a:rPr lang="en-GB" dirty="0" smtClean="0">
                <a:solidFill>
                  <a:srgbClr val="58595B"/>
                </a:solidFill>
              </a:rPr>
              <a:t> Industry’s R&amp;D productivity is improving</a:t>
            </a:r>
          </a:p>
          <a:p>
            <a:pPr lvl="3" eaLnBrk="1" hangingPunct="1">
              <a:lnSpc>
                <a:spcPct val="120000"/>
              </a:lnSpc>
              <a:spcBef>
                <a:spcPts val="600"/>
              </a:spcBef>
              <a:buSzPts val="1600"/>
              <a:buFont typeface="Arial" pitchFamily="34" charset="0"/>
              <a:buChar char="•"/>
            </a:pPr>
            <a:r>
              <a:rPr lang="en-GB" dirty="0" smtClean="0">
                <a:solidFill>
                  <a:srgbClr val="58595B"/>
                </a:solidFill>
              </a:rPr>
              <a:t> Empowered FDA is rewarding 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 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 Strong, robust, and rare defensive growth</a:t>
            </a:r>
          </a:p>
          <a:p>
            <a:pPr lvl="3" eaLnBrk="1" hangingPunct="1">
              <a:lnSpc>
                <a:spcPct val="120000"/>
              </a:lnSpc>
              <a:spcBef>
                <a:spcPts val="600"/>
              </a:spcBef>
              <a:buSzPts val="1600"/>
              <a:buFont typeface="Arial" pitchFamily="34" charset="0"/>
              <a:buChar char="•"/>
            </a:pPr>
            <a:r>
              <a:rPr lang="en-GB" dirty="0" smtClean="0">
                <a:solidFill>
                  <a:srgbClr val="58595B"/>
                </a:solidFill>
              </a:rPr>
              <a:t> 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 EPS growth underpinned by margin flexibility</a:t>
            </a:r>
          </a:p>
          <a:p>
            <a:pPr lvl="3" eaLnBrk="1" hangingPunct="1">
              <a:lnSpc>
                <a:spcPct val="120000"/>
              </a:lnSpc>
              <a:spcBef>
                <a:spcPts val="600"/>
              </a:spcBef>
              <a:buSzPts val="1600"/>
              <a:buFont typeface="Arial" pitchFamily="34" charset="0"/>
              <a:buChar char="•"/>
            </a:pPr>
            <a:r>
              <a:rPr lang="en-GB" dirty="0" smtClean="0">
                <a:solidFill>
                  <a:srgbClr val="58595B"/>
                </a:solidFill>
              </a:rPr>
              <a:t> High barriers to entry, long product cycles</a:t>
            </a:r>
          </a:p>
          <a:p>
            <a:pPr lvl="3" eaLnBrk="1" hangingPunct="1">
              <a:lnSpc>
                <a:spcPct val="120000"/>
              </a:lnSpc>
              <a:spcBef>
                <a:spcPts val="600"/>
              </a:spcBef>
              <a:buSzPts val="1600"/>
              <a:buFont typeface="Arial" pitchFamily="34" charset="0"/>
              <a:buChar char="•"/>
            </a:pPr>
            <a:r>
              <a:rPr lang="en-GB" dirty="0" smtClean="0">
                <a:solidFill>
                  <a:srgbClr val="58595B"/>
                </a:solidFill>
              </a:rPr>
              <a:t> Drug industry structure driving M&amp;A activity</a:t>
            </a:r>
          </a:p>
          <a:p>
            <a:pPr marL="182562" lvl="3" indent="0" eaLnBrk="1" hangingPunct="1">
              <a:lnSpc>
                <a:spcPct val="120000"/>
              </a:lnSpc>
              <a:spcBef>
                <a:spcPts val="600"/>
              </a:spcBef>
              <a:buSzPts val="1600"/>
              <a:buFont typeface="Calibri" pitchFamily="34" charset="0"/>
              <a:buNone/>
            </a:pPr>
            <a:endParaRPr lang="en-GB" dirty="0" smtClean="0">
              <a:solidFill>
                <a:srgbClr val="58595B"/>
              </a:solidFill>
            </a:endParaRPr>
          </a:p>
          <a:p>
            <a:pPr>
              <a:buFont typeface="Arial" charset="0"/>
              <a:buNone/>
            </a:pPr>
            <a:endParaRPr lang="en-US" dirty="0"/>
          </a:p>
        </p:txBody>
      </p:sp>
    </p:spTree>
    <p:extLst>
      <p:ext uri="{BB962C8B-B14F-4D97-AF65-F5344CB8AC3E}">
        <p14:creationId xmlns:p14="http://schemas.microsoft.com/office/powerpoint/2010/main" val="789997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p:cNvSpPr txBox="1">
            <a:spLocks/>
          </p:cNvSpPr>
          <p:nvPr/>
        </p:nvSpPr>
        <p:spPr bwMode="auto">
          <a:xfrm>
            <a:off x="433388"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 Biotech’s scientific innovation is delivering</a:t>
            </a:r>
          </a:p>
          <a:p>
            <a:pPr lvl="3" eaLnBrk="1" hangingPunct="1">
              <a:lnSpc>
                <a:spcPct val="120000"/>
              </a:lnSpc>
              <a:spcBef>
                <a:spcPts val="600"/>
              </a:spcBef>
              <a:buSzPts val="1600"/>
              <a:buFont typeface="Arial" pitchFamily="34" charset="0"/>
              <a:buChar char="•"/>
            </a:pPr>
            <a:r>
              <a:rPr lang="en-GB" dirty="0" smtClean="0">
                <a:solidFill>
                  <a:srgbClr val="58595B"/>
                </a:solidFill>
              </a:rPr>
              <a:t> Industry’s R&amp;D productivity is improving</a:t>
            </a:r>
          </a:p>
          <a:p>
            <a:pPr lvl="3" eaLnBrk="1" hangingPunct="1">
              <a:lnSpc>
                <a:spcPct val="120000"/>
              </a:lnSpc>
              <a:spcBef>
                <a:spcPts val="600"/>
              </a:spcBef>
              <a:buSzPts val="1600"/>
              <a:buFont typeface="Arial" pitchFamily="34" charset="0"/>
              <a:buChar char="•"/>
            </a:pPr>
            <a:r>
              <a:rPr lang="en-GB" dirty="0" smtClean="0">
                <a:solidFill>
                  <a:srgbClr val="58595B"/>
                </a:solidFill>
              </a:rPr>
              <a:t> Empowered FDA is rewarding 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 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 Strong, robust, and rare defensive growth</a:t>
            </a:r>
          </a:p>
          <a:p>
            <a:pPr lvl="3" eaLnBrk="1" hangingPunct="1">
              <a:lnSpc>
                <a:spcPct val="120000"/>
              </a:lnSpc>
              <a:spcBef>
                <a:spcPts val="600"/>
              </a:spcBef>
              <a:buSzPts val="1600"/>
              <a:buFont typeface="Arial" pitchFamily="34" charset="0"/>
              <a:buChar char="•"/>
            </a:pPr>
            <a:r>
              <a:rPr lang="en-GB" dirty="0" smtClean="0">
                <a:solidFill>
                  <a:srgbClr val="58595B"/>
                </a:solidFill>
              </a:rPr>
              <a:t> 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 EPS growth underpinned by margin flexibility</a:t>
            </a:r>
          </a:p>
          <a:p>
            <a:pPr lvl="3" eaLnBrk="1" hangingPunct="1">
              <a:lnSpc>
                <a:spcPct val="120000"/>
              </a:lnSpc>
              <a:spcBef>
                <a:spcPts val="600"/>
              </a:spcBef>
              <a:buSzPts val="1600"/>
              <a:buFont typeface="Arial" pitchFamily="34" charset="0"/>
              <a:buChar char="•"/>
            </a:pPr>
            <a:r>
              <a:rPr lang="en-GB" dirty="0" smtClean="0">
                <a:solidFill>
                  <a:srgbClr val="58595B"/>
                </a:solidFill>
              </a:rPr>
              <a:t> High barriers to entry, long product cycles</a:t>
            </a:r>
          </a:p>
          <a:p>
            <a:pPr lvl="3" eaLnBrk="1" hangingPunct="1">
              <a:lnSpc>
                <a:spcPct val="120000"/>
              </a:lnSpc>
              <a:spcBef>
                <a:spcPts val="600"/>
              </a:spcBef>
              <a:buSzPts val="1600"/>
              <a:buFont typeface="Arial" pitchFamily="34" charset="0"/>
              <a:buChar char="•"/>
            </a:pPr>
            <a:r>
              <a:rPr lang="en-GB" dirty="0" smtClean="0">
                <a:solidFill>
                  <a:srgbClr val="58595B"/>
                </a:solidFill>
              </a:rPr>
              <a:t> Drug industry structure driving M&amp;A activity</a:t>
            </a:r>
          </a:p>
          <a:p>
            <a:pPr marL="182562" lvl="3" indent="0" eaLnBrk="1" hangingPunct="1">
              <a:lnSpc>
                <a:spcPct val="120000"/>
              </a:lnSpc>
              <a:spcBef>
                <a:spcPts val="600"/>
              </a:spcBef>
              <a:buSzPts val="1600"/>
              <a:buFont typeface="Calibri" pitchFamily="34" charset="0"/>
              <a:buNone/>
            </a:pPr>
            <a:endParaRPr lang="en-GB" dirty="0" smtClean="0">
              <a:solidFill>
                <a:srgbClr val="58595B"/>
              </a:solidFill>
            </a:endParaRPr>
          </a:p>
          <a:p>
            <a:pPr>
              <a:buFont typeface="Arial" charset="0"/>
              <a:buNone/>
            </a:pPr>
            <a:endParaRPr lang="en-US" dirty="0"/>
          </a:p>
        </p:txBody>
      </p:sp>
      <p:sp>
        <p:nvSpPr>
          <p:cNvPr id="7" name="Text Placeholder 6"/>
          <p:cNvSpPr>
            <a:spLocks noGrp="1"/>
          </p:cNvSpPr>
          <p:nvPr>
            <p:ph type="body" sz="quarter" idx="12"/>
          </p:nvPr>
        </p:nvSpPr>
        <p:spPr>
          <a:xfrm>
            <a:off x="427937" y="1023930"/>
            <a:ext cx="9847262" cy="481019"/>
          </a:xfrm>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Content Placeholder 5"/>
          <p:cNvSpPr txBox="1">
            <a:spLocks/>
          </p:cNvSpPr>
          <p:nvPr/>
        </p:nvSpPr>
        <p:spPr bwMode="auto">
          <a:xfrm>
            <a:off x="5291503" y="1638300"/>
            <a:ext cx="4722940"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Tree>
    <p:extLst>
      <p:ext uri="{BB962C8B-B14F-4D97-AF65-F5344CB8AC3E}">
        <p14:creationId xmlns:p14="http://schemas.microsoft.com/office/powerpoint/2010/main" val="4037535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8514"/>
          <a:stretch/>
        </p:blipFill>
        <p:spPr>
          <a:xfrm>
            <a:off x="1841500" y="1698171"/>
            <a:ext cx="7010400" cy="4592298"/>
          </a:xfrm>
          <a:prstGeom prst="rect">
            <a:avLst/>
          </a:prstGeom>
        </p:spPr>
      </p:pic>
      <p:sp>
        <p:nvSpPr>
          <p:cNvPr id="9" name="Text Placeholder 8"/>
          <p:cNvSpPr>
            <a:spLocks noGrp="1"/>
          </p:cNvSpPr>
          <p:nvPr>
            <p:ph type="body" sz="quarter" idx="12"/>
          </p:nvPr>
        </p:nvSpPr>
        <p:spPr/>
        <p:txBody>
          <a:bodyPr/>
          <a:lstStyle/>
          <a:p>
            <a:pPr>
              <a:buNone/>
            </a:pPr>
            <a:r>
              <a:rPr lang="en-US" dirty="0" smtClean="0">
                <a:solidFill>
                  <a:srgbClr val="E07E27"/>
                </a:solidFill>
              </a:rPr>
              <a:t>The new product cycle has driven recent sector resurgence</a:t>
            </a:r>
            <a:endParaRPr lang="en-GB" dirty="0" smtClean="0"/>
          </a:p>
        </p:txBody>
      </p:sp>
      <p:sp>
        <p:nvSpPr>
          <p:cNvPr id="13315" name="Rectangle 2"/>
          <p:cNvSpPr>
            <a:spLocks noGrp="1" noChangeArrowheads="1"/>
          </p:cNvSpPr>
          <p:nvPr>
            <p:ph type="title"/>
          </p:nvPr>
        </p:nvSpPr>
        <p:spPr/>
        <p:txBody>
          <a:bodyPr/>
          <a:lstStyle/>
          <a:p>
            <a:pPr eaLnBrk="1" hangingPunct="1"/>
            <a:r>
              <a:rPr dirty="0" smtClean="0"/>
              <a:t>Biotech Since Global Financial Crisis in 2008</a:t>
            </a:r>
            <a:endParaRPr lang="en-US" dirty="0" smtClean="0"/>
          </a:p>
        </p:txBody>
      </p:sp>
      <p:sp>
        <p:nvSpPr>
          <p:cNvPr id="13316" name="Text Box 5"/>
          <p:cNvSpPr txBox="1">
            <a:spLocks noChangeArrowheads="1"/>
          </p:cNvSpPr>
          <p:nvPr/>
        </p:nvSpPr>
        <p:spPr bwMode="gray">
          <a:xfrm>
            <a:off x="434975" y="6710363"/>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13317" name="Text Placeholder 2"/>
          <p:cNvSpPr txBox="1">
            <a:spLocks/>
          </p:cNvSpPr>
          <p:nvPr/>
        </p:nvSpPr>
        <p:spPr bwMode="auto">
          <a:xfrm>
            <a:off x="428625" y="1023938"/>
            <a:ext cx="9847263" cy="481012"/>
          </a:xfrm>
          <a:prstGeom prst="rect">
            <a:avLst/>
          </a:prstGeom>
          <a:noFill/>
          <a:ln w="9525">
            <a:noFill/>
            <a:miter lim="800000"/>
            <a:headEnd/>
            <a:tailEnd/>
          </a:ln>
        </p:spPr>
        <p:txBody>
          <a:bodyPr/>
          <a:lstStyle/>
          <a:p>
            <a:pPr eaLnBrk="1" hangingPunct="1">
              <a:lnSpc>
                <a:spcPts val="3200"/>
              </a:lnSpc>
            </a:pPr>
            <a:endParaRPr lang="en-GB" sz="2800" dirty="0">
              <a:solidFill>
                <a:srgbClr val="E07E27"/>
              </a:solidFill>
            </a:endParaRPr>
          </a:p>
        </p:txBody>
      </p:sp>
      <p:sp>
        <p:nvSpPr>
          <p:cNvPr id="10" name="Text Box 120"/>
          <p:cNvSpPr txBox="1">
            <a:spLocks noChangeArrowheads="1"/>
          </p:cNvSpPr>
          <p:nvPr/>
        </p:nvSpPr>
        <p:spPr bwMode="auto">
          <a:xfrm>
            <a:off x="431799" y="6623953"/>
            <a:ext cx="7358413" cy="215444"/>
          </a:xfrm>
          <a:prstGeom prst="rect">
            <a:avLst/>
          </a:prstGeom>
          <a:noFill/>
          <a:ln w="9525">
            <a:noFill/>
            <a:miter lim="800000"/>
            <a:headEnd/>
            <a:tailEnd/>
          </a:ln>
        </p:spPr>
        <p:txBody>
          <a:bodyPr wrap="square" lIns="0" rIns="0">
            <a:spAutoFit/>
          </a:bodyPr>
          <a:lstStyle/>
          <a:p>
            <a:pPr eaLnBrk="1" hangingPunct="1"/>
            <a:r>
              <a:rPr lang="en-GB" sz="800" b="1" dirty="0" smtClean="0">
                <a:solidFill>
                  <a:srgbClr val="58595B"/>
                </a:solidFill>
              </a:rPr>
              <a:t>Source: </a:t>
            </a:r>
            <a:r>
              <a:rPr lang="en-GB" sz="800" dirty="0" smtClean="0"/>
              <a:t>Bloomberg, </a:t>
            </a:r>
            <a:r>
              <a:rPr lang="en-GB" sz="800" dirty="0" smtClean="0">
                <a:solidFill>
                  <a:srgbClr val="58595B"/>
                </a:solidFill>
              </a:rPr>
              <a:t>13 March 2015. </a:t>
            </a:r>
            <a:r>
              <a:rPr lang="en-GB" sz="800" dirty="0" smtClean="0"/>
              <a:t>NBI = NASDAQ Biotechnology Index</a:t>
            </a:r>
            <a:r>
              <a:rPr lang="en-GB" sz="800" dirty="0" smtClean="0">
                <a:solidFill>
                  <a:srgbClr val="58595B"/>
                </a:solidFill>
              </a:rPr>
              <a:t>. Past performance is not indicative or a guarantee of future results.</a:t>
            </a:r>
            <a:endParaRPr lang="en-GB" sz="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8574"/>
          <a:stretch/>
        </p:blipFill>
        <p:spPr>
          <a:xfrm>
            <a:off x="1841500" y="1701209"/>
            <a:ext cx="7010400" cy="4589260"/>
          </a:xfrm>
          <a:prstGeom prst="rect">
            <a:avLst/>
          </a:prstGeom>
        </p:spPr>
      </p:pic>
      <p:sp>
        <p:nvSpPr>
          <p:cNvPr id="9" name="Text Placeholder 8"/>
          <p:cNvSpPr>
            <a:spLocks noGrp="1"/>
          </p:cNvSpPr>
          <p:nvPr>
            <p:ph type="body" sz="quarter" idx="12"/>
          </p:nvPr>
        </p:nvSpPr>
        <p:spPr>
          <a:xfrm>
            <a:off x="427937" y="1006895"/>
            <a:ext cx="9847262" cy="481019"/>
          </a:xfrm>
        </p:spPr>
        <p:txBody>
          <a:bodyPr/>
          <a:lstStyle/>
          <a:p>
            <a:pPr>
              <a:buNone/>
            </a:pPr>
            <a:r>
              <a:rPr lang="en-GB" dirty="0">
                <a:solidFill>
                  <a:srgbClr val="E07E27"/>
                </a:solidFill>
              </a:rPr>
              <a:t>R</a:t>
            </a:r>
            <a:r>
              <a:rPr lang="en-GB" dirty="0" smtClean="0">
                <a:solidFill>
                  <a:srgbClr val="E07E27"/>
                </a:solidFill>
              </a:rPr>
              <a:t>ecent years have seen the “release” of pent-up value</a:t>
            </a:r>
          </a:p>
          <a:p>
            <a:pPr>
              <a:buNone/>
            </a:pPr>
            <a:endParaRPr lang="en-US" dirty="0"/>
          </a:p>
        </p:txBody>
      </p:sp>
      <p:sp>
        <p:nvSpPr>
          <p:cNvPr id="48131" name="Rectangle 2"/>
          <p:cNvSpPr>
            <a:spLocks noGrp="1" noChangeArrowheads="1"/>
          </p:cNvSpPr>
          <p:nvPr>
            <p:ph type="title"/>
          </p:nvPr>
        </p:nvSpPr>
        <p:spPr>
          <a:xfrm>
            <a:off x="427937" y="366712"/>
            <a:ext cx="8585434" cy="458534"/>
          </a:xfrm>
        </p:spPr>
        <p:txBody>
          <a:bodyPr/>
          <a:lstStyle/>
          <a:p>
            <a:pPr eaLnBrk="1" hangingPunct="1"/>
            <a:r>
              <a:rPr lang="en-US" dirty="0"/>
              <a:t>F</a:t>
            </a:r>
            <a:r>
              <a:rPr lang="en-US" dirty="0" smtClean="0"/>
              <a:t>undamentals Profoundly Stronger </a:t>
            </a:r>
            <a:r>
              <a:rPr lang="en-US" dirty="0"/>
              <a:t>T</a:t>
            </a:r>
            <a:r>
              <a:rPr lang="en-US" dirty="0" smtClean="0"/>
              <a:t>han In 2000</a:t>
            </a:r>
          </a:p>
        </p:txBody>
      </p:sp>
      <p:sp>
        <p:nvSpPr>
          <p:cNvPr id="48132" name="Text Box 5"/>
          <p:cNvSpPr txBox="1">
            <a:spLocks noChangeArrowheads="1"/>
          </p:cNvSpPr>
          <p:nvPr/>
        </p:nvSpPr>
        <p:spPr bwMode="gray">
          <a:xfrm>
            <a:off x="434975" y="6742113"/>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10" name="Text Box 120"/>
          <p:cNvSpPr txBox="1">
            <a:spLocks noChangeArrowheads="1"/>
          </p:cNvSpPr>
          <p:nvPr/>
        </p:nvSpPr>
        <p:spPr bwMode="auto">
          <a:xfrm>
            <a:off x="440426" y="6623953"/>
            <a:ext cx="6646174" cy="338554"/>
          </a:xfrm>
          <a:prstGeom prst="rect">
            <a:avLst/>
          </a:prstGeom>
          <a:noFill/>
          <a:ln w="9525">
            <a:noFill/>
            <a:miter lim="800000"/>
            <a:headEnd/>
            <a:tailEnd/>
          </a:ln>
        </p:spPr>
        <p:txBody>
          <a:bodyPr wrap="square" lIns="0" rIns="0">
            <a:spAutoFit/>
          </a:bodyPr>
          <a:lstStyle/>
          <a:p>
            <a:r>
              <a:rPr lang="en-GB" sz="800" b="1" dirty="0" smtClean="0"/>
              <a:t>Source: </a:t>
            </a:r>
            <a:r>
              <a:rPr lang="en-GB" sz="800" dirty="0" smtClean="0"/>
              <a:t>Bloomberg, 13 March 2015. NBI = NASDAQ Biotechnology Index. </a:t>
            </a:r>
            <a:r>
              <a:rPr lang="en-GB" sz="800" dirty="0" smtClean="0">
                <a:solidFill>
                  <a:srgbClr val="58595B"/>
                </a:solidFill>
              </a:rPr>
              <a:t>Past performance is not indicative or a guarantee of future results.</a:t>
            </a:r>
            <a:endParaRPr lang="en-GB" sz="800" dirty="0" smtClean="0"/>
          </a:p>
          <a:p>
            <a:endParaRPr lang="en-GB" sz="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428625" y="366713"/>
            <a:ext cx="9112250" cy="458787"/>
          </a:xfrm>
        </p:spPr>
        <p:txBody>
          <a:bodyPr/>
          <a:lstStyle/>
          <a:p>
            <a:pPr eaLnBrk="1" hangingPunct="1"/>
            <a:r>
              <a:rPr dirty="0" smtClean="0"/>
              <a:t>Real Products Are Driving The Renaissance</a:t>
            </a:r>
            <a:endParaRPr lang="en-US" dirty="0" smtClean="0"/>
          </a:p>
        </p:txBody>
      </p:sp>
      <p:sp>
        <p:nvSpPr>
          <p:cNvPr id="16387" name="Text Placeholder 4"/>
          <p:cNvSpPr>
            <a:spLocks/>
          </p:cNvSpPr>
          <p:nvPr/>
        </p:nvSpPr>
        <p:spPr bwMode="auto">
          <a:xfrm>
            <a:off x="428625" y="1023938"/>
            <a:ext cx="1052036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72000" bIns="36000"/>
          <a:lstStyle>
            <a:lvl1pPr>
              <a:lnSpc>
                <a:spcPts val="1900"/>
              </a:lnSpc>
              <a:spcAft>
                <a:spcPts val="600"/>
              </a:spcAft>
              <a:buFont typeface="Arial" panose="020B0604020202020204" pitchFamily="34" charset="0"/>
              <a:buChar char="•"/>
              <a:defRPr sz="1600" b="1">
                <a:solidFill>
                  <a:schemeClr val="accent1"/>
                </a:solidFill>
                <a:latin typeface="Arial" panose="020B0604020202020204" pitchFamily="34" charset="0"/>
              </a:defRPr>
            </a:lvl1pPr>
            <a:lvl2pPr marL="742950" indent="-285750">
              <a:lnSpc>
                <a:spcPts val="1900"/>
              </a:lnSpc>
              <a:buFont typeface="Calibri" panose="020F0502020204030204" pitchFamily="34" charset="0"/>
              <a:buChar char="–"/>
              <a:defRPr sz="1600">
                <a:solidFill>
                  <a:schemeClr val="bg2"/>
                </a:solidFill>
                <a:latin typeface="Arial" panose="020B0604020202020204" pitchFamily="34" charset="0"/>
              </a:defRPr>
            </a:lvl2pPr>
            <a:lvl3pPr marL="1143000" indent="-228600">
              <a:lnSpc>
                <a:spcPts val="1900"/>
              </a:lnSpc>
              <a:spcBef>
                <a:spcPts val="600"/>
              </a:spcBef>
              <a:buClr>
                <a:srgbClr val="E07E27"/>
              </a:buClr>
              <a:buFont typeface="Arial" panose="020B0604020202020204" pitchFamily="34" charset="0"/>
              <a:buChar char="•"/>
              <a:defRPr sz="1600">
                <a:solidFill>
                  <a:schemeClr val="bg2"/>
                </a:solidFill>
                <a:latin typeface="Arial" panose="020B0604020202020204" pitchFamily="34" charset="0"/>
              </a:defRPr>
            </a:lvl3pPr>
            <a:lvl4pPr marL="1600200" indent="-228600">
              <a:lnSpc>
                <a:spcPts val="1900"/>
              </a:lnSpc>
              <a:spcBef>
                <a:spcPct val="20000"/>
              </a:spcBef>
              <a:buClr>
                <a:srgbClr val="E07E27"/>
              </a:buClr>
              <a:buFont typeface="Calibri" panose="020F0502020204030204" pitchFamily="34" charset="0"/>
              <a:buChar char="–"/>
              <a:defRPr sz="1600">
                <a:solidFill>
                  <a:schemeClr val="bg2"/>
                </a:solidFill>
                <a:latin typeface="Arial" panose="020B0604020202020204" pitchFamily="34" charset="0"/>
              </a:defRPr>
            </a:lvl4pPr>
            <a:lvl5pPr marL="2057400" indent="-228600">
              <a:lnSpc>
                <a:spcPts val="1900"/>
              </a:lnSpc>
              <a:spcBef>
                <a:spcPct val="20000"/>
              </a:spcBef>
              <a:buClr>
                <a:srgbClr val="E07E27"/>
              </a:buClr>
              <a:buFont typeface="Arial" panose="020B0604020202020204" pitchFamily="34" charset="0"/>
              <a:buChar char="–"/>
              <a:defRPr sz="1600">
                <a:solidFill>
                  <a:schemeClr val="bg2"/>
                </a:solidFill>
                <a:latin typeface="Arial" panose="020B0604020202020204" pitchFamily="34" charset="0"/>
              </a:defRPr>
            </a:lvl5pPr>
            <a:lvl6pPr marL="25146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6pPr>
            <a:lvl7pPr marL="29718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7pPr>
            <a:lvl8pPr marL="34290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8pPr>
            <a:lvl9pPr marL="38862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9pPr>
          </a:lstStyle>
          <a:p>
            <a:pPr>
              <a:lnSpc>
                <a:spcPts val="3200"/>
              </a:lnSpc>
              <a:spcAft>
                <a:spcPct val="0"/>
              </a:spcAft>
              <a:buFont typeface="Arial" panose="020B0604020202020204" pitchFamily="34" charset="0"/>
              <a:buNone/>
            </a:pPr>
            <a:r>
              <a:rPr lang="en-GB" sz="2800" b="0" dirty="0" smtClean="0">
                <a:solidFill>
                  <a:srgbClr val="E07E27"/>
                </a:solidFill>
              </a:rPr>
              <a:t>Biotech drugs to </a:t>
            </a:r>
            <a:r>
              <a:rPr lang="en-GB" sz="2800" b="0" dirty="0">
                <a:solidFill>
                  <a:srgbClr val="E07E27"/>
                </a:solidFill>
              </a:rPr>
              <a:t>generate </a:t>
            </a:r>
            <a:r>
              <a:rPr lang="en-GB" sz="2800" b="0" dirty="0" smtClean="0">
                <a:solidFill>
                  <a:srgbClr val="E07E27"/>
                </a:solidFill>
              </a:rPr>
              <a:t>~$300bn </a:t>
            </a:r>
            <a:r>
              <a:rPr lang="en-GB" sz="2800" b="0" dirty="0">
                <a:solidFill>
                  <a:srgbClr val="E07E27"/>
                </a:solidFill>
              </a:rPr>
              <a:t>cumulative sales </a:t>
            </a:r>
            <a:r>
              <a:rPr lang="en-GB" sz="2800" b="0" dirty="0" smtClean="0">
                <a:solidFill>
                  <a:srgbClr val="E07E27"/>
                </a:solidFill>
              </a:rPr>
              <a:t>2015-19</a:t>
            </a:r>
            <a:endParaRPr lang="en-GB" sz="2800" b="0" dirty="0">
              <a:solidFill>
                <a:srgbClr val="E07E27"/>
              </a:solidFill>
            </a:endParaRPr>
          </a:p>
          <a:p>
            <a:pPr eaLnBrk="1" hangingPunct="1">
              <a:lnSpc>
                <a:spcPts val="3200"/>
              </a:lnSpc>
              <a:spcAft>
                <a:spcPct val="0"/>
              </a:spcAft>
              <a:buFont typeface="Arial" panose="020B0604020202020204" pitchFamily="34" charset="0"/>
              <a:buNone/>
            </a:pPr>
            <a:endParaRPr lang="en-GB" sz="2800" b="0" dirty="0">
              <a:solidFill>
                <a:srgbClr val="E07E27"/>
              </a:solidFill>
            </a:endParaRPr>
          </a:p>
        </p:txBody>
      </p:sp>
      <p:sp>
        <p:nvSpPr>
          <p:cNvPr id="16389" name="TextBox 36"/>
          <p:cNvSpPr txBox="1">
            <a:spLocks noChangeArrowheads="1"/>
          </p:cNvSpPr>
          <p:nvPr/>
        </p:nvSpPr>
        <p:spPr bwMode="auto">
          <a:xfrm>
            <a:off x="349103" y="6499337"/>
            <a:ext cx="99070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100">
                <a:solidFill>
                  <a:schemeClr val="tx1"/>
                </a:solidFill>
                <a:latin typeface="Arial" panose="020B0604020202020204" pitchFamily="34" charset="0"/>
                <a:cs typeface="Arial" panose="020B0604020202020204" pitchFamily="34" charset="0"/>
              </a:defRPr>
            </a:lvl1pPr>
            <a:lvl2pPr marL="742950" indent="-285750">
              <a:defRPr sz="2100">
                <a:solidFill>
                  <a:schemeClr val="tx1"/>
                </a:solidFill>
                <a:latin typeface="Arial" panose="020B0604020202020204" pitchFamily="34" charset="0"/>
                <a:cs typeface="Arial" panose="020B0604020202020204" pitchFamily="34" charset="0"/>
              </a:defRPr>
            </a:lvl2pPr>
            <a:lvl3pPr marL="1143000" indent="-228600">
              <a:defRPr sz="2100">
                <a:solidFill>
                  <a:schemeClr val="tx1"/>
                </a:solidFill>
                <a:latin typeface="Arial" panose="020B0604020202020204" pitchFamily="34" charset="0"/>
                <a:cs typeface="Arial" panose="020B0604020202020204" pitchFamily="34" charset="0"/>
              </a:defRPr>
            </a:lvl3pPr>
            <a:lvl4pPr marL="1600200" indent="-228600">
              <a:defRPr sz="2100">
                <a:solidFill>
                  <a:schemeClr val="tx1"/>
                </a:solidFill>
                <a:latin typeface="Arial" panose="020B0604020202020204" pitchFamily="34" charset="0"/>
                <a:cs typeface="Arial" panose="020B0604020202020204" pitchFamily="34" charset="0"/>
              </a:defRPr>
            </a:lvl4pPr>
            <a:lvl5pPr marL="2057400" indent="-228600">
              <a:defRPr sz="21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defTabSz="914400">
              <a:buClr>
                <a:srgbClr val="0033CC"/>
              </a:buClr>
              <a:buSzPct val="70000"/>
            </a:pPr>
            <a:r>
              <a:rPr lang="en-GB" sz="800" b="1" dirty="0">
                <a:latin typeface="Arial" charset="0"/>
                <a:cs typeface="Arial" charset="0"/>
              </a:rPr>
              <a:t>Source: </a:t>
            </a:r>
            <a:r>
              <a:rPr lang="en-GB" sz="800" dirty="0">
                <a:latin typeface="Arial" charset="0"/>
                <a:cs typeface="Arial" charset="0"/>
              </a:rPr>
              <a:t>Polar Capital, using Bloomberg data compiled from sell-side analyst consensus product revenue estimates, </a:t>
            </a:r>
            <a:r>
              <a:rPr lang="en-GB" sz="800" dirty="0" smtClean="0">
                <a:latin typeface="Arial" charset="0"/>
                <a:cs typeface="Arial" charset="0"/>
              </a:rPr>
              <a:t>at 30 January 2015.</a:t>
            </a:r>
            <a:r>
              <a:rPr lang="en-GB" sz="800" dirty="0" smtClean="0">
                <a:solidFill>
                  <a:schemeClr val="bg2"/>
                </a:solidFill>
              </a:rPr>
              <a:t> </a:t>
            </a:r>
            <a:r>
              <a:rPr lang="en-GB" sz="800" dirty="0" smtClean="0"/>
              <a:t>It should not be assumed that recommendations made in future will be profitable or will equal performance of the securities in this document.  A list of all recommendations made since inception is available upon request.</a:t>
            </a:r>
            <a:endParaRPr lang="en-GB" sz="800" dirty="0">
              <a:latin typeface="Arial" charset="0"/>
              <a:cs typeface="Arial" charset="0"/>
            </a:endParaRPr>
          </a:p>
        </p:txBody>
      </p:sp>
      <p:graphicFrame>
        <p:nvGraphicFramePr>
          <p:cNvPr id="6" name="Chart 5"/>
          <p:cNvGraphicFramePr>
            <a:graphicFrameLocks noGrp="1"/>
          </p:cNvGraphicFramePr>
          <p:nvPr>
            <p:extLst>
              <p:ext uri="{D42A27DB-BD31-4B8C-83A1-F6EECF244321}">
                <p14:modId xmlns:p14="http://schemas.microsoft.com/office/powerpoint/2010/main" val="619025665"/>
              </p:ext>
            </p:extLst>
          </p:nvPr>
        </p:nvGraphicFramePr>
        <p:xfrm>
          <a:off x="349103" y="1492370"/>
          <a:ext cx="9753259" cy="500696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40479" y="1652890"/>
            <a:ext cx="9415698" cy="461665"/>
          </a:xfrm>
          <a:prstGeom prst="rect">
            <a:avLst/>
          </a:prstGeom>
          <a:noFill/>
        </p:spPr>
        <p:txBody>
          <a:bodyPr wrap="square" rtlCol="0">
            <a:spAutoFit/>
          </a:bodyPr>
          <a:lstStyle/>
          <a:p>
            <a:pPr algn="ctr"/>
            <a:r>
              <a:rPr lang="en-GB" sz="1200" b="1" dirty="0" smtClean="0"/>
              <a:t>Cumulative revenue opportunity for the Top 20 new biotechnology drugs </a:t>
            </a:r>
          </a:p>
          <a:p>
            <a:pPr algn="ctr"/>
            <a:r>
              <a:rPr lang="en-GB" sz="1200" b="1" dirty="0" smtClean="0"/>
              <a:t>by Bloomberg consensus 2019 sales estimates (</a:t>
            </a:r>
            <a:r>
              <a:rPr lang="en-GB" sz="1200" b="1" dirty="0" err="1" smtClean="0"/>
              <a:t>US$bn</a:t>
            </a:r>
            <a:r>
              <a:rPr lang="en-GB" sz="1200" b="1" dirty="0" smtClean="0"/>
              <a:t>)</a:t>
            </a:r>
          </a:p>
        </p:txBody>
      </p:sp>
    </p:spTree>
    <p:extLst>
      <p:ext uri="{BB962C8B-B14F-4D97-AF65-F5344CB8AC3E}">
        <p14:creationId xmlns:p14="http://schemas.microsoft.com/office/powerpoint/2010/main" val="2364247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p:txBody>
          <a:bodyPr/>
          <a:lstStyle/>
          <a:p>
            <a:pPr>
              <a:buNone/>
            </a:pPr>
            <a:r>
              <a:rPr lang="en-US" dirty="0" smtClean="0">
                <a:solidFill>
                  <a:srgbClr val="E07E27"/>
                </a:solidFill>
              </a:rPr>
              <a:t>Index $961bn value</a:t>
            </a:r>
            <a:r>
              <a:rPr lang="en-US" baseline="30000" dirty="0" smtClean="0">
                <a:solidFill>
                  <a:srgbClr val="E07E27"/>
                </a:solidFill>
              </a:rPr>
              <a:t>1</a:t>
            </a:r>
            <a:r>
              <a:rPr lang="en-US" dirty="0" smtClean="0">
                <a:solidFill>
                  <a:srgbClr val="E07E27"/>
                </a:solidFill>
              </a:rPr>
              <a:t> supported by &gt;$70bn in revenues</a:t>
            </a:r>
            <a:endParaRPr lang="en-GB" dirty="0" smtClean="0">
              <a:solidFill>
                <a:srgbClr val="E07E27"/>
              </a:solidFill>
            </a:endParaRPr>
          </a:p>
        </p:txBody>
      </p:sp>
      <p:sp>
        <p:nvSpPr>
          <p:cNvPr id="44034" name="Rectangle 2"/>
          <p:cNvSpPr>
            <a:spLocks noGrp="1" noChangeArrowheads="1"/>
          </p:cNvSpPr>
          <p:nvPr>
            <p:ph type="title"/>
          </p:nvPr>
        </p:nvSpPr>
        <p:spPr/>
        <p:txBody>
          <a:bodyPr/>
          <a:lstStyle/>
          <a:p>
            <a:pPr eaLnBrk="1" hangingPunct="1"/>
            <a:r>
              <a:rPr lang="en-US" dirty="0" smtClean="0"/>
              <a:t>Sector Is Moving Towards Self-sustainability</a:t>
            </a:r>
          </a:p>
        </p:txBody>
      </p:sp>
      <p:sp>
        <p:nvSpPr>
          <p:cNvPr id="44035"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11" name="Rectangle 15"/>
          <p:cNvSpPr>
            <a:spLocks noChangeArrowheads="1"/>
          </p:cNvSpPr>
          <p:nvPr/>
        </p:nvSpPr>
        <p:spPr bwMode="auto">
          <a:xfrm>
            <a:off x="448574" y="6674734"/>
            <a:ext cx="9932988" cy="123111"/>
          </a:xfrm>
          <a:prstGeom prst="rect">
            <a:avLst/>
          </a:prstGeom>
          <a:noFill/>
          <a:ln w="9525">
            <a:noFill/>
            <a:miter lim="800000"/>
            <a:headEnd/>
            <a:tailEnd/>
          </a:ln>
        </p:spPr>
        <p:txBody>
          <a:bodyPr lIns="0" tIns="0" rIns="0" bIns="0" anchor="b">
            <a:spAutoFit/>
          </a:bodyPr>
          <a:lstStyle/>
          <a:p>
            <a:r>
              <a:rPr lang="en-GB" sz="800" b="1" dirty="0" smtClean="0"/>
              <a:t>1. </a:t>
            </a:r>
            <a:r>
              <a:rPr lang="en-GB" sz="800" dirty="0" smtClean="0"/>
              <a:t>Market value of NASDAQ Biotechnology Index constituents by index weight, 28 February 2015. </a:t>
            </a:r>
            <a:r>
              <a:rPr lang="en-GB" sz="800" b="1" dirty="0" smtClean="0"/>
              <a:t>Source: </a:t>
            </a:r>
            <a:r>
              <a:rPr lang="en-GB" sz="800" dirty="0" smtClean="0">
                <a:latin typeface="Arial" panose="020B0604020202020204" pitchFamily="34" charset="0"/>
                <a:cs typeface="Arial" panose="020B0604020202020204" pitchFamily="34" charset="0"/>
              </a:rPr>
              <a:t>Ernst &amp; Young LLP, annual biotechnology industry reports.</a:t>
            </a:r>
            <a:endParaRPr lang="en-GB" sz="800" dirty="0"/>
          </a:p>
        </p:txBody>
      </p:sp>
      <p:sp>
        <p:nvSpPr>
          <p:cNvPr id="13" name="Rectangle 12"/>
          <p:cNvSpPr/>
          <p:nvPr/>
        </p:nvSpPr>
        <p:spPr>
          <a:xfrm>
            <a:off x="342854" y="1785269"/>
            <a:ext cx="4289956" cy="307777"/>
          </a:xfrm>
          <a:prstGeom prst="rect">
            <a:avLst/>
          </a:prstGeom>
        </p:spPr>
        <p:txBody>
          <a:bodyPr wrap="none">
            <a:spAutoFit/>
          </a:bodyPr>
          <a:lstStyle/>
          <a:p>
            <a:pPr algn="ctr">
              <a:defRPr sz="1400" b="0" i="0" u="none" strike="noStrike" kern="1200" spc="0" baseline="0">
                <a:solidFill>
                  <a:srgbClr val="474447">
                    <a:lumMod val="65000"/>
                    <a:lumOff val="35000"/>
                  </a:srgbClr>
                </a:solidFill>
                <a:latin typeface="Arial" panose="020B0604020202020204" pitchFamily="34" charset="0"/>
                <a:ea typeface="+mn-ea"/>
                <a:cs typeface="Arial" panose="020B0604020202020204" pitchFamily="34" charset="0"/>
              </a:defRPr>
            </a:pPr>
            <a:r>
              <a:rPr lang="en-GB" b="1" dirty="0">
                <a:solidFill>
                  <a:srgbClr val="005288"/>
                </a:solidFill>
                <a:latin typeface="Arial" panose="020B0604020202020204" pitchFamily="34" charset="0"/>
                <a:cs typeface="Arial" panose="020B0604020202020204" pitchFamily="34" charset="0"/>
              </a:rPr>
              <a:t>US Public Biotech Industry Statistics: </a:t>
            </a:r>
            <a:r>
              <a:rPr lang="en-GB" b="1" dirty="0" smtClean="0">
                <a:solidFill>
                  <a:srgbClr val="005288"/>
                </a:solidFill>
                <a:latin typeface="Arial" panose="020B0604020202020204" pitchFamily="34" charset="0"/>
                <a:cs typeface="Arial" panose="020B0604020202020204" pitchFamily="34" charset="0"/>
              </a:rPr>
              <a:t>1994-2013</a:t>
            </a:r>
            <a:endParaRPr lang="en-GB" b="1" dirty="0">
              <a:solidFill>
                <a:srgbClr val="005288"/>
              </a:solidFill>
              <a:latin typeface="Arial" panose="020B0604020202020204" pitchFamily="34" charset="0"/>
              <a:cs typeface="Arial" panose="020B0604020202020204" pitchFamily="34" charset="0"/>
            </a:endParaRPr>
          </a:p>
        </p:txBody>
      </p:sp>
      <p:cxnSp>
        <p:nvCxnSpPr>
          <p:cNvPr id="14" name="Straight Connector 13"/>
          <p:cNvCxnSpPr/>
          <p:nvPr/>
        </p:nvCxnSpPr>
        <p:spPr>
          <a:xfrm>
            <a:off x="459597" y="2078197"/>
            <a:ext cx="8676000"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graphicFrame>
        <p:nvGraphicFramePr>
          <p:cNvPr id="10" name="Chart 9"/>
          <p:cNvGraphicFramePr>
            <a:graphicFrameLocks noGrp="1"/>
          </p:cNvGraphicFramePr>
          <p:nvPr>
            <p:extLst>
              <p:ext uri="{D42A27DB-BD31-4B8C-83A1-F6EECF244321}">
                <p14:modId xmlns:p14="http://schemas.microsoft.com/office/powerpoint/2010/main" val="3301982416"/>
              </p:ext>
            </p:extLst>
          </p:nvPr>
        </p:nvGraphicFramePr>
        <p:xfrm>
          <a:off x="370935" y="2199736"/>
          <a:ext cx="8773065" cy="4149306"/>
        </p:xfrm>
        <a:graphic>
          <a:graphicData uri="http://schemas.openxmlformats.org/drawingml/2006/chart">
            <c:chart xmlns:c="http://schemas.openxmlformats.org/drawingml/2006/chart" xmlns:r="http://schemas.openxmlformats.org/officeDocument/2006/relationships" r:id="rId3"/>
          </a:graphicData>
        </a:graphic>
      </p:graphicFrame>
      <p:sp>
        <p:nvSpPr>
          <p:cNvPr id="44039" name="Oval 8"/>
          <p:cNvSpPr>
            <a:spLocks noChangeArrowheads="1"/>
          </p:cNvSpPr>
          <p:nvPr/>
        </p:nvSpPr>
        <p:spPr bwMode="auto">
          <a:xfrm rot="20913952">
            <a:off x="6235462" y="4819753"/>
            <a:ext cx="3317425" cy="834921"/>
          </a:xfrm>
          <a:prstGeom prst="ellipse">
            <a:avLst/>
          </a:prstGeom>
          <a:noFill/>
          <a:ln w="53975">
            <a:solidFill>
              <a:srgbClr val="E07E27"/>
            </a:solidFill>
            <a:round/>
            <a:headEnd/>
            <a:tailEnd/>
          </a:ln>
          <a:effectLst/>
        </p:spPr>
        <p:txBody>
          <a:bodyPr wrap="none" anchor="ctr"/>
          <a:lstStyle/>
          <a:p>
            <a:pPr algn="ctr" defTabSz="914400" eaLnBrk="1" hangingPunct="1"/>
            <a:endParaRPr lang="en-GB" b="1">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noGrp="1"/>
          </p:cNvGraphicFramePr>
          <p:nvPr>
            <p:extLst>
              <p:ext uri="{D42A27DB-BD31-4B8C-83A1-F6EECF244321}">
                <p14:modId xmlns:p14="http://schemas.microsoft.com/office/powerpoint/2010/main" val="3392085665"/>
              </p:ext>
            </p:extLst>
          </p:nvPr>
        </p:nvGraphicFramePr>
        <p:xfrm>
          <a:off x="401615" y="1942253"/>
          <a:ext cx="8759847" cy="461044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p:cNvSpPr>
            <a:spLocks noGrp="1"/>
          </p:cNvSpPr>
          <p:nvPr>
            <p:ph type="body" sz="quarter" idx="12"/>
          </p:nvPr>
        </p:nvSpPr>
        <p:spPr/>
        <p:txBody>
          <a:bodyPr/>
          <a:lstStyle/>
          <a:p>
            <a:pPr marL="0" indent="0">
              <a:buNone/>
            </a:pPr>
            <a:r>
              <a:rPr lang="en-GB" dirty="0" smtClean="0"/>
              <a:t>Performance of recent years has been earnings-driven</a:t>
            </a:r>
            <a:endParaRPr lang="en-GB" dirty="0"/>
          </a:p>
        </p:txBody>
      </p:sp>
      <p:sp>
        <p:nvSpPr>
          <p:cNvPr id="3" name="Title 2"/>
          <p:cNvSpPr>
            <a:spLocks noGrp="1"/>
          </p:cNvSpPr>
          <p:nvPr>
            <p:ph type="title"/>
          </p:nvPr>
        </p:nvSpPr>
        <p:spPr/>
        <p:txBody>
          <a:bodyPr/>
          <a:lstStyle/>
          <a:p>
            <a:r>
              <a:rPr lang="en-GB" dirty="0" smtClean="0"/>
              <a:t>Putting Valuations </a:t>
            </a:r>
            <a:r>
              <a:rPr lang="en-GB" dirty="0"/>
              <a:t>I</a:t>
            </a:r>
            <a:r>
              <a:rPr lang="en-GB" dirty="0" smtClean="0"/>
              <a:t>n </a:t>
            </a:r>
            <a:r>
              <a:rPr lang="en-GB" dirty="0"/>
              <a:t>H</a:t>
            </a:r>
            <a:r>
              <a:rPr lang="en-GB" dirty="0" smtClean="0"/>
              <a:t>istorical </a:t>
            </a:r>
            <a:r>
              <a:rPr lang="en-GB" dirty="0"/>
              <a:t>C</a:t>
            </a:r>
            <a:r>
              <a:rPr lang="en-GB" dirty="0" smtClean="0"/>
              <a:t>ontext</a:t>
            </a:r>
            <a:endParaRPr lang="en-GB" dirty="0"/>
          </a:p>
        </p:txBody>
      </p:sp>
      <p:sp>
        <p:nvSpPr>
          <p:cNvPr id="5" name="Text Box 120"/>
          <p:cNvSpPr txBox="1">
            <a:spLocks noChangeArrowheads="1"/>
          </p:cNvSpPr>
          <p:nvPr/>
        </p:nvSpPr>
        <p:spPr bwMode="auto">
          <a:xfrm>
            <a:off x="440426" y="6615161"/>
            <a:ext cx="4484584" cy="215444"/>
          </a:xfrm>
          <a:prstGeom prst="rect">
            <a:avLst/>
          </a:prstGeom>
          <a:noFill/>
          <a:ln w="9525">
            <a:noFill/>
            <a:miter lim="800000"/>
            <a:headEnd/>
            <a:tailEnd/>
          </a:ln>
        </p:spPr>
        <p:txBody>
          <a:bodyPr wrap="square" lIns="0" rIns="0">
            <a:spAutoFit/>
          </a:bodyPr>
          <a:lstStyle/>
          <a:p>
            <a:r>
              <a:rPr lang="en-GB" sz="800" b="1" dirty="0" smtClean="0"/>
              <a:t>Source: </a:t>
            </a:r>
            <a:r>
              <a:rPr lang="en-GB" sz="800" dirty="0" smtClean="0"/>
              <a:t>ISI Group, January 2015.</a:t>
            </a:r>
          </a:p>
        </p:txBody>
      </p:sp>
      <p:sp>
        <p:nvSpPr>
          <p:cNvPr id="6" name="Rectangle 5"/>
          <p:cNvSpPr/>
          <p:nvPr/>
        </p:nvSpPr>
        <p:spPr>
          <a:xfrm>
            <a:off x="354133" y="1780815"/>
            <a:ext cx="1996060" cy="307777"/>
          </a:xfrm>
          <a:prstGeom prst="rect">
            <a:avLst/>
          </a:prstGeom>
        </p:spPr>
        <p:txBody>
          <a:bodyPr wrap="none">
            <a:spAutoFit/>
          </a:bodyPr>
          <a:lstStyle/>
          <a:p>
            <a:pPr algn="ctr">
              <a:defRPr sz="1400" b="0" i="0" u="none" strike="noStrike" kern="1200" spc="0" baseline="0">
                <a:solidFill>
                  <a:srgbClr val="474447">
                    <a:lumMod val="65000"/>
                    <a:lumOff val="35000"/>
                  </a:srgbClr>
                </a:solidFill>
                <a:latin typeface="Arial" panose="020B0604020202020204" pitchFamily="34" charset="0"/>
                <a:ea typeface="+mn-ea"/>
                <a:cs typeface="Arial" panose="020B0604020202020204" pitchFamily="34" charset="0"/>
              </a:defRPr>
            </a:pPr>
            <a:r>
              <a:rPr lang="en-GB" b="1" dirty="0" smtClean="0">
                <a:solidFill>
                  <a:srgbClr val="005288"/>
                </a:solidFill>
                <a:latin typeface="Arial" panose="020B0604020202020204" pitchFamily="34" charset="0"/>
                <a:cs typeface="Arial" panose="020B0604020202020204" pitchFamily="34" charset="0"/>
              </a:rPr>
              <a:t>Historical NTM PE (x)</a:t>
            </a:r>
            <a:endParaRPr lang="en-GB" b="1" dirty="0">
              <a:solidFill>
                <a:srgbClr val="005288"/>
              </a:solidFill>
              <a:latin typeface="Arial" panose="020B0604020202020204" pitchFamily="34" charset="0"/>
              <a:cs typeface="Arial" panose="020B0604020202020204" pitchFamily="34" charset="0"/>
            </a:endParaRPr>
          </a:p>
        </p:txBody>
      </p:sp>
      <p:cxnSp>
        <p:nvCxnSpPr>
          <p:cNvPr id="7" name="Straight Connector 6"/>
          <p:cNvCxnSpPr/>
          <p:nvPr/>
        </p:nvCxnSpPr>
        <p:spPr>
          <a:xfrm>
            <a:off x="459597" y="2070660"/>
            <a:ext cx="8701866"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9169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Leading biotechs still look cheaper, with better growth</a:t>
            </a:r>
            <a:endParaRPr lang="en-US" dirty="0"/>
          </a:p>
        </p:txBody>
      </p:sp>
      <p:sp>
        <p:nvSpPr>
          <p:cNvPr id="50178" name="Rectangle 2"/>
          <p:cNvSpPr>
            <a:spLocks noGrp="1" noChangeArrowheads="1"/>
          </p:cNvSpPr>
          <p:nvPr>
            <p:ph type="title"/>
          </p:nvPr>
        </p:nvSpPr>
        <p:spPr/>
        <p:txBody>
          <a:bodyPr/>
          <a:lstStyle/>
          <a:p>
            <a:pPr eaLnBrk="1" hangingPunct="1"/>
            <a:r>
              <a:rPr dirty="0" smtClean="0"/>
              <a:t>Biotech Valuations Versus Pharma</a:t>
            </a:r>
            <a:endParaRPr lang="en-US" dirty="0" smtClean="0"/>
          </a:p>
        </p:txBody>
      </p:sp>
      <p:sp>
        <p:nvSpPr>
          <p:cNvPr id="5017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8" name="Text Box 120"/>
          <p:cNvSpPr txBox="1">
            <a:spLocks noChangeArrowheads="1"/>
          </p:cNvSpPr>
          <p:nvPr/>
        </p:nvSpPr>
        <p:spPr bwMode="auto">
          <a:xfrm>
            <a:off x="424732" y="6382786"/>
            <a:ext cx="9910115" cy="584775"/>
          </a:xfrm>
          <a:prstGeom prst="rect">
            <a:avLst/>
          </a:prstGeom>
          <a:noFill/>
          <a:ln w="9525">
            <a:noFill/>
            <a:miter lim="800000"/>
            <a:headEnd/>
            <a:tailEnd/>
          </a:ln>
        </p:spPr>
        <p:txBody>
          <a:bodyPr wrap="square" lIns="0" rIns="0">
            <a:spAutoFit/>
          </a:bodyPr>
          <a:lstStyle/>
          <a:p>
            <a:r>
              <a:rPr lang="en-GB" sz="800" b="1" dirty="0" smtClean="0"/>
              <a:t>Source: </a:t>
            </a:r>
            <a:r>
              <a:rPr lang="en-GB" sz="800" dirty="0" smtClean="0"/>
              <a:t>Credit Suisse Research; Biotechnology Information Toolkit, 12 January 2015</a:t>
            </a:r>
            <a:r>
              <a:rPr lang="en-GB" sz="800" dirty="0"/>
              <a:t>. </a:t>
            </a:r>
            <a:r>
              <a:rPr lang="en-GB" sz="800" b="1" dirty="0"/>
              <a:t>*</a:t>
            </a:r>
            <a:r>
              <a:rPr lang="en-GB" sz="800" dirty="0"/>
              <a:t>For the four largest companies in each sector. </a:t>
            </a:r>
            <a:r>
              <a:rPr lang="en-GB" sz="800" dirty="0" smtClean="0"/>
              <a:t>It </a:t>
            </a:r>
            <a:r>
              <a:rPr lang="en-GB" sz="800" dirty="0"/>
              <a:t>should not be assumed that recommendations made in future will be profitable or will equal performance of the securities in this document.  A list of all recommendations made within the immediately preceding 12 months is available upon request</a:t>
            </a:r>
            <a:r>
              <a:rPr lang="en-GB" sz="800" dirty="0" smtClean="0"/>
              <a:t>.</a:t>
            </a:r>
            <a:r>
              <a:rPr lang="en-GB" sz="800" b="1" dirty="0" smtClean="0"/>
              <a:t> </a:t>
            </a:r>
            <a:r>
              <a:rPr lang="en-GB" sz="800" dirty="0" smtClean="0"/>
              <a:t>Past performance is not indicative or a guarantee of future results.</a:t>
            </a:r>
          </a:p>
          <a:p>
            <a:r>
              <a:rPr lang="en-GB" sz="800" dirty="0" smtClean="0"/>
              <a:t> </a:t>
            </a:r>
          </a:p>
        </p:txBody>
      </p:sp>
      <p:graphicFrame>
        <p:nvGraphicFramePr>
          <p:cNvPr id="9" name="Table 8"/>
          <p:cNvGraphicFramePr>
            <a:graphicFrameLocks noGrp="1"/>
          </p:cNvGraphicFramePr>
          <p:nvPr>
            <p:extLst>
              <p:ext uri="{D42A27DB-BD31-4B8C-83A1-F6EECF244321}">
                <p14:modId xmlns:p14="http://schemas.microsoft.com/office/powerpoint/2010/main" val="421457218"/>
              </p:ext>
            </p:extLst>
          </p:nvPr>
        </p:nvGraphicFramePr>
        <p:xfrm>
          <a:off x="468192" y="1841863"/>
          <a:ext cx="9051629" cy="4387200"/>
        </p:xfrm>
        <a:graphic>
          <a:graphicData uri="http://schemas.openxmlformats.org/drawingml/2006/table">
            <a:tbl>
              <a:tblPr>
                <a:tableStyleId>{5C22544A-7EE6-4342-B048-85BDC9FD1C3A}</a:tableStyleId>
              </a:tblPr>
              <a:tblGrid>
                <a:gridCol w="1628774"/>
                <a:gridCol w="876300"/>
                <a:gridCol w="1162050"/>
                <a:gridCol w="1228725"/>
                <a:gridCol w="1171575"/>
                <a:gridCol w="1463749"/>
                <a:gridCol w="1520456"/>
              </a:tblGrid>
              <a:tr h="246774">
                <a:tc>
                  <a:txBody>
                    <a:bodyPr/>
                    <a:lstStyle/>
                    <a:p>
                      <a:pPr marL="0" marR="0" indent="0" algn="l" defTabSz="1043056" rtl="0" eaLnBrk="1" fontAlgn="b" latinLnBrk="0" hangingPunct="1">
                        <a:lnSpc>
                          <a:spcPct val="100000"/>
                        </a:lnSpc>
                        <a:spcBef>
                          <a:spcPts val="0"/>
                        </a:spcBef>
                        <a:spcAft>
                          <a:spcPts val="0"/>
                        </a:spcAft>
                        <a:buClrTx/>
                        <a:buSzTx/>
                        <a:buFontTx/>
                        <a:buNone/>
                        <a:tabLst/>
                        <a:defRPr/>
                      </a:pPr>
                      <a:r>
                        <a:rPr lang="en-GB" sz="1400" b="1" i="0" u="none" strike="noStrike" dirty="0" smtClean="0">
                          <a:solidFill>
                            <a:srgbClr val="005288"/>
                          </a:solidFill>
                          <a:effectLst/>
                          <a:latin typeface="Arial" panose="020B0604020202020204" pitchFamily="34" charset="0"/>
                        </a:rPr>
                        <a:t>Company</a:t>
                      </a: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400" b="1" i="0" u="none" strike="noStrike" dirty="0" smtClean="0">
                          <a:solidFill>
                            <a:srgbClr val="005288"/>
                          </a:solidFill>
                          <a:effectLst/>
                          <a:latin typeface="Arial" panose="020B0604020202020204" pitchFamily="34" charset="0"/>
                        </a:rPr>
                        <a:t>2014</a:t>
                      </a:r>
                    </a:p>
                    <a:p>
                      <a:pPr algn="r" fontAlgn="b"/>
                      <a:r>
                        <a:rPr lang="en-GB" sz="1400" b="1" i="0" u="none" strike="noStrike" dirty="0" smtClean="0">
                          <a:solidFill>
                            <a:srgbClr val="005288"/>
                          </a:solidFill>
                          <a:effectLst/>
                          <a:latin typeface="Arial" panose="020B0604020202020204" pitchFamily="34" charset="0"/>
                        </a:rPr>
                        <a:t>P/E</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400" b="1" i="0" u="none" strike="noStrike" dirty="0" smtClean="0">
                          <a:solidFill>
                            <a:srgbClr val="005288"/>
                          </a:solidFill>
                          <a:effectLst/>
                          <a:latin typeface="Arial" panose="020B0604020202020204" pitchFamily="34" charset="0"/>
                        </a:rPr>
                        <a:t>2015</a:t>
                      </a:r>
                    </a:p>
                    <a:p>
                      <a:pPr algn="r" fontAlgn="b"/>
                      <a:r>
                        <a:rPr lang="en-GB" sz="1400" b="1" i="0" u="none" strike="noStrike" dirty="0" smtClean="0">
                          <a:solidFill>
                            <a:srgbClr val="005288"/>
                          </a:solidFill>
                          <a:effectLst/>
                          <a:latin typeface="Arial" panose="020B0604020202020204" pitchFamily="34" charset="0"/>
                        </a:rPr>
                        <a:t>P/E</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400" b="1" i="0" u="none" strike="noStrike" dirty="0" smtClean="0">
                          <a:solidFill>
                            <a:srgbClr val="005288"/>
                          </a:solidFill>
                          <a:effectLst/>
                          <a:latin typeface="Arial" panose="020B0604020202020204" pitchFamily="34" charset="0"/>
                        </a:rPr>
                        <a:t>2016</a:t>
                      </a:r>
                    </a:p>
                    <a:p>
                      <a:pPr algn="r" fontAlgn="b"/>
                      <a:r>
                        <a:rPr lang="en-GB" sz="1400" b="1" i="0" u="none" strike="noStrike" dirty="0" smtClean="0">
                          <a:solidFill>
                            <a:srgbClr val="005288"/>
                          </a:solidFill>
                          <a:effectLst/>
                          <a:latin typeface="Arial" panose="020B0604020202020204" pitchFamily="34" charset="0"/>
                        </a:rPr>
                        <a:t>P/E</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400" b="1" i="0" u="none" strike="noStrike" dirty="0" smtClean="0">
                          <a:solidFill>
                            <a:srgbClr val="005288"/>
                          </a:solidFill>
                          <a:effectLst/>
                          <a:latin typeface="Arial" panose="020B0604020202020204" pitchFamily="34" charset="0"/>
                        </a:rPr>
                        <a:t>2017</a:t>
                      </a:r>
                    </a:p>
                    <a:p>
                      <a:pPr algn="r" fontAlgn="b"/>
                      <a:r>
                        <a:rPr lang="en-GB" sz="1400" b="1" i="0" u="none" strike="noStrike" dirty="0" smtClean="0">
                          <a:solidFill>
                            <a:srgbClr val="005288"/>
                          </a:solidFill>
                          <a:effectLst/>
                          <a:latin typeface="Arial" panose="020B0604020202020204" pitchFamily="34" charset="0"/>
                        </a:rPr>
                        <a:t>P/E</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400" b="1" i="0" u="none" strike="noStrike" dirty="0" smtClean="0">
                          <a:solidFill>
                            <a:srgbClr val="005288"/>
                          </a:solidFill>
                          <a:effectLst/>
                          <a:latin typeface="Arial" panose="020B0604020202020204" pitchFamily="34" charset="0"/>
                        </a:rPr>
                        <a:t>Rev CAGR </a:t>
                      </a:r>
                    </a:p>
                    <a:p>
                      <a:pPr algn="r" fontAlgn="b"/>
                      <a:r>
                        <a:rPr lang="en-GB" sz="1400" b="1" i="0" u="none" strike="noStrike" dirty="0" smtClean="0">
                          <a:solidFill>
                            <a:srgbClr val="005288"/>
                          </a:solidFill>
                          <a:effectLst/>
                          <a:latin typeface="Arial" panose="020B0604020202020204" pitchFamily="34" charset="0"/>
                        </a:rPr>
                        <a:t>‘14-‘17(%)</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400" b="1" i="0" u="none" strike="noStrike" dirty="0" smtClean="0">
                          <a:solidFill>
                            <a:srgbClr val="005288"/>
                          </a:solidFill>
                          <a:effectLst/>
                          <a:latin typeface="Arial" panose="020B0604020202020204" pitchFamily="34" charset="0"/>
                        </a:rPr>
                        <a:t>EPS</a:t>
                      </a:r>
                      <a:r>
                        <a:rPr lang="en-GB" sz="1400" b="1" i="0" u="none" strike="noStrike" baseline="0" dirty="0" smtClean="0">
                          <a:solidFill>
                            <a:srgbClr val="005288"/>
                          </a:solidFill>
                          <a:effectLst/>
                          <a:latin typeface="Arial" panose="020B0604020202020204" pitchFamily="34" charset="0"/>
                        </a:rPr>
                        <a:t> CAGR</a:t>
                      </a:r>
                    </a:p>
                    <a:p>
                      <a:pPr algn="r" fontAlgn="b"/>
                      <a:r>
                        <a:rPr lang="en-GB" sz="1400" b="1" i="0" u="none" strike="noStrike" baseline="0" dirty="0" smtClean="0">
                          <a:solidFill>
                            <a:srgbClr val="005288"/>
                          </a:solidFill>
                          <a:effectLst/>
                          <a:latin typeface="Arial" panose="020B0604020202020204" pitchFamily="34" charset="0"/>
                        </a:rPr>
                        <a:t>‘14-’17(%)</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AMGN</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18.5X</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17.2x</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15.5x</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13.6x</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2.9%</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10.9%</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BIIB</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26.0x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23.1x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20.0x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17.6x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8.8%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13.8%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CELG</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31.5x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23.7x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17.9x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14.4x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20.2%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29.6%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GILD</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13.7x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13.4x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12.1x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11.9x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1513">
                <a:tc>
                  <a:txBody>
                    <a:bodyPr/>
                    <a:lstStyle/>
                    <a:p>
                      <a:pPr algn="l" fontAlgn="b"/>
                      <a:r>
                        <a:rPr lang="en-GB" sz="1300" b="1" i="0" u="none" strike="noStrike" dirty="0" smtClean="0">
                          <a:solidFill>
                            <a:srgbClr val="58595B"/>
                          </a:solidFill>
                          <a:effectLst/>
                          <a:latin typeface="Arial" panose="020B0604020202020204" pitchFamily="34" charset="0"/>
                        </a:rPr>
                        <a:t>Large</a:t>
                      </a:r>
                      <a:r>
                        <a:rPr lang="en-GB" sz="1300" b="1" i="0" u="none" strike="noStrike" baseline="0" dirty="0" smtClean="0">
                          <a:solidFill>
                            <a:srgbClr val="58595B"/>
                          </a:solidFill>
                          <a:effectLst/>
                          <a:latin typeface="Arial" panose="020B0604020202020204" pitchFamily="34" charset="0"/>
                        </a:rPr>
                        <a:t>-Cap</a:t>
                      </a:r>
                      <a:r>
                        <a:rPr lang="en-GB" sz="1300" b="1" i="0" u="none" strike="noStrike" dirty="0" smtClean="0">
                          <a:solidFill>
                            <a:srgbClr val="58595B"/>
                          </a:solidFill>
                          <a:effectLst/>
                          <a:latin typeface="Arial" panose="020B0604020202020204" pitchFamily="34" charset="0"/>
                        </a:rPr>
                        <a:t/>
                      </a:r>
                      <a:br>
                        <a:rPr lang="en-GB" sz="1300" b="1" i="0" u="none" strike="noStrike" dirty="0" smtClean="0">
                          <a:solidFill>
                            <a:srgbClr val="58595B"/>
                          </a:solidFill>
                          <a:effectLst/>
                          <a:latin typeface="Arial" panose="020B0604020202020204" pitchFamily="34" charset="0"/>
                        </a:rPr>
                      </a:br>
                      <a:r>
                        <a:rPr lang="en-GB" sz="1300" b="1" i="0" u="none" strike="noStrike" dirty="0" smtClean="0">
                          <a:solidFill>
                            <a:srgbClr val="58595B"/>
                          </a:solidFill>
                          <a:effectLst/>
                          <a:latin typeface="Arial" panose="020B0604020202020204" pitchFamily="34" charset="0"/>
                        </a:rPr>
                        <a:t>Biotech Average</a:t>
                      </a:r>
                      <a:endParaRPr lang="en-GB" sz="1300" b="1"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1" u="none" strike="noStrike" kern="1200" dirty="0" smtClean="0">
                          <a:solidFill>
                            <a:srgbClr val="58595B"/>
                          </a:solidFill>
                          <a:effectLst/>
                          <a:latin typeface="+mn-lt"/>
                          <a:ea typeface="+mn-ea"/>
                          <a:cs typeface="+mn-cs"/>
                        </a:rPr>
                        <a:t>22.4x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1" u="none" strike="noStrike" kern="1200" dirty="0" smtClean="0">
                          <a:solidFill>
                            <a:srgbClr val="58595B"/>
                          </a:solidFill>
                          <a:effectLst/>
                          <a:latin typeface="+mn-lt"/>
                          <a:ea typeface="+mn-ea"/>
                          <a:cs typeface="+mn-cs"/>
                        </a:rPr>
                        <a:t>19.3x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16.4x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14.4x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9.0%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14.8%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ALXN</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35.6x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31.1x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24.8x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19.4x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23.6%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22.4%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REGN</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123.4x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59.3x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40.5x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30.8x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19.4%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58.8%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ATLN</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18.5x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21.6x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23.0x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20.5x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-3.3%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UTHR</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21.8x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14.6x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12.9x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10.9x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10.8%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25.9%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383435">
                <a:tc>
                  <a:txBody>
                    <a:bodyPr/>
                    <a:lstStyle/>
                    <a:p>
                      <a:pPr algn="l" fontAlgn="b"/>
                      <a:r>
                        <a:rPr lang="en-GB" sz="1300" b="1" i="0" u="none" strike="noStrike" baseline="0" dirty="0" smtClean="0">
                          <a:solidFill>
                            <a:srgbClr val="58595B"/>
                          </a:solidFill>
                          <a:effectLst/>
                          <a:latin typeface="Arial" panose="020B0604020202020204" pitchFamily="34" charset="0"/>
                        </a:rPr>
                        <a:t>Expanded</a:t>
                      </a:r>
                      <a:br>
                        <a:rPr lang="en-GB" sz="1300" b="1" i="0" u="none" strike="noStrike" baseline="0" dirty="0" smtClean="0">
                          <a:solidFill>
                            <a:srgbClr val="58595B"/>
                          </a:solidFill>
                          <a:effectLst/>
                          <a:latin typeface="Arial" panose="020B0604020202020204" pitchFamily="34" charset="0"/>
                        </a:rPr>
                      </a:br>
                      <a:r>
                        <a:rPr lang="en-GB" sz="1300" b="1" i="0" u="none" strike="noStrike" baseline="0" dirty="0" smtClean="0">
                          <a:solidFill>
                            <a:srgbClr val="58595B"/>
                          </a:solidFill>
                          <a:effectLst/>
                          <a:latin typeface="Arial" panose="020B0604020202020204" pitchFamily="34" charset="0"/>
                        </a:rPr>
                        <a:t>Biotech Average</a:t>
                      </a:r>
                      <a:endParaRPr lang="en-GB" sz="1300" b="1"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1" u="none" strike="noStrike" kern="1200" dirty="0" smtClean="0">
                          <a:solidFill>
                            <a:srgbClr val="58595B"/>
                          </a:solidFill>
                          <a:effectLst/>
                          <a:latin typeface="+mn-lt"/>
                          <a:ea typeface="+mn-ea"/>
                          <a:cs typeface="+mn-cs"/>
                        </a:rPr>
                        <a:t>36.1x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1" u="none" strike="noStrike" kern="1200" dirty="0" smtClean="0">
                          <a:solidFill>
                            <a:srgbClr val="58595B"/>
                          </a:solidFill>
                          <a:effectLst/>
                          <a:latin typeface="+mn-lt"/>
                          <a:ea typeface="+mn-ea"/>
                          <a:cs typeface="+mn-cs"/>
                        </a:rPr>
                        <a:t>25.5x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20.8x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17.4x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11.6%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20.4%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US Pharma Average</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21.8x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20.7x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17.6x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16.0x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11.6%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0" i="0" u="none" strike="noStrike" dirty="0" smtClean="0">
                          <a:solidFill>
                            <a:srgbClr val="58595B"/>
                          </a:solidFill>
                          <a:effectLst/>
                          <a:latin typeface="Arial" panose="020B0604020202020204" pitchFamily="34" charset="0"/>
                        </a:rPr>
                        <a:t>EU </a:t>
                      </a:r>
                      <a:r>
                        <a:rPr lang="en-GB" sz="1300" b="0" i="0" u="none" strike="noStrike" dirty="0" err="1" smtClean="0">
                          <a:solidFill>
                            <a:srgbClr val="58595B"/>
                          </a:solidFill>
                          <a:effectLst/>
                          <a:latin typeface="Arial" panose="020B0604020202020204" pitchFamily="34" charset="0"/>
                        </a:rPr>
                        <a:t>Pharma</a:t>
                      </a:r>
                      <a:r>
                        <a:rPr lang="en-GB" sz="1300" b="0" i="0" u="none" strike="noStrike" baseline="0" dirty="0" smtClean="0">
                          <a:solidFill>
                            <a:srgbClr val="58595B"/>
                          </a:solidFill>
                          <a:effectLst/>
                          <a:latin typeface="Arial" panose="020B0604020202020204" pitchFamily="34" charset="0"/>
                        </a:rPr>
                        <a:t> Average</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0" u="none" strike="noStrike" kern="1200" dirty="0" smtClean="0">
                          <a:solidFill>
                            <a:srgbClr val="58595B"/>
                          </a:solidFill>
                          <a:effectLst/>
                          <a:latin typeface="+mn-lt"/>
                          <a:ea typeface="+mn-ea"/>
                          <a:cs typeface="+mn-cs"/>
                        </a:rPr>
                        <a:t>19.9x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0" u="none" strike="noStrike" kern="1200" dirty="0" smtClean="0">
                          <a:solidFill>
                            <a:srgbClr val="58595B"/>
                          </a:solidFill>
                          <a:effectLst/>
                          <a:latin typeface="+mn-lt"/>
                          <a:ea typeface="+mn-ea"/>
                          <a:cs typeface="+mn-cs"/>
                        </a:rPr>
                        <a:t>18.4x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16.9x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16.3x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3.9%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7.6%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88000">
                <a:tc>
                  <a:txBody>
                    <a:bodyPr/>
                    <a:lstStyle/>
                    <a:p>
                      <a:pPr algn="l" fontAlgn="b"/>
                      <a:r>
                        <a:rPr lang="en-GB" sz="1300" b="1" i="0" u="none" strike="noStrike" dirty="0" smtClean="0">
                          <a:solidFill>
                            <a:srgbClr val="58595B"/>
                          </a:solidFill>
                          <a:effectLst/>
                          <a:latin typeface="Arial" panose="020B0604020202020204" pitchFamily="34" charset="0"/>
                        </a:rPr>
                        <a:t>S&amp;P 500</a:t>
                      </a:r>
                      <a:endParaRPr lang="en-GB" sz="1300" b="1"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r">
                        <a:spcAft>
                          <a:spcPts val="0"/>
                        </a:spcAft>
                      </a:pPr>
                      <a:r>
                        <a:rPr lang="en-GB" sz="1300" b="1" u="none" strike="noStrike" kern="1200" dirty="0" smtClean="0">
                          <a:solidFill>
                            <a:srgbClr val="58595B"/>
                          </a:solidFill>
                          <a:effectLst/>
                          <a:latin typeface="+mn-lt"/>
                          <a:ea typeface="+mn-ea"/>
                          <a:cs typeface="+mn-cs"/>
                        </a:rPr>
                        <a:t>17.6x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latinLnBrk="0" hangingPunct="1">
                        <a:spcAft>
                          <a:spcPts val="0"/>
                        </a:spcAft>
                      </a:pPr>
                      <a:r>
                        <a:rPr lang="en-GB" sz="1300" b="1" u="none" strike="noStrike" kern="1200" dirty="0" smtClean="0">
                          <a:solidFill>
                            <a:srgbClr val="58595B"/>
                          </a:solidFill>
                          <a:effectLst/>
                          <a:latin typeface="+mn-lt"/>
                          <a:ea typeface="+mn-ea"/>
                          <a:cs typeface="+mn-cs"/>
                        </a:rPr>
                        <a:t>16.3x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15.0x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14.9x</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5.3%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5.6%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423041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noGrp="1"/>
          </p:cNvGraphicFramePr>
          <p:nvPr>
            <p:extLst>
              <p:ext uri="{D42A27DB-BD31-4B8C-83A1-F6EECF244321}">
                <p14:modId xmlns:p14="http://schemas.microsoft.com/office/powerpoint/2010/main" val="4066803445"/>
              </p:ext>
            </p:extLst>
          </p:nvPr>
        </p:nvGraphicFramePr>
        <p:xfrm>
          <a:off x="226963" y="2087563"/>
          <a:ext cx="9004959" cy="4260483"/>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p:cNvSpPr>
            <a:spLocks noGrp="1"/>
          </p:cNvSpPr>
          <p:nvPr>
            <p:ph type="body" sz="quarter" idx="12"/>
          </p:nvPr>
        </p:nvSpPr>
        <p:spPr/>
        <p:txBody>
          <a:bodyPr/>
          <a:lstStyle/>
          <a:p>
            <a:pPr marL="0" indent="0">
              <a:buNone/>
            </a:pPr>
            <a:r>
              <a:rPr lang="en-GB" dirty="0" smtClean="0"/>
              <a:t>Earlier-stage technology valuations appear unstretched</a:t>
            </a:r>
            <a:endParaRPr lang="en-GB" dirty="0"/>
          </a:p>
        </p:txBody>
      </p:sp>
      <p:sp>
        <p:nvSpPr>
          <p:cNvPr id="3" name="Title 2"/>
          <p:cNvSpPr>
            <a:spLocks noGrp="1"/>
          </p:cNvSpPr>
          <p:nvPr>
            <p:ph type="title"/>
          </p:nvPr>
        </p:nvSpPr>
        <p:spPr/>
        <p:txBody>
          <a:bodyPr/>
          <a:lstStyle/>
          <a:p>
            <a:r>
              <a:rPr lang="en-GB" dirty="0" smtClean="0"/>
              <a:t>Biotech Interest Not Yet Exuberant</a:t>
            </a:r>
            <a:endParaRPr lang="en-GB" dirty="0"/>
          </a:p>
        </p:txBody>
      </p:sp>
      <p:sp>
        <p:nvSpPr>
          <p:cNvPr id="5" name="Text Box 120"/>
          <p:cNvSpPr txBox="1">
            <a:spLocks noChangeArrowheads="1"/>
          </p:cNvSpPr>
          <p:nvPr/>
        </p:nvSpPr>
        <p:spPr bwMode="auto">
          <a:xfrm>
            <a:off x="440426" y="6623953"/>
            <a:ext cx="4484584" cy="215444"/>
          </a:xfrm>
          <a:prstGeom prst="rect">
            <a:avLst/>
          </a:prstGeom>
          <a:noFill/>
          <a:ln w="9525">
            <a:noFill/>
            <a:miter lim="800000"/>
            <a:headEnd/>
            <a:tailEnd/>
          </a:ln>
        </p:spPr>
        <p:txBody>
          <a:bodyPr wrap="square" lIns="0" rIns="0">
            <a:spAutoFit/>
          </a:bodyPr>
          <a:lstStyle/>
          <a:p>
            <a:r>
              <a:rPr lang="en-GB" sz="800" b="1" dirty="0" smtClean="0"/>
              <a:t>Source: </a:t>
            </a:r>
            <a:r>
              <a:rPr lang="en-GB" sz="800" dirty="0" smtClean="0"/>
              <a:t>ISI Group, January 2015.</a:t>
            </a:r>
          </a:p>
        </p:txBody>
      </p:sp>
      <p:sp>
        <p:nvSpPr>
          <p:cNvPr id="6" name="Rectangle 5"/>
          <p:cNvSpPr/>
          <p:nvPr/>
        </p:nvSpPr>
        <p:spPr>
          <a:xfrm>
            <a:off x="350205" y="1784803"/>
            <a:ext cx="5472973" cy="307777"/>
          </a:xfrm>
          <a:prstGeom prst="rect">
            <a:avLst/>
          </a:prstGeom>
        </p:spPr>
        <p:txBody>
          <a:bodyPr wrap="none">
            <a:spAutoFit/>
          </a:bodyPr>
          <a:lstStyle/>
          <a:p>
            <a:pPr>
              <a:defRPr sz="1400" b="0" i="0" u="none" strike="noStrike" kern="1200" spc="0" baseline="0">
                <a:solidFill>
                  <a:srgbClr val="474447">
                    <a:lumMod val="65000"/>
                    <a:lumOff val="35000"/>
                  </a:srgbClr>
                </a:solidFill>
                <a:latin typeface="Arial" panose="020B0604020202020204" pitchFamily="34" charset="0"/>
                <a:ea typeface="+mn-ea"/>
                <a:cs typeface="Arial" panose="020B0604020202020204" pitchFamily="34" charset="0"/>
              </a:defRPr>
            </a:pPr>
            <a:r>
              <a:rPr lang="en-GB" b="1" dirty="0" smtClean="0">
                <a:solidFill>
                  <a:srgbClr val="005288"/>
                </a:solidFill>
                <a:latin typeface="Arial" panose="020B0604020202020204" pitchFamily="34" charset="0"/>
                <a:cs typeface="Arial" panose="020B0604020202020204" pitchFamily="34" charset="0"/>
              </a:rPr>
              <a:t>Unprofitable US Biotechnology companies $0-1bn market-cap</a:t>
            </a:r>
            <a:endParaRPr lang="en-GB" b="1" dirty="0">
              <a:solidFill>
                <a:srgbClr val="005288"/>
              </a:solidFill>
              <a:latin typeface="Arial" panose="020B0604020202020204" pitchFamily="34" charset="0"/>
              <a:cs typeface="Arial" panose="020B0604020202020204" pitchFamily="34" charset="0"/>
            </a:endParaRPr>
          </a:p>
        </p:txBody>
      </p:sp>
      <p:cxnSp>
        <p:nvCxnSpPr>
          <p:cNvPr id="7" name="Straight Connector 6"/>
          <p:cNvCxnSpPr/>
          <p:nvPr/>
        </p:nvCxnSpPr>
        <p:spPr>
          <a:xfrm>
            <a:off x="450347" y="2071913"/>
            <a:ext cx="8667276"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1546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22" name="Content Placeholder 5"/>
          <p:cNvSpPr txBox="1">
            <a:spLocks/>
          </p:cNvSpPr>
          <p:nvPr/>
        </p:nvSpPr>
        <p:spPr bwMode="auto">
          <a:xfrm>
            <a:off x="5036535"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
        <p:nvSpPr>
          <p:cNvPr id="23" name="Content Placeholder 5"/>
          <p:cNvSpPr>
            <a:spLocks noGrp="1"/>
          </p:cNvSpPr>
          <p:nvPr>
            <p:ph idx="1"/>
          </p:nvPr>
        </p:nvSpPr>
        <p:spPr>
          <a:xfrm>
            <a:off x="433388" y="1638300"/>
            <a:ext cx="4521789" cy="5124450"/>
          </a:xfrm>
        </p:spPr>
        <p:txBody>
          <a:body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Biotech’s </a:t>
            </a:r>
            <a:r>
              <a:rPr lang="en-GB" dirty="0">
                <a:solidFill>
                  <a:srgbClr val="58595B"/>
                </a:solidFill>
              </a:rPr>
              <a:t>scientific innovation is delivering</a:t>
            </a:r>
          </a:p>
          <a:p>
            <a:pPr lvl="3" eaLnBrk="1" hangingPunct="1">
              <a:lnSpc>
                <a:spcPct val="120000"/>
              </a:lnSpc>
              <a:spcBef>
                <a:spcPts val="600"/>
              </a:spcBef>
              <a:buSzPts val="1600"/>
              <a:buFont typeface="Arial" pitchFamily="34" charset="0"/>
              <a:buChar char="•"/>
            </a:pPr>
            <a:r>
              <a:rPr lang="en-GB" dirty="0">
                <a:solidFill>
                  <a:srgbClr val="58595B"/>
                </a:solidFill>
              </a:rPr>
              <a:t>Industry’s R&amp;D productivity is improving</a:t>
            </a:r>
          </a:p>
          <a:p>
            <a:pPr lvl="3" eaLnBrk="1" hangingPunct="1">
              <a:lnSpc>
                <a:spcPct val="120000"/>
              </a:lnSpc>
              <a:spcBef>
                <a:spcPts val="600"/>
              </a:spcBef>
              <a:buSzPts val="1600"/>
              <a:buFont typeface="Arial" pitchFamily="34" charset="0"/>
              <a:buChar char="•"/>
            </a:pPr>
            <a:r>
              <a:rPr lang="en-GB" dirty="0">
                <a:solidFill>
                  <a:srgbClr val="58595B"/>
                </a:solidFill>
              </a:rPr>
              <a:t>Empowered FDA is rewarding </a:t>
            </a:r>
            <a:r>
              <a:rPr lang="en-GB" dirty="0" smtClean="0">
                <a:solidFill>
                  <a:srgbClr val="58595B"/>
                </a:solidFill>
              </a:rPr>
              <a:t>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Strong</a:t>
            </a:r>
            <a:r>
              <a:rPr lang="en-GB" dirty="0">
                <a:solidFill>
                  <a:srgbClr val="58595B"/>
                </a:solidFill>
              </a:rPr>
              <a:t>, robust, and rare defensive growth</a:t>
            </a:r>
          </a:p>
          <a:p>
            <a:pPr lvl="3" eaLnBrk="1" hangingPunct="1">
              <a:lnSpc>
                <a:spcPct val="120000"/>
              </a:lnSpc>
              <a:spcBef>
                <a:spcPts val="600"/>
              </a:spcBef>
              <a:buSzPts val="1600"/>
              <a:buFont typeface="Arial" pitchFamily="34" charset="0"/>
              <a:buChar char="•"/>
            </a:pPr>
            <a:r>
              <a:rPr lang="en-GB" dirty="0">
                <a:solidFill>
                  <a:srgbClr val="58595B"/>
                </a:solidFill>
              </a:rPr>
              <a:t>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EPS growth underpinned by margin flexibility</a:t>
            </a:r>
          </a:p>
          <a:p>
            <a:pPr lvl="3" eaLnBrk="1" hangingPunct="1">
              <a:lnSpc>
                <a:spcPct val="120000"/>
              </a:lnSpc>
              <a:spcBef>
                <a:spcPts val="600"/>
              </a:spcBef>
              <a:buSzPts val="1600"/>
              <a:buFont typeface="Arial" pitchFamily="34" charset="0"/>
              <a:buChar char="•"/>
            </a:pPr>
            <a:r>
              <a:rPr lang="en-GB" dirty="0">
                <a:solidFill>
                  <a:srgbClr val="58595B"/>
                </a:solidFill>
              </a:rPr>
              <a:t>High barriers to entry, long product </a:t>
            </a:r>
            <a:r>
              <a:rPr lang="en-GB" dirty="0" smtClean="0">
                <a:solidFill>
                  <a:srgbClr val="58595B"/>
                </a:solidFill>
              </a:rPr>
              <a:t>cycles</a:t>
            </a:r>
          </a:p>
          <a:p>
            <a:pPr lvl="3" eaLnBrk="1" hangingPunct="1">
              <a:lnSpc>
                <a:spcPct val="120000"/>
              </a:lnSpc>
              <a:spcBef>
                <a:spcPts val="600"/>
              </a:spcBef>
              <a:buSzPts val="1600"/>
              <a:buFont typeface="Arial" pitchFamily="34" charset="0"/>
              <a:buChar char="•"/>
            </a:pPr>
            <a:r>
              <a:rPr lang="en-GB" dirty="0" smtClean="0">
                <a:solidFill>
                  <a:srgbClr val="58595B"/>
                </a:solidFill>
              </a:rPr>
              <a:t>Drug industry structure driving M&amp;A activity</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a:p>
            <a:pPr>
              <a:buNone/>
            </a:pPr>
            <a:endParaRPr lang="en-US" dirty="0"/>
          </a:p>
        </p:txBody>
      </p:sp>
      <p:pic>
        <p:nvPicPr>
          <p:cNvPr id="10"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4" y="2061494"/>
            <a:ext cx="370151" cy="36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812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445520" y="1015138"/>
            <a:ext cx="9847262" cy="481019"/>
          </a:xfrm>
        </p:spPr>
        <p:txBody>
          <a:bodyPr/>
          <a:lstStyle/>
          <a:p>
            <a:pPr>
              <a:buNone/>
            </a:pPr>
            <a:r>
              <a:rPr lang="en-GB" dirty="0" smtClean="0">
                <a:solidFill>
                  <a:srgbClr val="E07E27"/>
                </a:solidFill>
              </a:rPr>
              <a:t>2013 and 2014 have seen the release of the log-jam</a:t>
            </a:r>
          </a:p>
        </p:txBody>
      </p:sp>
      <p:sp>
        <p:nvSpPr>
          <p:cNvPr id="9218" name="Rectangle 2"/>
          <p:cNvSpPr>
            <a:spLocks noGrp="1" noChangeArrowheads="1"/>
          </p:cNvSpPr>
          <p:nvPr>
            <p:ph type="title"/>
          </p:nvPr>
        </p:nvSpPr>
        <p:spPr/>
        <p:txBody>
          <a:bodyPr/>
          <a:lstStyle/>
          <a:p>
            <a:pPr eaLnBrk="1" hangingPunct="1"/>
            <a:r>
              <a:rPr dirty="0" smtClean="0"/>
              <a:t>Biotech IPO Window Attracting Controversy</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8" name="Text Box 120"/>
          <p:cNvSpPr txBox="1">
            <a:spLocks noChangeArrowheads="1"/>
          </p:cNvSpPr>
          <p:nvPr/>
        </p:nvSpPr>
        <p:spPr bwMode="auto">
          <a:xfrm>
            <a:off x="440425" y="6623787"/>
            <a:ext cx="7358413" cy="215444"/>
          </a:xfrm>
          <a:prstGeom prst="rect">
            <a:avLst/>
          </a:prstGeom>
          <a:noFill/>
          <a:ln w="9525">
            <a:noFill/>
            <a:miter lim="800000"/>
            <a:headEnd/>
            <a:tailEnd/>
          </a:ln>
        </p:spPr>
        <p:txBody>
          <a:bodyPr wrap="square" lIns="0" rIns="0">
            <a:spAutoFit/>
          </a:bodyPr>
          <a:lstStyle/>
          <a:p>
            <a:pPr eaLnBrk="1" hangingPunct="1"/>
            <a:r>
              <a:rPr lang="en-GB" sz="800" b="1" dirty="0" smtClean="0">
                <a:solidFill>
                  <a:srgbClr val="58595B"/>
                </a:solidFill>
              </a:rPr>
              <a:t>Source: </a:t>
            </a:r>
            <a:r>
              <a:rPr lang="en-GB" sz="800" dirty="0" smtClean="0">
                <a:solidFill>
                  <a:srgbClr val="58595B"/>
                </a:solidFill>
              </a:rPr>
              <a:t>Credit Suisse Research, 11 December 2014</a:t>
            </a:r>
            <a:endParaRPr lang="en-GB" sz="800" dirty="0" smtClean="0"/>
          </a:p>
        </p:txBody>
      </p:sp>
      <p:graphicFrame>
        <p:nvGraphicFramePr>
          <p:cNvPr id="17" name="Chart 16"/>
          <p:cNvGraphicFramePr/>
          <p:nvPr>
            <p:extLst>
              <p:ext uri="{D42A27DB-BD31-4B8C-83A1-F6EECF244321}">
                <p14:modId xmlns:p14="http://schemas.microsoft.com/office/powerpoint/2010/main" val="3629874091"/>
              </p:ext>
            </p:extLst>
          </p:nvPr>
        </p:nvGraphicFramePr>
        <p:xfrm>
          <a:off x="546712" y="1881188"/>
          <a:ext cx="9454538" cy="4462096"/>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rot="16200000">
            <a:off x="-126417" y="3359762"/>
            <a:ext cx="1287532" cy="276999"/>
          </a:xfrm>
          <a:prstGeom prst="rect">
            <a:avLst/>
          </a:prstGeom>
          <a:noFill/>
        </p:spPr>
        <p:txBody>
          <a:bodyPr wrap="none" rtlCol="0">
            <a:spAutoFit/>
          </a:bodyPr>
          <a:lstStyle/>
          <a:p>
            <a:r>
              <a:rPr lang="en-GB" sz="1200" dirty="0" smtClean="0">
                <a:solidFill>
                  <a:srgbClr val="58595B"/>
                </a:solidFill>
              </a:rPr>
              <a:t>Number of IPOs</a:t>
            </a:r>
          </a:p>
        </p:txBody>
      </p:sp>
    </p:spTree>
    <p:extLst>
      <p:ext uri="{BB962C8B-B14F-4D97-AF65-F5344CB8AC3E}">
        <p14:creationId xmlns:p14="http://schemas.microsoft.com/office/powerpoint/2010/main" val="34244251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454313" y="1015138"/>
            <a:ext cx="9847262" cy="481019"/>
          </a:xfrm>
        </p:spPr>
        <p:txBody>
          <a:bodyPr/>
          <a:lstStyle/>
          <a:p>
            <a:pPr>
              <a:buNone/>
            </a:pPr>
            <a:r>
              <a:rPr lang="en-GB" dirty="0" smtClean="0">
                <a:solidFill>
                  <a:srgbClr val="E07E27"/>
                </a:solidFill>
              </a:rPr>
              <a:t>Amounts raised and valuations seem normal</a:t>
            </a:r>
          </a:p>
        </p:txBody>
      </p:sp>
      <p:sp>
        <p:nvSpPr>
          <p:cNvPr id="9218" name="Rectangle 2"/>
          <p:cNvSpPr>
            <a:spLocks noGrp="1" noChangeArrowheads="1"/>
          </p:cNvSpPr>
          <p:nvPr>
            <p:ph type="title"/>
          </p:nvPr>
        </p:nvSpPr>
        <p:spPr/>
        <p:txBody>
          <a:bodyPr/>
          <a:lstStyle/>
          <a:p>
            <a:pPr eaLnBrk="1" hangingPunct="1"/>
            <a:r>
              <a:rPr dirty="0" smtClean="0"/>
              <a:t>Capital Raised Doesn</a:t>
            </a:r>
            <a:r>
              <a:rPr lang="en-GB" dirty="0" smtClean="0"/>
              <a:t>’</a:t>
            </a:r>
            <a:r>
              <a:rPr dirty="0" smtClean="0"/>
              <a:t>t Seem Excessive</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120"/>
          <p:cNvSpPr txBox="1">
            <a:spLocks noChangeArrowheads="1"/>
          </p:cNvSpPr>
          <p:nvPr/>
        </p:nvSpPr>
        <p:spPr bwMode="auto">
          <a:xfrm>
            <a:off x="440425" y="6623787"/>
            <a:ext cx="7358413" cy="215444"/>
          </a:xfrm>
          <a:prstGeom prst="rect">
            <a:avLst/>
          </a:prstGeom>
          <a:noFill/>
          <a:ln w="9525">
            <a:noFill/>
            <a:miter lim="800000"/>
            <a:headEnd/>
            <a:tailEnd/>
          </a:ln>
        </p:spPr>
        <p:txBody>
          <a:bodyPr wrap="square" lIns="0" rIns="0">
            <a:spAutoFit/>
          </a:bodyPr>
          <a:lstStyle/>
          <a:p>
            <a:pPr eaLnBrk="1" hangingPunct="1"/>
            <a:r>
              <a:rPr lang="en-GB" sz="800" b="1" dirty="0" smtClean="0">
                <a:solidFill>
                  <a:srgbClr val="58595B"/>
                </a:solidFill>
              </a:rPr>
              <a:t>Source: </a:t>
            </a:r>
            <a:r>
              <a:rPr lang="en-GB" sz="800" dirty="0" smtClean="0">
                <a:solidFill>
                  <a:srgbClr val="58595B"/>
                </a:solidFill>
              </a:rPr>
              <a:t>Credit Suisse Research, 11 December 2014</a:t>
            </a:r>
            <a:endParaRPr lang="en-GB" sz="800" dirty="0" smtClean="0"/>
          </a:p>
        </p:txBody>
      </p:sp>
      <p:sp>
        <p:nvSpPr>
          <p:cNvPr id="8" name="TextBox 7"/>
          <p:cNvSpPr txBox="1"/>
          <p:nvPr/>
        </p:nvSpPr>
        <p:spPr>
          <a:xfrm>
            <a:off x="378071" y="1556235"/>
            <a:ext cx="9478106" cy="584775"/>
          </a:xfrm>
          <a:prstGeom prst="rect">
            <a:avLst/>
          </a:prstGeom>
          <a:noFill/>
        </p:spPr>
        <p:txBody>
          <a:bodyPr wrap="square" rtlCol="0">
            <a:spAutoFit/>
          </a:bodyPr>
          <a:lstStyle/>
          <a:p>
            <a:pPr marL="273050" indent="-273050">
              <a:buClr>
                <a:srgbClr val="E07E27"/>
              </a:buClr>
              <a:buFont typeface="Arial" pitchFamily="34" charset="0"/>
              <a:buChar char="•"/>
              <a:tabLst>
                <a:tab pos="273050" algn="l"/>
              </a:tabLst>
            </a:pPr>
            <a:r>
              <a:rPr lang="en-GB" sz="1600" dirty="0" smtClean="0"/>
              <a:t>The average raise and post IPO valuation are lower for the recent class of IPOs (200-2014 YTD) than for the class of 2000 </a:t>
            </a:r>
          </a:p>
        </p:txBody>
      </p:sp>
      <p:graphicFrame>
        <p:nvGraphicFramePr>
          <p:cNvPr id="10" name="Chart 9"/>
          <p:cNvGraphicFramePr/>
          <p:nvPr/>
        </p:nvGraphicFramePr>
        <p:xfrm>
          <a:off x="677863" y="2695942"/>
          <a:ext cx="4686300" cy="298059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291457" y="3530118"/>
            <a:ext cx="1587066" cy="276999"/>
          </a:xfrm>
          <a:prstGeom prst="rect">
            <a:avLst/>
          </a:prstGeom>
          <a:noFill/>
        </p:spPr>
        <p:txBody>
          <a:bodyPr wrap="square" rtlCol="0">
            <a:spAutoFit/>
          </a:bodyPr>
          <a:lstStyle/>
          <a:p>
            <a:r>
              <a:rPr lang="en-GB" sz="1200" dirty="0" smtClean="0">
                <a:solidFill>
                  <a:srgbClr val="58595B"/>
                </a:solidFill>
              </a:rPr>
              <a:t>Billions of Dollars ($)</a:t>
            </a:r>
          </a:p>
        </p:txBody>
      </p:sp>
      <p:graphicFrame>
        <p:nvGraphicFramePr>
          <p:cNvPr id="12" name="Chart 11"/>
          <p:cNvGraphicFramePr/>
          <p:nvPr/>
        </p:nvGraphicFramePr>
        <p:xfrm>
          <a:off x="5521568" y="2646485"/>
          <a:ext cx="4607169" cy="2795953"/>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rot="16200000">
            <a:off x="4624913" y="3557961"/>
            <a:ext cx="1625167" cy="276999"/>
          </a:xfrm>
          <a:prstGeom prst="rect">
            <a:avLst/>
          </a:prstGeom>
          <a:noFill/>
        </p:spPr>
        <p:txBody>
          <a:bodyPr wrap="square" rtlCol="0">
            <a:spAutoFit/>
          </a:bodyPr>
          <a:lstStyle/>
          <a:p>
            <a:r>
              <a:rPr lang="en-GB" sz="1200" dirty="0" smtClean="0">
                <a:solidFill>
                  <a:srgbClr val="58595B"/>
                </a:solidFill>
              </a:rPr>
              <a:t>Millions of Dollars ($)</a:t>
            </a:r>
          </a:p>
        </p:txBody>
      </p:sp>
    </p:spTree>
    <p:extLst>
      <p:ext uri="{BB962C8B-B14F-4D97-AF65-F5344CB8AC3E}">
        <p14:creationId xmlns:p14="http://schemas.microsoft.com/office/powerpoint/2010/main" val="1189072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Performance suggests enthusiasm rather than exuberance</a:t>
            </a:r>
          </a:p>
        </p:txBody>
      </p:sp>
      <p:sp>
        <p:nvSpPr>
          <p:cNvPr id="9218" name="Rectangle 2"/>
          <p:cNvSpPr>
            <a:spLocks noGrp="1" noChangeArrowheads="1"/>
          </p:cNvSpPr>
          <p:nvPr>
            <p:ph type="title"/>
          </p:nvPr>
        </p:nvSpPr>
        <p:spPr/>
        <p:txBody>
          <a:bodyPr/>
          <a:lstStyle/>
          <a:p>
            <a:pPr eaLnBrk="1" hangingPunct="1"/>
            <a:r>
              <a:rPr lang="en-US" dirty="0" smtClean="0"/>
              <a:t>IPOs Have Generally Underperformed</a:t>
            </a:r>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120"/>
          <p:cNvSpPr txBox="1">
            <a:spLocks noChangeArrowheads="1"/>
          </p:cNvSpPr>
          <p:nvPr/>
        </p:nvSpPr>
        <p:spPr bwMode="auto">
          <a:xfrm>
            <a:off x="440425" y="6623787"/>
            <a:ext cx="8360675" cy="215444"/>
          </a:xfrm>
          <a:prstGeom prst="rect">
            <a:avLst/>
          </a:prstGeom>
          <a:noFill/>
          <a:ln w="9525">
            <a:noFill/>
            <a:miter lim="800000"/>
            <a:headEnd/>
            <a:tailEnd/>
          </a:ln>
        </p:spPr>
        <p:txBody>
          <a:bodyPr wrap="square" lIns="0" rIns="0">
            <a:spAutoFit/>
          </a:bodyPr>
          <a:lstStyle/>
          <a:p>
            <a:pPr eaLnBrk="1" hangingPunct="1"/>
            <a:r>
              <a:rPr lang="en-GB" sz="800" b="1" dirty="0" smtClean="0">
                <a:solidFill>
                  <a:srgbClr val="58595B"/>
                </a:solidFill>
              </a:rPr>
              <a:t>Source: </a:t>
            </a:r>
            <a:r>
              <a:rPr lang="en-GB" sz="800" dirty="0" smtClean="0">
                <a:solidFill>
                  <a:srgbClr val="58595B"/>
                </a:solidFill>
              </a:rPr>
              <a:t>Credit Suisse Research, 11 December 2014. Note: The index is calculated by taking the un-weighted return if one dollar was invested in each of the IPO’s.</a:t>
            </a:r>
            <a:endParaRPr lang="en-GB" sz="800" dirty="0" smtClean="0"/>
          </a:p>
        </p:txBody>
      </p:sp>
      <p:pic>
        <p:nvPicPr>
          <p:cNvPr id="44033" name="Picture 1"/>
          <p:cNvPicPr>
            <a:picLocks noChangeAspect="1" noChangeArrowheads="1"/>
          </p:cNvPicPr>
          <p:nvPr/>
        </p:nvPicPr>
        <p:blipFill>
          <a:blip r:embed="rId3" cstate="print"/>
          <a:srcRect/>
          <a:stretch>
            <a:fillRect/>
          </a:stretch>
        </p:blipFill>
        <p:spPr bwMode="auto">
          <a:xfrm>
            <a:off x="523527" y="2087563"/>
            <a:ext cx="8645874" cy="4163768"/>
          </a:xfrm>
          <a:prstGeom prst="rect">
            <a:avLst/>
          </a:prstGeom>
          <a:noFill/>
          <a:ln w="9525">
            <a:noFill/>
            <a:miter lim="800000"/>
            <a:headEnd/>
            <a:tailEnd/>
          </a:ln>
        </p:spPr>
      </p:pic>
    </p:spTree>
    <p:extLst>
      <p:ext uri="{BB962C8B-B14F-4D97-AF65-F5344CB8AC3E}">
        <p14:creationId xmlns:p14="http://schemas.microsoft.com/office/powerpoint/2010/main" val="2648013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The average IPO stock has returned 17% less than the NBI</a:t>
            </a:r>
          </a:p>
        </p:txBody>
      </p:sp>
      <p:sp>
        <p:nvSpPr>
          <p:cNvPr id="9218" name="Rectangle 2"/>
          <p:cNvSpPr>
            <a:spLocks noGrp="1" noChangeArrowheads="1"/>
          </p:cNvSpPr>
          <p:nvPr>
            <p:ph type="title"/>
          </p:nvPr>
        </p:nvSpPr>
        <p:spPr/>
        <p:txBody>
          <a:bodyPr/>
          <a:lstStyle/>
          <a:p>
            <a:pPr eaLnBrk="1" hangingPunct="1"/>
            <a:r>
              <a:rPr lang="en-US" dirty="0" smtClean="0"/>
              <a:t>Significant Dispersion Of IPO Returns</a:t>
            </a:r>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pic>
        <p:nvPicPr>
          <p:cNvPr id="41985" name="Picture 1"/>
          <p:cNvPicPr>
            <a:picLocks noChangeAspect="1" noChangeArrowheads="1"/>
          </p:cNvPicPr>
          <p:nvPr/>
        </p:nvPicPr>
        <p:blipFill>
          <a:blip r:embed="rId3" cstate="print"/>
          <a:srcRect/>
          <a:stretch>
            <a:fillRect/>
          </a:stretch>
        </p:blipFill>
        <p:spPr bwMode="auto">
          <a:xfrm>
            <a:off x="923193" y="1644162"/>
            <a:ext cx="7693758" cy="4668866"/>
          </a:xfrm>
          <a:prstGeom prst="rect">
            <a:avLst/>
          </a:prstGeom>
          <a:noFill/>
          <a:ln w="9525">
            <a:noFill/>
            <a:miter lim="800000"/>
            <a:headEnd/>
            <a:tailEnd/>
          </a:ln>
        </p:spPr>
      </p:pic>
      <p:sp>
        <p:nvSpPr>
          <p:cNvPr id="8" name="TextBox 7"/>
          <p:cNvSpPr txBox="1"/>
          <p:nvPr/>
        </p:nvSpPr>
        <p:spPr>
          <a:xfrm>
            <a:off x="369279" y="6383220"/>
            <a:ext cx="9750669" cy="461665"/>
          </a:xfrm>
          <a:prstGeom prst="rect">
            <a:avLst/>
          </a:prstGeom>
          <a:noFill/>
        </p:spPr>
        <p:txBody>
          <a:bodyPr wrap="square" rtlCol="0">
            <a:spAutoFit/>
          </a:bodyPr>
          <a:lstStyle/>
          <a:p>
            <a:r>
              <a:rPr lang="en-GB" sz="800" b="1" dirty="0" smtClean="0"/>
              <a:t>Source: </a:t>
            </a:r>
            <a:r>
              <a:rPr lang="en-GB" sz="800" dirty="0" smtClean="0"/>
              <a:t>Polar Capital &amp; Bloomberg.  For illustrative purposes only, shows performance of all U.S. Biotechnology company IPOs since 1 January 2013 – return from respective IPO date to 28 February 2015. It should not be assumed that recommendations made in future will be profitable or will equal performance of the securities in this document. A list of all recommendations made within the immediately preceding 12 months is available upon request.</a:t>
            </a:r>
            <a:endParaRPr lang="en-GB" sz="800" dirty="0"/>
          </a:p>
        </p:txBody>
      </p:sp>
    </p:spTree>
    <p:extLst>
      <p:ext uri="{BB962C8B-B14F-4D97-AF65-F5344CB8AC3E}">
        <p14:creationId xmlns:p14="http://schemas.microsoft.com/office/powerpoint/2010/main" val="2825601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22" name="Content Placeholder 5"/>
          <p:cNvSpPr txBox="1">
            <a:spLocks/>
          </p:cNvSpPr>
          <p:nvPr/>
        </p:nvSpPr>
        <p:spPr bwMode="auto">
          <a:xfrm>
            <a:off x="5036535"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
        <p:nvSpPr>
          <p:cNvPr id="23" name="Content Placeholder 5"/>
          <p:cNvSpPr>
            <a:spLocks noGrp="1"/>
          </p:cNvSpPr>
          <p:nvPr>
            <p:ph idx="1"/>
          </p:nvPr>
        </p:nvSpPr>
        <p:spPr>
          <a:xfrm>
            <a:off x="433388" y="1638300"/>
            <a:ext cx="4521789" cy="5124450"/>
          </a:xfrm>
        </p:spPr>
        <p:txBody>
          <a:body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Biotech’s </a:t>
            </a:r>
            <a:r>
              <a:rPr lang="en-GB" dirty="0">
                <a:solidFill>
                  <a:srgbClr val="58595B"/>
                </a:solidFill>
              </a:rPr>
              <a:t>scientific innovation is delivering</a:t>
            </a:r>
          </a:p>
          <a:p>
            <a:pPr lvl="3" eaLnBrk="1" hangingPunct="1">
              <a:lnSpc>
                <a:spcPct val="120000"/>
              </a:lnSpc>
              <a:spcBef>
                <a:spcPts val="600"/>
              </a:spcBef>
              <a:buSzPts val="1600"/>
              <a:buFont typeface="Arial" pitchFamily="34" charset="0"/>
              <a:buChar char="•"/>
            </a:pPr>
            <a:r>
              <a:rPr lang="en-GB" dirty="0">
                <a:solidFill>
                  <a:srgbClr val="58595B"/>
                </a:solidFill>
              </a:rPr>
              <a:t>Industry’s R&amp;D productivity is improving</a:t>
            </a:r>
          </a:p>
          <a:p>
            <a:pPr lvl="3" eaLnBrk="1" hangingPunct="1">
              <a:lnSpc>
                <a:spcPct val="120000"/>
              </a:lnSpc>
              <a:spcBef>
                <a:spcPts val="600"/>
              </a:spcBef>
              <a:buSzPts val="1600"/>
              <a:buFont typeface="Arial" pitchFamily="34" charset="0"/>
              <a:buChar char="•"/>
            </a:pPr>
            <a:r>
              <a:rPr lang="en-GB" dirty="0">
                <a:solidFill>
                  <a:srgbClr val="58595B"/>
                </a:solidFill>
              </a:rPr>
              <a:t>Empowered FDA is rewarding </a:t>
            </a:r>
            <a:r>
              <a:rPr lang="en-GB" dirty="0" smtClean="0">
                <a:solidFill>
                  <a:srgbClr val="58595B"/>
                </a:solidFill>
              </a:rPr>
              <a:t>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Strong</a:t>
            </a:r>
            <a:r>
              <a:rPr lang="en-GB" dirty="0">
                <a:solidFill>
                  <a:srgbClr val="58595B"/>
                </a:solidFill>
              </a:rPr>
              <a:t>, robust, and rare defensive growth</a:t>
            </a:r>
          </a:p>
          <a:p>
            <a:pPr lvl="3" eaLnBrk="1" hangingPunct="1">
              <a:lnSpc>
                <a:spcPct val="120000"/>
              </a:lnSpc>
              <a:spcBef>
                <a:spcPts val="600"/>
              </a:spcBef>
              <a:buSzPts val="1600"/>
              <a:buFont typeface="Arial" pitchFamily="34" charset="0"/>
              <a:buChar char="•"/>
            </a:pPr>
            <a:r>
              <a:rPr lang="en-GB" dirty="0">
                <a:solidFill>
                  <a:srgbClr val="58595B"/>
                </a:solidFill>
              </a:rPr>
              <a:t>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EPS growth underpinned by margin flexibility</a:t>
            </a:r>
          </a:p>
          <a:p>
            <a:pPr lvl="3" eaLnBrk="1" hangingPunct="1">
              <a:lnSpc>
                <a:spcPct val="120000"/>
              </a:lnSpc>
              <a:spcBef>
                <a:spcPts val="600"/>
              </a:spcBef>
              <a:buSzPts val="1600"/>
              <a:buFont typeface="Arial" pitchFamily="34" charset="0"/>
              <a:buChar char="•"/>
            </a:pPr>
            <a:r>
              <a:rPr lang="en-GB" dirty="0">
                <a:solidFill>
                  <a:srgbClr val="58595B"/>
                </a:solidFill>
              </a:rPr>
              <a:t>High barriers to entry, long product </a:t>
            </a:r>
            <a:r>
              <a:rPr lang="en-GB" dirty="0" smtClean="0">
                <a:solidFill>
                  <a:srgbClr val="58595B"/>
                </a:solidFill>
              </a:rPr>
              <a:t>cycles</a:t>
            </a:r>
          </a:p>
          <a:p>
            <a:pPr lvl="3" eaLnBrk="1" hangingPunct="1">
              <a:lnSpc>
                <a:spcPct val="120000"/>
              </a:lnSpc>
              <a:spcBef>
                <a:spcPts val="600"/>
              </a:spcBef>
              <a:buSzPts val="1600"/>
              <a:buFont typeface="Arial" pitchFamily="34" charset="0"/>
              <a:buChar char="•"/>
            </a:pPr>
            <a:r>
              <a:rPr lang="en-GB" dirty="0" smtClean="0">
                <a:solidFill>
                  <a:srgbClr val="58595B"/>
                </a:solidFill>
              </a:rPr>
              <a:t>Drug industry structure driving M&amp;A activity</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a:p>
            <a:pPr>
              <a:buNone/>
            </a:pPr>
            <a:endParaRPr lang="en-US" dirty="0"/>
          </a:p>
        </p:txBody>
      </p:sp>
      <p:pic>
        <p:nvPicPr>
          <p:cNvPr id="11"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4" y="206149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63100" y="2506052"/>
            <a:ext cx="370151" cy="36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826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Still strong, but exceptional 2014 makes Y-Y comps tougher</a:t>
            </a:r>
            <a:endParaRPr lang="en-US" dirty="0"/>
          </a:p>
        </p:txBody>
      </p:sp>
      <p:sp>
        <p:nvSpPr>
          <p:cNvPr id="50178" name="Rectangle 2"/>
          <p:cNvSpPr>
            <a:spLocks noGrp="1" noChangeArrowheads="1"/>
          </p:cNvSpPr>
          <p:nvPr>
            <p:ph type="title"/>
          </p:nvPr>
        </p:nvSpPr>
        <p:spPr/>
        <p:txBody>
          <a:bodyPr/>
          <a:lstStyle/>
          <a:p>
            <a:pPr eaLnBrk="1" hangingPunct="1"/>
            <a:r>
              <a:rPr lang="en-US" dirty="0" smtClean="0"/>
              <a:t>Big-Cap Biotech Growth To Moderate In 2015</a:t>
            </a:r>
          </a:p>
        </p:txBody>
      </p:sp>
      <p:sp>
        <p:nvSpPr>
          <p:cNvPr id="5017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8" name="Text Box 120"/>
          <p:cNvSpPr txBox="1">
            <a:spLocks noChangeArrowheads="1"/>
          </p:cNvSpPr>
          <p:nvPr/>
        </p:nvSpPr>
        <p:spPr bwMode="auto">
          <a:xfrm>
            <a:off x="447567" y="6507584"/>
            <a:ext cx="9497621" cy="461665"/>
          </a:xfrm>
          <a:prstGeom prst="rect">
            <a:avLst/>
          </a:prstGeom>
          <a:noFill/>
          <a:ln w="9525">
            <a:noFill/>
            <a:miter lim="800000"/>
            <a:headEnd/>
            <a:tailEnd/>
          </a:ln>
        </p:spPr>
        <p:txBody>
          <a:bodyPr wrap="square" lIns="0" rIns="0">
            <a:spAutoFit/>
          </a:bodyPr>
          <a:lstStyle/>
          <a:p>
            <a:r>
              <a:rPr lang="en-GB" sz="800" b="1" dirty="0" smtClean="0"/>
              <a:t>Source: </a:t>
            </a:r>
            <a:r>
              <a:rPr lang="en-GB" sz="800" dirty="0" smtClean="0"/>
              <a:t>Credit Suisse Research; Biotechnology Information Toolkit, 12 January 2015. </a:t>
            </a:r>
          </a:p>
          <a:p>
            <a:r>
              <a:rPr lang="en-GB" sz="800" b="1" dirty="0"/>
              <a:t>*</a:t>
            </a:r>
            <a:r>
              <a:rPr lang="en-GB" sz="800" dirty="0" smtClean="0"/>
              <a:t>For the four largest companies in each sector. Past performance is not indicative or a guarantee of future results.</a:t>
            </a:r>
          </a:p>
          <a:p>
            <a:r>
              <a:rPr lang="en-GB" sz="800" dirty="0" smtClean="0"/>
              <a:t> </a:t>
            </a:r>
          </a:p>
        </p:txBody>
      </p:sp>
      <p:graphicFrame>
        <p:nvGraphicFramePr>
          <p:cNvPr id="11" name="Table 10"/>
          <p:cNvGraphicFramePr>
            <a:graphicFrameLocks noGrp="1"/>
          </p:cNvGraphicFramePr>
          <p:nvPr>
            <p:extLst>
              <p:ext uri="{D42A27DB-BD31-4B8C-83A1-F6EECF244321}">
                <p14:modId xmlns:p14="http://schemas.microsoft.com/office/powerpoint/2010/main" val="1848119254"/>
              </p:ext>
            </p:extLst>
          </p:nvPr>
        </p:nvGraphicFramePr>
        <p:xfrm>
          <a:off x="485776" y="2301568"/>
          <a:ext cx="9849548" cy="3227447"/>
        </p:xfrm>
        <a:graphic>
          <a:graphicData uri="http://schemas.openxmlformats.org/drawingml/2006/table">
            <a:tbl>
              <a:tblPr>
                <a:tableStyleId>{5C22544A-7EE6-4342-B048-85BDC9FD1C3A}</a:tableStyleId>
              </a:tblPr>
              <a:tblGrid>
                <a:gridCol w="1843542"/>
                <a:gridCol w="686568"/>
                <a:gridCol w="1132342"/>
                <a:gridCol w="1181730"/>
                <a:gridCol w="93980"/>
                <a:gridCol w="928514"/>
                <a:gridCol w="995718"/>
                <a:gridCol w="995718"/>
                <a:gridCol w="995718"/>
                <a:gridCol w="995718"/>
              </a:tblGrid>
              <a:tr h="248405">
                <a:tc gridSpan="5">
                  <a:txBody>
                    <a:bodyPr/>
                    <a:lstStyle/>
                    <a:p>
                      <a:pPr algn="ctr" fontAlgn="b"/>
                      <a:r>
                        <a:rPr lang="en-GB" sz="1400" b="1" i="0" u="none" strike="noStrike" dirty="0" smtClean="0">
                          <a:solidFill>
                            <a:srgbClr val="005288"/>
                          </a:solidFill>
                          <a:effectLst/>
                          <a:latin typeface="Arial" panose="020B0604020202020204" pitchFamily="34" charset="0"/>
                        </a:rPr>
                        <a:t>                                                  Revenues (</a:t>
                      </a:r>
                      <a:r>
                        <a:rPr lang="en-GB" sz="1400" b="1" i="0" u="none" strike="noStrike" dirty="0" err="1" smtClean="0">
                          <a:solidFill>
                            <a:srgbClr val="005288"/>
                          </a:solidFill>
                          <a:effectLst/>
                          <a:latin typeface="Arial" panose="020B0604020202020204" pitchFamily="34" charset="0"/>
                        </a:rPr>
                        <a:t>YoY</a:t>
                      </a:r>
                      <a:r>
                        <a:rPr lang="en-GB" sz="1400" b="1" i="0" u="none" strike="noStrike" dirty="0" smtClean="0">
                          <a:solidFill>
                            <a:srgbClr val="005288"/>
                          </a:solidFill>
                          <a:effectLst/>
                          <a:latin typeface="Arial" panose="020B0604020202020204" pitchFamily="34" charset="0"/>
                        </a:rPr>
                        <a:t> Growth) </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ctr" fontAlgn="b"/>
                      <a:r>
                        <a:rPr lang="en-GB" sz="1400" b="1" i="0" u="none" strike="noStrike" dirty="0" smtClean="0">
                          <a:solidFill>
                            <a:srgbClr val="005288"/>
                          </a:solidFill>
                          <a:effectLst/>
                          <a:latin typeface="Arial" panose="020B0604020202020204" pitchFamily="34" charset="0"/>
                        </a:rPr>
                        <a:t>EPS (</a:t>
                      </a:r>
                      <a:r>
                        <a:rPr lang="en-GB" sz="1400" b="1" i="0" u="none" strike="noStrike" dirty="0" err="1" smtClean="0">
                          <a:solidFill>
                            <a:srgbClr val="005288"/>
                          </a:solidFill>
                          <a:effectLst/>
                          <a:latin typeface="Arial" panose="020B0604020202020204" pitchFamily="34" charset="0"/>
                        </a:rPr>
                        <a:t>YoY</a:t>
                      </a:r>
                      <a:r>
                        <a:rPr lang="en-GB" sz="1400" b="1" i="0" u="none" strike="noStrike" dirty="0" smtClean="0">
                          <a:solidFill>
                            <a:srgbClr val="005288"/>
                          </a:solidFill>
                          <a:effectLst/>
                          <a:latin typeface="Arial" panose="020B0604020202020204" pitchFamily="34" charset="0"/>
                        </a:rPr>
                        <a:t> Growth) </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12700" cmpd="sng">
                      <a:noFill/>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r>
              <a:tr h="248405">
                <a:tc>
                  <a:txBody>
                    <a:bodyPr/>
                    <a:lstStyle/>
                    <a:p>
                      <a:pPr algn="l" fontAlgn="b"/>
                      <a:r>
                        <a:rPr lang="en-GB" sz="1400" b="1" u="none" strike="noStrike" dirty="0" smtClean="0">
                          <a:solidFill>
                            <a:srgbClr val="005288"/>
                          </a:solidFill>
                          <a:effectLst/>
                        </a:rPr>
                        <a:t>Sector*</a:t>
                      </a:r>
                      <a:endParaRPr lang="en-GB" sz="1400" b="1" i="0" u="none" strike="noStrike" baseline="30000"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2014</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2015</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2016</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GB" sz="1400" b="1" i="0" u="none" strike="noStrike" dirty="0" smtClean="0">
                          <a:solidFill>
                            <a:srgbClr val="005288"/>
                          </a:solidFill>
                          <a:effectLst/>
                          <a:latin typeface="Arial" panose="020B0604020202020204" pitchFamily="34" charset="0"/>
                        </a:rPr>
                        <a:t>2017</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a:txBody>
                    <a:bodyPr/>
                    <a:lstStyle/>
                    <a:p>
                      <a:pPr algn="ctr" fontAlgn="b"/>
                      <a:r>
                        <a:rPr lang="en-GB" sz="1400" b="1" i="0" u="none" strike="noStrike" dirty="0" smtClean="0">
                          <a:solidFill>
                            <a:srgbClr val="005288"/>
                          </a:solidFill>
                          <a:effectLst/>
                          <a:latin typeface="Arial" panose="020B0604020202020204" pitchFamily="34" charset="0"/>
                        </a:rPr>
                        <a:t>2014</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2015</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2016</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2017</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r>
              <a:tr h="235984">
                <a:tc>
                  <a:txBody>
                    <a:bodyPr/>
                    <a:lstStyle/>
                    <a:p>
                      <a:pPr algn="l" fontAlgn="b"/>
                      <a:r>
                        <a:rPr lang="en-GB" sz="1300" b="1" i="0" u="none" strike="noStrike" dirty="0" smtClean="0">
                          <a:solidFill>
                            <a:srgbClr val="E07E27"/>
                          </a:solidFill>
                          <a:effectLst/>
                          <a:latin typeface="Arial" panose="020B0604020202020204" pitchFamily="34" charset="0"/>
                        </a:rPr>
                        <a:t>Biotechnology</a:t>
                      </a:r>
                      <a:endParaRPr lang="en-GB" sz="1300" b="1" i="0" u="none" strike="noStrike" dirty="0">
                        <a:solidFill>
                          <a:srgbClr val="E07E27"/>
                        </a:solidFill>
                        <a:effectLst/>
                        <a:latin typeface="Arial" panose="020B0604020202020204" pitchFamily="34" charset="0"/>
                      </a:endParaRPr>
                    </a:p>
                  </a:txBody>
                  <a:tcPr marL="0" marR="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1" u="none" strike="noStrike" kern="1200" dirty="0" smtClean="0">
                          <a:solidFill>
                            <a:srgbClr val="E07E27"/>
                          </a:solidFill>
                          <a:effectLst/>
                          <a:latin typeface="+mn-lt"/>
                          <a:ea typeface="+mn-ea"/>
                          <a:cs typeface="+mn-cs"/>
                        </a:rPr>
                        <a:t>43%</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1" u="none" strike="noStrike" kern="1200" dirty="0" smtClean="0">
                          <a:solidFill>
                            <a:srgbClr val="E07E27"/>
                          </a:solidFill>
                          <a:effectLst/>
                          <a:latin typeface="+mn-lt"/>
                          <a:ea typeface="+mn-ea"/>
                          <a:cs typeface="+mn-cs"/>
                        </a:rPr>
                        <a:t>11%</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1" u="none" strike="noStrike" kern="1200" dirty="0" smtClean="0">
                          <a:solidFill>
                            <a:srgbClr val="58595B"/>
                          </a:solidFill>
                          <a:effectLst/>
                          <a:latin typeface="+mn-lt"/>
                          <a:ea typeface="+mn-ea"/>
                          <a:cs typeface="+mn-cs"/>
                        </a:rPr>
                        <a:t>11%</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6%</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1" u="none" strike="noStrike" kern="1200" dirty="0" smtClean="0">
                          <a:solidFill>
                            <a:srgbClr val="E07E27"/>
                          </a:solidFill>
                          <a:effectLst/>
                          <a:latin typeface="+mn-lt"/>
                          <a:ea typeface="+mn-ea"/>
                          <a:cs typeface="+mn-cs"/>
                        </a:rPr>
                        <a:t>87%</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1" u="none" strike="noStrike" kern="1200" dirty="0" smtClean="0">
                          <a:solidFill>
                            <a:srgbClr val="E07E27"/>
                          </a:solidFill>
                          <a:effectLst/>
                          <a:latin typeface="+mn-lt"/>
                          <a:ea typeface="+mn-ea"/>
                          <a:cs typeface="+mn-cs"/>
                        </a:rPr>
                        <a:t>14%</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17%</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13%</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5984">
                <a:tc>
                  <a:txBody>
                    <a:bodyPr/>
                    <a:lstStyle/>
                    <a:p>
                      <a:pPr algn="l" fontAlgn="b"/>
                      <a:r>
                        <a:rPr lang="en-GB" sz="1300" b="0" i="0" u="none" strike="noStrike" dirty="0" smtClean="0">
                          <a:solidFill>
                            <a:srgbClr val="58595B"/>
                          </a:solidFill>
                          <a:effectLst/>
                          <a:latin typeface="Arial" panose="020B0604020202020204" pitchFamily="34" charset="0"/>
                        </a:rPr>
                        <a:t>Consumer Discretionary</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18%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76%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91%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5984">
                <a:tc>
                  <a:txBody>
                    <a:bodyPr/>
                    <a:lstStyle/>
                    <a:p>
                      <a:pPr algn="l" fontAlgn="b"/>
                      <a:r>
                        <a:rPr lang="en-GB" sz="1300" b="0" i="0" u="none" strike="noStrike" dirty="0" smtClean="0">
                          <a:solidFill>
                            <a:srgbClr val="58595B"/>
                          </a:solidFill>
                          <a:effectLst/>
                          <a:latin typeface="Arial" panose="020B0604020202020204" pitchFamily="34" charset="0"/>
                        </a:rPr>
                        <a:t>Telecom</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7%</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5984">
                <a:tc>
                  <a:txBody>
                    <a:bodyPr/>
                    <a:lstStyle/>
                    <a:p>
                      <a:pPr algn="l" fontAlgn="b"/>
                      <a:r>
                        <a:rPr lang="en-GB" sz="1300" b="0" i="0" u="none" strike="noStrike" dirty="0" smtClean="0">
                          <a:solidFill>
                            <a:srgbClr val="58595B"/>
                          </a:solidFill>
                          <a:effectLst/>
                          <a:latin typeface="Arial" panose="020B0604020202020204" pitchFamily="34" charset="0"/>
                        </a:rPr>
                        <a:t>IT</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11%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117992">
                <a:tc>
                  <a:txBody>
                    <a:bodyPr/>
                    <a:lstStyle/>
                    <a:p>
                      <a:pPr algn="l" fontAlgn="b"/>
                      <a:r>
                        <a:rPr lang="en-GB" sz="1300" b="0" i="0" u="none" strike="noStrike" dirty="0" smtClean="0">
                          <a:solidFill>
                            <a:srgbClr val="58595B"/>
                          </a:solidFill>
                          <a:effectLst/>
                          <a:latin typeface="Arial" panose="020B0604020202020204" pitchFamily="34" charset="0"/>
                        </a:rPr>
                        <a:t>Utilities</a:t>
                      </a:r>
                      <a:r>
                        <a:rPr lang="en-GB" sz="1300" b="0" i="0" u="none" strike="noStrike" baseline="0" dirty="0" smtClean="0">
                          <a:solidFill>
                            <a:srgbClr val="58595B"/>
                          </a:solidFill>
                          <a:effectLst/>
                          <a:latin typeface="Arial" panose="020B0604020202020204" pitchFamily="34" charset="0"/>
                        </a:rPr>
                        <a:t> </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0">
                <a:tc>
                  <a:txBody>
                    <a:bodyPr/>
                    <a:lstStyle/>
                    <a:p>
                      <a:pPr algn="l" fontAlgn="b"/>
                      <a:r>
                        <a:rPr lang="en-GB" sz="1300" b="0" i="0" u="none" strike="noStrike" dirty="0" smtClean="0">
                          <a:solidFill>
                            <a:srgbClr val="58595B"/>
                          </a:solidFill>
                          <a:effectLst/>
                          <a:latin typeface="Arial" panose="020B0604020202020204" pitchFamily="34" charset="0"/>
                        </a:rPr>
                        <a:t>Materials</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7%</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48405">
                <a:tc>
                  <a:txBody>
                    <a:bodyPr/>
                    <a:lstStyle/>
                    <a:p>
                      <a:pPr algn="l" fontAlgn="b"/>
                      <a:r>
                        <a:rPr lang="en-GB" sz="1300" b="1" i="0" u="none" strike="noStrike" dirty="0" smtClean="0">
                          <a:solidFill>
                            <a:srgbClr val="58595B"/>
                          </a:solidFill>
                          <a:effectLst/>
                          <a:latin typeface="Arial" panose="020B0604020202020204" pitchFamily="34" charset="0"/>
                        </a:rPr>
                        <a:t>S&amp;P 500</a:t>
                      </a:r>
                      <a:endParaRPr lang="en-GB" sz="1300" b="1"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1"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1" u="none" strike="noStrike" kern="1200" dirty="0" smtClean="0">
                          <a:solidFill>
                            <a:srgbClr val="E07E27"/>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1" u="none" strike="noStrike" kern="1200" dirty="0" smtClean="0">
                          <a:solidFill>
                            <a:srgbClr val="58595B"/>
                          </a:solidFill>
                          <a:effectLst/>
                          <a:latin typeface="+mn-lt"/>
                          <a:ea typeface="+mn-ea"/>
                          <a:cs typeface="+mn-cs"/>
                        </a:rPr>
                        <a:t>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1" u="none" strike="noStrike" kern="1200" dirty="0" smtClean="0">
                          <a:solidFill>
                            <a:srgbClr val="E07E27"/>
                          </a:solidFill>
                          <a:effectLst/>
                          <a:latin typeface="+mn-lt"/>
                          <a:ea typeface="+mn-ea"/>
                          <a:cs typeface="+mn-cs"/>
                        </a:rPr>
                        <a:t>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1" u="none" strike="noStrike" kern="1200" dirty="0" smtClean="0">
                          <a:solidFill>
                            <a:srgbClr val="58595B"/>
                          </a:solidFill>
                          <a:effectLst/>
                          <a:latin typeface="+mn-lt"/>
                          <a:ea typeface="+mn-ea"/>
                          <a:cs typeface="+mn-cs"/>
                        </a:rPr>
                        <a:t>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5984">
                <a:tc>
                  <a:txBody>
                    <a:bodyPr/>
                    <a:lstStyle/>
                    <a:p>
                      <a:pPr algn="l" fontAlgn="b"/>
                      <a:r>
                        <a:rPr lang="en-GB" sz="1300" b="0" i="0" u="none" strike="noStrike" dirty="0" smtClean="0">
                          <a:solidFill>
                            <a:srgbClr val="58595B"/>
                          </a:solidFill>
                          <a:effectLst/>
                          <a:latin typeface="Arial" panose="020B0604020202020204" pitchFamily="34" charset="0"/>
                        </a:rPr>
                        <a:t>Industrials</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5984">
                <a:tc>
                  <a:txBody>
                    <a:bodyPr/>
                    <a:lstStyle/>
                    <a:p>
                      <a:pPr algn="l" fontAlgn="b"/>
                      <a:r>
                        <a:rPr lang="en-GB" sz="1300" b="0" i="0" u="none" strike="noStrike" dirty="0" smtClean="0">
                          <a:solidFill>
                            <a:srgbClr val="58595B"/>
                          </a:solidFill>
                          <a:effectLst/>
                          <a:latin typeface="Arial" panose="020B0604020202020204" pitchFamily="34" charset="0"/>
                        </a:rPr>
                        <a:t>Financials</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5984">
                <a:tc>
                  <a:txBody>
                    <a:bodyPr/>
                    <a:lstStyle/>
                    <a:p>
                      <a:pPr algn="l" fontAlgn="b"/>
                      <a:r>
                        <a:rPr lang="en-GB" sz="1300" b="0" i="0" u="none" strike="noStrike" dirty="0" smtClean="0">
                          <a:solidFill>
                            <a:srgbClr val="58595B"/>
                          </a:solidFill>
                          <a:effectLst/>
                          <a:latin typeface="Arial" panose="020B0604020202020204" pitchFamily="34" charset="0"/>
                        </a:rPr>
                        <a:t>Consumer Staples</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235984">
                <a:tc>
                  <a:txBody>
                    <a:bodyPr/>
                    <a:lstStyle/>
                    <a:p>
                      <a:pPr algn="l" fontAlgn="b"/>
                      <a:r>
                        <a:rPr lang="en-GB" sz="1300" b="0" i="0" u="none" strike="noStrike" dirty="0" smtClean="0">
                          <a:solidFill>
                            <a:srgbClr val="58595B"/>
                          </a:solidFill>
                          <a:effectLst/>
                          <a:latin typeface="Arial" panose="020B0604020202020204" pitchFamily="34" charset="0"/>
                        </a:rPr>
                        <a:t>Pharmaceuticals</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11%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117992">
                <a:tc>
                  <a:txBody>
                    <a:bodyPr/>
                    <a:lstStyle/>
                    <a:p>
                      <a:pPr algn="l" fontAlgn="b"/>
                      <a:r>
                        <a:rPr lang="en-GB" sz="1300" b="0" i="0" u="none" strike="noStrike" dirty="0" smtClean="0">
                          <a:solidFill>
                            <a:srgbClr val="58595B"/>
                          </a:solidFill>
                          <a:effectLst/>
                          <a:latin typeface="Arial" panose="020B0604020202020204" pitchFamily="34" charset="0"/>
                        </a:rPr>
                        <a:t>Energy</a:t>
                      </a:r>
                      <a:endParaRPr lang="en-GB" sz="13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300" b="0" u="none" strike="noStrike" kern="1200" dirty="0" smtClean="0">
                          <a:solidFill>
                            <a:srgbClr val="58595B"/>
                          </a:solidFill>
                          <a:effectLst/>
                          <a:latin typeface="+mn-lt"/>
                          <a:ea typeface="+mn-ea"/>
                          <a:cs typeface="+mn-cs"/>
                        </a:rPr>
                        <a:t>-10%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300" b="0" u="none" strike="noStrike" kern="1200" dirty="0" smtClean="0">
                          <a:solidFill>
                            <a:srgbClr val="58595B"/>
                          </a:solidFill>
                          <a:effectLst/>
                          <a:latin typeface="+mn-lt"/>
                          <a:ea typeface="+mn-ea"/>
                          <a:cs typeface="+mn-cs"/>
                        </a:rPr>
                        <a:t>14%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gridSpan="2">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7%</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hMerge="1">
                  <a:txBody>
                    <a:bodyPr/>
                    <a:lstStyle/>
                    <a:p>
                      <a:endParaRPr lang="en-GB"/>
                    </a:p>
                  </a:txBody>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32%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300" b="0" u="none" strike="noStrike" kern="1200" dirty="0" smtClean="0">
                          <a:solidFill>
                            <a:srgbClr val="58595B"/>
                          </a:solidFill>
                          <a:effectLst/>
                          <a:latin typeface="+mn-lt"/>
                          <a:ea typeface="+mn-ea"/>
                          <a:cs typeface="+mn-cs"/>
                        </a:rPr>
                        <a:t>24%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bl>
          </a:graphicData>
        </a:graphic>
      </p:graphicFrame>
      <p:sp>
        <p:nvSpPr>
          <p:cNvPr id="14" name="Oval 8"/>
          <p:cNvSpPr>
            <a:spLocks noChangeArrowheads="1"/>
          </p:cNvSpPr>
          <p:nvPr/>
        </p:nvSpPr>
        <p:spPr bwMode="auto">
          <a:xfrm>
            <a:off x="314325" y="2733675"/>
            <a:ext cx="1485900" cy="371475"/>
          </a:xfrm>
          <a:prstGeom prst="ellipse">
            <a:avLst/>
          </a:prstGeom>
          <a:noFill/>
          <a:ln w="22225">
            <a:solidFill>
              <a:srgbClr val="E07E27"/>
            </a:solidFill>
            <a:round/>
            <a:headEnd/>
            <a:tailEnd/>
          </a:ln>
          <a:effectLst/>
        </p:spPr>
        <p:txBody>
          <a:bodyPr wrap="none" anchor="ctr"/>
          <a:lstStyle/>
          <a:p>
            <a:pPr algn="ctr" defTabSz="914400" eaLnBrk="1" hangingPunct="1"/>
            <a:endParaRPr lang="en-GB" b="1">
              <a:solidFill>
                <a:schemeClr val="bg1"/>
              </a:solidFill>
            </a:endParaRPr>
          </a:p>
        </p:txBody>
      </p:sp>
      <p:sp>
        <p:nvSpPr>
          <p:cNvPr id="15" name="Oval 8"/>
          <p:cNvSpPr>
            <a:spLocks noChangeArrowheads="1"/>
          </p:cNvSpPr>
          <p:nvPr/>
        </p:nvSpPr>
        <p:spPr bwMode="auto">
          <a:xfrm>
            <a:off x="2329996" y="2714625"/>
            <a:ext cx="1546679" cy="400050"/>
          </a:xfrm>
          <a:prstGeom prst="ellipse">
            <a:avLst/>
          </a:prstGeom>
          <a:noFill/>
          <a:ln w="22225">
            <a:solidFill>
              <a:srgbClr val="E07E27"/>
            </a:solidFill>
            <a:round/>
            <a:headEnd/>
            <a:tailEnd/>
          </a:ln>
          <a:effectLst/>
        </p:spPr>
        <p:txBody>
          <a:bodyPr wrap="none" anchor="ctr"/>
          <a:lstStyle/>
          <a:p>
            <a:pPr algn="ctr" defTabSz="914400" eaLnBrk="1" hangingPunct="1"/>
            <a:endParaRPr lang="en-GB" b="1">
              <a:solidFill>
                <a:schemeClr val="bg1"/>
              </a:solidFill>
            </a:endParaRPr>
          </a:p>
        </p:txBody>
      </p:sp>
      <p:sp>
        <p:nvSpPr>
          <p:cNvPr id="16" name="Oval 8"/>
          <p:cNvSpPr>
            <a:spLocks noChangeArrowheads="1"/>
          </p:cNvSpPr>
          <p:nvPr/>
        </p:nvSpPr>
        <p:spPr bwMode="auto">
          <a:xfrm>
            <a:off x="6549571" y="2714625"/>
            <a:ext cx="1546679" cy="400050"/>
          </a:xfrm>
          <a:prstGeom prst="ellipse">
            <a:avLst/>
          </a:prstGeom>
          <a:noFill/>
          <a:ln w="22225">
            <a:solidFill>
              <a:srgbClr val="E07E27"/>
            </a:solidFill>
            <a:round/>
            <a:headEnd/>
            <a:tailEnd/>
          </a:ln>
          <a:effectLst/>
        </p:spPr>
        <p:txBody>
          <a:bodyPr wrap="none" anchor="ctr"/>
          <a:lstStyle/>
          <a:p>
            <a:pPr algn="ctr" defTabSz="914400" eaLnBrk="1" hangingPunct="1"/>
            <a:endParaRPr lang="en-GB" b="1">
              <a:solidFill>
                <a:schemeClr val="bg1"/>
              </a:solidFill>
            </a:endParaRPr>
          </a:p>
        </p:txBody>
      </p:sp>
    </p:spTree>
    <p:extLst>
      <p:ext uri="{BB962C8B-B14F-4D97-AF65-F5344CB8AC3E}">
        <p14:creationId xmlns:p14="http://schemas.microsoft.com/office/powerpoint/2010/main" val="1312879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Market waiting for visibility of growth </a:t>
            </a:r>
            <a:r>
              <a:rPr lang="en-GB" b="1" u="sng" dirty="0" smtClean="0">
                <a:solidFill>
                  <a:srgbClr val="E07E27"/>
                </a:solidFill>
              </a:rPr>
              <a:t>beyond</a:t>
            </a:r>
            <a:r>
              <a:rPr lang="en-GB" dirty="0" smtClean="0">
                <a:solidFill>
                  <a:srgbClr val="E07E27"/>
                </a:solidFill>
              </a:rPr>
              <a:t> 2016?</a:t>
            </a:r>
            <a:endParaRPr lang="en-US" dirty="0"/>
          </a:p>
        </p:txBody>
      </p:sp>
      <p:sp>
        <p:nvSpPr>
          <p:cNvPr id="50178" name="Rectangle 2"/>
          <p:cNvSpPr>
            <a:spLocks noGrp="1" noChangeArrowheads="1"/>
          </p:cNvSpPr>
          <p:nvPr>
            <p:ph type="title"/>
          </p:nvPr>
        </p:nvSpPr>
        <p:spPr/>
        <p:txBody>
          <a:bodyPr/>
          <a:lstStyle/>
          <a:p>
            <a:pPr eaLnBrk="1" hangingPunct="1"/>
            <a:r>
              <a:rPr lang="en-US" dirty="0" smtClean="0"/>
              <a:t>Market Cautious On Sustainability Of Growth</a:t>
            </a:r>
          </a:p>
        </p:txBody>
      </p:sp>
      <p:sp>
        <p:nvSpPr>
          <p:cNvPr id="5017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8" name="Text Box 120"/>
          <p:cNvSpPr txBox="1">
            <a:spLocks noChangeArrowheads="1"/>
          </p:cNvSpPr>
          <p:nvPr/>
        </p:nvSpPr>
        <p:spPr bwMode="auto">
          <a:xfrm>
            <a:off x="452007" y="6490387"/>
            <a:ext cx="9869096" cy="338554"/>
          </a:xfrm>
          <a:prstGeom prst="rect">
            <a:avLst/>
          </a:prstGeom>
          <a:noFill/>
          <a:ln w="9525">
            <a:noFill/>
            <a:miter lim="800000"/>
            <a:headEnd/>
            <a:tailEnd/>
          </a:ln>
        </p:spPr>
        <p:txBody>
          <a:bodyPr wrap="square" lIns="0" rIns="0">
            <a:spAutoFit/>
          </a:bodyPr>
          <a:lstStyle/>
          <a:p>
            <a:r>
              <a:rPr lang="en-GB" sz="800" b="1" dirty="0" smtClean="0"/>
              <a:t>Source: </a:t>
            </a:r>
            <a:r>
              <a:rPr lang="en-GB" sz="800" dirty="0" smtClean="0"/>
              <a:t>Deutsche Bank and Company Reports. It should not be assumed that recommendations made in future will be profitable or will equal performance of the securities in this document.  A list of all recommendations made since inception is available upon request.</a:t>
            </a:r>
          </a:p>
        </p:txBody>
      </p:sp>
      <p:sp>
        <p:nvSpPr>
          <p:cNvPr id="9" name="Rectangle 8"/>
          <p:cNvSpPr/>
          <p:nvPr/>
        </p:nvSpPr>
        <p:spPr>
          <a:xfrm>
            <a:off x="264810" y="1780935"/>
            <a:ext cx="5008101" cy="307777"/>
          </a:xfrm>
          <a:prstGeom prst="rect">
            <a:avLst/>
          </a:prstGeom>
        </p:spPr>
        <p:txBody>
          <a:bodyPr wrap="none">
            <a:spAutoFit/>
          </a:bodyPr>
          <a:lstStyle/>
          <a:p>
            <a:pPr algn="ctr">
              <a:defRPr sz="1400" b="0" i="0" u="none" strike="noStrike" kern="1200" spc="0" baseline="0">
                <a:solidFill>
                  <a:srgbClr val="474447">
                    <a:lumMod val="65000"/>
                    <a:lumOff val="35000"/>
                  </a:srgbClr>
                </a:solidFill>
                <a:latin typeface="Arial" panose="020B0604020202020204" pitchFamily="34" charset="0"/>
                <a:ea typeface="+mn-ea"/>
                <a:cs typeface="Arial" panose="020B0604020202020204" pitchFamily="34" charset="0"/>
              </a:defRPr>
            </a:pPr>
            <a:r>
              <a:rPr lang="en-GB" b="1" dirty="0" smtClean="0">
                <a:solidFill>
                  <a:srgbClr val="005288"/>
                </a:solidFill>
                <a:latin typeface="Arial" panose="020B0604020202020204" pitchFamily="34" charset="0"/>
                <a:cs typeface="Arial" panose="020B0604020202020204" pitchFamily="34" charset="0"/>
              </a:rPr>
              <a:t>Revenue growth from 2013-2022: DB base case models</a:t>
            </a:r>
            <a:endParaRPr lang="en-GB" b="1" dirty="0">
              <a:solidFill>
                <a:srgbClr val="005288"/>
              </a:solidFill>
              <a:latin typeface="Arial" panose="020B0604020202020204" pitchFamily="34" charset="0"/>
              <a:cs typeface="Arial" panose="020B0604020202020204" pitchFamily="34" charset="0"/>
            </a:endParaRPr>
          </a:p>
        </p:txBody>
      </p:sp>
      <p:cxnSp>
        <p:nvCxnSpPr>
          <p:cNvPr id="10" name="Straight Connector 9"/>
          <p:cNvCxnSpPr/>
          <p:nvPr/>
        </p:nvCxnSpPr>
        <p:spPr>
          <a:xfrm>
            <a:off x="424429" y="2065071"/>
            <a:ext cx="4716000"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50183" y="1783871"/>
            <a:ext cx="4493538" cy="307777"/>
          </a:xfrm>
          <a:prstGeom prst="rect">
            <a:avLst/>
          </a:prstGeom>
        </p:spPr>
        <p:txBody>
          <a:bodyPr wrap="none">
            <a:spAutoFit/>
          </a:bodyPr>
          <a:lstStyle/>
          <a:p>
            <a:pPr algn="ctr">
              <a:defRPr sz="1400" b="0" i="0" u="none" strike="noStrike" kern="1200" spc="0" baseline="0">
                <a:solidFill>
                  <a:srgbClr val="474447">
                    <a:lumMod val="65000"/>
                    <a:lumOff val="35000"/>
                  </a:srgbClr>
                </a:solidFill>
                <a:latin typeface="Arial" panose="020B0604020202020204" pitchFamily="34" charset="0"/>
                <a:ea typeface="+mn-ea"/>
                <a:cs typeface="Arial" panose="020B0604020202020204" pitchFamily="34" charset="0"/>
              </a:defRPr>
            </a:pPr>
            <a:r>
              <a:rPr lang="en-GB" b="1" dirty="0" smtClean="0">
                <a:solidFill>
                  <a:srgbClr val="005288"/>
                </a:solidFill>
                <a:latin typeface="Arial" panose="020B0604020202020204" pitchFamily="34" charset="0"/>
                <a:cs typeface="Arial" panose="020B0604020202020204" pitchFamily="34" charset="0"/>
              </a:rPr>
              <a:t>EPS growth from 2013-2022: DB base case models</a:t>
            </a:r>
            <a:endParaRPr lang="en-GB" b="1" dirty="0">
              <a:solidFill>
                <a:srgbClr val="005288"/>
              </a:solidFill>
              <a:latin typeface="Arial" panose="020B0604020202020204" pitchFamily="34" charset="0"/>
              <a:cs typeface="Arial" panose="020B0604020202020204" pitchFamily="34" charset="0"/>
            </a:endParaRPr>
          </a:p>
        </p:txBody>
      </p:sp>
      <p:cxnSp>
        <p:nvCxnSpPr>
          <p:cNvPr id="12" name="Straight Connector 11"/>
          <p:cNvCxnSpPr/>
          <p:nvPr/>
        </p:nvCxnSpPr>
        <p:spPr>
          <a:xfrm>
            <a:off x="5471987" y="2059215"/>
            <a:ext cx="4716000"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sp>
        <p:nvSpPr>
          <p:cNvPr id="1027" name="AutoShape 3"/>
          <p:cNvSpPr>
            <a:spLocks noChangeAspect="1" noChangeArrowheads="1" noTextEdit="1"/>
          </p:cNvSpPr>
          <p:nvPr/>
        </p:nvSpPr>
        <p:spPr bwMode="auto">
          <a:xfrm>
            <a:off x="5756275" y="2114182"/>
            <a:ext cx="4662488" cy="261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15" name="Chart 14"/>
          <p:cNvGraphicFramePr/>
          <p:nvPr/>
        </p:nvGraphicFramePr>
        <p:xfrm>
          <a:off x="367500" y="2114630"/>
          <a:ext cx="4816975" cy="32929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p:nvPr/>
        </p:nvGraphicFramePr>
        <p:xfrm>
          <a:off x="5447975" y="2140510"/>
          <a:ext cx="4816800" cy="3294000"/>
        </p:xfrm>
        <a:graphic>
          <a:graphicData uri="http://schemas.openxmlformats.org/drawingml/2006/chart">
            <c:chart xmlns:c="http://schemas.openxmlformats.org/drawingml/2006/chart" xmlns:r="http://schemas.openxmlformats.org/officeDocument/2006/relationships" r:id="rId4"/>
          </a:graphicData>
        </a:graphic>
      </p:graphicFrame>
      <p:sp>
        <p:nvSpPr>
          <p:cNvPr id="17" name="Rectangle 16"/>
          <p:cNvSpPr/>
          <p:nvPr/>
        </p:nvSpPr>
        <p:spPr>
          <a:xfrm>
            <a:off x="3666226" y="2338917"/>
            <a:ext cx="1380227" cy="2587925"/>
          </a:xfrm>
          <a:prstGeom prst="rect">
            <a:avLst/>
          </a:prstGeom>
          <a:noFill/>
          <a:ln w="19050">
            <a:solidFill>
              <a:srgbClr val="E07E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8813286" y="2344669"/>
            <a:ext cx="1380227" cy="2587925"/>
          </a:xfrm>
          <a:prstGeom prst="rect">
            <a:avLst/>
          </a:prstGeom>
          <a:noFill/>
          <a:ln w="19050">
            <a:solidFill>
              <a:srgbClr val="E07E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37377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p:cNvSpPr>
            <a:spLocks noGrp="1"/>
          </p:cNvSpPr>
          <p:nvPr>
            <p:ph type="body" sz="quarter" idx="12"/>
          </p:nvPr>
        </p:nvSpPr>
        <p:spPr/>
        <p:txBody>
          <a:bodyPr/>
          <a:lstStyle/>
          <a:p>
            <a:pPr>
              <a:buNone/>
            </a:pPr>
            <a:r>
              <a:rPr lang="en-GB" dirty="0" smtClean="0">
                <a:solidFill>
                  <a:srgbClr val="E07E27"/>
                </a:solidFill>
              </a:rPr>
              <a:t>EPS estimates 2016&gt; don’t reflect success for R&amp;D pipelines</a:t>
            </a:r>
            <a:endParaRPr lang="en-US" dirty="0"/>
          </a:p>
        </p:txBody>
      </p:sp>
      <p:sp>
        <p:nvSpPr>
          <p:cNvPr id="39938" name="Rectangle 2"/>
          <p:cNvSpPr>
            <a:spLocks noGrp="1" noChangeArrowheads="1"/>
          </p:cNvSpPr>
          <p:nvPr>
            <p:ph type="title"/>
          </p:nvPr>
        </p:nvSpPr>
        <p:spPr/>
        <p:txBody>
          <a:bodyPr/>
          <a:lstStyle/>
          <a:p>
            <a:pPr eaLnBrk="1" hangingPunct="1"/>
            <a:r>
              <a:rPr lang="en-US" dirty="0" smtClean="0"/>
              <a:t>Long-Term Growth Hidden In R&amp;D Pipelines</a:t>
            </a:r>
          </a:p>
        </p:txBody>
      </p:sp>
      <p:sp>
        <p:nvSpPr>
          <p:cNvPr id="3993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23" name="Text Box 120"/>
          <p:cNvSpPr txBox="1">
            <a:spLocks noChangeArrowheads="1"/>
          </p:cNvSpPr>
          <p:nvPr/>
        </p:nvSpPr>
        <p:spPr bwMode="auto">
          <a:xfrm>
            <a:off x="440425" y="6490247"/>
            <a:ext cx="9837615" cy="338554"/>
          </a:xfrm>
          <a:prstGeom prst="rect">
            <a:avLst/>
          </a:prstGeom>
          <a:noFill/>
          <a:ln w="9525">
            <a:noFill/>
            <a:miter lim="800000"/>
            <a:headEnd/>
            <a:tailEnd/>
          </a:ln>
        </p:spPr>
        <p:txBody>
          <a:bodyPr wrap="square" lIns="0" rIns="0">
            <a:spAutoFit/>
          </a:bodyPr>
          <a:lstStyle/>
          <a:p>
            <a:pPr defTabSz="914400">
              <a:spcBef>
                <a:spcPct val="75000"/>
              </a:spcBef>
              <a:buClr>
                <a:srgbClr val="0033CC"/>
              </a:buClr>
              <a:buSzPct val="70000"/>
              <a:buFont typeface="Wingdings" pitchFamily="2" charset="2"/>
              <a:buNone/>
            </a:pPr>
            <a:r>
              <a:rPr lang="en-GB" sz="800" b="1" dirty="0" smtClean="0">
                <a:solidFill>
                  <a:srgbClr val="58595B"/>
                </a:solidFill>
              </a:rPr>
              <a:t>Source: </a:t>
            </a:r>
            <a:r>
              <a:rPr lang="en-GB" sz="800" dirty="0" smtClean="0"/>
              <a:t>Deutsche Bank. It should not be assumed that recommendations made in future will be profitable or will equal performance of the securities in this document.  A list of all recommendations made since inception is available upon request.</a:t>
            </a:r>
            <a:endParaRPr lang="en-US" sz="800" dirty="0"/>
          </a:p>
        </p:txBody>
      </p:sp>
      <p:pic>
        <p:nvPicPr>
          <p:cNvPr id="3" name="Picture 2"/>
          <p:cNvPicPr>
            <a:picLocks noChangeAspect="1"/>
          </p:cNvPicPr>
          <p:nvPr/>
        </p:nvPicPr>
        <p:blipFill>
          <a:blip r:embed="rId3" cstate="print"/>
          <a:srcRect l="1077" t="11286" r="1272" b="9909"/>
          <a:stretch>
            <a:fillRect/>
          </a:stretch>
        </p:blipFill>
        <p:spPr>
          <a:xfrm>
            <a:off x="405444" y="2096223"/>
            <a:ext cx="8407847" cy="3789328"/>
          </a:xfrm>
          <a:prstGeom prst="rect">
            <a:avLst/>
          </a:prstGeom>
        </p:spPr>
      </p:pic>
      <p:sp>
        <p:nvSpPr>
          <p:cNvPr id="7" name="Rectangle 6"/>
          <p:cNvSpPr/>
          <p:nvPr/>
        </p:nvSpPr>
        <p:spPr>
          <a:xfrm>
            <a:off x="341946" y="1785269"/>
            <a:ext cx="4027064" cy="307777"/>
          </a:xfrm>
          <a:prstGeom prst="rect">
            <a:avLst/>
          </a:prstGeom>
        </p:spPr>
        <p:txBody>
          <a:bodyPr wrap="none">
            <a:spAutoFit/>
          </a:bodyPr>
          <a:lstStyle/>
          <a:p>
            <a:pPr algn="ctr">
              <a:defRPr sz="1400" b="0" i="0" u="none" strike="noStrike" kern="1200" spc="0" baseline="0">
                <a:solidFill>
                  <a:srgbClr val="474447">
                    <a:lumMod val="65000"/>
                    <a:lumOff val="35000"/>
                  </a:srgbClr>
                </a:solidFill>
                <a:latin typeface="Arial" panose="020B0604020202020204" pitchFamily="34" charset="0"/>
                <a:ea typeface="+mn-ea"/>
                <a:cs typeface="Arial" panose="020B0604020202020204" pitchFamily="34" charset="0"/>
              </a:defRPr>
            </a:pPr>
            <a:r>
              <a:rPr lang="en-GB" b="1" dirty="0" smtClean="0">
                <a:solidFill>
                  <a:srgbClr val="005288"/>
                </a:solidFill>
                <a:latin typeface="Arial" panose="020B0604020202020204" pitchFamily="34" charset="0"/>
                <a:cs typeface="Arial" panose="020B0604020202020204" pitchFamily="34" charset="0"/>
              </a:rPr>
              <a:t>Biotech pipeline by the stage of development</a:t>
            </a:r>
            <a:endParaRPr lang="en-GB" b="1" dirty="0">
              <a:solidFill>
                <a:srgbClr val="005288"/>
              </a:solidFill>
              <a:latin typeface="Arial" panose="020B0604020202020204" pitchFamily="34" charset="0"/>
              <a:cs typeface="Arial" panose="020B0604020202020204" pitchFamily="34" charset="0"/>
            </a:endParaRPr>
          </a:p>
        </p:txBody>
      </p:sp>
      <p:cxnSp>
        <p:nvCxnSpPr>
          <p:cNvPr id="8" name="Straight Connector 7"/>
          <p:cNvCxnSpPr/>
          <p:nvPr/>
        </p:nvCxnSpPr>
        <p:spPr>
          <a:xfrm>
            <a:off x="450805" y="2078197"/>
            <a:ext cx="8676000"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8928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p:cNvSpPr>
            <a:spLocks noGrp="1"/>
          </p:cNvSpPr>
          <p:nvPr>
            <p:ph type="body" sz="quarter" idx="12"/>
          </p:nvPr>
        </p:nvSpPr>
        <p:spPr/>
        <p:txBody>
          <a:bodyPr/>
          <a:lstStyle/>
          <a:p>
            <a:pPr>
              <a:buNone/>
            </a:pPr>
            <a:r>
              <a:rPr lang="en-GB" dirty="0" smtClean="0">
                <a:solidFill>
                  <a:srgbClr val="E07E27"/>
                </a:solidFill>
              </a:rPr>
              <a:t>When the invisible becomes visible (over the next 12-18m)</a:t>
            </a:r>
            <a:endParaRPr lang="en-US" dirty="0"/>
          </a:p>
        </p:txBody>
      </p:sp>
      <p:sp>
        <p:nvSpPr>
          <p:cNvPr id="39938" name="Rectangle 2"/>
          <p:cNvSpPr>
            <a:spLocks noGrp="1" noChangeArrowheads="1"/>
          </p:cNvSpPr>
          <p:nvPr>
            <p:ph type="title"/>
          </p:nvPr>
        </p:nvSpPr>
        <p:spPr/>
        <p:txBody>
          <a:bodyPr/>
          <a:lstStyle/>
          <a:p>
            <a:pPr eaLnBrk="1" hangingPunct="1"/>
            <a:r>
              <a:rPr lang="en-US" dirty="0" smtClean="0"/>
              <a:t>What Happens When The Pipeline Delivers</a:t>
            </a:r>
          </a:p>
        </p:txBody>
      </p:sp>
      <p:sp>
        <p:nvSpPr>
          <p:cNvPr id="3993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23" name="Text Box 120"/>
          <p:cNvSpPr txBox="1">
            <a:spLocks noChangeArrowheads="1"/>
          </p:cNvSpPr>
          <p:nvPr/>
        </p:nvSpPr>
        <p:spPr bwMode="auto">
          <a:xfrm>
            <a:off x="440425" y="6499205"/>
            <a:ext cx="9820031" cy="338554"/>
          </a:xfrm>
          <a:prstGeom prst="rect">
            <a:avLst/>
          </a:prstGeom>
          <a:noFill/>
          <a:ln w="9525">
            <a:noFill/>
            <a:miter lim="800000"/>
            <a:headEnd/>
            <a:tailEnd/>
          </a:ln>
        </p:spPr>
        <p:txBody>
          <a:bodyPr wrap="square" lIns="0" rIns="0">
            <a:spAutoFit/>
          </a:bodyPr>
          <a:lstStyle/>
          <a:p>
            <a:pPr defTabSz="914400">
              <a:spcBef>
                <a:spcPct val="75000"/>
              </a:spcBef>
              <a:buClr>
                <a:srgbClr val="0033CC"/>
              </a:buClr>
              <a:buSzPct val="70000"/>
              <a:buFont typeface="Wingdings" pitchFamily="2" charset="2"/>
              <a:buNone/>
            </a:pPr>
            <a:r>
              <a:rPr lang="en-GB" sz="800" b="1" dirty="0" smtClean="0">
                <a:solidFill>
                  <a:srgbClr val="58595B"/>
                </a:solidFill>
              </a:rPr>
              <a:t>Source: </a:t>
            </a:r>
            <a:r>
              <a:rPr lang="en-GB" sz="800" dirty="0" smtClean="0"/>
              <a:t>Deutsche Bank. It should not be assumed that recommendations made in future will be profitable or will equal performance of the securities in this document.  A list of all recommendations made since inception is available upon request.</a:t>
            </a:r>
            <a:endParaRPr lang="en-US" sz="800" dirty="0"/>
          </a:p>
        </p:txBody>
      </p:sp>
      <p:sp>
        <p:nvSpPr>
          <p:cNvPr id="7" name="Rectangle 6"/>
          <p:cNvSpPr/>
          <p:nvPr/>
        </p:nvSpPr>
        <p:spPr>
          <a:xfrm>
            <a:off x="338397" y="1782030"/>
            <a:ext cx="5195654" cy="307777"/>
          </a:xfrm>
          <a:prstGeom prst="rect">
            <a:avLst/>
          </a:prstGeom>
        </p:spPr>
        <p:txBody>
          <a:bodyPr wrap="none">
            <a:spAutoFit/>
          </a:bodyPr>
          <a:lstStyle/>
          <a:p>
            <a:pPr algn="ctr">
              <a:defRPr sz="1400" b="0" i="0" u="none" strike="noStrike" kern="1200" spc="0" baseline="0">
                <a:solidFill>
                  <a:srgbClr val="474447">
                    <a:lumMod val="65000"/>
                    <a:lumOff val="35000"/>
                  </a:srgbClr>
                </a:solidFill>
                <a:latin typeface="Arial" panose="020B0604020202020204" pitchFamily="34" charset="0"/>
                <a:ea typeface="+mn-ea"/>
                <a:cs typeface="Arial" panose="020B0604020202020204" pitchFamily="34" charset="0"/>
              </a:defRPr>
            </a:pPr>
            <a:r>
              <a:rPr lang="en-GB" b="1" dirty="0" smtClean="0">
                <a:solidFill>
                  <a:srgbClr val="005288"/>
                </a:solidFill>
                <a:latin typeface="Arial" panose="020B0604020202020204" pitchFamily="34" charset="0"/>
                <a:cs typeface="Arial" panose="020B0604020202020204" pitchFamily="34" charset="0"/>
              </a:rPr>
              <a:t>EPS CAGR in 2017-2022 (when growth is expected to slow)</a:t>
            </a:r>
            <a:endParaRPr lang="en-GB" b="1" dirty="0">
              <a:solidFill>
                <a:srgbClr val="005288"/>
              </a:solidFill>
              <a:latin typeface="Arial" panose="020B0604020202020204" pitchFamily="34" charset="0"/>
              <a:cs typeface="Arial" panose="020B0604020202020204" pitchFamily="34" charset="0"/>
            </a:endParaRPr>
          </a:p>
        </p:txBody>
      </p:sp>
      <p:cxnSp>
        <p:nvCxnSpPr>
          <p:cNvPr id="8" name="Straight Connector 7"/>
          <p:cNvCxnSpPr/>
          <p:nvPr/>
        </p:nvCxnSpPr>
        <p:spPr>
          <a:xfrm>
            <a:off x="441515" y="2078197"/>
            <a:ext cx="8676000"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graphicFrame>
        <p:nvGraphicFramePr>
          <p:cNvPr id="9" name="Chart 8"/>
          <p:cNvGraphicFramePr/>
          <p:nvPr>
            <p:extLst>
              <p:ext uri="{D42A27DB-BD31-4B8C-83A1-F6EECF244321}">
                <p14:modId xmlns:p14="http://schemas.microsoft.com/office/powerpoint/2010/main" val="2464994514"/>
              </p:ext>
            </p:extLst>
          </p:nvPr>
        </p:nvGraphicFramePr>
        <p:xfrm>
          <a:off x="362309" y="2147977"/>
          <a:ext cx="8924566" cy="37415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4906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$170bn FCF 2014-19 used for buybacks, dividends, M&amp;A</a:t>
            </a:r>
            <a:endParaRPr lang="en-US" dirty="0"/>
          </a:p>
        </p:txBody>
      </p:sp>
      <p:sp>
        <p:nvSpPr>
          <p:cNvPr id="50178" name="Rectangle 2"/>
          <p:cNvSpPr>
            <a:spLocks noGrp="1" noChangeArrowheads="1"/>
          </p:cNvSpPr>
          <p:nvPr>
            <p:ph type="title"/>
          </p:nvPr>
        </p:nvSpPr>
        <p:spPr/>
        <p:txBody>
          <a:bodyPr/>
          <a:lstStyle/>
          <a:p>
            <a:pPr eaLnBrk="1" hangingPunct="1"/>
            <a:r>
              <a:rPr lang="en-US" dirty="0" smtClean="0"/>
              <a:t>Strong Near-Term Cash Flow Generation</a:t>
            </a:r>
          </a:p>
        </p:txBody>
      </p:sp>
      <p:sp>
        <p:nvSpPr>
          <p:cNvPr id="5017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9" name="TextBox 36"/>
          <p:cNvSpPr txBox="1">
            <a:spLocks noChangeArrowheads="1"/>
          </p:cNvSpPr>
          <p:nvPr/>
        </p:nvSpPr>
        <p:spPr bwMode="auto">
          <a:xfrm>
            <a:off x="366853" y="6486269"/>
            <a:ext cx="9902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100">
                <a:solidFill>
                  <a:schemeClr val="tx1"/>
                </a:solidFill>
                <a:latin typeface="Arial" panose="020B0604020202020204" pitchFamily="34" charset="0"/>
                <a:cs typeface="Arial" panose="020B0604020202020204" pitchFamily="34" charset="0"/>
              </a:defRPr>
            </a:lvl1pPr>
            <a:lvl2pPr marL="742950" indent="-285750">
              <a:defRPr sz="2100">
                <a:solidFill>
                  <a:schemeClr val="tx1"/>
                </a:solidFill>
                <a:latin typeface="Arial" panose="020B0604020202020204" pitchFamily="34" charset="0"/>
                <a:cs typeface="Arial" panose="020B0604020202020204" pitchFamily="34" charset="0"/>
              </a:defRPr>
            </a:lvl2pPr>
            <a:lvl3pPr marL="1143000" indent="-228600">
              <a:defRPr sz="2100">
                <a:solidFill>
                  <a:schemeClr val="tx1"/>
                </a:solidFill>
                <a:latin typeface="Arial" panose="020B0604020202020204" pitchFamily="34" charset="0"/>
                <a:cs typeface="Arial" panose="020B0604020202020204" pitchFamily="34" charset="0"/>
              </a:defRPr>
            </a:lvl3pPr>
            <a:lvl4pPr marL="1600200" indent="-228600">
              <a:defRPr sz="2100">
                <a:solidFill>
                  <a:schemeClr val="tx1"/>
                </a:solidFill>
                <a:latin typeface="Arial" panose="020B0604020202020204" pitchFamily="34" charset="0"/>
                <a:cs typeface="Arial" panose="020B0604020202020204" pitchFamily="34" charset="0"/>
              </a:defRPr>
            </a:lvl4pPr>
            <a:lvl5pPr marL="2057400" indent="-228600">
              <a:defRPr sz="21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defTabSz="914400">
              <a:buClr>
                <a:srgbClr val="0033CC"/>
              </a:buClr>
              <a:buSzPct val="70000"/>
              <a:buFont typeface="Wingdings" panose="05000000000000000000" pitchFamily="2" charset="2"/>
              <a:buNone/>
            </a:pPr>
            <a:r>
              <a:rPr lang="en-GB" sz="800" b="1" dirty="0">
                <a:latin typeface="Arial" charset="0"/>
                <a:cs typeface="Arial" charset="0"/>
              </a:rPr>
              <a:t>Source: </a:t>
            </a:r>
            <a:r>
              <a:rPr lang="en-GB" sz="800" dirty="0" smtClean="0">
                <a:latin typeface="Arial" charset="0"/>
                <a:cs typeface="Arial" charset="0"/>
              </a:rPr>
              <a:t>Credit Suisse Research, Global Biotechnology – An Outlook for 2015, 6 January 2015. </a:t>
            </a:r>
            <a:r>
              <a:rPr lang="en-GB" sz="800" dirty="0" smtClean="0"/>
              <a:t>It should not be assumed that recommendations made in future will be profitable or will equal performance of the securities in this document.  A list of all recommendations made since inception is available upon request. </a:t>
            </a:r>
            <a:r>
              <a:rPr lang="en-GB" sz="800" dirty="0" err="1" smtClean="0"/>
              <a:t>Mkt</a:t>
            </a:r>
            <a:r>
              <a:rPr lang="en-GB" sz="800" dirty="0" smtClean="0"/>
              <a:t> Cap = Market Capitalisations as at 6 January 2015.</a:t>
            </a:r>
            <a:endParaRPr lang="en-GB" sz="800" dirty="0">
              <a:latin typeface="Arial" charset="0"/>
              <a:cs typeface="Arial" charset="0"/>
            </a:endParaRPr>
          </a:p>
        </p:txBody>
      </p:sp>
      <p:sp>
        <p:nvSpPr>
          <p:cNvPr id="3" name="Rectangle 2"/>
          <p:cNvSpPr/>
          <p:nvPr/>
        </p:nvSpPr>
        <p:spPr>
          <a:xfrm>
            <a:off x="447157" y="2038648"/>
            <a:ext cx="1153043" cy="59436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p:cNvGraphicFramePr>
            <a:graphicFrameLocks noGrp="1"/>
          </p:cNvGraphicFramePr>
          <p:nvPr>
            <p:extLst>
              <p:ext uri="{D42A27DB-BD31-4B8C-83A1-F6EECF244321}">
                <p14:modId xmlns:p14="http://schemas.microsoft.com/office/powerpoint/2010/main" val="1848119254"/>
              </p:ext>
            </p:extLst>
          </p:nvPr>
        </p:nvGraphicFramePr>
        <p:xfrm>
          <a:off x="466725" y="2080117"/>
          <a:ext cx="9620250" cy="3581401"/>
        </p:xfrm>
        <a:graphic>
          <a:graphicData uri="http://schemas.openxmlformats.org/drawingml/2006/table">
            <a:tbl>
              <a:tblPr>
                <a:tableStyleId>{5C22544A-7EE6-4342-B048-85BDC9FD1C3A}</a:tableStyleId>
              </a:tblPr>
              <a:tblGrid>
                <a:gridCol w="1003281"/>
                <a:gridCol w="1378341"/>
                <a:gridCol w="947023"/>
                <a:gridCol w="1256446"/>
                <a:gridCol w="890764"/>
                <a:gridCol w="1865916"/>
                <a:gridCol w="1003281"/>
                <a:gridCol w="1275198"/>
              </a:tblGrid>
              <a:tr h="994039">
                <a:tc>
                  <a:txBody>
                    <a:bodyPr/>
                    <a:lstStyle/>
                    <a:p>
                      <a:pPr marL="0" marR="0" indent="0" algn="l" defTabSz="1043056" rtl="0" eaLnBrk="1" fontAlgn="b" latinLnBrk="0" hangingPunct="1">
                        <a:lnSpc>
                          <a:spcPct val="100000"/>
                        </a:lnSpc>
                        <a:spcBef>
                          <a:spcPts val="0"/>
                        </a:spcBef>
                        <a:spcAft>
                          <a:spcPts val="0"/>
                        </a:spcAft>
                        <a:buClrTx/>
                        <a:buSzTx/>
                        <a:buFontTx/>
                        <a:buNone/>
                        <a:tabLst/>
                        <a:defRPr/>
                      </a:pPr>
                      <a:endParaRPr lang="en-GB" sz="1400" b="1" i="0" u="none" strike="noStrike" dirty="0" smtClean="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200" b="1" i="0" u="none" strike="noStrike" dirty="0" smtClean="0">
                          <a:solidFill>
                            <a:srgbClr val="005288"/>
                          </a:solidFill>
                          <a:effectLst/>
                          <a:latin typeface="Arial" panose="020B0604020202020204" pitchFamily="34" charset="0"/>
                        </a:rPr>
                        <a:t>Free Cash Flow</a:t>
                      </a:r>
                      <a:r>
                        <a:rPr lang="en-GB" sz="1200" b="1" i="0" u="none" strike="noStrike" baseline="0" dirty="0" smtClean="0">
                          <a:solidFill>
                            <a:srgbClr val="005288"/>
                          </a:solidFill>
                          <a:effectLst/>
                          <a:latin typeface="Arial" panose="020B0604020202020204" pitchFamily="34" charset="0"/>
                        </a:rPr>
                        <a:t> (FCF) ($B)</a:t>
                      </a:r>
                      <a:endParaRPr lang="en-GB" sz="12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200" b="1" i="0" u="none" strike="noStrike" dirty="0" smtClean="0">
                          <a:solidFill>
                            <a:srgbClr val="005288"/>
                          </a:solidFill>
                          <a:effectLst/>
                          <a:latin typeface="Arial" panose="020B0604020202020204" pitchFamily="34" charset="0"/>
                        </a:rPr>
                        <a:t>Yield (%</a:t>
                      </a:r>
                      <a:r>
                        <a:rPr lang="en-GB" sz="1200" b="1" i="0" u="none" strike="noStrike" baseline="0" dirty="0" smtClean="0">
                          <a:solidFill>
                            <a:srgbClr val="005288"/>
                          </a:solidFill>
                          <a:effectLst/>
                          <a:latin typeface="Arial" panose="020B0604020202020204" pitchFamily="34" charset="0"/>
                        </a:rPr>
                        <a:t> of </a:t>
                      </a:r>
                      <a:r>
                        <a:rPr lang="en-GB" sz="1200" b="1" i="0" u="none" strike="noStrike" baseline="0" dirty="0" err="1" smtClean="0">
                          <a:solidFill>
                            <a:srgbClr val="005288"/>
                          </a:solidFill>
                          <a:effectLst/>
                          <a:latin typeface="Arial" panose="020B0604020202020204" pitchFamily="34" charset="0"/>
                        </a:rPr>
                        <a:t>Mkt</a:t>
                      </a:r>
                      <a:r>
                        <a:rPr lang="en-GB" sz="1200" b="1" i="0" u="none" strike="noStrike" baseline="0" dirty="0" smtClean="0">
                          <a:solidFill>
                            <a:srgbClr val="005288"/>
                          </a:solidFill>
                          <a:effectLst/>
                          <a:latin typeface="Arial" panose="020B0604020202020204" pitchFamily="34" charset="0"/>
                        </a:rPr>
                        <a:t> Cap)</a:t>
                      </a:r>
                      <a:endParaRPr lang="en-GB" sz="12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200" b="1" i="0" u="none" strike="noStrike" dirty="0" smtClean="0">
                          <a:solidFill>
                            <a:srgbClr val="005288"/>
                          </a:solidFill>
                          <a:effectLst/>
                          <a:latin typeface="Arial" panose="020B0604020202020204" pitchFamily="34" charset="0"/>
                        </a:rPr>
                        <a:t>Free Cash</a:t>
                      </a:r>
                      <a:r>
                        <a:rPr lang="en-GB" sz="1200" b="1" i="0" u="none" strike="noStrike" baseline="0" dirty="0" smtClean="0">
                          <a:solidFill>
                            <a:srgbClr val="005288"/>
                          </a:solidFill>
                          <a:effectLst/>
                          <a:latin typeface="Arial" panose="020B0604020202020204" pitchFamily="34" charset="0"/>
                        </a:rPr>
                        <a:t> Flow (FCF) ($B)</a:t>
                      </a:r>
                      <a:endParaRPr lang="en-GB" sz="12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200" b="1" i="0" u="none" strike="noStrike" dirty="0" smtClean="0">
                          <a:solidFill>
                            <a:srgbClr val="005288"/>
                          </a:solidFill>
                          <a:effectLst/>
                          <a:latin typeface="Arial" panose="020B0604020202020204" pitchFamily="34" charset="0"/>
                        </a:rPr>
                        <a:t>Yield (% of </a:t>
                      </a:r>
                      <a:r>
                        <a:rPr lang="en-GB" sz="1200" b="1" i="0" u="none" strike="noStrike" dirty="0" err="1" smtClean="0">
                          <a:solidFill>
                            <a:srgbClr val="005288"/>
                          </a:solidFill>
                          <a:effectLst/>
                          <a:latin typeface="Arial" panose="020B0604020202020204" pitchFamily="34" charset="0"/>
                        </a:rPr>
                        <a:t>Mkt</a:t>
                      </a:r>
                      <a:r>
                        <a:rPr lang="en-GB" sz="1200" b="1" i="0" u="none" strike="noStrike" dirty="0" smtClean="0">
                          <a:solidFill>
                            <a:srgbClr val="005288"/>
                          </a:solidFill>
                          <a:effectLst/>
                          <a:latin typeface="Arial" panose="020B0604020202020204" pitchFamily="34" charset="0"/>
                        </a:rPr>
                        <a:t> Cap)</a:t>
                      </a:r>
                      <a:endParaRPr lang="en-GB" sz="12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200" b="1" i="0" u="none" strike="noStrike" dirty="0" smtClean="0">
                          <a:solidFill>
                            <a:srgbClr val="005288"/>
                          </a:solidFill>
                          <a:effectLst/>
                          <a:latin typeface="Arial" panose="020B0604020202020204" pitchFamily="34" charset="0"/>
                        </a:rPr>
                        <a:t>Cumulative Free Cash Flow ($B)</a:t>
                      </a:r>
                      <a:endParaRPr lang="en-GB" sz="12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200" b="1" i="0" u="none" strike="noStrike" dirty="0" smtClean="0">
                          <a:solidFill>
                            <a:srgbClr val="005288"/>
                          </a:solidFill>
                          <a:effectLst/>
                          <a:latin typeface="Arial" panose="020B0604020202020204" pitchFamily="34" charset="0"/>
                        </a:rPr>
                        <a:t>Market</a:t>
                      </a:r>
                      <a:r>
                        <a:rPr lang="en-GB" sz="1200" b="1" i="0" u="none" strike="noStrike" baseline="0" dirty="0" smtClean="0">
                          <a:solidFill>
                            <a:srgbClr val="005288"/>
                          </a:solidFill>
                          <a:effectLst/>
                          <a:latin typeface="Arial" panose="020B0604020202020204" pitchFamily="34" charset="0"/>
                        </a:rPr>
                        <a:t> Cap ($B)</a:t>
                      </a:r>
                      <a:endParaRPr lang="en-GB" sz="12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200" b="1" i="0" u="none" strike="noStrike" dirty="0" smtClean="0">
                          <a:solidFill>
                            <a:srgbClr val="005288"/>
                          </a:solidFill>
                          <a:effectLst/>
                          <a:latin typeface="Arial" panose="020B0604020202020204" pitchFamily="34" charset="0"/>
                        </a:rPr>
                        <a:t>Yield (% of </a:t>
                      </a:r>
                      <a:r>
                        <a:rPr lang="en-GB" sz="1200" b="1" i="0" u="none" strike="noStrike" dirty="0" err="1" smtClean="0">
                          <a:solidFill>
                            <a:srgbClr val="005288"/>
                          </a:solidFill>
                          <a:effectLst/>
                          <a:latin typeface="Arial" panose="020B0604020202020204" pitchFamily="34" charset="0"/>
                        </a:rPr>
                        <a:t>Mkt</a:t>
                      </a:r>
                      <a:r>
                        <a:rPr lang="en-GB" sz="1200" b="1" i="0" u="none" strike="noStrike" dirty="0" smtClean="0">
                          <a:solidFill>
                            <a:srgbClr val="005288"/>
                          </a:solidFill>
                          <a:effectLst/>
                          <a:latin typeface="Arial" panose="020B0604020202020204" pitchFamily="34" charset="0"/>
                        </a:rPr>
                        <a:t> Cap)</a:t>
                      </a:r>
                      <a:endParaRPr lang="en-GB" sz="12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r>
              <a:tr h="447111">
                <a:tc>
                  <a:txBody>
                    <a:bodyPr/>
                    <a:lstStyle/>
                    <a:p>
                      <a:pPr marL="0" marR="0" indent="0" algn="l" defTabSz="1043056" rtl="0" eaLnBrk="1" fontAlgn="b" latinLnBrk="0" hangingPunct="1">
                        <a:lnSpc>
                          <a:spcPct val="100000"/>
                        </a:lnSpc>
                        <a:spcBef>
                          <a:spcPts val="0"/>
                        </a:spcBef>
                        <a:spcAft>
                          <a:spcPts val="0"/>
                        </a:spcAft>
                        <a:buClrTx/>
                        <a:buSzTx/>
                        <a:buFontTx/>
                        <a:buNone/>
                        <a:tabLst/>
                        <a:defRPr/>
                      </a:pPr>
                      <a:endParaRPr lang="en-GB" sz="1400" b="1" i="0" u="none" strike="noStrike" dirty="0" smtClean="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2014</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2014</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2019</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2019</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2014-19</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b="1" i="0" u="none" strike="noStrike" dirty="0" smtClean="0">
                          <a:solidFill>
                            <a:srgbClr val="005288"/>
                          </a:solidFill>
                          <a:effectLst/>
                          <a:latin typeface="Arial" panose="020B0604020202020204" pitchFamily="34" charset="0"/>
                        </a:rPr>
                        <a:t>2014-19</a:t>
                      </a:r>
                      <a:endParaRPr lang="en-GB" sz="1400" b="1" i="0" u="none" strike="noStrike" dirty="0">
                        <a:solidFill>
                          <a:srgbClr val="005288"/>
                        </a:solidFill>
                        <a:effectLst/>
                        <a:latin typeface="Arial" panose="020B0604020202020204" pitchFamily="34" charset="0"/>
                      </a:endParaRPr>
                    </a:p>
                  </a:txBody>
                  <a:tcPr marL="0" marR="0" marT="0" marB="0" anchor="ctr">
                    <a:lnL w="12700" cmpd="sng">
                      <a:noFill/>
                    </a:lnL>
                    <a:lnR w="12700" cmpd="sng">
                      <a:noFill/>
                    </a:lnR>
                    <a:lnT w="6350" cap="flat" cmpd="sng" algn="ctr">
                      <a:solidFill>
                        <a:srgbClr val="E07E27"/>
                      </a:solidFill>
                      <a:prstDash val="solid"/>
                      <a:round/>
                      <a:headEnd type="none" w="med" len="med"/>
                      <a:tailEnd type="none" w="med" len="med"/>
                    </a:lnT>
                    <a:lnB w="6350" cap="flat" cmpd="sng" algn="ctr">
                      <a:solidFill>
                        <a:srgbClr val="E07E27"/>
                      </a:solidFill>
                      <a:prstDash val="solid"/>
                      <a:round/>
                      <a:headEnd type="none" w="med" len="med"/>
                      <a:tailEnd type="none" w="med" len="med"/>
                    </a:lnB>
                    <a:lnTlToBr w="12700" cmpd="sng">
                      <a:noFill/>
                      <a:prstDash val="solid"/>
                    </a:lnTlToBr>
                    <a:lnBlToTr w="12700" cmpd="sng">
                      <a:noFill/>
                      <a:prstDash val="solid"/>
                    </a:lnBlToTr>
                    <a:noFill/>
                  </a:tcPr>
                </a:tc>
              </a:tr>
              <a:tr h="448223">
                <a:tc>
                  <a:txBody>
                    <a:bodyPr/>
                    <a:lstStyle/>
                    <a:p>
                      <a:pPr algn="l" fontAlgn="b"/>
                      <a:endParaRPr lang="en-GB" sz="12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200" b="0" u="none" strike="noStrike" kern="1200" dirty="0" smtClean="0">
                          <a:solidFill>
                            <a:srgbClr val="58595B"/>
                          </a:solidFill>
                          <a:effectLst/>
                          <a:latin typeface="+mn-lt"/>
                          <a:ea typeface="+mn-ea"/>
                          <a:cs typeface="+mn-cs"/>
                        </a:rPr>
                        <a:t>$9.2</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200" b="0" u="none" strike="noStrike" kern="1200" dirty="0" smtClean="0">
                          <a:solidFill>
                            <a:srgbClr val="58595B"/>
                          </a:solidFill>
                          <a:effectLst/>
                          <a:latin typeface="+mn-lt"/>
                          <a:ea typeface="+mn-ea"/>
                          <a:cs typeface="+mn-cs"/>
                        </a:rPr>
                        <a:t>7.6%</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$8.7</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7.2%</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$49.4</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$121.6</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41%</a:t>
                      </a:r>
                    </a:p>
                  </a:txBody>
                  <a:tcPr marL="68580" marR="68580" marT="0" marB="0" anchor="ctr">
                    <a:lnT w="6350" cap="flat" cmpd="sng" algn="ctr">
                      <a:solidFill>
                        <a:srgbClr val="E07E27"/>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448223">
                <a:tc>
                  <a:txBody>
                    <a:bodyPr/>
                    <a:lstStyle/>
                    <a:p>
                      <a:pPr algn="l" fontAlgn="b"/>
                      <a:endParaRPr lang="en-GB" sz="12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200" b="0" u="none" strike="noStrike" kern="1200" dirty="0" smtClean="0">
                          <a:solidFill>
                            <a:srgbClr val="58595B"/>
                          </a:solidFill>
                          <a:effectLst/>
                          <a:latin typeface="+mn-lt"/>
                          <a:ea typeface="+mn-ea"/>
                          <a:cs typeface="+mn-cs"/>
                        </a:rPr>
                        <a:t>$2.5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200" b="0" u="none" strike="noStrike" kern="1200" dirty="0" smtClean="0">
                          <a:solidFill>
                            <a:srgbClr val="58595B"/>
                          </a:solidFill>
                          <a:effectLst/>
                          <a:latin typeface="+mn-lt"/>
                          <a:ea typeface="+mn-ea"/>
                          <a:cs typeface="+mn-cs"/>
                        </a:rPr>
                        <a:t>3.1%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$4.8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6.0%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$23.6</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$80.7</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29%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448223">
                <a:tc>
                  <a:txBody>
                    <a:bodyPr/>
                    <a:lstStyle/>
                    <a:p>
                      <a:pPr algn="l" fontAlgn="b"/>
                      <a:endParaRPr lang="en-GB" sz="12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200" b="0" u="none" strike="noStrike" kern="1200" dirty="0" smtClean="0">
                          <a:solidFill>
                            <a:srgbClr val="58595B"/>
                          </a:solidFill>
                          <a:effectLst/>
                          <a:latin typeface="+mn-lt"/>
                          <a:ea typeface="+mn-ea"/>
                          <a:cs typeface="+mn-cs"/>
                        </a:rPr>
                        <a:t>$2.0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200" b="0" u="none" strike="noStrike" kern="1200" dirty="0" smtClean="0">
                          <a:solidFill>
                            <a:srgbClr val="58595B"/>
                          </a:solidFill>
                          <a:effectLst/>
                          <a:latin typeface="+mn-lt"/>
                          <a:ea typeface="+mn-ea"/>
                          <a:cs typeface="+mn-cs"/>
                        </a:rPr>
                        <a:t>2.2%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$7.3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8.0%</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$30.8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$90.7</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34%</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347359">
                <a:tc>
                  <a:txBody>
                    <a:bodyPr/>
                    <a:lstStyle/>
                    <a:p>
                      <a:pPr algn="l" fontAlgn="b"/>
                      <a:endParaRPr lang="en-GB" sz="12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r>
                        <a:rPr lang="en-GB" sz="1200" b="0" u="none" strike="noStrike" kern="1200" dirty="0" smtClean="0">
                          <a:solidFill>
                            <a:srgbClr val="58595B"/>
                          </a:solidFill>
                          <a:effectLst/>
                          <a:latin typeface="+mn-lt"/>
                          <a:ea typeface="+mn-ea"/>
                          <a:cs typeface="+mn-cs"/>
                        </a:rPr>
                        <a:t>$8.7</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r>
                        <a:rPr lang="en-GB" sz="1200" b="0" u="none" strike="noStrike" kern="1200" dirty="0" smtClean="0">
                          <a:solidFill>
                            <a:srgbClr val="58595B"/>
                          </a:solidFill>
                          <a:effectLst/>
                          <a:latin typeface="+mn-lt"/>
                          <a:ea typeface="+mn-ea"/>
                          <a:cs typeface="+mn-cs"/>
                        </a:rPr>
                        <a:t>6.1%</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$9.3</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6.5%</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$66.9</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$143.2</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0" u="none" strike="noStrike" kern="1200" dirty="0" smtClean="0">
                          <a:solidFill>
                            <a:srgbClr val="58595B"/>
                          </a:solidFill>
                          <a:effectLst/>
                          <a:latin typeface="+mn-lt"/>
                          <a:ea typeface="+mn-ea"/>
                          <a:cs typeface="+mn-cs"/>
                        </a:rPr>
                        <a:t>47%</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r h="448223">
                <a:tc>
                  <a:txBody>
                    <a:bodyPr/>
                    <a:lstStyle/>
                    <a:p>
                      <a:pPr algn="l" fontAlgn="b"/>
                      <a:endParaRPr lang="en-GB" sz="1200" b="0" i="0" u="none" strike="noStrike" dirty="0">
                        <a:solidFill>
                          <a:srgbClr val="58595B"/>
                        </a:solidFill>
                        <a:effectLst/>
                        <a:latin typeface="Arial" panose="020B0604020202020204" pitchFamily="34" charset="0"/>
                      </a:endParaRPr>
                    </a:p>
                  </a:txBody>
                  <a:tcPr marL="0" marR="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algn="ctr">
                        <a:spcAft>
                          <a:spcPts val="0"/>
                        </a:spcAft>
                      </a:pPr>
                      <a:endParaRPr lang="en-GB" sz="1200" b="0" u="none" strike="noStrike" kern="1200" dirty="0" smtClean="0">
                        <a:solidFill>
                          <a:srgbClr val="58595B"/>
                        </a:solidFill>
                        <a:effectLst/>
                        <a:latin typeface="+mn-lt"/>
                        <a:ea typeface="+mn-ea"/>
                        <a:cs typeface="+mn-cs"/>
                      </a:endParaRP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latinLnBrk="0" hangingPunct="1">
                        <a:spcAft>
                          <a:spcPts val="0"/>
                        </a:spcAft>
                      </a:pPr>
                      <a:endParaRPr lang="en-GB" sz="1200" b="0" u="none" strike="noStrike" kern="1200" dirty="0" smtClean="0">
                        <a:solidFill>
                          <a:srgbClr val="58595B"/>
                        </a:solidFill>
                        <a:effectLst/>
                        <a:latin typeface="+mn-lt"/>
                        <a:ea typeface="+mn-ea"/>
                        <a:cs typeface="+mn-cs"/>
                      </a:endParaRP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endParaRPr lang="en-GB" sz="1200" b="0" u="none" strike="noStrike" kern="1200" dirty="0" smtClean="0">
                        <a:solidFill>
                          <a:srgbClr val="58595B"/>
                        </a:solidFill>
                        <a:effectLst/>
                        <a:latin typeface="+mn-lt"/>
                        <a:ea typeface="+mn-ea"/>
                        <a:cs typeface="+mn-cs"/>
                      </a:endParaRP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endParaRPr lang="en-GB" sz="1200" b="0" u="none" strike="noStrike" kern="1200" dirty="0" smtClean="0">
                        <a:solidFill>
                          <a:srgbClr val="58595B"/>
                        </a:solidFill>
                        <a:effectLst/>
                        <a:latin typeface="+mn-lt"/>
                        <a:ea typeface="+mn-ea"/>
                        <a:cs typeface="+mn-cs"/>
                      </a:endParaRP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endParaRPr lang="en-GB" sz="1200" b="0" u="none" strike="noStrike" kern="1200" dirty="0" smtClean="0">
                        <a:solidFill>
                          <a:srgbClr val="58595B"/>
                        </a:solidFill>
                        <a:effectLst/>
                        <a:latin typeface="+mn-lt"/>
                        <a:ea typeface="+mn-ea"/>
                        <a:cs typeface="+mn-cs"/>
                      </a:endParaRP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1" u="none" strike="noStrike" kern="1200" dirty="0" smtClean="0">
                          <a:solidFill>
                            <a:srgbClr val="58595B"/>
                          </a:solidFill>
                          <a:effectLst/>
                          <a:latin typeface="+mn-lt"/>
                          <a:ea typeface="+mn-ea"/>
                          <a:cs typeface="+mn-cs"/>
                        </a:rPr>
                        <a:t>Average</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c>
                  <a:txBody>
                    <a:bodyPr/>
                    <a:lstStyle/>
                    <a:p>
                      <a:pPr marL="0" algn="ctr" defTabSz="1043056" rtl="0" eaLnBrk="1" fontAlgn="b" latinLnBrk="0" hangingPunct="1">
                        <a:spcAft>
                          <a:spcPts val="0"/>
                        </a:spcAft>
                      </a:pPr>
                      <a:r>
                        <a:rPr lang="en-GB" sz="1200" b="1" u="none" strike="noStrike" kern="1200" dirty="0" smtClean="0">
                          <a:solidFill>
                            <a:srgbClr val="58595B"/>
                          </a:solidFill>
                          <a:effectLst/>
                          <a:latin typeface="+mn-lt"/>
                          <a:ea typeface="+mn-ea"/>
                          <a:cs typeface="+mn-cs"/>
                        </a:rPr>
                        <a:t>38%</a:t>
                      </a:r>
                    </a:p>
                  </a:txBody>
                  <a:tcPr marL="68580" marR="68580" marT="0" marB="0" anchor="ctr">
                    <a:lnT w="6350" cap="flat" cmpd="sng" algn="ctr">
                      <a:solidFill>
                        <a:srgbClr val="58595B"/>
                      </a:solidFill>
                      <a:prstDash val="solid"/>
                      <a:round/>
                      <a:headEnd type="none" w="med" len="med"/>
                      <a:tailEnd type="none" w="med" len="med"/>
                    </a:lnT>
                    <a:lnB w="6350" cap="flat" cmpd="sng" algn="ctr">
                      <a:solidFill>
                        <a:srgbClr val="58595B"/>
                      </a:solidFill>
                      <a:prstDash val="solid"/>
                      <a:round/>
                      <a:headEnd type="none" w="med" len="med"/>
                      <a:tailEnd type="none" w="med" len="med"/>
                    </a:lnB>
                    <a:noFill/>
                  </a:tcPr>
                </a:tc>
              </a:tr>
            </a:tbl>
          </a:graphicData>
        </a:graphic>
      </p:graphicFrame>
      <p:pic>
        <p:nvPicPr>
          <p:cNvPr id="98305" name="Picture 1"/>
          <p:cNvPicPr>
            <a:picLocks noChangeAspect="1" noChangeArrowheads="1"/>
          </p:cNvPicPr>
          <p:nvPr/>
        </p:nvPicPr>
        <p:blipFill>
          <a:blip r:embed="rId3" cstate="print"/>
          <a:srcRect/>
          <a:stretch>
            <a:fillRect/>
          </a:stretch>
        </p:blipFill>
        <p:spPr bwMode="auto">
          <a:xfrm>
            <a:off x="422275" y="3577253"/>
            <a:ext cx="1104900" cy="368300"/>
          </a:xfrm>
          <a:prstGeom prst="rect">
            <a:avLst/>
          </a:prstGeom>
          <a:noFill/>
          <a:ln w="9525">
            <a:noFill/>
            <a:miter lim="800000"/>
            <a:headEnd/>
            <a:tailEnd/>
          </a:ln>
        </p:spPr>
      </p:pic>
      <p:pic>
        <p:nvPicPr>
          <p:cNvPr id="98306" name="Picture 2"/>
          <p:cNvPicPr>
            <a:picLocks noChangeAspect="1" noChangeArrowheads="1"/>
          </p:cNvPicPr>
          <p:nvPr/>
        </p:nvPicPr>
        <p:blipFill>
          <a:blip r:embed="rId4" cstate="print"/>
          <a:srcRect/>
          <a:stretch>
            <a:fillRect/>
          </a:stretch>
        </p:blipFill>
        <p:spPr bwMode="auto">
          <a:xfrm>
            <a:off x="361949" y="4021753"/>
            <a:ext cx="1069975" cy="333375"/>
          </a:xfrm>
          <a:prstGeom prst="rect">
            <a:avLst/>
          </a:prstGeom>
          <a:noFill/>
          <a:ln w="9525">
            <a:noFill/>
            <a:miter lim="800000"/>
            <a:headEnd/>
            <a:tailEnd/>
          </a:ln>
        </p:spPr>
      </p:pic>
      <p:pic>
        <p:nvPicPr>
          <p:cNvPr id="98307" name="Picture 3"/>
          <p:cNvPicPr>
            <a:picLocks noChangeAspect="1" noChangeArrowheads="1"/>
          </p:cNvPicPr>
          <p:nvPr/>
        </p:nvPicPr>
        <p:blipFill>
          <a:blip r:embed="rId5" cstate="print"/>
          <a:srcRect/>
          <a:stretch>
            <a:fillRect/>
          </a:stretch>
        </p:blipFill>
        <p:spPr bwMode="auto">
          <a:xfrm>
            <a:off x="536331" y="4475290"/>
            <a:ext cx="844794" cy="364026"/>
          </a:xfrm>
          <a:prstGeom prst="rect">
            <a:avLst/>
          </a:prstGeom>
          <a:noFill/>
          <a:ln w="9525">
            <a:noFill/>
            <a:miter lim="800000"/>
            <a:headEnd/>
            <a:tailEnd/>
          </a:ln>
        </p:spPr>
      </p:pic>
      <p:pic>
        <p:nvPicPr>
          <p:cNvPr id="98308" name="Picture 4"/>
          <p:cNvPicPr>
            <a:picLocks noChangeAspect="1" noChangeArrowheads="1"/>
          </p:cNvPicPr>
          <p:nvPr/>
        </p:nvPicPr>
        <p:blipFill>
          <a:blip r:embed="rId6" cstate="print"/>
          <a:srcRect/>
          <a:stretch>
            <a:fillRect/>
          </a:stretch>
        </p:blipFill>
        <p:spPr bwMode="auto">
          <a:xfrm>
            <a:off x="562708" y="4876895"/>
            <a:ext cx="799367" cy="309523"/>
          </a:xfrm>
          <a:prstGeom prst="rect">
            <a:avLst/>
          </a:prstGeom>
          <a:noFill/>
          <a:ln w="9525">
            <a:noFill/>
            <a:miter lim="800000"/>
            <a:headEnd/>
            <a:tailEnd/>
          </a:ln>
        </p:spPr>
      </p:pic>
    </p:spTree>
    <p:extLst>
      <p:ext uri="{BB962C8B-B14F-4D97-AF65-F5344CB8AC3E}">
        <p14:creationId xmlns:p14="http://schemas.microsoft.com/office/powerpoint/2010/main" val="18066525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22" name="Content Placeholder 5"/>
          <p:cNvSpPr txBox="1">
            <a:spLocks/>
          </p:cNvSpPr>
          <p:nvPr/>
        </p:nvSpPr>
        <p:spPr bwMode="auto">
          <a:xfrm>
            <a:off x="5036535"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
        <p:nvSpPr>
          <p:cNvPr id="23" name="Content Placeholder 5"/>
          <p:cNvSpPr>
            <a:spLocks noGrp="1"/>
          </p:cNvSpPr>
          <p:nvPr>
            <p:ph idx="1"/>
          </p:nvPr>
        </p:nvSpPr>
        <p:spPr>
          <a:xfrm>
            <a:off x="433388" y="1638300"/>
            <a:ext cx="4521789" cy="5124450"/>
          </a:xfrm>
        </p:spPr>
        <p:txBody>
          <a:body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Biotech’s </a:t>
            </a:r>
            <a:r>
              <a:rPr lang="en-GB" dirty="0">
                <a:solidFill>
                  <a:srgbClr val="58595B"/>
                </a:solidFill>
              </a:rPr>
              <a:t>scientific innovation is delivering</a:t>
            </a:r>
          </a:p>
          <a:p>
            <a:pPr lvl="3" eaLnBrk="1" hangingPunct="1">
              <a:lnSpc>
                <a:spcPct val="120000"/>
              </a:lnSpc>
              <a:spcBef>
                <a:spcPts val="600"/>
              </a:spcBef>
              <a:buSzPts val="1600"/>
              <a:buFont typeface="Arial" pitchFamily="34" charset="0"/>
              <a:buChar char="•"/>
            </a:pPr>
            <a:r>
              <a:rPr lang="en-GB" dirty="0">
                <a:solidFill>
                  <a:srgbClr val="58595B"/>
                </a:solidFill>
              </a:rPr>
              <a:t>Industry’s R&amp;D productivity is improving</a:t>
            </a:r>
          </a:p>
          <a:p>
            <a:pPr lvl="3" eaLnBrk="1" hangingPunct="1">
              <a:lnSpc>
                <a:spcPct val="120000"/>
              </a:lnSpc>
              <a:spcBef>
                <a:spcPts val="600"/>
              </a:spcBef>
              <a:buSzPts val="1600"/>
              <a:buFont typeface="Arial" pitchFamily="34" charset="0"/>
              <a:buChar char="•"/>
            </a:pPr>
            <a:r>
              <a:rPr lang="en-GB" dirty="0">
                <a:solidFill>
                  <a:srgbClr val="58595B"/>
                </a:solidFill>
              </a:rPr>
              <a:t>Empowered FDA is rewarding </a:t>
            </a:r>
            <a:r>
              <a:rPr lang="en-GB" dirty="0" smtClean="0">
                <a:solidFill>
                  <a:srgbClr val="58595B"/>
                </a:solidFill>
              </a:rPr>
              <a:t>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Strong</a:t>
            </a:r>
            <a:r>
              <a:rPr lang="en-GB" dirty="0">
                <a:solidFill>
                  <a:srgbClr val="58595B"/>
                </a:solidFill>
              </a:rPr>
              <a:t>, robust, and rare defensive growth</a:t>
            </a:r>
          </a:p>
          <a:p>
            <a:pPr lvl="3" eaLnBrk="1" hangingPunct="1">
              <a:lnSpc>
                <a:spcPct val="120000"/>
              </a:lnSpc>
              <a:spcBef>
                <a:spcPts val="600"/>
              </a:spcBef>
              <a:buSzPts val="1600"/>
              <a:buFont typeface="Arial" pitchFamily="34" charset="0"/>
              <a:buChar char="•"/>
            </a:pPr>
            <a:r>
              <a:rPr lang="en-GB" dirty="0">
                <a:solidFill>
                  <a:srgbClr val="58595B"/>
                </a:solidFill>
              </a:rPr>
              <a:t>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EPS growth underpinned by margin flexibility</a:t>
            </a:r>
          </a:p>
          <a:p>
            <a:pPr lvl="3" eaLnBrk="1" hangingPunct="1">
              <a:lnSpc>
                <a:spcPct val="120000"/>
              </a:lnSpc>
              <a:spcBef>
                <a:spcPts val="600"/>
              </a:spcBef>
              <a:buSzPts val="1600"/>
              <a:buFont typeface="Arial" pitchFamily="34" charset="0"/>
              <a:buChar char="•"/>
            </a:pPr>
            <a:r>
              <a:rPr lang="en-GB" dirty="0">
                <a:solidFill>
                  <a:srgbClr val="58595B"/>
                </a:solidFill>
              </a:rPr>
              <a:t>High barriers to entry, long product </a:t>
            </a:r>
            <a:r>
              <a:rPr lang="en-GB" dirty="0" smtClean="0">
                <a:solidFill>
                  <a:srgbClr val="58595B"/>
                </a:solidFill>
              </a:rPr>
              <a:t>cycles</a:t>
            </a:r>
          </a:p>
          <a:p>
            <a:pPr lvl="3" eaLnBrk="1" hangingPunct="1">
              <a:lnSpc>
                <a:spcPct val="120000"/>
              </a:lnSpc>
              <a:spcBef>
                <a:spcPts val="600"/>
              </a:spcBef>
              <a:buSzPts val="1600"/>
              <a:buFont typeface="Arial" pitchFamily="34" charset="0"/>
              <a:buChar char="•"/>
            </a:pPr>
            <a:r>
              <a:rPr lang="en-GB" dirty="0" smtClean="0">
                <a:solidFill>
                  <a:srgbClr val="58595B"/>
                </a:solidFill>
              </a:rPr>
              <a:t>Drug industry structure driving M&amp;A activity</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a:p>
            <a:pPr>
              <a:buNone/>
            </a:pPr>
            <a:endParaRPr lang="en-US" dirty="0"/>
          </a:p>
        </p:txBody>
      </p:sp>
      <p:pic>
        <p:nvPicPr>
          <p:cNvPr id="2050"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4" y="206149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3" y="242530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9" y="277250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8" y="3149015"/>
            <a:ext cx="370151" cy="36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0402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a:xfrm>
            <a:off x="446949" y="1023930"/>
            <a:ext cx="9847262" cy="481019"/>
          </a:xfrm>
        </p:spPr>
        <p:txBody>
          <a:bodyPr/>
          <a:lstStyle/>
          <a:p>
            <a:pPr>
              <a:buNone/>
            </a:pPr>
            <a:r>
              <a:rPr lang="en-US" dirty="0">
                <a:solidFill>
                  <a:srgbClr val="E07E27"/>
                </a:solidFill>
              </a:rPr>
              <a:t>~</a:t>
            </a:r>
            <a:r>
              <a:rPr lang="en-US" dirty="0" smtClean="0">
                <a:solidFill>
                  <a:srgbClr val="E07E27"/>
                </a:solidFill>
              </a:rPr>
              <a:t>$475bn raised since 2000 invested in Biotech R&amp;D</a:t>
            </a:r>
            <a:endParaRPr lang="en-GB" dirty="0" smtClean="0">
              <a:solidFill>
                <a:srgbClr val="E07E27"/>
              </a:solidFill>
            </a:endParaRPr>
          </a:p>
          <a:p>
            <a:pPr>
              <a:buNone/>
            </a:pPr>
            <a:endParaRPr lang="en-US" dirty="0"/>
          </a:p>
        </p:txBody>
      </p:sp>
      <p:sp>
        <p:nvSpPr>
          <p:cNvPr id="41986" name="Rectangle 2"/>
          <p:cNvSpPr>
            <a:spLocks noGrp="1" noChangeArrowheads="1"/>
          </p:cNvSpPr>
          <p:nvPr>
            <p:ph type="title"/>
          </p:nvPr>
        </p:nvSpPr>
        <p:spPr/>
        <p:txBody>
          <a:bodyPr/>
          <a:lstStyle/>
          <a:p>
            <a:pPr eaLnBrk="1" hangingPunct="1"/>
            <a:r>
              <a:rPr lang="en-US" dirty="0" smtClean="0"/>
              <a:t>Major Investment Into Biotech In Past Decade</a:t>
            </a:r>
          </a:p>
        </p:txBody>
      </p:sp>
      <p:sp>
        <p:nvSpPr>
          <p:cNvPr id="41987"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12" name="Rectangle 15"/>
          <p:cNvSpPr>
            <a:spLocks noChangeArrowheads="1"/>
          </p:cNvSpPr>
          <p:nvPr/>
        </p:nvSpPr>
        <p:spPr bwMode="auto">
          <a:xfrm>
            <a:off x="431322" y="6683526"/>
            <a:ext cx="9932988" cy="123111"/>
          </a:xfrm>
          <a:prstGeom prst="rect">
            <a:avLst/>
          </a:prstGeom>
          <a:noFill/>
          <a:ln w="9525">
            <a:noFill/>
            <a:miter lim="800000"/>
            <a:headEnd/>
            <a:tailEnd/>
          </a:ln>
        </p:spPr>
        <p:txBody>
          <a:bodyPr lIns="0" tIns="0" rIns="0" bIns="0" anchor="b">
            <a:spAutoFit/>
          </a:bodyPr>
          <a:lstStyle/>
          <a:p>
            <a:pPr defTabSz="914400" eaLnBrk="1" hangingPunct="1"/>
            <a:r>
              <a:rPr lang="en-GB" sz="800" b="1" dirty="0" smtClean="0"/>
              <a:t>Source: </a:t>
            </a:r>
            <a:r>
              <a:rPr lang="en-GB" sz="800" dirty="0" smtClean="0"/>
              <a:t>BioCentury, 2015YTD at 10 March 2015.</a:t>
            </a:r>
            <a:endParaRPr lang="en-GB" sz="800" dirty="0"/>
          </a:p>
        </p:txBody>
      </p:sp>
      <p:pic>
        <p:nvPicPr>
          <p:cNvPr id="2" name="Picture 1"/>
          <p:cNvPicPr>
            <a:picLocks noChangeAspect="1"/>
          </p:cNvPicPr>
          <p:nvPr/>
        </p:nvPicPr>
        <p:blipFill>
          <a:blip r:embed="rId3" cstate="print"/>
          <a:stretch>
            <a:fillRect/>
          </a:stretch>
        </p:blipFill>
        <p:spPr>
          <a:xfrm>
            <a:off x="1428047" y="1452204"/>
            <a:ext cx="7837307" cy="510823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p:txBody>
          <a:bodyPr/>
          <a:lstStyle/>
          <a:p>
            <a:pPr>
              <a:buNone/>
            </a:pPr>
            <a:r>
              <a:rPr lang="en-US" dirty="0" smtClean="0">
                <a:solidFill>
                  <a:srgbClr val="E07E27"/>
                </a:solidFill>
              </a:rPr>
              <a:t>Identifying specific molecular targets for intervention</a:t>
            </a:r>
            <a:endParaRPr lang="en-GB" dirty="0" smtClean="0">
              <a:solidFill>
                <a:srgbClr val="E07E27"/>
              </a:solidFill>
            </a:endParaRPr>
          </a:p>
          <a:p>
            <a:pPr>
              <a:buNone/>
            </a:pPr>
            <a:endParaRPr lang="en-US" dirty="0"/>
          </a:p>
        </p:txBody>
      </p:sp>
      <p:sp>
        <p:nvSpPr>
          <p:cNvPr id="17410" name="Rectangle 2"/>
          <p:cNvSpPr>
            <a:spLocks noGrp="1" noChangeArrowheads="1"/>
          </p:cNvSpPr>
          <p:nvPr>
            <p:ph type="title"/>
          </p:nvPr>
        </p:nvSpPr>
        <p:spPr/>
        <p:txBody>
          <a:bodyPr/>
          <a:lstStyle/>
          <a:p>
            <a:pPr eaLnBrk="1" hangingPunct="1"/>
            <a:r>
              <a:rPr lang="en-US" dirty="0" smtClean="0"/>
              <a:t>Advances In Scientific Understanding</a:t>
            </a:r>
          </a:p>
        </p:txBody>
      </p:sp>
      <p:sp>
        <p:nvSpPr>
          <p:cNvPr id="17411" name="Text Placeholder 2"/>
          <p:cNvSpPr txBox="1">
            <a:spLocks/>
          </p:cNvSpPr>
          <p:nvPr/>
        </p:nvSpPr>
        <p:spPr bwMode="auto">
          <a:xfrm>
            <a:off x="428625" y="1023938"/>
            <a:ext cx="9847263" cy="481012"/>
          </a:xfrm>
          <a:prstGeom prst="rect">
            <a:avLst/>
          </a:prstGeom>
          <a:noFill/>
          <a:ln w="9525">
            <a:noFill/>
            <a:miter lim="800000"/>
            <a:headEnd/>
            <a:tailEnd/>
          </a:ln>
        </p:spPr>
        <p:txBody>
          <a:bodyPr/>
          <a:lstStyle/>
          <a:p>
            <a:pPr eaLnBrk="1" hangingPunct="1">
              <a:lnSpc>
                <a:spcPts val="3200"/>
              </a:lnSpc>
            </a:pPr>
            <a:endParaRPr lang="en-GB" sz="2800" dirty="0">
              <a:solidFill>
                <a:srgbClr val="E07E27"/>
              </a:solidFill>
            </a:endParaRPr>
          </a:p>
        </p:txBody>
      </p:sp>
      <p:grpSp>
        <p:nvGrpSpPr>
          <p:cNvPr id="17412" name="Group 3"/>
          <p:cNvGrpSpPr>
            <a:grpSpLocks/>
          </p:cNvGrpSpPr>
          <p:nvPr/>
        </p:nvGrpSpPr>
        <p:grpSpPr bwMode="auto">
          <a:xfrm>
            <a:off x="1287463" y="1755775"/>
            <a:ext cx="8118475" cy="4959350"/>
            <a:chOff x="428625" y="1755074"/>
            <a:chExt cx="8117049" cy="4960051"/>
          </a:xfrm>
        </p:grpSpPr>
        <p:sp>
          <p:nvSpPr>
            <p:cNvPr id="17413"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17414" name="AutoShape 10" descr="Z"/>
            <p:cNvSpPr>
              <a:spLocks noChangeAspect="1" noChangeArrowheads="1"/>
            </p:cNvSpPr>
            <p:nvPr/>
          </p:nvSpPr>
          <p:spPr bwMode="auto">
            <a:xfrm>
              <a:off x="5194300" y="3627438"/>
              <a:ext cx="304800" cy="304800"/>
            </a:xfrm>
            <a:prstGeom prst="rect">
              <a:avLst/>
            </a:prstGeom>
            <a:noFill/>
            <a:ln w="9525">
              <a:noFill/>
              <a:miter lim="800000"/>
              <a:headEnd/>
              <a:tailEnd/>
            </a:ln>
          </p:spPr>
          <p:txBody>
            <a:bodyPr/>
            <a:lstStyle/>
            <a:p>
              <a:pPr eaLnBrk="1" hangingPunct="1"/>
              <a:endParaRPr lang="en-GB"/>
            </a:p>
          </p:txBody>
        </p:sp>
        <p:pic>
          <p:nvPicPr>
            <p:cNvPr id="17415" name="Picture 1"/>
            <p:cNvPicPr>
              <a:picLocks noChangeAspect="1"/>
            </p:cNvPicPr>
            <p:nvPr/>
          </p:nvPicPr>
          <p:blipFill>
            <a:blip r:embed="rId3" cstate="print"/>
            <a:srcRect/>
            <a:stretch>
              <a:fillRect/>
            </a:stretch>
          </p:blipFill>
          <p:spPr bwMode="auto">
            <a:xfrm>
              <a:off x="428625" y="1755074"/>
              <a:ext cx="2710844" cy="4680191"/>
            </a:xfrm>
            <a:prstGeom prst="rect">
              <a:avLst/>
            </a:prstGeom>
            <a:noFill/>
            <a:ln w="9525">
              <a:noFill/>
              <a:miter lim="800000"/>
              <a:headEnd/>
              <a:tailEnd/>
            </a:ln>
          </p:spPr>
        </p:pic>
        <p:pic>
          <p:nvPicPr>
            <p:cNvPr id="17416" name="Picture 2"/>
            <p:cNvPicPr>
              <a:picLocks noChangeAspect="1"/>
            </p:cNvPicPr>
            <p:nvPr/>
          </p:nvPicPr>
          <p:blipFill>
            <a:blip r:embed="rId4" cstate="print"/>
            <a:srcRect/>
            <a:stretch>
              <a:fillRect/>
            </a:stretch>
          </p:blipFill>
          <p:spPr bwMode="auto">
            <a:xfrm>
              <a:off x="3135186" y="1755075"/>
              <a:ext cx="5410488" cy="4680191"/>
            </a:xfrm>
            <a:prstGeom prst="rect">
              <a:avLst/>
            </a:prstGeom>
            <a:noFill/>
            <a:ln w="9525">
              <a:noFill/>
              <a:miter lim="800000"/>
              <a:headEnd/>
              <a:tailEnd/>
            </a:ln>
          </p:spPr>
        </p:pic>
      </p:grpSp>
      <p:sp>
        <p:nvSpPr>
          <p:cNvPr id="11" name="Text Box 120"/>
          <p:cNvSpPr txBox="1">
            <a:spLocks noChangeArrowheads="1"/>
          </p:cNvSpPr>
          <p:nvPr/>
        </p:nvSpPr>
        <p:spPr bwMode="auto">
          <a:xfrm>
            <a:off x="431799" y="6491174"/>
            <a:ext cx="9841601" cy="338554"/>
          </a:xfrm>
          <a:prstGeom prst="rect">
            <a:avLst/>
          </a:prstGeom>
          <a:noFill/>
          <a:ln w="9525">
            <a:noFill/>
            <a:miter lim="800000"/>
            <a:headEnd/>
            <a:tailEnd/>
          </a:ln>
        </p:spPr>
        <p:txBody>
          <a:bodyPr wrap="square" lIns="0" rIns="0">
            <a:spAutoFit/>
          </a:bodyPr>
          <a:lstStyle/>
          <a:p>
            <a:r>
              <a:rPr lang="en-GB" sz="800" b="1" dirty="0" smtClean="0">
                <a:solidFill>
                  <a:srgbClr val="58595B"/>
                </a:solidFill>
              </a:rPr>
              <a:t>Source: </a:t>
            </a:r>
            <a:r>
              <a:rPr lang="en-US" sz="800" dirty="0" err="1" smtClean="0"/>
              <a:t>Hanahan</a:t>
            </a:r>
            <a:r>
              <a:rPr lang="en-US" sz="800" dirty="0" smtClean="0"/>
              <a:t> D, Weinberg RA. Hallmarks of cancer; the next generation. Cell. 2011; 144;646-674. </a:t>
            </a:r>
            <a:r>
              <a:rPr lang="en-GB" sz="800" dirty="0" smtClean="0"/>
              <a:t>It should not be assumed that recommendations made in future will be profitable or will equal performance of the securities in this document.  A list of all recommendations made since inception is available upon request.</a:t>
            </a:r>
            <a:endParaRPr lang="en-GB" sz="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p:cNvSpPr>
            <a:spLocks noGrp="1"/>
          </p:cNvSpPr>
          <p:nvPr>
            <p:ph type="body" sz="quarter" idx="12"/>
          </p:nvPr>
        </p:nvSpPr>
        <p:spPr/>
        <p:txBody>
          <a:bodyPr/>
          <a:lstStyle/>
          <a:p>
            <a:pPr>
              <a:buNone/>
            </a:pPr>
            <a:r>
              <a:rPr lang="en-US" dirty="0" smtClean="0">
                <a:solidFill>
                  <a:srgbClr val="E07E27"/>
                </a:solidFill>
              </a:rPr>
              <a:t>New tools are enabling innovative approaches to therapy</a:t>
            </a:r>
            <a:endParaRPr lang="en-GB" dirty="0" smtClean="0">
              <a:solidFill>
                <a:srgbClr val="E07E27"/>
              </a:solidFill>
            </a:endParaRPr>
          </a:p>
          <a:p>
            <a:pPr>
              <a:buNone/>
            </a:pPr>
            <a:endParaRPr lang="en-US" dirty="0"/>
          </a:p>
        </p:txBody>
      </p:sp>
      <p:sp>
        <p:nvSpPr>
          <p:cNvPr id="19458" name="Rectangle 2"/>
          <p:cNvSpPr>
            <a:spLocks noGrp="1" noChangeArrowheads="1"/>
          </p:cNvSpPr>
          <p:nvPr>
            <p:ph type="title"/>
          </p:nvPr>
        </p:nvSpPr>
        <p:spPr>
          <a:xfrm>
            <a:off x="427937" y="366712"/>
            <a:ext cx="8656686" cy="458534"/>
          </a:xfrm>
        </p:spPr>
        <p:txBody>
          <a:bodyPr/>
          <a:lstStyle/>
          <a:p>
            <a:pPr eaLnBrk="1" hangingPunct="1"/>
            <a:r>
              <a:rPr lang="en-US" dirty="0" smtClean="0"/>
              <a:t>Proliferation Of Tools And Technologies</a:t>
            </a:r>
          </a:p>
        </p:txBody>
      </p:sp>
      <p:sp>
        <p:nvSpPr>
          <p:cNvPr id="19459" name="Text Box 5"/>
          <p:cNvSpPr txBox="1">
            <a:spLocks noChangeArrowheads="1"/>
          </p:cNvSpPr>
          <p:nvPr/>
        </p:nvSpPr>
        <p:spPr bwMode="gray">
          <a:xfrm>
            <a:off x="1071563" y="684053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pic>
        <p:nvPicPr>
          <p:cNvPr id="19460" name="Picture 3"/>
          <p:cNvPicPr>
            <a:picLocks noChangeAspect="1" noChangeArrowheads="1"/>
          </p:cNvPicPr>
          <p:nvPr/>
        </p:nvPicPr>
        <p:blipFill>
          <a:blip r:embed="rId3" cstate="print"/>
          <a:srcRect/>
          <a:stretch>
            <a:fillRect/>
          </a:stretch>
        </p:blipFill>
        <p:spPr bwMode="auto">
          <a:xfrm>
            <a:off x="1787525" y="5374542"/>
            <a:ext cx="7573963" cy="538163"/>
          </a:xfrm>
          <a:prstGeom prst="rect">
            <a:avLst/>
          </a:prstGeom>
          <a:noFill/>
          <a:ln w="9525">
            <a:noFill/>
            <a:miter lim="800000"/>
            <a:headEnd/>
            <a:tailEnd/>
          </a:ln>
        </p:spPr>
      </p:pic>
      <p:sp>
        <p:nvSpPr>
          <p:cNvPr id="24" name="Right Arrow 23"/>
          <p:cNvSpPr/>
          <p:nvPr/>
        </p:nvSpPr>
        <p:spPr bwMode="auto">
          <a:xfrm>
            <a:off x="1787525" y="5003800"/>
            <a:ext cx="7596188" cy="466725"/>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Chemistry</a:t>
            </a:r>
          </a:p>
        </p:txBody>
      </p:sp>
      <p:sp>
        <p:nvSpPr>
          <p:cNvPr id="3" name="Right Arrow 2"/>
          <p:cNvSpPr/>
          <p:nvPr/>
        </p:nvSpPr>
        <p:spPr bwMode="auto">
          <a:xfrm>
            <a:off x="2628900" y="4767263"/>
            <a:ext cx="6750050" cy="465137"/>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Protein engineering</a:t>
            </a:r>
          </a:p>
        </p:txBody>
      </p:sp>
      <p:sp>
        <p:nvSpPr>
          <p:cNvPr id="29" name="Right Arrow 28"/>
          <p:cNvSpPr/>
          <p:nvPr/>
        </p:nvSpPr>
        <p:spPr bwMode="auto">
          <a:xfrm>
            <a:off x="6775450" y="3573463"/>
            <a:ext cx="2614613" cy="492125"/>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smtClean="0">
                <a:latin typeface="Arial" panose="020B0604020202020204" pitchFamily="34" charset="0"/>
                <a:cs typeface="+mn-cs"/>
              </a:rPr>
              <a:t>Antisense, aptamers</a:t>
            </a:r>
            <a:endParaRPr lang="en-GB" sz="1000" dirty="0">
              <a:latin typeface="Arial" panose="020B0604020202020204" pitchFamily="34" charset="0"/>
              <a:cs typeface="+mn-cs"/>
            </a:endParaRPr>
          </a:p>
        </p:txBody>
      </p:sp>
      <p:sp>
        <p:nvSpPr>
          <p:cNvPr id="30" name="Right Arrow 29"/>
          <p:cNvSpPr/>
          <p:nvPr/>
        </p:nvSpPr>
        <p:spPr bwMode="auto">
          <a:xfrm>
            <a:off x="6775450" y="3319463"/>
            <a:ext cx="2608263" cy="492125"/>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smtClean="0">
                <a:latin typeface="Arial" panose="020B0604020202020204" pitchFamily="34" charset="0"/>
                <a:cs typeface="+mn-cs"/>
              </a:rPr>
              <a:t>BiTEs</a:t>
            </a:r>
            <a:endParaRPr lang="en-GB" sz="1000" dirty="0">
              <a:latin typeface="Arial" panose="020B0604020202020204" pitchFamily="34" charset="0"/>
              <a:cs typeface="+mn-cs"/>
            </a:endParaRPr>
          </a:p>
        </p:txBody>
      </p:sp>
      <p:sp>
        <p:nvSpPr>
          <p:cNvPr id="28" name="Right Arrow 27"/>
          <p:cNvSpPr/>
          <p:nvPr/>
        </p:nvSpPr>
        <p:spPr bwMode="auto">
          <a:xfrm>
            <a:off x="6003925" y="3830638"/>
            <a:ext cx="3375025" cy="465137"/>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smtClean="0">
                <a:latin typeface="Arial" panose="020B0604020202020204" pitchFamily="34" charset="0"/>
                <a:cs typeface="+mn-cs"/>
              </a:rPr>
              <a:t>Nanobodies, antibody-drug conjugates (ADCs)</a:t>
            </a:r>
            <a:endParaRPr lang="en-GB" sz="1000" dirty="0">
              <a:latin typeface="Arial" panose="020B0604020202020204" pitchFamily="34" charset="0"/>
              <a:cs typeface="+mn-cs"/>
            </a:endParaRPr>
          </a:p>
        </p:txBody>
      </p:sp>
      <p:sp>
        <p:nvSpPr>
          <p:cNvPr id="34" name="Right Arrow 33"/>
          <p:cNvSpPr/>
          <p:nvPr/>
        </p:nvSpPr>
        <p:spPr bwMode="auto">
          <a:xfrm>
            <a:off x="3465513" y="4529138"/>
            <a:ext cx="5908675" cy="465137"/>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Antibodies</a:t>
            </a:r>
          </a:p>
        </p:txBody>
      </p:sp>
      <p:sp>
        <p:nvSpPr>
          <p:cNvPr id="31" name="Right Arrow 30"/>
          <p:cNvSpPr/>
          <p:nvPr/>
        </p:nvSpPr>
        <p:spPr bwMode="auto">
          <a:xfrm>
            <a:off x="7597775" y="2852738"/>
            <a:ext cx="1792288" cy="465137"/>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sRNAi</a:t>
            </a:r>
          </a:p>
        </p:txBody>
      </p:sp>
      <p:sp>
        <p:nvSpPr>
          <p:cNvPr id="38" name="Right Arrow 37"/>
          <p:cNvSpPr/>
          <p:nvPr/>
        </p:nvSpPr>
        <p:spPr bwMode="auto">
          <a:xfrm>
            <a:off x="6775450" y="3074988"/>
            <a:ext cx="2613025" cy="492125"/>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smtClean="0">
                <a:latin typeface="Arial" panose="020B0604020202020204" pitchFamily="34" charset="0"/>
                <a:cs typeface="+mn-cs"/>
              </a:rPr>
              <a:t>Cancer immunotherapy</a:t>
            </a:r>
            <a:endParaRPr lang="en-GB" sz="1000" dirty="0">
              <a:latin typeface="Arial" panose="020B0604020202020204" pitchFamily="34" charset="0"/>
              <a:cs typeface="+mn-cs"/>
            </a:endParaRPr>
          </a:p>
        </p:txBody>
      </p:sp>
      <p:sp>
        <p:nvSpPr>
          <p:cNvPr id="40" name="Right Arrow 39"/>
          <p:cNvSpPr/>
          <p:nvPr/>
        </p:nvSpPr>
        <p:spPr bwMode="auto">
          <a:xfrm>
            <a:off x="7597775" y="2616200"/>
            <a:ext cx="1790700" cy="466725"/>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Gene therapy</a:t>
            </a:r>
          </a:p>
        </p:txBody>
      </p:sp>
      <p:sp>
        <p:nvSpPr>
          <p:cNvPr id="19470" name="Right Arrow 42"/>
          <p:cNvSpPr>
            <a:spLocks noChangeArrowheads="1"/>
          </p:cNvSpPr>
          <p:nvPr/>
        </p:nvSpPr>
        <p:spPr bwMode="auto">
          <a:xfrm>
            <a:off x="8429625" y="2149475"/>
            <a:ext cx="963613" cy="465138"/>
          </a:xfrm>
          <a:prstGeom prst="rightArrow">
            <a:avLst>
              <a:gd name="adj1" fmla="val 50000"/>
              <a:gd name="adj2" fmla="val 50065"/>
            </a:avLst>
          </a:prstGeom>
          <a:solidFill>
            <a:schemeClr val="bg1"/>
          </a:solidFill>
          <a:ln w="6350" cap="rnd" algn="ctr">
            <a:solidFill>
              <a:schemeClr val="tx1"/>
            </a:solid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endParaRPr lang="en-GB" sz="800" b="1"/>
          </a:p>
        </p:txBody>
      </p:sp>
      <p:sp>
        <p:nvSpPr>
          <p:cNvPr id="44" name="Right Arrow 43"/>
          <p:cNvSpPr/>
          <p:nvPr/>
        </p:nvSpPr>
        <p:spPr bwMode="auto">
          <a:xfrm>
            <a:off x="8431213" y="2381250"/>
            <a:ext cx="962025" cy="465138"/>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Stem cells</a:t>
            </a:r>
          </a:p>
        </p:txBody>
      </p:sp>
      <p:sp>
        <p:nvSpPr>
          <p:cNvPr id="27" name="Right Arrow 26"/>
          <p:cNvSpPr/>
          <p:nvPr/>
        </p:nvSpPr>
        <p:spPr bwMode="auto">
          <a:xfrm>
            <a:off x="5154613" y="4294188"/>
            <a:ext cx="4229100" cy="465137"/>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Microarrays</a:t>
            </a:r>
          </a:p>
        </p:txBody>
      </p:sp>
      <p:sp>
        <p:nvSpPr>
          <p:cNvPr id="35" name="Right Arrow 34"/>
          <p:cNvSpPr/>
          <p:nvPr/>
        </p:nvSpPr>
        <p:spPr bwMode="auto">
          <a:xfrm>
            <a:off x="6000750" y="4060825"/>
            <a:ext cx="3373438" cy="465138"/>
          </a:xfrm>
          <a:prstGeom prst="rightArrow">
            <a:avLst/>
          </a:prstGeom>
          <a:solidFill>
            <a:schemeClr val="bg1">
              <a:lumMod val="85000"/>
            </a:schemeClr>
          </a:solidFill>
          <a:ln w="6350" cap="rnd" cmpd="sng" algn="ctr">
            <a:solidFill>
              <a:schemeClr val="tx1"/>
            </a:solidFill>
            <a:prstDash val="sysDot"/>
            <a:round/>
            <a:headEnd type="none" w="med" len="med"/>
            <a:tailEnd type="none" w="med" len="med"/>
          </a:ln>
          <a:effectLst/>
        </p:spPr>
        <p:txBody>
          <a:bodyPr wrap="none" lIns="92075" tIns="46038" rIns="92075" bIns="46038" anchor="ctr"/>
          <a:lstStyle/>
          <a:p>
            <a:pPr defTabSz="914400">
              <a:spcBef>
                <a:spcPct val="75000"/>
              </a:spcBef>
              <a:buClr>
                <a:srgbClr val="0033CC"/>
              </a:buClr>
              <a:buSzPct val="70000"/>
              <a:buFont typeface="Wingdings" pitchFamily="2" charset="2"/>
              <a:buNone/>
              <a:tabLst>
                <a:tab pos="361950" algn="l"/>
              </a:tabLst>
              <a:defRPr/>
            </a:pPr>
            <a:r>
              <a:rPr lang="en-GB" sz="1000" dirty="0">
                <a:latin typeface="Arial" panose="020B0604020202020204" pitchFamily="34" charset="0"/>
                <a:cs typeface="+mn-cs"/>
              </a:rPr>
              <a:t>DNA sequencing</a:t>
            </a:r>
          </a:p>
        </p:txBody>
      </p:sp>
      <p:sp>
        <p:nvSpPr>
          <p:cNvPr id="19474" name="Oval 1"/>
          <p:cNvSpPr>
            <a:spLocks noChangeArrowheads="1"/>
          </p:cNvSpPr>
          <p:nvPr/>
        </p:nvSpPr>
        <p:spPr bwMode="auto">
          <a:xfrm rot="-350544">
            <a:off x="1274763" y="4492625"/>
            <a:ext cx="3529012" cy="946150"/>
          </a:xfrm>
          <a:prstGeom prst="ellipse">
            <a:avLst/>
          </a:prstGeom>
          <a:noFill/>
          <a:ln w="25400" cap="rnd" algn="ctr">
            <a:solidFill>
              <a:srgbClr val="E07E27"/>
            </a:solidFill>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Char char="l"/>
              <a:tabLst>
                <a:tab pos="361950" algn="l"/>
              </a:tabLst>
            </a:pPr>
            <a:endParaRPr lang="en-GB" sz="1000"/>
          </a:p>
        </p:txBody>
      </p:sp>
      <p:sp>
        <p:nvSpPr>
          <p:cNvPr id="19475" name="TextBox 3"/>
          <p:cNvSpPr txBox="1">
            <a:spLocks noChangeArrowheads="1"/>
          </p:cNvSpPr>
          <p:nvPr/>
        </p:nvSpPr>
        <p:spPr bwMode="auto">
          <a:xfrm>
            <a:off x="1411288" y="4089400"/>
            <a:ext cx="2747962" cy="274638"/>
          </a:xfrm>
          <a:prstGeom prst="rect">
            <a:avLst/>
          </a:prstGeom>
          <a:noFill/>
          <a:ln w="9525">
            <a:noFill/>
            <a:miter lim="800000"/>
            <a:headEnd/>
            <a:tailEnd/>
          </a:ln>
        </p:spPr>
        <p:txBody>
          <a:bodyPr wrap="none">
            <a:spAutoFit/>
          </a:bodyPr>
          <a:lstStyle/>
          <a:p>
            <a:pPr algn="ctr" defTabSz="914400">
              <a:spcBef>
                <a:spcPct val="75000"/>
              </a:spcBef>
              <a:buClr>
                <a:srgbClr val="0033CC"/>
              </a:buClr>
              <a:buSzPct val="70000"/>
              <a:buFont typeface="Wingdings" pitchFamily="2" charset="2"/>
              <a:buNone/>
            </a:pPr>
            <a:r>
              <a:rPr lang="en-GB" sz="1200" b="1">
                <a:solidFill>
                  <a:srgbClr val="005288"/>
                </a:solidFill>
              </a:rPr>
              <a:t>The medicines of today (1950-2010)</a:t>
            </a:r>
          </a:p>
        </p:txBody>
      </p:sp>
      <p:sp>
        <p:nvSpPr>
          <p:cNvPr id="19476" name="Oval 38"/>
          <p:cNvSpPr>
            <a:spLocks noChangeArrowheads="1"/>
          </p:cNvSpPr>
          <p:nvPr/>
        </p:nvSpPr>
        <p:spPr bwMode="auto">
          <a:xfrm rot="-1704412">
            <a:off x="4689475" y="2932113"/>
            <a:ext cx="4930775" cy="1341437"/>
          </a:xfrm>
          <a:prstGeom prst="ellipse">
            <a:avLst/>
          </a:prstGeom>
          <a:noFill/>
          <a:ln w="25400" cap="rnd" algn="ctr">
            <a:solidFill>
              <a:srgbClr val="E07E27"/>
            </a:solidFill>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Char char="l"/>
              <a:tabLst>
                <a:tab pos="361950" algn="l"/>
              </a:tabLst>
            </a:pPr>
            <a:endParaRPr lang="en-GB" sz="1000"/>
          </a:p>
        </p:txBody>
      </p:sp>
      <p:sp>
        <p:nvSpPr>
          <p:cNvPr id="19477" name="TextBox 40"/>
          <p:cNvSpPr txBox="1">
            <a:spLocks noChangeArrowheads="1"/>
          </p:cNvSpPr>
          <p:nvPr/>
        </p:nvSpPr>
        <p:spPr bwMode="auto">
          <a:xfrm>
            <a:off x="4241800" y="2520950"/>
            <a:ext cx="2746375" cy="274638"/>
          </a:xfrm>
          <a:prstGeom prst="rect">
            <a:avLst/>
          </a:prstGeom>
          <a:noFill/>
          <a:ln w="9525">
            <a:noFill/>
            <a:miter lim="800000"/>
            <a:headEnd/>
            <a:tailEnd/>
          </a:ln>
        </p:spPr>
        <p:txBody>
          <a:bodyPr wrap="none">
            <a:spAutoFit/>
          </a:bodyPr>
          <a:lstStyle/>
          <a:p>
            <a:pPr algn="ctr" defTabSz="914400">
              <a:spcBef>
                <a:spcPct val="75000"/>
              </a:spcBef>
              <a:buClr>
                <a:srgbClr val="0033CC"/>
              </a:buClr>
              <a:buSzPct val="70000"/>
              <a:buFont typeface="Wingdings" pitchFamily="2" charset="2"/>
              <a:buNone/>
            </a:pPr>
            <a:r>
              <a:rPr lang="en-GB" sz="1200" b="1">
                <a:solidFill>
                  <a:srgbClr val="005288"/>
                </a:solidFill>
              </a:rPr>
              <a:t>The medicines of tomorrow (2010&gt;)</a:t>
            </a:r>
          </a:p>
        </p:txBody>
      </p:sp>
      <p:sp>
        <p:nvSpPr>
          <p:cNvPr id="19478" name="Text Placeholder 2"/>
          <p:cNvSpPr txBox="1">
            <a:spLocks/>
          </p:cNvSpPr>
          <p:nvPr/>
        </p:nvSpPr>
        <p:spPr bwMode="auto">
          <a:xfrm>
            <a:off x="428625" y="1023938"/>
            <a:ext cx="9847263" cy="481012"/>
          </a:xfrm>
          <a:prstGeom prst="rect">
            <a:avLst/>
          </a:prstGeom>
          <a:noFill/>
          <a:ln w="9525">
            <a:noFill/>
            <a:miter lim="800000"/>
            <a:headEnd/>
            <a:tailEnd/>
          </a:ln>
        </p:spPr>
        <p:txBody>
          <a:bodyPr/>
          <a:lstStyle/>
          <a:p>
            <a:pPr eaLnBrk="1" hangingPunct="1">
              <a:lnSpc>
                <a:spcPts val="3200"/>
              </a:lnSpc>
            </a:pPr>
            <a:endParaRPr lang="en-GB" sz="2800" dirty="0">
              <a:solidFill>
                <a:srgbClr val="E07E27"/>
              </a:solidFill>
            </a:endParaRPr>
          </a:p>
        </p:txBody>
      </p:sp>
      <p:sp>
        <p:nvSpPr>
          <p:cNvPr id="32" name="Rectangle 15"/>
          <p:cNvSpPr>
            <a:spLocks noChangeArrowheads="1"/>
          </p:cNvSpPr>
          <p:nvPr/>
        </p:nvSpPr>
        <p:spPr bwMode="auto">
          <a:xfrm>
            <a:off x="431322" y="6674734"/>
            <a:ext cx="9803081" cy="123111"/>
          </a:xfrm>
          <a:prstGeom prst="rect">
            <a:avLst/>
          </a:prstGeom>
          <a:noFill/>
          <a:ln w="9525">
            <a:noFill/>
            <a:miter lim="800000"/>
            <a:headEnd/>
            <a:tailEnd/>
          </a:ln>
        </p:spPr>
        <p:txBody>
          <a:bodyPr wrap="square" lIns="0" tIns="0" rIns="0" bIns="0" anchor="b">
            <a:spAutoFit/>
          </a:bodyPr>
          <a:lstStyle/>
          <a:p>
            <a:r>
              <a:rPr lang="en-GB" sz="800" b="1" dirty="0" smtClean="0">
                <a:solidFill>
                  <a:schemeClr val="bg2"/>
                </a:solidFill>
              </a:rPr>
              <a:t>Source:</a:t>
            </a:r>
            <a:r>
              <a:rPr lang="en-GB" sz="800" dirty="0" smtClean="0">
                <a:solidFill>
                  <a:schemeClr val="bg2"/>
                </a:solidFill>
              </a:rPr>
              <a:t> Polar Capital. </a:t>
            </a:r>
            <a:endParaRPr lang="en-GB" sz="800" dirty="0">
              <a:solidFill>
                <a:schemeClr val="bg2"/>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p:txBody>
          <a:bodyPr/>
          <a:lstStyle/>
          <a:p>
            <a:pPr>
              <a:buNone/>
            </a:pPr>
            <a:r>
              <a:rPr lang="en-US" dirty="0" smtClean="0">
                <a:solidFill>
                  <a:srgbClr val="E07E27"/>
                </a:solidFill>
              </a:rPr>
              <a:t>Plummeting cost of DNA sequencing is yielding “Big Data”</a:t>
            </a:r>
            <a:endParaRPr lang="en-GB" dirty="0" smtClean="0">
              <a:solidFill>
                <a:srgbClr val="E07E27"/>
              </a:solidFill>
            </a:endParaRPr>
          </a:p>
          <a:p>
            <a:endParaRPr lang="en-US" dirty="0"/>
          </a:p>
        </p:txBody>
      </p:sp>
      <p:sp>
        <p:nvSpPr>
          <p:cNvPr id="21506" name="Rectangle 2"/>
          <p:cNvSpPr>
            <a:spLocks noGrp="1" noChangeArrowheads="1"/>
          </p:cNvSpPr>
          <p:nvPr>
            <p:ph type="title"/>
          </p:nvPr>
        </p:nvSpPr>
        <p:spPr>
          <a:xfrm>
            <a:off x="427936" y="366712"/>
            <a:ext cx="8609185" cy="458534"/>
          </a:xfrm>
        </p:spPr>
        <p:txBody>
          <a:bodyPr/>
          <a:lstStyle/>
          <a:p>
            <a:pPr eaLnBrk="1" hangingPunct="1"/>
            <a:r>
              <a:rPr lang="en-US" dirty="0" smtClean="0"/>
              <a:t>Leveraging The Power Of Information Technology</a:t>
            </a:r>
          </a:p>
        </p:txBody>
      </p:sp>
      <p:sp>
        <p:nvSpPr>
          <p:cNvPr id="21507"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pic>
        <p:nvPicPr>
          <p:cNvPr id="21510" name="Picture 2" descr="http://www.genome.gov/images/content/cost_per_genome.jpg"/>
          <p:cNvPicPr>
            <a:picLocks noChangeAspect="1" noChangeArrowheads="1"/>
          </p:cNvPicPr>
          <p:nvPr/>
        </p:nvPicPr>
        <p:blipFill>
          <a:blip r:embed="rId3" cstate="print"/>
          <a:srcRect/>
          <a:stretch>
            <a:fillRect/>
          </a:stretch>
        </p:blipFill>
        <p:spPr bwMode="auto">
          <a:xfrm>
            <a:off x="1968290" y="1782386"/>
            <a:ext cx="5876925" cy="4408488"/>
          </a:xfrm>
          <a:prstGeom prst="rect">
            <a:avLst/>
          </a:prstGeom>
          <a:noFill/>
          <a:ln w="9525">
            <a:noFill/>
            <a:miter lim="800000"/>
            <a:headEnd/>
            <a:tailEnd/>
          </a:ln>
        </p:spPr>
      </p:pic>
      <p:sp>
        <p:nvSpPr>
          <p:cNvPr id="9" name="Text Box 120"/>
          <p:cNvSpPr txBox="1">
            <a:spLocks noChangeArrowheads="1"/>
          </p:cNvSpPr>
          <p:nvPr/>
        </p:nvSpPr>
        <p:spPr bwMode="auto">
          <a:xfrm>
            <a:off x="431800" y="6632745"/>
            <a:ext cx="4484584" cy="215444"/>
          </a:xfrm>
          <a:prstGeom prst="rect">
            <a:avLst/>
          </a:prstGeom>
          <a:noFill/>
          <a:ln w="9525">
            <a:noFill/>
            <a:miter lim="800000"/>
            <a:headEnd/>
            <a:tailEnd/>
          </a:ln>
        </p:spPr>
        <p:txBody>
          <a:bodyPr wrap="square" lIns="0" rIns="0">
            <a:spAutoFit/>
          </a:bodyPr>
          <a:lstStyle/>
          <a:p>
            <a:pPr defTabSz="914400">
              <a:buClr>
                <a:srgbClr val="0033CC"/>
              </a:buClr>
              <a:buSzPct val="75000"/>
              <a:buFont typeface="Wingdings" pitchFamily="2" charset="2"/>
              <a:buNone/>
              <a:tabLst>
                <a:tab pos="361950" algn="l"/>
              </a:tabLst>
            </a:pPr>
            <a:r>
              <a:rPr lang="en-GB" sz="800" b="1" dirty="0" smtClean="0">
                <a:solidFill>
                  <a:srgbClr val="58595B"/>
                </a:solidFill>
              </a:rPr>
              <a:t>Source: </a:t>
            </a:r>
            <a:r>
              <a:rPr lang="en-US" sz="800" dirty="0" smtClean="0"/>
              <a:t>genome.gov – The National Human Genome Research Institute.</a:t>
            </a:r>
            <a:endParaRPr lang="en-US" sz="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1478110" y="1516367"/>
            <a:ext cx="7737180" cy="5044911"/>
          </a:xfrm>
          <a:prstGeom prst="rect">
            <a:avLst/>
          </a:prstGeom>
        </p:spPr>
      </p:pic>
      <p:sp>
        <p:nvSpPr>
          <p:cNvPr id="29701" name="Freeform 1"/>
          <p:cNvSpPr>
            <a:spLocks/>
          </p:cNvSpPr>
          <p:nvPr/>
        </p:nvSpPr>
        <p:spPr bwMode="auto">
          <a:xfrm>
            <a:off x="2021727" y="2566289"/>
            <a:ext cx="6515100" cy="2192337"/>
          </a:xfrm>
          <a:custGeom>
            <a:avLst/>
            <a:gdLst>
              <a:gd name="T0" fmla="*/ 0 w 6515100"/>
              <a:gd name="T1" fmla="*/ 0 h 2192086"/>
              <a:gd name="T2" fmla="*/ 2276474 w 6515100"/>
              <a:gd name="T3" fmla="*/ 2195022 h 2192086"/>
              <a:gd name="T4" fmla="*/ 6515100 w 6515100"/>
              <a:gd name="T5" fmla="*/ 353110 h 2192086"/>
              <a:gd name="T6" fmla="*/ 6515100 w 6515100"/>
              <a:gd name="T7" fmla="*/ 353110 h 219208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15100" h="2192086">
                <a:moveTo>
                  <a:pt x="0" y="0"/>
                </a:moveTo>
                <a:cubicBezTo>
                  <a:pt x="595312" y="1066006"/>
                  <a:pt x="1190625" y="2132013"/>
                  <a:pt x="2276475" y="2190750"/>
                </a:cubicBezTo>
                <a:cubicBezTo>
                  <a:pt x="3362325" y="2249488"/>
                  <a:pt x="6515100" y="352425"/>
                  <a:pt x="6515100" y="352425"/>
                </a:cubicBezTo>
              </a:path>
            </a:pathLst>
          </a:custGeom>
          <a:noFill/>
          <a:ln w="53975" cap="rnd" cmpd="sng" algn="ctr">
            <a:solidFill>
              <a:schemeClr val="tx1"/>
            </a:solidFill>
            <a:prstDash val="sysDot"/>
            <a:round/>
            <a:headEnd type="none" w="med" len="med"/>
            <a:tailEnd type="none" w="med" len="med"/>
          </a:ln>
        </p:spPr>
        <p:txBody>
          <a:bodyPr wrap="none" lIns="92075" tIns="46038" rIns="92075" bIns="46038" anchor="ctr"/>
          <a:lstStyle/>
          <a:p>
            <a:endParaRPr lang="en-US"/>
          </a:p>
        </p:txBody>
      </p:sp>
      <p:sp>
        <p:nvSpPr>
          <p:cNvPr id="9" name="Text Placeholder 8"/>
          <p:cNvSpPr>
            <a:spLocks noGrp="1"/>
          </p:cNvSpPr>
          <p:nvPr>
            <p:ph type="body" sz="quarter" idx="12"/>
          </p:nvPr>
        </p:nvSpPr>
        <p:spPr/>
        <p:txBody>
          <a:bodyPr/>
          <a:lstStyle/>
          <a:p>
            <a:pPr>
              <a:buNone/>
            </a:pPr>
            <a:r>
              <a:rPr lang="en-US" dirty="0" smtClean="0">
                <a:solidFill>
                  <a:srgbClr val="E07E27"/>
                </a:solidFill>
              </a:rPr>
              <a:t>Biotech innovation is driving 2/3rds of new drug approvals</a:t>
            </a:r>
            <a:endParaRPr lang="en-GB" dirty="0" smtClean="0">
              <a:solidFill>
                <a:srgbClr val="E07E27"/>
              </a:solidFill>
            </a:endParaRPr>
          </a:p>
          <a:p>
            <a:pPr>
              <a:buNone/>
            </a:pPr>
            <a:endParaRPr lang="en-US" dirty="0"/>
          </a:p>
        </p:txBody>
      </p:sp>
      <p:sp>
        <p:nvSpPr>
          <p:cNvPr id="29699" name="Rectangle 2"/>
          <p:cNvSpPr>
            <a:spLocks noGrp="1" noChangeArrowheads="1"/>
          </p:cNvSpPr>
          <p:nvPr>
            <p:ph type="title"/>
          </p:nvPr>
        </p:nvSpPr>
        <p:spPr/>
        <p:txBody>
          <a:bodyPr/>
          <a:lstStyle/>
          <a:p>
            <a:pPr eaLnBrk="1" hangingPunct="1"/>
            <a:r>
              <a:rPr lang="en-US" dirty="0" smtClean="0"/>
              <a:t>Drug Industry R&amp;D Productivity Improving</a:t>
            </a:r>
          </a:p>
        </p:txBody>
      </p:sp>
      <p:sp>
        <p:nvSpPr>
          <p:cNvPr id="29702" name="Text Placeholder 2"/>
          <p:cNvSpPr txBox="1">
            <a:spLocks/>
          </p:cNvSpPr>
          <p:nvPr/>
        </p:nvSpPr>
        <p:spPr bwMode="auto">
          <a:xfrm>
            <a:off x="428625" y="1023938"/>
            <a:ext cx="9847263" cy="481012"/>
          </a:xfrm>
          <a:prstGeom prst="rect">
            <a:avLst/>
          </a:prstGeom>
          <a:noFill/>
          <a:ln w="9525">
            <a:noFill/>
            <a:miter lim="800000"/>
            <a:headEnd/>
            <a:tailEnd/>
          </a:ln>
        </p:spPr>
        <p:txBody>
          <a:bodyPr/>
          <a:lstStyle/>
          <a:p>
            <a:pPr eaLnBrk="1" hangingPunct="1">
              <a:lnSpc>
                <a:spcPts val="3200"/>
              </a:lnSpc>
            </a:pPr>
            <a:endParaRPr lang="en-GB" sz="2800" dirty="0">
              <a:solidFill>
                <a:srgbClr val="E07E27"/>
              </a:solidFill>
            </a:endParaRPr>
          </a:p>
        </p:txBody>
      </p:sp>
      <p:sp>
        <p:nvSpPr>
          <p:cNvPr id="10" name="Text Box 120"/>
          <p:cNvSpPr txBox="1">
            <a:spLocks noChangeArrowheads="1"/>
          </p:cNvSpPr>
          <p:nvPr/>
        </p:nvSpPr>
        <p:spPr bwMode="auto">
          <a:xfrm>
            <a:off x="441324" y="6499984"/>
            <a:ext cx="9823451" cy="338554"/>
          </a:xfrm>
          <a:prstGeom prst="rect">
            <a:avLst/>
          </a:prstGeom>
          <a:noFill/>
          <a:ln w="9525">
            <a:noFill/>
            <a:miter lim="800000"/>
            <a:headEnd/>
            <a:tailEnd/>
          </a:ln>
        </p:spPr>
        <p:txBody>
          <a:bodyPr wrap="square" lIns="0" rIns="0">
            <a:spAutoFit/>
          </a:bodyPr>
          <a:lstStyle/>
          <a:p>
            <a:pPr defTabSz="914400" eaLnBrk="1" hangingPunct="1"/>
            <a:r>
              <a:rPr lang="en-GB" sz="800" b="1" dirty="0" smtClean="0">
                <a:solidFill>
                  <a:srgbClr val="58595B"/>
                </a:solidFill>
              </a:rPr>
              <a:t>Source: </a:t>
            </a:r>
            <a:r>
              <a:rPr lang="en-GB" sz="800" u="sng" dirty="0"/>
              <a:t>http://www.fda.gov/drugs/developmentapprovalprocess/druginnovation/default.htm</a:t>
            </a:r>
            <a:r>
              <a:rPr lang="en-GB" sz="800" dirty="0"/>
              <a:t>; </a:t>
            </a:r>
            <a:r>
              <a:rPr lang="en-GB" sz="800" dirty="0" smtClean="0"/>
              <a:t>as at 10 March 2015; 2015 estimated by Polar Capital</a:t>
            </a:r>
          </a:p>
          <a:p>
            <a:pPr defTabSz="914400" eaLnBrk="1" hangingPunct="1"/>
            <a:r>
              <a:rPr lang="en-GB" sz="800" dirty="0" smtClean="0"/>
              <a:t>Past performance is not indicative or a guarantee of future results.</a:t>
            </a:r>
            <a:endParaRPr lang="en-GB" sz="800" dirty="0"/>
          </a:p>
        </p:txBody>
      </p:sp>
      <p:cxnSp>
        <p:nvCxnSpPr>
          <p:cNvPr id="29700" name="Straight Arrow Connector 3"/>
          <p:cNvCxnSpPr>
            <a:cxnSpLocks noChangeShapeType="1"/>
          </p:cNvCxnSpPr>
          <p:nvPr/>
        </p:nvCxnSpPr>
        <p:spPr bwMode="auto">
          <a:xfrm flipV="1">
            <a:off x="8426739" y="2183389"/>
            <a:ext cx="1417340" cy="786594"/>
          </a:xfrm>
          <a:prstGeom prst="straightConnector1">
            <a:avLst/>
          </a:prstGeom>
          <a:noFill/>
          <a:ln w="53975" cap="rnd" algn="ctr">
            <a:solidFill>
              <a:schemeClr val="tx1"/>
            </a:solidFill>
            <a:prstDash val="sysDot"/>
            <a:round/>
            <a:headEnd/>
            <a:tailEnd type="arrow" w="med" len="med"/>
          </a:ln>
        </p:spPr>
      </p:cxnSp>
      <p:sp>
        <p:nvSpPr>
          <p:cNvPr id="11" name="Rectangle 10"/>
          <p:cNvSpPr/>
          <p:nvPr/>
        </p:nvSpPr>
        <p:spPr>
          <a:xfrm>
            <a:off x="8501722" y="3428540"/>
            <a:ext cx="194726" cy="1992918"/>
          </a:xfrm>
          <a:prstGeom prst="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p:txBody>
          <a:bodyPr/>
          <a:lstStyle/>
          <a:p>
            <a:pPr>
              <a:buNone/>
            </a:pPr>
            <a:r>
              <a:rPr lang="en-GB" dirty="0" smtClean="0">
                <a:solidFill>
                  <a:srgbClr val="E07E27"/>
                </a:solidFill>
              </a:rPr>
              <a:t>The product development pipeline is full</a:t>
            </a:r>
          </a:p>
          <a:p>
            <a:pPr>
              <a:buNone/>
            </a:pPr>
            <a:endParaRPr lang="en-US" dirty="0"/>
          </a:p>
        </p:txBody>
      </p:sp>
      <p:sp>
        <p:nvSpPr>
          <p:cNvPr id="37890" name="Rectangle 2"/>
          <p:cNvSpPr>
            <a:spLocks noGrp="1" noChangeArrowheads="1"/>
          </p:cNvSpPr>
          <p:nvPr>
            <p:ph type="title"/>
          </p:nvPr>
        </p:nvSpPr>
        <p:spPr/>
        <p:txBody>
          <a:bodyPr/>
          <a:lstStyle/>
          <a:p>
            <a:pPr eaLnBrk="1" hangingPunct="1"/>
            <a:r>
              <a:rPr lang="en-US" dirty="0" smtClean="0"/>
              <a:t>Product Cycle To Deliver Sustainable Growth</a:t>
            </a:r>
          </a:p>
        </p:txBody>
      </p:sp>
      <p:sp>
        <p:nvSpPr>
          <p:cNvPr id="37891"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37895"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11" name="Text Box 120"/>
          <p:cNvSpPr txBox="1">
            <a:spLocks noChangeArrowheads="1"/>
          </p:cNvSpPr>
          <p:nvPr/>
        </p:nvSpPr>
        <p:spPr bwMode="auto">
          <a:xfrm>
            <a:off x="440591" y="6492073"/>
            <a:ext cx="9816382" cy="338554"/>
          </a:xfrm>
          <a:prstGeom prst="rect">
            <a:avLst/>
          </a:prstGeom>
          <a:noFill/>
          <a:ln w="9525">
            <a:noFill/>
            <a:miter lim="800000"/>
            <a:headEnd/>
            <a:tailEnd/>
          </a:ln>
        </p:spPr>
        <p:txBody>
          <a:bodyPr wrap="square" lIns="0" rIns="0">
            <a:spAutoFit/>
          </a:bodyPr>
          <a:lstStyle/>
          <a:p>
            <a:pPr defTabSz="914400">
              <a:spcBef>
                <a:spcPct val="75000"/>
              </a:spcBef>
              <a:buClr>
                <a:srgbClr val="0033CC"/>
              </a:buClr>
              <a:buSzPct val="70000"/>
              <a:buFont typeface="Wingdings" pitchFamily="2" charset="2"/>
              <a:buNone/>
            </a:pPr>
            <a:r>
              <a:rPr lang="en-GB" sz="800" b="1" dirty="0" smtClean="0">
                <a:solidFill>
                  <a:srgbClr val="58595B"/>
                </a:solidFill>
              </a:rPr>
              <a:t>Source: </a:t>
            </a:r>
            <a:r>
              <a:rPr lang="en-GB" sz="800" dirty="0" smtClean="0"/>
              <a:t>Pharmaceutical Research and Manufacturers of America (PhRMA) 2013 industry profile page 45 (Analysis Group). “ Innovation in the  Pharmaceutical Pipeline: A Multidimensional View.” Boston, MA: Analysis Group, January 2013. Available at </a:t>
            </a:r>
            <a:r>
              <a:rPr lang="en-GB" sz="800" dirty="0" smtClean="0">
                <a:hlinkClick r:id="rId3"/>
              </a:rPr>
              <a:t>www.analysisgroup.com/uploadedFiles/Publishing/Articles/2012_Innovation_in_the_Biopharmaceutical_Pipeline.pdf</a:t>
            </a:r>
            <a:r>
              <a:rPr lang="en-GB" sz="800" dirty="0" smtClean="0"/>
              <a:t> (accessed February 2013).</a:t>
            </a:r>
            <a:endParaRPr lang="en-US" sz="800" dirty="0"/>
          </a:p>
        </p:txBody>
      </p:sp>
      <p:grpSp>
        <p:nvGrpSpPr>
          <p:cNvPr id="2" name="Group 7"/>
          <p:cNvGrpSpPr>
            <a:grpSpLocks noChangeAspect="1"/>
          </p:cNvGrpSpPr>
          <p:nvPr/>
        </p:nvGrpSpPr>
        <p:grpSpPr bwMode="auto">
          <a:xfrm>
            <a:off x="1813685" y="1687876"/>
            <a:ext cx="6989003" cy="5205294"/>
            <a:chOff x="1480" y="1030"/>
            <a:chExt cx="3779" cy="3127"/>
          </a:xfrm>
        </p:grpSpPr>
        <p:sp>
          <p:nvSpPr>
            <p:cNvPr id="92166" name="AutoShape 6"/>
            <p:cNvSpPr>
              <a:spLocks noChangeAspect="1" noChangeArrowheads="1" noTextEdit="1"/>
            </p:cNvSpPr>
            <p:nvPr/>
          </p:nvSpPr>
          <p:spPr bwMode="auto">
            <a:xfrm>
              <a:off x="1480" y="1030"/>
              <a:ext cx="3776" cy="31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pic>
          <p:nvPicPr>
            <p:cNvPr id="92168" name="Picture 8"/>
            <p:cNvPicPr>
              <a:picLocks noChangeAspect="1" noChangeArrowheads="1"/>
            </p:cNvPicPr>
            <p:nvPr/>
          </p:nvPicPr>
          <p:blipFill>
            <a:blip r:embed="rId4" cstate="print"/>
            <a:srcRect b="8951"/>
            <a:stretch>
              <a:fillRect/>
            </a:stretch>
          </p:blipFill>
          <p:spPr bwMode="auto">
            <a:xfrm>
              <a:off x="1480" y="1030"/>
              <a:ext cx="3779" cy="285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p:cNvSpPr>
            <a:spLocks noGrp="1"/>
          </p:cNvSpPr>
          <p:nvPr>
            <p:ph type="body" sz="quarter" idx="12"/>
          </p:nvPr>
        </p:nvSpPr>
        <p:spPr/>
        <p:txBody>
          <a:bodyPr/>
          <a:lstStyle/>
          <a:p>
            <a:pPr>
              <a:buNone/>
            </a:pPr>
            <a:r>
              <a:rPr lang="en-GB" dirty="0">
                <a:solidFill>
                  <a:srgbClr val="E07E27"/>
                </a:solidFill>
              </a:rPr>
              <a:t>“Big </a:t>
            </a:r>
            <a:r>
              <a:rPr lang="en-GB" dirty="0" smtClean="0">
                <a:solidFill>
                  <a:srgbClr val="E07E27"/>
                </a:solidFill>
              </a:rPr>
              <a:t>Data”</a:t>
            </a:r>
            <a:r>
              <a:rPr lang="en-GB" dirty="0">
                <a:solidFill>
                  <a:srgbClr val="E07E27"/>
                </a:solidFill>
              </a:rPr>
              <a:t> </a:t>
            </a:r>
            <a:r>
              <a:rPr lang="en-GB" dirty="0" smtClean="0">
                <a:solidFill>
                  <a:srgbClr val="E07E27"/>
                </a:solidFill>
              </a:rPr>
              <a:t>driving a diversity of R&amp;D approaches</a:t>
            </a:r>
            <a:endParaRPr lang="en-US" dirty="0"/>
          </a:p>
        </p:txBody>
      </p:sp>
      <p:sp>
        <p:nvSpPr>
          <p:cNvPr id="39938" name="Rectangle 2"/>
          <p:cNvSpPr>
            <a:spLocks noGrp="1" noChangeArrowheads="1"/>
          </p:cNvSpPr>
          <p:nvPr>
            <p:ph type="title"/>
          </p:nvPr>
        </p:nvSpPr>
        <p:spPr/>
        <p:txBody>
          <a:bodyPr/>
          <a:lstStyle/>
          <a:p>
            <a:pPr eaLnBrk="1" hangingPunct="1"/>
            <a:r>
              <a:rPr lang="en-US" dirty="0" smtClean="0"/>
              <a:t>Real Innovation Across Diseases Areas</a:t>
            </a:r>
          </a:p>
        </p:txBody>
      </p:sp>
      <p:sp>
        <p:nvSpPr>
          <p:cNvPr id="3993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23" name="Text Box 120"/>
          <p:cNvSpPr txBox="1">
            <a:spLocks noChangeArrowheads="1"/>
          </p:cNvSpPr>
          <p:nvPr/>
        </p:nvSpPr>
        <p:spPr bwMode="auto">
          <a:xfrm>
            <a:off x="440591" y="6492073"/>
            <a:ext cx="9816381" cy="338554"/>
          </a:xfrm>
          <a:prstGeom prst="rect">
            <a:avLst/>
          </a:prstGeom>
          <a:noFill/>
          <a:ln w="9525">
            <a:noFill/>
            <a:miter lim="800000"/>
            <a:headEnd/>
            <a:tailEnd/>
          </a:ln>
        </p:spPr>
        <p:txBody>
          <a:bodyPr wrap="square" lIns="0" rIns="0">
            <a:spAutoFit/>
          </a:bodyPr>
          <a:lstStyle/>
          <a:p>
            <a:pPr defTabSz="914400">
              <a:spcBef>
                <a:spcPct val="75000"/>
              </a:spcBef>
              <a:buClr>
                <a:srgbClr val="0033CC"/>
              </a:buClr>
              <a:buSzPct val="70000"/>
              <a:buFont typeface="Wingdings" pitchFamily="2" charset="2"/>
              <a:buNone/>
            </a:pPr>
            <a:r>
              <a:rPr lang="en-GB" sz="800" b="1" dirty="0" smtClean="0">
                <a:solidFill>
                  <a:srgbClr val="58595B"/>
                </a:solidFill>
              </a:rPr>
              <a:t>Source: </a:t>
            </a:r>
            <a:r>
              <a:rPr lang="en-GB" sz="800" dirty="0" smtClean="0"/>
              <a:t>Pharmaceutical Research and Manufacturers of America (PhRMA) 2013 industry profile page 46 (Analysis Group). “ Innovation in the  Pharmaceutical Pipeline: A Multidimensional View.” Boston, MA: Analysis Group, January 2013. Available at </a:t>
            </a:r>
            <a:r>
              <a:rPr lang="en-GB" sz="800" dirty="0" smtClean="0">
                <a:hlinkClick r:id="rId3"/>
              </a:rPr>
              <a:t>www.analysisgroup.com/uploadedFiles/Publishing/Articles/2012_Innovation_in_the_Biopharmaceutical_Pipeline.pdf</a:t>
            </a:r>
            <a:r>
              <a:rPr lang="en-GB" sz="800" dirty="0" smtClean="0"/>
              <a:t> (accessed January 2013).</a:t>
            </a:r>
            <a:endParaRPr lang="en-US" sz="800" dirty="0"/>
          </a:p>
        </p:txBody>
      </p:sp>
      <p:grpSp>
        <p:nvGrpSpPr>
          <p:cNvPr id="2" name="Group 3"/>
          <p:cNvGrpSpPr>
            <a:grpSpLocks noChangeAspect="1"/>
          </p:cNvGrpSpPr>
          <p:nvPr/>
        </p:nvGrpSpPr>
        <p:grpSpPr bwMode="auto">
          <a:xfrm>
            <a:off x="1790700" y="1761145"/>
            <a:ext cx="7118350" cy="4953000"/>
            <a:chOff x="1128" y="1054"/>
            <a:chExt cx="4484" cy="3120"/>
          </a:xfrm>
        </p:grpSpPr>
        <p:sp>
          <p:nvSpPr>
            <p:cNvPr id="90114" name="AutoShape 2"/>
            <p:cNvSpPr>
              <a:spLocks noChangeAspect="1" noChangeArrowheads="1" noTextEdit="1"/>
            </p:cNvSpPr>
            <p:nvPr/>
          </p:nvSpPr>
          <p:spPr bwMode="auto">
            <a:xfrm>
              <a:off x="1128" y="1054"/>
              <a:ext cx="4480" cy="31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pic>
          <p:nvPicPr>
            <p:cNvPr id="90116" name="Picture 4"/>
            <p:cNvPicPr>
              <a:picLocks noChangeAspect="1" noChangeArrowheads="1"/>
            </p:cNvPicPr>
            <p:nvPr/>
          </p:nvPicPr>
          <p:blipFill>
            <a:blip r:embed="rId4" cstate="print"/>
            <a:srcRect b="8152"/>
            <a:stretch>
              <a:fillRect/>
            </a:stretch>
          </p:blipFill>
          <p:spPr bwMode="auto">
            <a:xfrm>
              <a:off x="1128" y="1054"/>
              <a:ext cx="4484" cy="286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8"/>
          <p:cNvSpPr>
            <a:spLocks noChangeArrowheads="1"/>
          </p:cNvSpPr>
          <p:nvPr/>
        </p:nvSpPr>
        <p:spPr bwMode="auto">
          <a:xfrm>
            <a:off x="7973219" y="5447757"/>
            <a:ext cx="1633538" cy="565150"/>
          </a:xfrm>
          <a:prstGeom prst="roundRect">
            <a:avLst>
              <a:gd name="adj" fmla="val 16667"/>
            </a:avLst>
          </a:prstGeom>
          <a:solidFill>
            <a:srgbClr val="E07E27"/>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200" b="1" dirty="0" smtClean="0">
                <a:solidFill>
                  <a:schemeClr val="bg1"/>
                </a:solidFill>
              </a:rPr>
              <a:t>Vertex, Summit</a:t>
            </a:r>
            <a:endParaRPr lang="en-GB" sz="1200" b="1" dirty="0">
              <a:solidFill>
                <a:schemeClr val="bg1"/>
              </a:solidFill>
            </a:endParaRPr>
          </a:p>
        </p:txBody>
      </p:sp>
      <p:sp>
        <p:nvSpPr>
          <p:cNvPr id="16" name="Rectangle 18"/>
          <p:cNvSpPr>
            <a:spLocks noChangeArrowheads="1"/>
          </p:cNvSpPr>
          <p:nvPr/>
        </p:nvSpPr>
        <p:spPr bwMode="auto">
          <a:xfrm>
            <a:off x="7972788" y="3276649"/>
            <a:ext cx="1634400" cy="2081164"/>
          </a:xfrm>
          <a:prstGeom prst="rect">
            <a:avLst/>
          </a:prstGeom>
          <a:solidFill>
            <a:schemeClr val="folHlink"/>
          </a:solidFill>
          <a:ln w="6350" cap="rnd" algn="ctr">
            <a:noFill/>
            <a:prstDash val="sysDot"/>
            <a:round/>
            <a:headEnd/>
            <a:tailEnd/>
          </a:ln>
        </p:spPr>
        <p:txBody>
          <a:bodyPr lIns="92075" tIns="46038" rIns="92075" bIns="46038"/>
          <a:lstStyle/>
          <a:p>
            <a:pPr defTabSz="914400">
              <a:spcBef>
                <a:spcPct val="75000"/>
              </a:spcBef>
              <a:buClr>
                <a:srgbClr val="0033CC"/>
              </a:buClr>
              <a:buSzPct val="70000"/>
              <a:tabLst>
                <a:tab pos="361950" algn="l"/>
              </a:tabLst>
            </a:pPr>
            <a:r>
              <a:rPr lang="en-GB" sz="1200" b="1" dirty="0" smtClean="0">
                <a:solidFill>
                  <a:schemeClr val="bg1"/>
                </a:solidFill>
              </a:rPr>
              <a:t>Moving beyond simply injecting missing enzymes/proteins to “patching” errors in the DNA code of the genome in diseases such as cystic fibrosis, DMD, SMA</a:t>
            </a:r>
            <a:endParaRPr lang="en-GB" sz="1200" b="1" dirty="0">
              <a:solidFill>
                <a:schemeClr val="bg1"/>
              </a:solidFill>
            </a:endParaRPr>
          </a:p>
          <a:p>
            <a:pPr defTabSz="914400">
              <a:spcBef>
                <a:spcPct val="75000"/>
              </a:spcBef>
              <a:buClr>
                <a:srgbClr val="0033CC"/>
              </a:buClr>
              <a:buSzPct val="70000"/>
              <a:buFont typeface="Wingdings" pitchFamily="2" charset="2"/>
              <a:buNone/>
              <a:tabLst>
                <a:tab pos="361950" algn="l"/>
              </a:tabLst>
            </a:pPr>
            <a:endParaRPr lang="en-GB" sz="1200" b="1" dirty="0">
              <a:solidFill>
                <a:schemeClr val="bg1"/>
              </a:solidFill>
            </a:endParaRPr>
          </a:p>
        </p:txBody>
      </p:sp>
      <p:sp>
        <p:nvSpPr>
          <p:cNvPr id="26" name="Rectangle 23"/>
          <p:cNvSpPr>
            <a:spLocks noChangeArrowheads="1"/>
          </p:cNvSpPr>
          <p:nvPr/>
        </p:nvSpPr>
        <p:spPr bwMode="auto">
          <a:xfrm>
            <a:off x="6255181" y="5447757"/>
            <a:ext cx="1633538" cy="565150"/>
          </a:xfrm>
          <a:prstGeom prst="roundRect">
            <a:avLst>
              <a:gd name="adj" fmla="val 16667"/>
            </a:avLst>
          </a:prstGeom>
          <a:solidFill>
            <a:srgbClr val="E07E27"/>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200" b="1" dirty="0" smtClean="0">
                <a:solidFill>
                  <a:schemeClr val="bg1"/>
                </a:solidFill>
              </a:rPr>
              <a:t>Amgen, Cardio3</a:t>
            </a:r>
            <a:endParaRPr lang="en-GB" sz="1200" b="1" dirty="0">
              <a:solidFill>
                <a:schemeClr val="bg1"/>
              </a:solidFill>
            </a:endParaRPr>
          </a:p>
        </p:txBody>
      </p:sp>
      <p:sp>
        <p:nvSpPr>
          <p:cNvPr id="27" name="Rectangle 18"/>
          <p:cNvSpPr>
            <a:spLocks noChangeArrowheads="1"/>
          </p:cNvSpPr>
          <p:nvPr/>
        </p:nvSpPr>
        <p:spPr bwMode="auto">
          <a:xfrm>
            <a:off x="4531156" y="5447757"/>
            <a:ext cx="1633538" cy="565150"/>
          </a:xfrm>
          <a:prstGeom prst="roundRect">
            <a:avLst>
              <a:gd name="adj" fmla="val 16667"/>
            </a:avLst>
          </a:prstGeom>
          <a:solidFill>
            <a:srgbClr val="E07E27"/>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200" b="1" dirty="0" smtClean="0">
                <a:solidFill>
                  <a:schemeClr val="bg1"/>
                </a:solidFill>
              </a:rPr>
              <a:t>Intercept, Genfit</a:t>
            </a:r>
            <a:endParaRPr lang="en-GB" sz="1200" b="1" dirty="0">
              <a:solidFill>
                <a:schemeClr val="bg1"/>
              </a:solidFill>
            </a:endParaRPr>
          </a:p>
        </p:txBody>
      </p:sp>
      <p:sp>
        <p:nvSpPr>
          <p:cNvPr id="25" name="Rectangle 18"/>
          <p:cNvSpPr>
            <a:spLocks noChangeArrowheads="1"/>
          </p:cNvSpPr>
          <p:nvPr/>
        </p:nvSpPr>
        <p:spPr bwMode="auto">
          <a:xfrm>
            <a:off x="2823006" y="5447757"/>
            <a:ext cx="1633538" cy="565150"/>
          </a:xfrm>
          <a:prstGeom prst="roundRect">
            <a:avLst>
              <a:gd name="adj" fmla="val 16667"/>
            </a:avLst>
          </a:prstGeom>
          <a:solidFill>
            <a:srgbClr val="E07E27"/>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200" b="1" dirty="0" smtClean="0">
                <a:solidFill>
                  <a:schemeClr val="bg1"/>
                </a:solidFill>
              </a:rPr>
              <a:t>Gilead, Alnylam</a:t>
            </a:r>
            <a:endParaRPr lang="en-GB" sz="1200" b="1" dirty="0">
              <a:solidFill>
                <a:schemeClr val="bg1"/>
              </a:solidFill>
            </a:endParaRPr>
          </a:p>
        </p:txBody>
      </p:sp>
      <p:sp>
        <p:nvSpPr>
          <p:cNvPr id="24" name="Rectangle 18"/>
          <p:cNvSpPr>
            <a:spLocks noChangeArrowheads="1"/>
          </p:cNvSpPr>
          <p:nvPr/>
        </p:nvSpPr>
        <p:spPr bwMode="auto">
          <a:xfrm>
            <a:off x="1091044" y="5447757"/>
            <a:ext cx="1633537" cy="565150"/>
          </a:xfrm>
          <a:prstGeom prst="roundRect">
            <a:avLst>
              <a:gd name="adj" fmla="val 16667"/>
            </a:avLst>
          </a:prstGeom>
          <a:solidFill>
            <a:srgbClr val="E07E27"/>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200" b="1" dirty="0" smtClean="0">
                <a:solidFill>
                  <a:schemeClr val="bg1"/>
                </a:solidFill>
              </a:rPr>
              <a:t>Innate, Cellectis</a:t>
            </a:r>
            <a:endParaRPr lang="en-GB" sz="1200" b="1" dirty="0">
              <a:solidFill>
                <a:schemeClr val="bg1"/>
              </a:solidFill>
            </a:endParaRPr>
          </a:p>
        </p:txBody>
      </p:sp>
      <p:sp>
        <p:nvSpPr>
          <p:cNvPr id="12" name="Rectangle 18"/>
          <p:cNvSpPr>
            <a:spLocks noChangeArrowheads="1"/>
          </p:cNvSpPr>
          <p:nvPr/>
        </p:nvSpPr>
        <p:spPr bwMode="auto">
          <a:xfrm>
            <a:off x="1090181" y="3276649"/>
            <a:ext cx="1634400" cy="2085926"/>
          </a:xfrm>
          <a:prstGeom prst="rect">
            <a:avLst/>
          </a:prstGeom>
          <a:solidFill>
            <a:schemeClr val="folHlink"/>
          </a:solidFill>
          <a:ln w="6350" cap="rnd" algn="ctr">
            <a:noFill/>
            <a:prstDash val="sysDot"/>
            <a:round/>
            <a:headEnd/>
            <a:tailEnd/>
          </a:ln>
        </p:spPr>
        <p:txBody>
          <a:bodyPr lIns="92075" tIns="46038" rIns="92075" bIns="46038"/>
          <a:lstStyle/>
          <a:p>
            <a:pPr defTabSz="914400">
              <a:spcBef>
                <a:spcPct val="75000"/>
              </a:spcBef>
              <a:buClr>
                <a:srgbClr val="0033CC"/>
              </a:buClr>
              <a:buSzPct val="70000"/>
              <a:tabLst>
                <a:tab pos="361950" algn="l"/>
              </a:tabLst>
            </a:pPr>
            <a:r>
              <a:rPr lang="en-GB" sz="1200" b="1" dirty="0">
                <a:solidFill>
                  <a:schemeClr val="bg1"/>
                </a:solidFill>
              </a:rPr>
              <a:t>Bristol-Myers, Roche, Merck and AstraZeneca taking leadership in new research area of manipulating the body’s immune system to more effectively fight </a:t>
            </a:r>
            <a:r>
              <a:rPr lang="en-GB" sz="1200" b="1" dirty="0" smtClean="0">
                <a:solidFill>
                  <a:schemeClr val="bg1"/>
                </a:solidFill>
              </a:rPr>
              <a:t>cancer</a:t>
            </a:r>
            <a:endParaRPr lang="en-GB" sz="1200" b="1" dirty="0">
              <a:solidFill>
                <a:schemeClr val="bg1"/>
              </a:solidFill>
            </a:endParaRPr>
          </a:p>
          <a:p>
            <a:pPr defTabSz="914400">
              <a:spcBef>
                <a:spcPct val="75000"/>
              </a:spcBef>
              <a:buClr>
                <a:srgbClr val="0033CC"/>
              </a:buClr>
              <a:buSzPct val="70000"/>
              <a:tabLst>
                <a:tab pos="361950" algn="l"/>
              </a:tabLst>
            </a:pPr>
            <a:endParaRPr lang="en-GB" sz="1200" b="1" dirty="0">
              <a:solidFill>
                <a:schemeClr val="bg1"/>
              </a:solidFill>
            </a:endParaRPr>
          </a:p>
          <a:p>
            <a:pPr defTabSz="914400">
              <a:spcBef>
                <a:spcPct val="75000"/>
              </a:spcBef>
              <a:buClr>
                <a:srgbClr val="0033CC"/>
              </a:buClr>
              <a:buSzPct val="70000"/>
              <a:tabLst>
                <a:tab pos="361950" algn="l"/>
              </a:tabLst>
            </a:pPr>
            <a:endParaRPr lang="en-GB" sz="1200" b="1" dirty="0">
              <a:solidFill>
                <a:schemeClr val="bg1"/>
              </a:solidFill>
            </a:endParaRPr>
          </a:p>
          <a:p>
            <a:pPr defTabSz="914400">
              <a:spcBef>
                <a:spcPct val="75000"/>
              </a:spcBef>
              <a:buClr>
                <a:srgbClr val="0033CC"/>
              </a:buClr>
              <a:buSzPct val="70000"/>
              <a:tabLst>
                <a:tab pos="361950" algn="l"/>
              </a:tabLst>
            </a:pPr>
            <a:endParaRPr lang="en-GB" sz="1200" b="1" dirty="0">
              <a:solidFill>
                <a:schemeClr val="bg1"/>
              </a:solidFill>
            </a:endParaRPr>
          </a:p>
          <a:p>
            <a:pPr defTabSz="914400">
              <a:spcBef>
                <a:spcPct val="75000"/>
              </a:spcBef>
              <a:buClr>
                <a:srgbClr val="0033CC"/>
              </a:buClr>
              <a:buSzPct val="70000"/>
              <a:tabLst>
                <a:tab pos="361950" algn="l"/>
              </a:tabLst>
            </a:pPr>
            <a:endParaRPr lang="en-GB" sz="1200" b="1" dirty="0">
              <a:solidFill>
                <a:schemeClr val="bg1"/>
              </a:solidFill>
            </a:endParaRPr>
          </a:p>
          <a:p>
            <a:pPr defTabSz="914400">
              <a:spcBef>
                <a:spcPct val="75000"/>
              </a:spcBef>
              <a:buClr>
                <a:srgbClr val="0033CC"/>
              </a:buClr>
              <a:buSzPct val="70000"/>
              <a:tabLst>
                <a:tab pos="361950" algn="l"/>
              </a:tabLst>
            </a:pPr>
            <a:endParaRPr lang="en-GB" sz="1200" b="1" dirty="0">
              <a:solidFill>
                <a:schemeClr val="bg1"/>
              </a:solidFill>
            </a:endParaRPr>
          </a:p>
        </p:txBody>
      </p:sp>
      <p:sp>
        <p:nvSpPr>
          <p:cNvPr id="13" name="Rectangle 18"/>
          <p:cNvSpPr>
            <a:spLocks noChangeArrowheads="1"/>
          </p:cNvSpPr>
          <p:nvPr/>
        </p:nvSpPr>
        <p:spPr bwMode="auto">
          <a:xfrm>
            <a:off x="2822575" y="3276649"/>
            <a:ext cx="1634400" cy="2081164"/>
          </a:xfrm>
          <a:prstGeom prst="rect">
            <a:avLst/>
          </a:prstGeom>
          <a:solidFill>
            <a:schemeClr val="folHlink"/>
          </a:solidFill>
          <a:ln w="6350" cap="rnd" algn="ctr">
            <a:noFill/>
            <a:prstDash val="sysDot"/>
            <a:round/>
            <a:headEnd/>
            <a:tailEnd/>
          </a:ln>
        </p:spPr>
        <p:txBody>
          <a:bodyPr lIns="92075" tIns="46038" rIns="92075" bIns="46038"/>
          <a:lstStyle/>
          <a:p>
            <a:pPr defTabSz="914400">
              <a:spcBef>
                <a:spcPct val="75000"/>
              </a:spcBef>
              <a:buClr>
                <a:srgbClr val="0033CC"/>
              </a:buClr>
              <a:buSzPct val="70000"/>
              <a:tabLst>
                <a:tab pos="361950" algn="l"/>
              </a:tabLst>
            </a:pPr>
            <a:r>
              <a:rPr lang="en-GB" sz="1200" b="1" dirty="0" smtClean="0">
                <a:solidFill>
                  <a:schemeClr val="bg1"/>
                </a:solidFill>
              </a:rPr>
              <a:t>Gilead and Abbvie among others have developed </a:t>
            </a:r>
            <a:r>
              <a:rPr lang="en-GB" sz="1200" b="1" dirty="0">
                <a:solidFill>
                  <a:schemeClr val="bg1"/>
                </a:solidFill>
              </a:rPr>
              <a:t>oral </a:t>
            </a:r>
            <a:r>
              <a:rPr lang="en-GB" sz="1200" b="1" dirty="0" smtClean="0">
                <a:solidFill>
                  <a:schemeClr val="bg1"/>
                </a:solidFill>
              </a:rPr>
              <a:t>antiviral </a:t>
            </a:r>
            <a:r>
              <a:rPr lang="en-GB" sz="1200" b="1" dirty="0">
                <a:solidFill>
                  <a:schemeClr val="bg1"/>
                </a:solidFill>
              </a:rPr>
              <a:t>drugs that cure chronic </a:t>
            </a:r>
            <a:r>
              <a:rPr lang="en-GB" sz="1200" b="1" dirty="0" smtClean="0">
                <a:solidFill>
                  <a:schemeClr val="bg1"/>
                </a:solidFill>
              </a:rPr>
              <a:t>HCV infection </a:t>
            </a:r>
            <a:r>
              <a:rPr lang="en-GB" sz="1200" b="1" dirty="0">
                <a:solidFill>
                  <a:schemeClr val="bg1"/>
                </a:solidFill>
              </a:rPr>
              <a:t>with just a few weeks’ </a:t>
            </a:r>
            <a:r>
              <a:rPr lang="en-GB" sz="1200" b="1" dirty="0" smtClean="0">
                <a:solidFill>
                  <a:schemeClr val="bg1"/>
                </a:solidFill>
              </a:rPr>
              <a:t>therapy. HBV infection is next on the industry’s hit list</a:t>
            </a:r>
            <a:r>
              <a:rPr lang="en-GB" sz="1200" b="1" dirty="0">
                <a:solidFill>
                  <a:schemeClr val="bg1"/>
                </a:solidFill>
              </a:rPr>
              <a:t/>
            </a:r>
            <a:br>
              <a:rPr lang="en-GB" sz="1200" b="1" dirty="0">
                <a:solidFill>
                  <a:schemeClr val="bg1"/>
                </a:solidFill>
              </a:rPr>
            </a:br>
            <a:endParaRPr lang="en-GB" sz="1200" b="1" dirty="0">
              <a:solidFill>
                <a:schemeClr val="bg1"/>
              </a:solidFill>
            </a:endParaRPr>
          </a:p>
          <a:p>
            <a:pPr defTabSz="914400">
              <a:spcBef>
                <a:spcPct val="75000"/>
              </a:spcBef>
              <a:buClr>
                <a:srgbClr val="0033CC"/>
              </a:buClr>
              <a:buSzPct val="70000"/>
              <a:tabLst>
                <a:tab pos="361950" algn="l"/>
              </a:tabLst>
            </a:pPr>
            <a:endParaRPr lang="en-GB" sz="1200" b="1" dirty="0">
              <a:solidFill>
                <a:schemeClr val="bg1"/>
              </a:solidFill>
            </a:endParaRPr>
          </a:p>
        </p:txBody>
      </p:sp>
      <p:sp>
        <p:nvSpPr>
          <p:cNvPr id="14" name="Rectangle 18"/>
          <p:cNvSpPr>
            <a:spLocks noChangeArrowheads="1"/>
          </p:cNvSpPr>
          <p:nvPr/>
        </p:nvSpPr>
        <p:spPr bwMode="auto">
          <a:xfrm>
            <a:off x="4530725" y="3276649"/>
            <a:ext cx="1634400" cy="2081164"/>
          </a:xfrm>
          <a:prstGeom prst="rect">
            <a:avLst/>
          </a:prstGeom>
          <a:solidFill>
            <a:schemeClr val="folHlink"/>
          </a:solidFill>
          <a:ln w="6350" cap="rnd" algn="ctr">
            <a:noFill/>
            <a:prstDash val="sysDot"/>
            <a:round/>
            <a:headEnd/>
            <a:tailEnd/>
          </a:ln>
        </p:spPr>
        <p:txBody>
          <a:bodyPr lIns="92075" tIns="46038" rIns="92075" bIns="46038"/>
          <a:lstStyle/>
          <a:p>
            <a:pPr defTabSz="914400">
              <a:spcBef>
                <a:spcPct val="75000"/>
              </a:spcBef>
              <a:buClr>
                <a:srgbClr val="0033CC"/>
              </a:buClr>
              <a:buSzPct val="70000"/>
              <a:buFont typeface="Wingdings" pitchFamily="2" charset="2"/>
              <a:buNone/>
              <a:tabLst>
                <a:tab pos="361950" algn="l"/>
              </a:tabLst>
            </a:pPr>
            <a:r>
              <a:rPr lang="en-GB" sz="1200" b="1" dirty="0" smtClean="0">
                <a:solidFill>
                  <a:schemeClr val="bg1"/>
                </a:solidFill>
              </a:rPr>
              <a:t>Intercept has shown that chronic fibrotic liver disease (“NASH”) is addressable – an area of huge unmet medical need and a multi-billion market opportunity</a:t>
            </a:r>
          </a:p>
          <a:p>
            <a:pPr defTabSz="914400">
              <a:spcBef>
                <a:spcPct val="75000"/>
              </a:spcBef>
              <a:buClr>
                <a:srgbClr val="0033CC"/>
              </a:buClr>
              <a:buSzPct val="70000"/>
              <a:buFont typeface="Wingdings" pitchFamily="2" charset="2"/>
              <a:buNone/>
              <a:tabLst>
                <a:tab pos="361950" algn="l"/>
              </a:tabLst>
            </a:pPr>
            <a:r>
              <a:rPr lang="en-GB" sz="1200" b="1" dirty="0" smtClean="0">
                <a:solidFill>
                  <a:schemeClr val="bg1"/>
                </a:solidFill>
              </a:rPr>
              <a:t/>
            </a:r>
            <a:br>
              <a:rPr lang="en-GB" sz="1200" b="1" dirty="0" smtClean="0">
                <a:solidFill>
                  <a:schemeClr val="bg1"/>
                </a:solidFill>
              </a:rPr>
            </a:br>
            <a:endParaRPr lang="en-GB" sz="1200" b="1" dirty="0">
              <a:solidFill>
                <a:schemeClr val="bg1"/>
              </a:solidFill>
            </a:endParaRPr>
          </a:p>
        </p:txBody>
      </p:sp>
      <p:sp>
        <p:nvSpPr>
          <p:cNvPr id="15" name="Rectangle 18"/>
          <p:cNvSpPr>
            <a:spLocks noChangeArrowheads="1"/>
          </p:cNvSpPr>
          <p:nvPr/>
        </p:nvSpPr>
        <p:spPr bwMode="auto">
          <a:xfrm>
            <a:off x="6254750" y="3276649"/>
            <a:ext cx="1634400" cy="2081164"/>
          </a:xfrm>
          <a:prstGeom prst="rect">
            <a:avLst/>
          </a:prstGeom>
          <a:solidFill>
            <a:schemeClr val="folHlink"/>
          </a:solidFill>
          <a:ln w="6350" cap="rnd" algn="ctr">
            <a:noFill/>
            <a:prstDash val="sysDot"/>
            <a:round/>
            <a:headEnd/>
            <a:tailEnd/>
          </a:ln>
        </p:spPr>
        <p:txBody>
          <a:bodyPr lIns="92075" tIns="46038" rIns="92075" bIns="46038"/>
          <a:lstStyle/>
          <a:p>
            <a:pPr defTabSz="914400">
              <a:spcBef>
                <a:spcPct val="75000"/>
              </a:spcBef>
              <a:buClr>
                <a:srgbClr val="0033CC"/>
              </a:buClr>
              <a:buSzPct val="70000"/>
              <a:tabLst>
                <a:tab pos="361950" algn="l"/>
              </a:tabLst>
            </a:pPr>
            <a:r>
              <a:rPr lang="en-GB" sz="1200" b="1" dirty="0" smtClean="0">
                <a:solidFill>
                  <a:schemeClr val="bg1"/>
                </a:solidFill>
              </a:rPr>
              <a:t>Gene- and stem-cell based technologies for the regeneration of cardiac tissue, addressing chronic heart failure; and new drugs to lower dangerously high cholesterol</a:t>
            </a:r>
          </a:p>
          <a:p>
            <a:pPr defTabSz="914400">
              <a:spcBef>
                <a:spcPct val="75000"/>
              </a:spcBef>
              <a:buClr>
                <a:srgbClr val="0033CC"/>
              </a:buClr>
              <a:buSzPct val="70000"/>
              <a:tabLst>
                <a:tab pos="361950" algn="l"/>
              </a:tabLst>
            </a:pPr>
            <a:r>
              <a:rPr lang="en-GB" sz="1200" b="1" dirty="0" smtClean="0">
                <a:solidFill>
                  <a:schemeClr val="bg1"/>
                </a:solidFill>
              </a:rPr>
              <a:t/>
            </a:r>
            <a:br>
              <a:rPr lang="en-GB" sz="1200" b="1" dirty="0" smtClean="0">
                <a:solidFill>
                  <a:schemeClr val="bg1"/>
                </a:solidFill>
              </a:rPr>
            </a:br>
            <a:endParaRPr lang="en-GB" sz="1200" b="1" dirty="0">
              <a:solidFill>
                <a:schemeClr val="bg1"/>
              </a:solidFill>
            </a:endParaRPr>
          </a:p>
          <a:p>
            <a:pPr defTabSz="914400">
              <a:spcBef>
                <a:spcPct val="75000"/>
              </a:spcBef>
              <a:buClr>
                <a:srgbClr val="0033CC"/>
              </a:buClr>
              <a:buSzPct val="70000"/>
              <a:buFont typeface="Wingdings" pitchFamily="2" charset="2"/>
              <a:buNone/>
              <a:tabLst>
                <a:tab pos="361950" algn="l"/>
              </a:tabLst>
            </a:pPr>
            <a:endParaRPr lang="en-GB" sz="1200" b="1"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2575" y="2513793"/>
            <a:ext cx="1633969" cy="788207"/>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205" y="2513232"/>
            <a:ext cx="1640376" cy="782418"/>
          </a:xfrm>
          <a:prstGeom prst="rect">
            <a:avLst/>
          </a:prstGeom>
        </p:spPr>
      </p:pic>
      <p:sp>
        <p:nvSpPr>
          <p:cNvPr id="22" name="Text Placeholder 21"/>
          <p:cNvSpPr>
            <a:spLocks noGrp="1"/>
          </p:cNvSpPr>
          <p:nvPr>
            <p:ph type="body" sz="quarter" idx="12"/>
          </p:nvPr>
        </p:nvSpPr>
        <p:spPr/>
        <p:txBody>
          <a:bodyPr/>
          <a:lstStyle/>
          <a:p>
            <a:pPr>
              <a:buNone/>
            </a:pPr>
            <a:r>
              <a:rPr lang="en-GB" dirty="0" smtClean="0">
                <a:solidFill>
                  <a:srgbClr val="E07E27"/>
                </a:solidFill>
              </a:rPr>
              <a:t>Biotech the driving force in major areas of R&amp;D progress</a:t>
            </a:r>
            <a:endParaRPr lang="en-US" dirty="0"/>
          </a:p>
        </p:txBody>
      </p:sp>
      <p:sp>
        <p:nvSpPr>
          <p:cNvPr id="39938" name="Rectangle 2"/>
          <p:cNvSpPr>
            <a:spLocks noGrp="1" noChangeArrowheads="1"/>
          </p:cNvSpPr>
          <p:nvPr>
            <p:ph type="title"/>
          </p:nvPr>
        </p:nvSpPr>
        <p:spPr/>
        <p:txBody>
          <a:bodyPr/>
          <a:lstStyle/>
          <a:p>
            <a:pPr eaLnBrk="1" hangingPunct="1"/>
            <a:r>
              <a:rPr lang="en-US" dirty="0" smtClean="0"/>
              <a:t>Emerging Therapeutic Mega-Categories</a:t>
            </a:r>
          </a:p>
        </p:txBody>
      </p:sp>
      <p:sp>
        <p:nvSpPr>
          <p:cNvPr id="39939" name="Text Placeholder 2"/>
          <p:cNvSpPr>
            <a:spLocks/>
          </p:cNvSpPr>
          <p:nvPr/>
        </p:nvSpPr>
        <p:spPr bwMode="auto">
          <a:xfrm>
            <a:off x="428625" y="1023938"/>
            <a:ext cx="10264775" cy="481012"/>
          </a:xfrm>
          <a:prstGeom prst="rect">
            <a:avLst/>
          </a:prstGeom>
          <a:noFill/>
          <a:ln w="9525">
            <a:noFill/>
            <a:miter lim="800000"/>
            <a:headEnd/>
            <a:tailEnd/>
          </a:ln>
        </p:spPr>
        <p:txBody>
          <a:bodyPr lIns="0" tIns="0" rIns="72000" bIns="36000"/>
          <a:lstStyle/>
          <a:p>
            <a:pPr eaLnBrk="1" hangingPunct="1">
              <a:lnSpc>
                <a:spcPts val="3200"/>
              </a:lnSpc>
              <a:buFont typeface="Arial" charset="0"/>
              <a:buNone/>
            </a:pPr>
            <a:endParaRPr lang="en-GB" sz="2800" dirty="0">
              <a:solidFill>
                <a:srgbClr val="E07E27"/>
              </a:solidFill>
            </a:endParaRPr>
          </a:p>
        </p:txBody>
      </p:sp>
      <p:sp>
        <p:nvSpPr>
          <p:cNvPr id="23" name="Text Box 120"/>
          <p:cNvSpPr txBox="1">
            <a:spLocks noChangeArrowheads="1"/>
          </p:cNvSpPr>
          <p:nvPr/>
        </p:nvSpPr>
        <p:spPr bwMode="auto">
          <a:xfrm>
            <a:off x="440591" y="6490579"/>
            <a:ext cx="9943123" cy="553998"/>
          </a:xfrm>
          <a:prstGeom prst="rect">
            <a:avLst/>
          </a:prstGeom>
          <a:noFill/>
          <a:ln w="9525">
            <a:noFill/>
            <a:miter lim="800000"/>
            <a:headEnd/>
            <a:tailEnd/>
          </a:ln>
        </p:spPr>
        <p:txBody>
          <a:bodyPr wrap="square" lIns="0" rIns="0">
            <a:spAutoFit/>
          </a:bodyPr>
          <a:lstStyle/>
          <a:p>
            <a:pPr defTabSz="914400">
              <a:spcBef>
                <a:spcPct val="75000"/>
              </a:spcBef>
              <a:buClr>
                <a:srgbClr val="0033CC"/>
              </a:buClr>
              <a:buSzPct val="70000"/>
            </a:pPr>
            <a:r>
              <a:rPr lang="en-GB" sz="800" b="1" dirty="0" smtClean="0">
                <a:solidFill>
                  <a:srgbClr val="58595B"/>
                </a:solidFill>
              </a:rPr>
              <a:t>Source: </a:t>
            </a:r>
            <a:r>
              <a:rPr lang="en-GB" sz="800" dirty="0" smtClean="0"/>
              <a:t>Polar Capital. It should not be assumed that recommendations made in future will be profitable or will equal performance of the securities in this document.  A list of all recommendations made since inception is available upon request.</a:t>
            </a:r>
            <a:endParaRPr lang="en-GB" sz="800" dirty="0" smtClean="0">
              <a:solidFill>
                <a:schemeClr val="bg2"/>
              </a:solidFill>
            </a:endParaRPr>
          </a:p>
          <a:p>
            <a:pPr defTabSz="914400">
              <a:spcBef>
                <a:spcPct val="75000"/>
              </a:spcBef>
              <a:buClr>
                <a:srgbClr val="0033CC"/>
              </a:buClr>
              <a:buSzPct val="70000"/>
              <a:buFont typeface="Wingdings" pitchFamily="2" charset="2"/>
              <a:buNone/>
            </a:pPr>
            <a:endParaRPr lang="en-US" sz="800" dirty="0"/>
          </a:p>
        </p:txBody>
      </p:sp>
      <p:sp>
        <p:nvSpPr>
          <p:cNvPr id="7" name="Rectangle 18"/>
          <p:cNvSpPr>
            <a:spLocks noChangeArrowheads="1"/>
          </p:cNvSpPr>
          <p:nvPr/>
        </p:nvSpPr>
        <p:spPr bwMode="auto">
          <a:xfrm>
            <a:off x="7972788" y="1919143"/>
            <a:ext cx="1634400" cy="597637"/>
          </a:xfrm>
          <a:prstGeom prst="rect">
            <a:avLst/>
          </a:prstGeom>
          <a:solidFill>
            <a:schemeClr val="accent1"/>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400" b="1" dirty="0" smtClean="0">
                <a:solidFill>
                  <a:schemeClr val="bg1"/>
                </a:solidFill>
              </a:rPr>
              <a:t>Rare Genetic</a:t>
            </a:r>
            <a:br>
              <a:rPr lang="en-GB" sz="1400" b="1" dirty="0" smtClean="0">
                <a:solidFill>
                  <a:schemeClr val="bg1"/>
                </a:solidFill>
              </a:rPr>
            </a:br>
            <a:r>
              <a:rPr lang="en-GB" sz="1400" b="1" dirty="0" smtClean="0">
                <a:solidFill>
                  <a:schemeClr val="bg1"/>
                </a:solidFill>
              </a:rPr>
              <a:t>Diseases</a:t>
            </a:r>
            <a:endParaRPr lang="en-GB" sz="1400" b="1" dirty="0">
              <a:solidFill>
                <a:schemeClr val="bg1"/>
              </a:solidFill>
            </a:endParaRPr>
          </a:p>
        </p:txBody>
      </p:sp>
      <p:sp>
        <p:nvSpPr>
          <p:cNvPr id="8" name="Rectangle 18"/>
          <p:cNvSpPr>
            <a:spLocks noChangeArrowheads="1"/>
          </p:cNvSpPr>
          <p:nvPr/>
        </p:nvSpPr>
        <p:spPr bwMode="auto">
          <a:xfrm>
            <a:off x="1090612" y="1919143"/>
            <a:ext cx="1634400" cy="597637"/>
          </a:xfrm>
          <a:prstGeom prst="rect">
            <a:avLst/>
          </a:prstGeom>
          <a:solidFill>
            <a:schemeClr val="accent1"/>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400" b="1" dirty="0" smtClean="0">
                <a:solidFill>
                  <a:schemeClr val="bg1"/>
                </a:solidFill>
              </a:rPr>
              <a:t>Cancer</a:t>
            </a:r>
            <a:br>
              <a:rPr lang="en-GB" sz="1400" b="1" dirty="0" smtClean="0">
                <a:solidFill>
                  <a:schemeClr val="bg1"/>
                </a:solidFill>
              </a:rPr>
            </a:br>
            <a:r>
              <a:rPr lang="en-GB" sz="1400" b="1" dirty="0" smtClean="0">
                <a:solidFill>
                  <a:schemeClr val="bg1"/>
                </a:solidFill>
              </a:rPr>
              <a:t>Immunotherapy</a:t>
            </a:r>
            <a:endParaRPr lang="en-GB" sz="1400" b="1" dirty="0">
              <a:solidFill>
                <a:schemeClr val="bg1"/>
              </a:solidFill>
            </a:endParaRPr>
          </a:p>
        </p:txBody>
      </p:sp>
      <p:sp>
        <p:nvSpPr>
          <p:cNvPr id="9" name="Rectangle 18"/>
          <p:cNvSpPr>
            <a:spLocks noChangeArrowheads="1"/>
          </p:cNvSpPr>
          <p:nvPr/>
        </p:nvSpPr>
        <p:spPr bwMode="auto">
          <a:xfrm>
            <a:off x="2822575" y="1919143"/>
            <a:ext cx="1634400" cy="597637"/>
          </a:xfrm>
          <a:prstGeom prst="rect">
            <a:avLst/>
          </a:prstGeom>
          <a:solidFill>
            <a:schemeClr val="accent1"/>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400" b="1" dirty="0" smtClean="0">
                <a:solidFill>
                  <a:schemeClr val="bg1"/>
                </a:solidFill>
              </a:rPr>
              <a:t>Hepatitis</a:t>
            </a:r>
            <a:br>
              <a:rPr lang="en-GB" sz="1400" b="1" dirty="0" smtClean="0">
                <a:solidFill>
                  <a:schemeClr val="bg1"/>
                </a:solidFill>
              </a:rPr>
            </a:br>
            <a:r>
              <a:rPr lang="en-GB" sz="1400" b="1" dirty="0" smtClean="0">
                <a:solidFill>
                  <a:schemeClr val="bg1"/>
                </a:solidFill>
              </a:rPr>
              <a:t>Infection</a:t>
            </a:r>
            <a:endParaRPr lang="en-GB" sz="1400" b="1" dirty="0">
              <a:solidFill>
                <a:schemeClr val="bg1"/>
              </a:solidFill>
            </a:endParaRPr>
          </a:p>
        </p:txBody>
      </p:sp>
      <p:sp>
        <p:nvSpPr>
          <p:cNvPr id="10" name="Rectangle 18"/>
          <p:cNvSpPr>
            <a:spLocks noChangeArrowheads="1"/>
          </p:cNvSpPr>
          <p:nvPr/>
        </p:nvSpPr>
        <p:spPr bwMode="auto">
          <a:xfrm>
            <a:off x="6254750" y="1919143"/>
            <a:ext cx="1634400" cy="597637"/>
          </a:xfrm>
          <a:prstGeom prst="rect">
            <a:avLst/>
          </a:prstGeom>
          <a:solidFill>
            <a:schemeClr val="accent1"/>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400" b="1" dirty="0" smtClean="0">
                <a:solidFill>
                  <a:schemeClr val="bg1"/>
                </a:solidFill>
              </a:rPr>
              <a:t>Cardiovascular</a:t>
            </a:r>
            <a:br>
              <a:rPr lang="en-GB" sz="1400" b="1" dirty="0" smtClean="0">
                <a:solidFill>
                  <a:schemeClr val="bg1"/>
                </a:solidFill>
              </a:rPr>
            </a:br>
            <a:r>
              <a:rPr lang="en-GB" sz="1400" b="1" dirty="0" smtClean="0">
                <a:solidFill>
                  <a:schemeClr val="bg1"/>
                </a:solidFill>
              </a:rPr>
              <a:t>Disease</a:t>
            </a:r>
            <a:endParaRPr lang="en-GB" sz="1400" b="1" dirty="0">
              <a:solidFill>
                <a:schemeClr val="bg1"/>
              </a:solidFill>
            </a:endParaRPr>
          </a:p>
        </p:txBody>
      </p:sp>
      <p:sp>
        <p:nvSpPr>
          <p:cNvPr id="11" name="Rectangle 18"/>
          <p:cNvSpPr>
            <a:spLocks noChangeArrowheads="1"/>
          </p:cNvSpPr>
          <p:nvPr/>
        </p:nvSpPr>
        <p:spPr bwMode="auto">
          <a:xfrm>
            <a:off x="4530725" y="1919143"/>
            <a:ext cx="1634400" cy="597637"/>
          </a:xfrm>
          <a:prstGeom prst="rect">
            <a:avLst/>
          </a:prstGeom>
          <a:solidFill>
            <a:schemeClr val="accent1"/>
          </a:solidFill>
          <a:ln w="6350" cap="rnd" algn="ctr">
            <a:noFill/>
            <a:prstDash val="sysDot"/>
            <a:round/>
            <a:headEnd/>
            <a:tailEnd/>
          </a:ln>
        </p:spPr>
        <p:txBody>
          <a:bodyPr wrap="none" lIns="92075" tIns="46038" rIns="92075" bIns="46038" anchor="ctr"/>
          <a:lstStyle/>
          <a:p>
            <a:pPr algn="ctr" defTabSz="914400">
              <a:spcBef>
                <a:spcPct val="75000"/>
              </a:spcBef>
              <a:buClr>
                <a:srgbClr val="0033CC"/>
              </a:buClr>
              <a:buSzPct val="70000"/>
              <a:buFont typeface="Wingdings" pitchFamily="2" charset="2"/>
              <a:buNone/>
              <a:tabLst>
                <a:tab pos="361950" algn="l"/>
              </a:tabLst>
            </a:pPr>
            <a:r>
              <a:rPr lang="en-GB" sz="1400" b="1" dirty="0" smtClean="0">
                <a:solidFill>
                  <a:schemeClr val="bg1"/>
                </a:solidFill>
              </a:rPr>
              <a:t>Chronic Liver</a:t>
            </a:r>
            <a:br>
              <a:rPr lang="en-GB" sz="1400" b="1" dirty="0" smtClean="0">
                <a:solidFill>
                  <a:schemeClr val="bg1"/>
                </a:solidFill>
              </a:rPr>
            </a:br>
            <a:r>
              <a:rPr lang="en-GB" sz="1400" b="1" dirty="0" smtClean="0">
                <a:solidFill>
                  <a:schemeClr val="bg1"/>
                </a:solidFill>
              </a:rPr>
              <a:t>Disease</a:t>
            </a:r>
            <a:endParaRPr lang="en-GB" sz="1400" b="1" dirty="0">
              <a:solidFill>
                <a:schemeClr val="bg1"/>
              </a:solidFill>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1112" y="2513793"/>
            <a:ext cx="1653582" cy="778682"/>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54750" y="2516780"/>
            <a:ext cx="1633969" cy="785220"/>
          </a:xfrm>
          <a:prstGeom prst="rect">
            <a:avLst/>
          </a:prstGeom>
        </p:spPr>
      </p:pic>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72799" y="2517342"/>
            <a:ext cx="1633957" cy="784658"/>
          </a:xfrm>
          <a:prstGeom prst="rect">
            <a:avLst/>
          </a:prstGeom>
        </p:spPr>
      </p:pic>
    </p:spTree>
    <p:extLst>
      <p:ext uri="{BB962C8B-B14F-4D97-AF65-F5344CB8AC3E}">
        <p14:creationId xmlns:p14="http://schemas.microsoft.com/office/powerpoint/2010/main" val="15236720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22" name="Content Placeholder 5"/>
          <p:cNvSpPr txBox="1">
            <a:spLocks/>
          </p:cNvSpPr>
          <p:nvPr/>
        </p:nvSpPr>
        <p:spPr bwMode="auto">
          <a:xfrm>
            <a:off x="5036535"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
        <p:nvSpPr>
          <p:cNvPr id="23" name="Content Placeholder 5"/>
          <p:cNvSpPr>
            <a:spLocks noGrp="1"/>
          </p:cNvSpPr>
          <p:nvPr>
            <p:ph idx="1"/>
          </p:nvPr>
        </p:nvSpPr>
        <p:spPr>
          <a:xfrm>
            <a:off x="433388" y="1638300"/>
            <a:ext cx="4521789" cy="5124450"/>
          </a:xfrm>
        </p:spPr>
        <p:txBody>
          <a:body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Biotech’s </a:t>
            </a:r>
            <a:r>
              <a:rPr lang="en-GB" dirty="0">
                <a:solidFill>
                  <a:srgbClr val="58595B"/>
                </a:solidFill>
              </a:rPr>
              <a:t>scientific innovation is delivering</a:t>
            </a:r>
          </a:p>
          <a:p>
            <a:pPr lvl="3" eaLnBrk="1" hangingPunct="1">
              <a:lnSpc>
                <a:spcPct val="120000"/>
              </a:lnSpc>
              <a:spcBef>
                <a:spcPts val="600"/>
              </a:spcBef>
              <a:buSzPts val="1600"/>
              <a:buFont typeface="Arial" pitchFamily="34" charset="0"/>
              <a:buChar char="•"/>
            </a:pPr>
            <a:r>
              <a:rPr lang="en-GB" dirty="0">
                <a:solidFill>
                  <a:srgbClr val="58595B"/>
                </a:solidFill>
              </a:rPr>
              <a:t>Industry’s R&amp;D productivity is improving</a:t>
            </a:r>
          </a:p>
          <a:p>
            <a:pPr lvl="3" eaLnBrk="1" hangingPunct="1">
              <a:lnSpc>
                <a:spcPct val="120000"/>
              </a:lnSpc>
              <a:spcBef>
                <a:spcPts val="600"/>
              </a:spcBef>
              <a:buSzPts val="1600"/>
              <a:buFont typeface="Arial" pitchFamily="34" charset="0"/>
              <a:buChar char="•"/>
            </a:pPr>
            <a:r>
              <a:rPr lang="en-GB" dirty="0">
                <a:solidFill>
                  <a:srgbClr val="58595B"/>
                </a:solidFill>
              </a:rPr>
              <a:t>Empowered FDA is rewarding </a:t>
            </a:r>
            <a:r>
              <a:rPr lang="en-GB" dirty="0" smtClean="0">
                <a:solidFill>
                  <a:srgbClr val="58595B"/>
                </a:solidFill>
              </a:rPr>
              <a:t>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Strong</a:t>
            </a:r>
            <a:r>
              <a:rPr lang="en-GB" dirty="0">
                <a:solidFill>
                  <a:srgbClr val="58595B"/>
                </a:solidFill>
              </a:rPr>
              <a:t>, robust, and rare defensive growth</a:t>
            </a:r>
          </a:p>
          <a:p>
            <a:pPr lvl="3" eaLnBrk="1" hangingPunct="1">
              <a:lnSpc>
                <a:spcPct val="120000"/>
              </a:lnSpc>
              <a:spcBef>
                <a:spcPts val="600"/>
              </a:spcBef>
              <a:buSzPts val="1600"/>
              <a:buFont typeface="Arial" pitchFamily="34" charset="0"/>
              <a:buChar char="•"/>
            </a:pPr>
            <a:r>
              <a:rPr lang="en-GB" dirty="0">
                <a:solidFill>
                  <a:srgbClr val="58595B"/>
                </a:solidFill>
              </a:rPr>
              <a:t>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EPS growth underpinned by margin flexibility</a:t>
            </a:r>
          </a:p>
          <a:p>
            <a:pPr lvl="3" eaLnBrk="1" hangingPunct="1">
              <a:lnSpc>
                <a:spcPct val="120000"/>
              </a:lnSpc>
              <a:spcBef>
                <a:spcPts val="600"/>
              </a:spcBef>
              <a:buSzPts val="1600"/>
              <a:buFont typeface="Arial" pitchFamily="34" charset="0"/>
              <a:buChar char="•"/>
            </a:pPr>
            <a:r>
              <a:rPr lang="en-GB" dirty="0">
                <a:solidFill>
                  <a:srgbClr val="58595B"/>
                </a:solidFill>
              </a:rPr>
              <a:t>High barriers to entry, long product </a:t>
            </a:r>
            <a:r>
              <a:rPr lang="en-GB" dirty="0" smtClean="0">
                <a:solidFill>
                  <a:srgbClr val="58595B"/>
                </a:solidFill>
              </a:rPr>
              <a:t>cycles</a:t>
            </a:r>
          </a:p>
          <a:p>
            <a:pPr lvl="3" eaLnBrk="1" hangingPunct="1">
              <a:lnSpc>
                <a:spcPct val="120000"/>
              </a:lnSpc>
              <a:spcBef>
                <a:spcPts val="600"/>
              </a:spcBef>
              <a:buSzPts val="1600"/>
              <a:buFont typeface="Arial" pitchFamily="34" charset="0"/>
              <a:buChar char="•"/>
            </a:pPr>
            <a:r>
              <a:rPr lang="en-GB" dirty="0" smtClean="0">
                <a:solidFill>
                  <a:srgbClr val="58595B"/>
                </a:solidFill>
              </a:rPr>
              <a:t>Drug industry structure driving M&amp;A activity</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a:p>
            <a:pPr>
              <a:buNone/>
            </a:pPr>
            <a:endParaRPr lang="en-US" dirty="0"/>
          </a:p>
        </p:txBody>
      </p:sp>
      <p:pic>
        <p:nvPicPr>
          <p:cNvPr id="2050"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4" y="206149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3" y="243165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2519" y="277250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8" y="314266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9957" y="3507848"/>
            <a:ext cx="370151" cy="36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3256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“Price is what you pay; value is what you get”</a:t>
            </a:r>
          </a:p>
        </p:txBody>
      </p:sp>
      <p:sp>
        <p:nvSpPr>
          <p:cNvPr id="9218" name="Rectangle 2"/>
          <p:cNvSpPr>
            <a:spLocks noGrp="1" noChangeArrowheads="1"/>
          </p:cNvSpPr>
          <p:nvPr>
            <p:ph type="title"/>
          </p:nvPr>
        </p:nvSpPr>
        <p:spPr/>
        <p:txBody>
          <a:bodyPr/>
          <a:lstStyle/>
          <a:p>
            <a:pPr eaLnBrk="1" hangingPunct="1"/>
            <a:r>
              <a:rPr lang="en-US" dirty="0" smtClean="0"/>
              <a:t>Are High Biotech Drug Prices Sustainable?</a:t>
            </a:r>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5" name="Content Placeholder 5"/>
          <p:cNvSpPr>
            <a:spLocks noGrp="1"/>
          </p:cNvSpPr>
          <p:nvPr>
            <p:ph idx="1"/>
          </p:nvPr>
        </p:nvSpPr>
        <p:spPr>
          <a:xfrm>
            <a:off x="428257" y="1643622"/>
            <a:ext cx="9831387" cy="5124450"/>
          </a:xfrm>
        </p:spPr>
        <p:txBody>
          <a:bodyPr/>
          <a:lstStyle/>
          <a:p>
            <a:pPr lvl="2" eaLnBrk="1" hangingPunct="1">
              <a:lnSpc>
                <a:spcPct val="120000"/>
              </a:lnSpc>
              <a:spcBef>
                <a:spcPts val="1800"/>
              </a:spcBef>
              <a:buSzPts val="1600"/>
            </a:pPr>
            <a:r>
              <a:rPr lang="en-US" b="1" dirty="0" smtClean="0">
                <a:solidFill>
                  <a:srgbClr val="58595B"/>
                </a:solidFill>
              </a:rPr>
              <a:t>High price point of specialty drugs raises eyebrows, attracts popular criticism...</a:t>
            </a:r>
            <a:endParaRPr lang="en-US" b="1" baseline="30000" dirty="0" smtClean="0">
              <a:solidFill>
                <a:srgbClr val="58595B"/>
              </a:solidFill>
            </a:endParaRPr>
          </a:p>
          <a:p>
            <a:pPr lvl="3" eaLnBrk="1" hangingPunct="1">
              <a:lnSpc>
                <a:spcPct val="120000"/>
              </a:lnSpc>
              <a:spcBef>
                <a:spcPts val="600"/>
              </a:spcBef>
              <a:buSzPts val="1600"/>
            </a:pPr>
            <a:r>
              <a:rPr lang="en-GB" dirty="0">
                <a:solidFill>
                  <a:srgbClr val="58595B"/>
                </a:solidFill>
              </a:rPr>
              <a:t>It has become commonplace to see new oncology drugs priced from $75k to $</a:t>
            </a:r>
            <a:r>
              <a:rPr lang="en-GB" dirty="0" smtClean="0">
                <a:solidFill>
                  <a:srgbClr val="58595B"/>
                </a:solidFill>
              </a:rPr>
              <a:t>150k in the US</a:t>
            </a:r>
          </a:p>
          <a:p>
            <a:pPr lvl="3" eaLnBrk="1" hangingPunct="1">
              <a:lnSpc>
                <a:spcPct val="120000"/>
              </a:lnSpc>
              <a:spcBef>
                <a:spcPts val="600"/>
              </a:spcBef>
              <a:buSzPts val="1600"/>
            </a:pPr>
            <a:r>
              <a:rPr lang="en-GB" dirty="0" smtClean="0">
                <a:solidFill>
                  <a:srgbClr val="58595B"/>
                </a:solidFill>
              </a:rPr>
              <a:t>GILD’s pricing of Sovaldi (HCV) at $84k per course </a:t>
            </a:r>
            <a:r>
              <a:rPr lang="en-GB" dirty="0">
                <a:solidFill>
                  <a:srgbClr val="58595B"/>
                </a:solidFill>
              </a:rPr>
              <a:t>in late 2013 </a:t>
            </a:r>
            <a:r>
              <a:rPr lang="en-GB" dirty="0" smtClean="0">
                <a:solidFill>
                  <a:srgbClr val="58595B"/>
                </a:solidFill>
              </a:rPr>
              <a:t>reignited drug pricing controversy</a:t>
            </a:r>
          </a:p>
          <a:p>
            <a:pPr lvl="3" eaLnBrk="1" hangingPunct="1">
              <a:lnSpc>
                <a:spcPct val="120000"/>
              </a:lnSpc>
              <a:spcBef>
                <a:spcPts val="600"/>
              </a:spcBef>
              <a:buSzPts val="1600"/>
            </a:pPr>
            <a:r>
              <a:rPr lang="en-GB" dirty="0" smtClean="0">
                <a:solidFill>
                  <a:srgbClr val="58595B"/>
                </a:solidFill>
              </a:rPr>
              <a:t>Some specialty drugs are priced higher still – ALXN’s Soliris ($500k); VRTX’s Kalydeco ($300k)</a:t>
            </a:r>
          </a:p>
          <a:p>
            <a:pPr lvl="2" eaLnBrk="1" hangingPunct="1">
              <a:lnSpc>
                <a:spcPct val="120000"/>
              </a:lnSpc>
              <a:spcBef>
                <a:spcPts val="1800"/>
              </a:spcBef>
              <a:buSzPts val="1600"/>
            </a:pPr>
            <a:r>
              <a:rPr lang="en-US" b="1" dirty="0" smtClean="0">
                <a:solidFill>
                  <a:srgbClr val="58595B"/>
                </a:solidFill>
              </a:rPr>
              <a:t>…But the headline “sticker” price is not necessarily what is actually paid…</a:t>
            </a:r>
          </a:p>
          <a:p>
            <a:pPr lvl="3" eaLnBrk="1" hangingPunct="1">
              <a:lnSpc>
                <a:spcPct val="120000"/>
              </a:lnSpc>
              <a:spcBef>
                <a:spcPts val="600"/>
              </a:spcBef>
              <a:buSzPts val="1600"/>
            </a:pPr>
            <a:r>
              <a:rPr lang="en-US" dirty="0" smtClean="0">
                <a:solidFill>
                  <a:srgbClr val="58595B"/>
                </a:solidFill>
              </a:rPr>
              <a:t>Most companies offer significant discounts and rebates to the customer – terms are often opaque</a:t>
            </a:r>
          </a:p>
          <a:p>
            <a:pPr lvl="3" eaLnBrk="1" hangingPunct="1">
              <a:lnSpc>
                <a:spcPct val="120000"/>
              </a:lnSpc>
              <a:spcBef>
                <a:spcPts val="600"/>
              </a:spcBef>
              <a:buSzPts val="1600"/>
            </a:pPr>
            <a:r>
              <a:rPr lang="en-GB" dirty="0" smtClean="0">
                <a:solidFill>
                  <a:srgbClr val="58595B"/>
                </a:solidFill>
              </a:rPr>
              <a:t>For GILD’s Sovaldi for example the gross to net discount is as high as 46% (25-40% is typical)</a:t>
            </a:r>
            <a:endParaRPr lang="en-US" dirty="0" smtClean="0">
              <a:solidFill>
                <a:srgbClr val="58595B"/>
              </a:solidFill>
            </a:endParaRPr>
          </a:p>
          <a:p>
            <a:pPr lvl="3" eaLnBrk="1" hangingPunct="1">
              <a:lnSpc>
                <a:spcPct val="120000"/>
              </a:lnSpc>
              <a:spcBef>
                <a:spcPts val="600"/>
              </a:spcBef>
              <a:buSzPts val="1600"/>
            </a:pPr>
            <a:r>
              <a:rPr lang="en-GB" dirty="0" smtClean="0">
                <a:solidFill>
                  <a:srgbClr val="58595B"/>
                </a:solidFill>
              </a:rPr>
              <a:t>Companies selling very expensive “Orphan” drugs operate patient assistance programmes</a:t>
            </a:r>
          </a:p>
          <a:p>
            <a:pPr lvl="2" eaLnBrk="1" hangingPunct="1">
              <a:lnSpc>
                <a:spcPct val="120000"/>
              </a:lnSpc>
              <a:spcBef>
                <a:spcPts val="1800"/>
              </a:spcBef>
              <a:buSzPts val="1600"/>
            </a:pPr>
            <a:r>
              <a:rPr lang="en-US" b="1" dirty="0" smtClean="0">
                <a:solidFill>
                  <a:srgbClr val="58595B"/>
                </a:solidFill>
              </a:rPr>
              <a:t>…and certainly doesn’t reflect the value captured from saving of downstream costs</a:t>
            </a:r>
          </a:p>
          <a:p>
            <a:pPr lvl="3" eaLnBrk="1" hangingPunct="1">
              <a:lnSpc>
                <a:spcPct val="120000"/>
              </a:lnSpc>
              <a:spcBef>
                <a:spcPts val="600"/>
              </a:spcBef>
              <a:buSzPts val="1600"/>
            </a:pPr>
            <a:r>
              <a:rPr lang="en-GB" dirty="0" smtClean="0"/>
              <a:t>HCV cure with Sovaldi/</a:t>
            </a:r>
            <a:r>
              <a:rPr lang="en-GB" dirty="0" err="1" smtClean="0"/>
              <a:t>Harvoni</a:t>
            </a:r>
            <a:r>
              <a:rPr lang="en-GB" dirty="0" smtClean="0"/>
              <a:t> prevents progression to liver failure – transplants cost &gt;$250,000</a:t>
            </a:r>
            <a:endParaRPr lang="en-GB" dirty="0">
              <a:solidFill>
                <a:srgbClr val="58595B"/>
              </a:solidFill>
            </a:endParaRPr>
          </a:p>
          <a:p>
            <a:pPr lvl="3" eaLnBrk="1" hangingPunct="1">
              <a:lnSpc>
                <a:spcPct val="120000"/>
              </a:lnSpc>
              <a:spcBef>
                <a:spcPts val="600"/>
              </a:spcBef>
              <a:buSzPts val="1600"/>
            </a:pPr>
            <a:r>
              <a:rPr lang="en-GB" dirty="0" smtClean="0">
                <a:solidFill>
                  <a:srgbClr val="58595B"/>
                </a:solidFill>
              </a:rPr>
              <a:t>INCY CEO: “80% of the costs associated with cancer care are unrelated to the cost of drugs”</a:t>
            </a:r>
          </a:p>
          <a:p>
            <a:pPr lvl="3" eaLnBrk="1" hangingPunct="1">
              <a:lnSpc>
                <a:spcPct val="120000"/>
              </a:lnSpc>
              <a:spcBef>
                <a:spcPts val="600"/>
              </a:spcBef>
              <a:buSzPts val="1600"/>
            </a:pPr>
            <a:r>
              <a:rPr lang="en-GB" dirty="0" smtClean="0">
                <a:solidFill>
                  <a:srgbClr val="58595B"/>
                </a:solidFill>
              </a:rPr>
              <a:t>High prices are not the problem – the real issue is waste: 29-78% of patients are non-adherent</a:t>
            </a:r>
            <a:r>
              <a:rPr lang="en-GB" baseline="30000" dirty="0" smtClean="0">
                <a:solidFill>
                  <a:srgbClr val="58595B"/>
                </a:solidFill>
              </a:rPr>
              <a:t>1</a:t>
            </a:r>
            <a:endParaRPr lang="en-GB" dirty="0" smtClean="0">
              <a:solidFill>
                <a:srgbClr val="58595B"/>
              </a:solidFill>
            </a:endParaRPr>
          </a:p>
          <a:p>
            <a:pPr>
              <a:buNone/>
            </a:pPr>
            <a:endParaRPr lang="en-US" dirty="0" smtClean="0"/>
          </a:p>
        </p:txBody>
      </p:sp>
      <p:sp>
        <p:nvSpPr>
          <p:cNvPr id="6" name="TextBox 5"/>
          <p:cNvSpPr txBox="1"/>
          <p:nvPr/>
        </p:nvSpPr>
        <p:spPr>
          <a:xfrm>
            <a:off x="360495" y="6515104"/>
            <a:ext cx="9064864" cy="461665"/>
          </a:xfrm>
          <a:prstGeom prst="rect">
            <a:avLst/>
          </a:prstGeom>
          <a:noFill/>
        </p:spPr>
        <p:txBody>
          <a:bodyPr wrap="square" rtlCol="0">
            <a:spAutoFit/>
          </a:bodyPr>
          <a:lstStyle/>
          <a:p>
            <a:r>
              <a:rPr lang="en-GB" sz="800" b="1" dirty="0" smtClean="0"/>
              <a:t>Source: 1. </a:t>
            </a:r>
            <a:r>
              <a:rPr lang="en-GB" sz="800" dirty="0" smtClean="0"/>
              <a:t>Express Scripts 2014 Drug Trend Report, March 2015. It should not be assumed that recommendations made in future will be profitable or will equal performance of the securities in this document. A list of all recommendations made within the immediately preceding 12 months is available upon request.</a:t>
            </a:r>
          </a:p>
          <a:p>
            <a:endParaRPr lang="en-GB" sz="800" dirty="0" err="1" smtClean="0"/>
          </a:p>
        </p:txBody>
      </p:sp>
    </p:spTree>
    <p:extLst>
      <p:ext uri="{BB962C8B-B14F-4D97-AF65-F5344CB8AC3E}">
        <p14:creationId xmlns:p14="http://schemas.microsoft.com/office/powerpoint/2010/main" val="33521828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28625" y="366713"/>
            <a:ext cx="9112250" cy="458787"/>
          </a:xfrm>
        </p:spPr>
        <p:txBody>
          <a:bodyPr/>
          <a:lstStyle/>
          <a:p>
            <a:pPr eaLnBrk="1" hangingPunct="1"/>
            <a:r>
              <a:rPr lang="en-US" dirty="0" smtClean="0"/>
              <a:t>What Does NICE Think?</a:t>
            </a:r>
          </a:p>
        </p:txBody>
      </p:sp>
      <p:sp>
        <p:nvSpPr>
          <p:cNvPr id="12291" name="Text Placeholder 4"/>
          <p:cNvSpPr>
            <a:spLocks/>
          </p:cNvSpPr>
          <p:nvPr/>
        </p:nvSpPr>
        <p:spPr bwMode="auto">
          <a:xfrm>
            <a:off x="428625" y="1023938"/>
            <a:ext cx="1052036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72000" bIns="36000"/>
          <a:lstStyle>
            <a:lvl1pPr>
              <a:lnSpc>
                <a:spcPts val="1900"/>
              </a:lnSpc>
              <a:spcAft>
                <a:spcPts val="600"/>
              </a:spcAft>
              <a:buFont typeface="Arial" panose="020B0604020202020204" pitchFamily="34" charset="0"/>
              <a:buChar char="•"/>
              <a:defRPr sz="1600" b="1">
                <a:solidFill>
                  <a:schemeClr val="accent1"/>
                </a:solidFill>
                <a:latin typeface="Arial" panose="020B0604020202020204" pitchFamily="34" charset="0"/>
              </a:defRPr>
            </a:lvl1pPr>
            <a:lvl2pPr marL="742950" indent="-285750">
              <a:lnSpc>
                <a:spcPts val="1900"/>
              </a:lnSpc>
              <a:buFont typeface="Calibri" panose="020F0502020204030204" pitchFamily="34" charset="0"/>
              <a:buChar char="–"/>
              <a:defRPr sz="1600">
                <a:solidFill>
                  <a:schemeClr val="bg2"/>
                </a:solidFill>
                <a:latin typeface="Arial" panose="020B0604020202020204" pitchFamily="34" charset="0"/>
              </a:defRPr>
            </a:lvl2pPr>
            <a:lvl3pPr marL="1143000" indent="-228600">
              <a:lnSpc>
                <a:spcPts val="1900"/>
              </a:lnSpc>
              <a:spcBef>
                <a:spcPts val="600"/>
              </a:spcBef>
              <a:buClr>
                <a:srgbClr val="E07E27"/>
              </a:buClr>
              <a:buFont typeface="Arial" panose="020B0604020202020204" pitchFamily="34" charset="0"/>
              <a:buChar char="•"/>
              <a:defRPr sz="1600">
                <a:solidFill>
                  <a:schemeClr val="bg2"/>
                </a:solidFill>
                <a:latin typeface="Arial" panose="020B0604020202020204" pitchFamily="34" charset="0"/>
              </a:defRPr>
            </a:lvl3pPr>
            <a:lvl4pPr marL="1600200" indent="-228600">
              <a:lnSpc>
                <a:spcPts val="1900"/>
              </a:lnSpc>
              <a:spcBef>
                <a:spcPct val="20000"/>
              </a:spcBef>
              <a:buClr>
                <a:srgbClr val="E07E27"/>
              </a:buClr>
              <a:buFont typeface="Calibri" panose="020F0502020204030204" pitchFamily="34" charset="0"/>
              <a:buChar char="–"/>
              <a:defRPr sz="1600">
                <a:solidFill>
                  <a:schemeClr val="bg2"/>
                </a:solidFill>
                <a:latin typeface="Arial" panose="020B0604020202020204" pitchFamily="34" charset="0"/>
              </a:defRPr>
            </a:lvl4pPr>
            <a:lvl5pPr marL="2057400" indent="-228600">
              <a:lnSpc>
                <a:spcPts val="1900"/>
              </a:lnSpc>
              <a:spcBef>
                <a:spcPct val="20000"/>
              </a:spcBef>
              <a:buClr>
                <a:srgbClr val="E07E27"/>
              </a:buClr>
              <a:buFont typeface="Arial" panose="020B0604020202020204" pitchFamily="34" charset="0"/>
              <a:buChar char="–"/>
              <a:defRPr sz="1600">
                <a:solidFill>
                  <a:schemeClr val="bg2"/>
                </a:solidFill>
                <a:latin typeface="Arial" panose="020B0604020202020204" pitchFamily="34" charset="0"/>
              </a:defRPr>
            </a:lvl5pPr>
            <a:lvl6pPr marL="25146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6pPr>
            <a:lvl7pPr marL="29718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7pPr>
            <a:lvl8pPr marL="34290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8pPr>
            <a:lvl9pPr marL="3886200" indent="-228600" defTabSz="1042988" eaLnBrk="0" fontAlgn="base" hangingPunct="0">
              <a:lnSpc>
                <a:spcPts val="1900"/>
              </a:lnSpc>
              <a:spcBef>
                <a:spcPct val="20000"/>
              </a:spcBef>
              <a:spcAft>
                <a:spcPct val="0"/>
              </a:spcAft>
              <a:buClr>
                <a:srgbClr val="E07E27"/>
              </a:buClr>
              <a:buFont typeface="Arial" panose="020B0604020202020204" pitchFamily="34" charset="0"/>
              <a:buChar char="–"/>
              <a:defRPr sz="1600">
                <a:solidFill>
                  <a:schemeClr val="bg2"/>
                </a:solidFill>
                <a:latin typeface="Arial" panose="020B0604020202020204" pitchFamily="34" charset="0"/>
              </a:defRPr>
            </a:lvl9pPr>
          </a:lstStyle>
          <a:p>
            <a:pPr eaLnBrk="1" hangingPunct="1">
              <a:lnSpc>
                <a:spcPts val="3200"/>
              </a:lnSpc>
              <a:spcAft>
                <a:spcPct val="0"/>
              </a:spcAft>
              <a:buFont typeface="Arial" panose="020B0604020202020204" pitchFamily="34" charset="0"/>
              <a:buNone/>
            </a:pPr>
            <a:endParaRPr lang="en-GB" sz="2800" b="0" dirty="0">
              <a:solidFill>
                <a:srgbClr val="E07E27"/>
              </a:solidFill>
            </a:endParaRPr>
          </a:p>
        </p:txBody>
      </p:sp>
      <p:sp>
        <p:nvSpPr>
          <p:cNvPr id="2" name="Rectangle 1"/>
          <p:cNvSpPr/>
          <p:nvPr/>
        </p:nvSpPr>
        <p:spPr>
          <a:xfrm>
            <a:off x="325719" y="1050448"/>
            <a:ext cx="5925729" cy="1754326"/>
          </a:xfrm>
          <a:prstGeom prst="rect">
            <a:avLst/>
          </a:prstGeom>
        </p:spPr>
        <p:txBody>
          <a:bodyPr wrap="square">
            <a:spAutoFit/>
          </a:bodyPr>
          <a:lstStyle/>
          <a:p>
            <a:r>
              <a:rPr lang="en-GB" sz="1200" dirty="0"/>
              <a:t>25 February 2015</a:t>
            </a:r>
          </a:p>
          <a:p>
            <a:r>
              <a:rPr lang="en-GB" sz="2400" b="1" kern="1800" dirty="0" smtClean="0"/>
              <a:t>NICE guidance recommends </a:t>
            </a:r>
            <a:r>
              <a:rPr lang="en-GB" sz="2400" b="1" kern="1800" dirty="0" err="1" smtClean="0"/>
              <a:t>sofosbuvir</a:t>
            </a:r>
            <a:r>
              <a:rPr lang="en-GB" sz="2400" b="1" kern="1800" dirty="0" smtClean="0"/>
              <a:t> </a:t>
            </a:r>
            <a:r>
              <a:rPr lang="en-GB" sz="2400" b="1" kern="1800" dirty="0"/>
              <a:t>(Sovaldi, Gilead Sciences) and </a:t>
            </a:r>
            <a:r>
              <a:rPr lang="en-GB" sz="2400" b="1" kern="1800" dirty="0" err="1"/>
              <a:t>simeprevir</a:t>
            </a:r>
            <a:r>
              <a:rPr lang="en-GB" sz="2400" b="1" kern="1800" dirty="0"/>
              <a:t> (</a:t>
            </a:r>
            <a:r>
              <a:rPr lang="en-GB" sz="2400" b="1" kern="1800" dirty="0" err="1"/>
              <a:t>Olysio</a:t>
            </a:r>
            <a:r>
              <a:rPr lang="en-GB" sz="2400" b="1" kern="1800" dirty="0"/>
              <a:t>, Janssen) </a:t>
            </a:r>
            <a:r>
              <a:rPr lang="en-GB" sz="2400" b="1" kern="1800" dirty="0" smtClean="0"/>
              <a:t>      for </a:t>
            </a:r>
            <a:r>
              <a:rPr lang="en-GB" sz="2400" b="1" kern="1800" dirty="0"/>
              <a:t>treating hepatitis </a:t>
            </a:r>
            <a:r>
              <a:rPr lang="en-GB" sz="2400" b="1" kern="1800" dirty="0" smtClean="0"/>
              <a:t>C</a:t>
            </a:r>
            <a:endParaRPr lang="en-GB" sz="1200" b="1" kern="1800" dirty="0"/>
          </a:p>
        </p:txBody>
      </p:sp>
      <p:sp>
        <p:nvSpPr>
          <p:cNvPr id="3" name="TextBox 2"/>
          <p:cNvSpPr txBox="1"/>
          <p:nvPr/>
        </p:nvSpPr>
        <p:spPr>
          <a:xfrm>
            <a:off x="6730707" y="3443899"/>
            <a:ext cx="3257623" cy="584775"/>
          </a:xfrm>
          <a:prstGeom prst="rect">
            <a:avLst/>
          </a:prstGeom>
          <a:noFill/>
        </p:spPr>
        <p:txBody>
          <a:bodyPr wrap="none" rtlCol="0">
            <a:spAutoFit/>
          </a:bodyPr>
          <a:lstStyle/>
          <a:p>
            <a:r>
              <a:rPr lang="en-GB" sz="3200" b="1" dirty="0" smtClean="0">
                <a:solidFill>
                  <a:srgbClr val="E07E27"/>
                </a:solidFill>
              </a:rPr>
              <a:t>£35,000/$52,500</a:t>
            </a:r>
          </a:p>
        </p:txBody>
      </p:sp>
      <p:sp>
        <p:nvSpPr>
          <p:cNvPr id="6" name="TextBox 5"/>
          <p:cNvSpPr txBox="1"/>
          <p:nvPr/>
        </p:nvSpPr>
        <p:spPr>
          <a:xfrm>
            <a:off x="328679" y="6515100"/>
            <a:ext cx="9750667" cy="461665"/>
          </a:xfrm>
          <a:prstGeom prst="rect">
            <a:avLst/>
          </a:prstGeom>
          <a:noFill/>
        </p:spPr>
        <p:txBody>
          <a:bodyPr wrap="square" rtlCol="0">
            <a:spAutoFit/>
          </a:bodyPr>
          <a:lstStyle/>
          <a:p>
            <a:r>
              <a:rPr lang="en-GB" sz="800" b="1" dirty="0" smtClean="0"/>
              <a:t>Source: </a:t>
            </a:r>
            <a:r>
              <a:rPr lang="en-GB" sz="800" dirty="0" smtClean="0"/>
              <a:t>NICE, 25 February 2015. It should not be assumed that recommendations made in future will be profitable or will equal performance of the securities in this document. A list of all recommendations made within the immediately preceding 12 months is available upon request.</a:t>
            </a:r>
          </a:p>
          <a:p>
            <a:endParaRPr lang="en-GB" sz="800" dirty="0" err="1" smtClean="0"/>
          </a:p>
        </p:txBody>
      </p:sp>
      <p:sp>
        <p:nvSpPr>
          <p:cNvPr id="7" name="Rectangle 6"/>
          <p:cNvSpPr/>
          <p:nvPr/>
        </p:nvSpPr>
        <p:spPr>
          <a:xfrm>
            <a:off x="328678" y="2788872"/>
            <a:ext cx="5816942" cy="3716402"/>
          </a:xfrm>
          <a:prstGeom prst="rect">
            <a:avLst/>
          </a:prstGeom>
        </p:spPr>
        <p:txBody>
          <a:bodyPr wrap="square">
            <a:spAutoFit/>
          </a:bodyPr>
          <a:lstStyle/>
          <a:p>
            <a:pPr algn="just">
              <a:spcAft>
                <a:spcPts val="300"/>
              </a:spcAft>
            </a:pPr>
            <a:r>
              <a:rPr lang="en-GB" sz="1200" dirty="0" smtClean="0"/>
              <a:t>Healthcare </a:t>
            </a:r>
            <a:r>
              <a:rPr lang="en-GB" sz="1200" dirty="0"/>
              <a:t>guidance body NICE has today published final guidance recommending sofosbuvir (Sovaldi, Gilead Sciences) and </a:t>
            </a:r>
            <a:r>
              <a:rPr lang="en-GB" sz="1200" dirty="0" err="1"/>
              <a:t>simeprevir</a:t>
            </a:r>
            <a:r>
              <a:rPr lang="en-GB" sz="1200" dirty="0"/>
              <a:t> (</a:t>
            </a:r>
            <a:r>
              <a:rPr lang="en-GB" sz="1200" dirty="0" err="1"/>
              <a:t>Olysio</a:t>
            </a:r>
            <a:r>
              <a:rPr lang="en-GB" sz="1200" dirty="0"/>
              <a:t>, Janssen) as treatment options for some people with chronic hepatitis C. </a:t>
            </a:r>
          </a:p>
          <a:p>
            <a:pPr algn="just">
              <a:spcAft>
                <a:spcPts val="300"/>
              </a:spcAft>
            </a:pPr>
            <a:r>
              <a:rPr lang="en-GB" sz="1200" dirty="0"/>
              <a:t>Hepatitis C is a virus that infects the liver. It is spread by contact with infected blood, for instance by using contaminated needles for injecting drugs or sharing razors or toothbrushes. The virus can cause inflammation of, and damage to, the liver, preventing it from working properly.</a:t>
            </a:r>
          </a:p>
          <a:p>
            <a:pPr algn="just"/>
            <a:r>
              <a:rPr lang="en-GB" sz="1200" dirty="0"/>
              <a:t>About a third of people infected with the hepatitis C virus will eventually develop liver cirrhosis, where normal liver tissue is replaced by scar tissue. A small number of people with chronic hepatitis C and cirrhosis also go on to develop liver cancer.</a:t>
            </a:r>
          </a:p>
          <a:p>
            <a:pPr algn="just">
              <a:spcAft>
                <a:spcPts val="300"/>
              </a:spcAft>
            </a:pPr>
            <a:r>
              <a:rPr lang="en-GB" sz="1200" dirty="0"/>
              <a:t>The aims of treatment are to clear the virus from the blood to prevent progression of liver disease, and to prevent the transmission of the hepatitis C virus. Sofosbuvir and </a:t>
            </a:r>
            <a:r>
              <a:rPr lang="en-GB" sz="1200" dirty="0" err="1"/>
              <a:t>simeprevir</a:t>
            </a:r>
            <a:r>
              <a:rPr lang="en-GB" sz="1200" dirty="0"/>
              <a:t> are oral antiviral drugs used to prevent hepatitis C viral replication in infected cells.</a:t>
            </a:r>
          </a:p>
          <a:p>
            <a:pPr algn="just"/>
            <a:r>
              <a:rPr lang="en-GB" sz="1200" dirty="0"/>
              <a:t>Sofosbuvir has a marketing authorisation in the UK for use in combination with other medicinal products for treating chronic hepatitis C in adults. The guidance on sofosbuvir recommends its use in combination with ribavirin, with or without </a:t>
            </a:r>
            <a:r>
              <a:rPr lang="en-GB" sz="1200" dirty="0" err="1"/>
              <a:t>peginterferon</a:t>
            </a:r>
            <a:r>
              <a:rPr lang="en-GB" sz="1200" dirty="0"/>
              <a:t> </a:t>
            </a:r>
            <a:r>
              <a:rPr lang="en-GB" sz="1200" dirty="0" err="1"/>
              <a:t>alfa</a:t>
            </a:r>
            <a:r>
              <a:rPr lang="en-GB" sz="1200" dirty="0"/>
              <a:t>, as an option for some people with genotypes 1- 6 chronic hepatitis C</a:t>
            </a:r>
            <a:r>
              <a:rPr lang="en-GB" sz="1200" dirty="0" smtClean="0"/>
              <a:t>.</a:t>
            </a:r>
            <a:endParaRPr lang="en-GB" sz="1200" dirty="0">
              <a:solidFill>
                <a:srgbClr val="0000FF"/>
              </a:solidFill>
              <a:hlinkClick r:id="rId3"/>
            </a:endParaRPr>
          </a:p>
        </p:txBody>
      </p:sp>
    </p:spTree>
    <p:extLst>
      <p:ext uri="{BB962C8B-B14F-4D97-AF65-F5344CB8AC3E}">
        <p14:creationId xmlns:p14="http://schemas.microsoft.com/office/powerpoint/2010/main" val="38271855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9" name="Object 4"/>
          <p:cNvGraphicFramePr>
            <a:graphicFrameLocks noChangeAspect="1"/>
          </p:cNvGraphicFramePr>
          <p:nvPr>
            <p:extLst>
              <p:ext uri="{D42A27DB-BD31-4B8C-83A1-F6EECF244321}">
                <p14:modId xmlns:p14="http://schemas.microsoft.com/office/powerpoint/2010/main" val="1648503582"/>
              </p:ext>
            </p:extLst>
          </p:nvPr>
        </p:nvGraphicFramePr>
        <p:xfrm>
          <a:off x="427512" y="2529445"/>
          <a:ext cx="8728363" cy="4223780"/>
        </p:xfrm>
        <a:graphic>
          <a:graphicData uri="http://schemas.openxmlformats.org/presentationml/2006/ole">
            <mc:AlternateContent xmlns:mc="http://schemas.openxmlformats.org/markup-compatibility/2006">
              <mc:Choice xmlns:v="urn:schemas-microsoft-com:vml" Requires="v">
                <p:oleObj spid="_x0000_s1144" name="Worksheet" r:id="rId4" imgW="7601085" imgH="4314864" progId="Excel.Sheet.8">
                  <p:embed/>
                </p:oleObj>
              </mc:Choice>
              <mc:Fallback>
                <p:oleObj name="Worksheet" r:id="rId4" imgW="7601085" imgH="4314864" progId="Excel.Sheet.8">
                  <p:embed/>
                  <p:pic>
                    <p:nvPicPr>
                      <p:cNvPr id="0" name="Picture 8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512" y="2529445"/>
                        <a:ext cx="8728363" cy="42237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 Placeholder 8"/>
          <p:cNvSpPr>
            <a:spLocks noGrp="1"/>
          </p:cNvSpPr>
          <p:nvPr>
            <p:ph type="body" sz="quarter" idx="12"/>
          </p:nvPr>
        </p:nvSpPr>
        <p:spPr/>
        <p:txBody>
          <a:bodyPr/>
          <a:lstStyle/>
          <a:p>
            <a:pPr>
              <a:buNone/>
            </a:pPr>
            <a:r>
              <a:rPr lang="en-GB" dirty="0" smtClean="0">
                <a:solidFill>
                  <a:srgbClr val="E07E27"/>
                </a:solidFill>
              </a:rPr>
              <a:t>What if we had a drug to slow progression of Alzheimer’s?</a:t>
            </a:r>
          </a:p>
          <a:p>
            <a:pPr>
              <a:buNone/>
            </a:pPr>
            <a:endParaRPr lang="en-US" dirty="0"/>
          </a:p>
        </p:txBody>
      </p:sp>
      <p:sp>
        <p:nvSpPr>
          <p:cNvPr id="39938" name="Rectangle 2"/>
          <p:cNvSpPr>
            <a:spLocks noGrp="1" noChangeArrowheads="1"/>
          </p:cNvSpPr>
          <p:nvPr>
            <p:ph type="title"/>
          </p:nvPr>
        </p:nvSpPr>
        <p:spPr/>
        <p:txBody>
          <a:bodyPr/>
          <a:lstStyle/>
          <a:p>
            <a:pPr eaLnBrk="1" hangingPunct="1"/>
            <a:r>
              <a:rPr lang="en-US" dirty="0" smtClean="0"/>
              <a:t>There Are Some Big Unmet Medical Needs</a:t>
            </a:r>
          </a:p>
        </p:txBody>
      </p:sp>
      <p:sp>
        <p:nvSpPr>
          <p:cNvPr id="39940" name="AutoShape 11"/>
          <p:cNvSpPr>
            <a:spLocks noChangeArrowheads="1"/>
          </p:cNvSpPr>
          <p:nvPr/>
        </p:nvSpPr>
        <p:spPr bwMode="auto">
          <a:xfrm>
            <a:off x="1568450" y="1605463"/>
            <a:ext cx="7554913" cy="641330"/>
          </a:xfrm>
          <a:prstGeom prst="roundRect">
            <a:avLst>
              <a:gd name="adj" fmla="val 16431"/>
            </a:avLst>
          </a:prstGeom>
          <a:solidFill>
            <a:srgbClr val="005288"/>
          </a:solidFill>
          <a:ln w="19050" algn="ctr">
            <a:noFill/>
            <a:prstDash val="sysDot"/>
            <a:round/>
            <a:headEnd/>
            <a:tailEnd/>
          </a:ln>
        </p:spPr>
        <p:txBody>
          <a:bodyPr>
            <a:spAutoFit/>
          </a:bodyPr>
          <a:lstStyle/>
          <a:p>
            <a:pPr algn="ctr" defTabSz="914400">
              <a:spcBef>
                <a:spcPct val="75000"/>
              </a:spcBef>
              <a:buClr>
                <a:srgbClr val="0033CC"/>
              </a:buClr>
              <a:buSzPct val="70000"/>
              <a:buFont typeface="Wingdings" pitchFamily="2" charset="2"/>
              <a:buNone/>
            </a:pPr>
            <a:r>
              <a:rPr lang="en-US" sz="1600" dirty="0">
                <a:solidFill>
                  <a:schemeClr val="bg1"/>
                </a:solidFill>
                <a:latin typeface="+mj-lt"/>
              </a:rPr>
              <a:t>Delaying the onset of Alzheimer’s </a:t>
            </a:r>
            <a:r>
              <a:rPr lang="en-US" sz="1600" dirty="0" smtClean="0">
                <a:solidFill>
                  <a:schemeClr val="bg1"/>
                </a:solidFill>
                <a:latin typeface="+mj-lt"/>
              </a:rPr>
              <a:t>Disease by </a:t>
            </a:r>
            <a:r>
              <a:rPr lang="en-US" sz="1600" dirty="0">
                <a:solidFill>
                  <a:schemeClr val="bg1"/>
                </a:solidFill>
                <a:latin typeface="+mj-lt"/>
              </a:rPr>
              <a:t>5 years could </a:t>
            </a:r>
            <a:r>
              <a:rPr lang="en-US" sz="1600" b="1" dirty="0">
                <a:solidFill>
                  <a:schemeClr val="bg1"/>
                </a:solidFill>
                <a:latin typeface="+mj-lt"/>
              </a:rPr>
              <a:t>save </a:t>
            </a:r>
            <a:r>
              <a:rPr lang="en-US" sz="1600" b="1" dirty="0" smtClean="0">
                <a:solidFill>
                  <a:schemeClr val="bg1"/>
                </a:solidFill>
                <a:latin typeface="+mj-lt"/>
              </a:rPr>
              <a:t>US$447 </a:t>
            </a:r>
            <a:r>
              <a:rPr lang="en-US" sz="1600" b="1" dirty="0">
                <a:solidFill>
                  <a:schemeClr val="bg1"/>
                </a:solidFill>
                <a:latin typeface="+mj-lt"/>
              </a:rPr>
              <a:t>billion per year by 2050 </a:t>
            </a:r>
            <a:r>
              <a:rPr lang="en-US" sz="1600" dirty="0">
                <a:solidFill>
                  <a:schemeClr val="bg1"/>
                </a:solidFill>
                <a:latin typeface="+mj-lt"/>
              </a:rPr>
              <a:t>in costs to Medicare, Medicaid, private payers and patients.</a:t>
            </a:r>
          </a:p>
        </p:txBody>
      </p:sp>
      <p:sp>
        <p:nvSpPr>
          <p:cNvPr id="10" name="TextBox 4"/>
          <p:cNvSpPr txBox="1">
            <a:spLocks noChangeArrowheads="1"/>
          </p:cNvSpPr>
          <p:nvPr/>
        </p:nvSpPr>
        <p:spPr bwMode="auto">
          <a:xfrm>
            <a:off x="354890" y="2271175"/>
            <a:ext cx="9199038" cy="307777"/>
          </a:xfrm>
          <a:prstGeom prst="rect">
            <a:avLst/>
          </a:prstGeom>
          <a:noFill/>
          <a:ln w="9525">
            <a:noFill/>
            <a:miter lim="800000"/>
            <a:headEnd/>
            <a:tailEnd/>
          </a:ln>
        </p:spPr>
        <p:txBody>
          <a:bodyPr wrap="square">
            <a:spAutoFit/>
          </a:bodyPr>
          <a:lstStyle/>
          <a:p>
            <a:pPr defTabSz="914400">
              <a:spcBef>
                <a:spcPct val="75000"/>
              </a:spcBef>
              <a:buClr>
                <a:srgbClr val="0033CC"/>
              </a:buClr>
              <a:buSzPct val="70000"/>
              <a:buFont typeface="Wingdings" pitchFamily="2" charset="2"/>
              <a:buNone/>
            </a:pPr>
            <a:r>
              <a:rPr lang="en-GB" sz="1400" b="1" dirty="0">
                <a:solidFill>
                  <a:srgbClr val="005288"/>
                </a:solidFill>
              </a:rPr>
              <a:t>Projected annual Medicare and Medicaid spending</a:t>
            </a:r>
            <a:r>
              <a:rPr lang="en-GB" sz="1400" b="1" dirty="0" smtClean="0">
                <a:solidFill>
                  <a:srgbClr val="005288"/>
                </a:solidFill>
              </a:rPr>
              <a:t>, with </a:t>
            </a:r>
            <a:r>
              <a:rPr lang="en-GB" sz="1400" b="1" dirty="0">
                <a:solidFill>
                  <a:srgbClr val="005288"/>
                </a:solidFill>
              </a:rPr>
              <a:t>and without new treatment advances </a:t>
            </a:r>
            <a:r>
              <a:rPr lang="en-GB" sz="1400" b="1" dirty="0" smtClean="0">
                <a:solidFill>
                  <a:srgbClr val="005288"/>
                </a:solidFill>
              </a:rPr>
              <a:t>(US$bn</a:t>
            </a:r>
            <a:r>
              <a:rPr lang="en-GB" sz="1400" b="1" dirty="0">
                <a:solidFill>
                  <a:srgbClr val="005288"/>
                </a:solidFill>
              </a:rPr>
              <a:t>)</a:t>
            </a:r>
          </a:p>
        </p:txBody>
      </p:sp>
      <p:cxnSp>
        <p:nvCxnSpPr>
          <p:cNvPr id="12" name="Straight Connector 11"/>
          <p:cNvCxnSpPr/>
          <p:nvPr/>
        </p:nvCxnSpPr>
        <p:spPr>
          <a:xfrm>
            <a:off x="459597" y="2576947"/>
            <a:ext cx="8928000"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sp>
        <p:nvSpPr>
          <p:cNvPr id="13" name="Rectangle 15"/>
          <p:cNvSpPr>
            <a:spLocks noChangeArrowheads="1"/>
          </p:cNvSpPr>
          <p:nvPr/>
        </p:nvSpPr>
        <p:spPr bwMode="auto">
          <a:xfrm>
            <a:off x="439948" y="6660819"/>
            <a:ext cx="9932988" cy="123111"/>
          </a:xfrm>
          <a:prstGeom prst="rect">
            <a:avLst/>
          </a:prstGeom>
          <a:noFill/>
          <a:ln w="9525">
            <a:noFill/>
            <a:miter lim="800000"/>
            <a:headEnd/>
            <a:tailEnd/>
          </a:ln>
        </p:spPr>
        <p:txBody>
          <a:bodyPr lIns="0" tIns="0" rIns="0" bIns="0" anchor="b">
            <a:spAutoFit/>
          </a:bodyPr>
          <a:lstStyle/>
          <a:p>
            <a:pPr defTabSz="914400">
              <a:spcBef>
                <a:spcPct val="75000"/>
              </a:spcBef>
              <a:buClr>
                <a:srgbClr val="0033CC"/>
              </a:buClr>
              <a:buSzPct val="70000"/>
              <a:buFont typeface="Wingdings" pitchFamily="2" charset="2"/>
              <a:buNone/>
            </a:pPr>
            <a:r>
              <a:rPr lang="en-GB" sz="800" b="1" dirty="0" smtClean="0"/>
              <a:t>Source: </a:t>
            </a:r>
            <a:r>
              <a:rPr lang="en-GB" sz="800" dirty="0" smtClean="0"/>
              <a:t>Alzheimer’s Association, May 2010.</a:t>
            </a:r>
            <a:endParaRPr lang="en-GB" sz="800" dirty="0"/>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5917" y="2799156"/>
            <a:ext cx="2627971" cy="1666518"/>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Box 37"/>
          <p:cNvSpPr txBox="1">
            <a:spLocks noChangeArrowheads="1"/>
          </p:cNvSpPr>
          <p:nvPr/>
        </p:nvSpPr>
        <p:spPr bwMode="auto">
          <a:xfrm>
            <a:off x="467450" y="6670278"/>
            <a:ext cx="9829800" cy="246062"/>
          </a:xfrm>
          <a:prstGeom prst="rect">
            <a:avLst/>
          </a:prstGeom>
          <a:noFill/>
          <a:ln w="9525">
            <a:noFill/>
            <a:miter lim="800000"/>
            <a:headEnd/>
            <a:tailEnd/>
          </a:ln>
        </p:spPr>
        <p:txBody>
          <a:bodyPr lIns="0" tIns="0" rIns="0" bIns="0">
            <a:spAutoFit/>
          </a:bodyPr>
          <a:lstStyle/>
          <a:p>
            <a:r>
              <a:rPr lang="en-GB" sz="800" b="1" dirty="0">
                <a:solidFill>
                  <a:schemeClr val="bg2"/>
                </a:solidFill>
              </a:rPr>
              <a:t>Source: </a:t>
            </a:r>
            <a:r>
              <a:rPr lang="en-GB" sz="800" dirty="0" err="1">
                <a:solidFill>
                  <a:schemeClr val="bg2"/>
                </a:solidFill>
              </a:rPr>
              <a:t>Centers</a:t>
            </a:r>
            <a:r>
              <a:rPr lang="en-GB" sz="800" dirty="0">
                <a:solidFill>
                  <a:schemeClr val="bg2"/>
                </a:solidFill>
              </a:rPr>
              <a:t> for Medicare and Medicaid Services.</a:t>
            </a:r>
            <a:endParaRPr lang="en-US" sz="800" dirty="0">
              <a:solidFill>
                <a:schemeClr val="bg2"/>
              </a:solidFill>
            </a:endParaRPr>
          </a:p>
          <a:p>
            <a:endParaRPr lang="en-GB" sz="800" dirty="0">
              <a:solidFill>
                <a:schemeClr val="bg2"/>
              </a:solidFill>
            </a:endParaRPr>
          </a:p>
        </p:txBody>
      </p:sp>
      <p:sp>
        <p:nvSpPr>
          <p:cNvPr id="34" name="Content Placeholder 33"/>
          <p:cNvSpPr>
            <a:spLocks noGrp="1"/>
          </p:cNvSpPr>
          <p:nvPr>
            <p:ph idx="1"/>
          </p:nvPr>
        </p:nvSpPr>
        <p:spPr>
          <a:xfrm>
            <a:off x="433388" y="1638300"/>
            <a:ext cx="9831387" cy="4967326"/>
          </a:xfrm>
        </p:spPr>
        <p:txBody>
          <a:bodyPr/>
          <a:lstStyle/>
          <a:p>
            <a:pPr marL="0" indent="0" defTabSz="1043056" fontAlgn="auto">
              <a:spcBef>
                <a:spcPts val="600"/>
              </a:spcBef>
              <a:spcAft>
                <a:spcPts val="0"/>
              </a:spcAft>
              <a:buClr>
                <a:schemeClr val="accent5"/>
              </a:buClr>
              <a:buNone/>
              <a:defRPr/>
            </a:pPr>
            <a:endParaRPr lang="en-GB" sz="1400" dirty="0" smtClean="0"/>
          </a:p>
          <a:p>
            <a:endParaRPr lang="en-US" dirty="0"/>
          </a:p>
        </p:txBody>
      </p:sp>
      <p:sp>
        <p:nvSpPr>
          <p:cNvPr id="112" name="Text Placeholder 4"/>
          <p:cNvSpPr>
            <a:spLocks noGrp="1"/>
          </p:cNvSpPr>
          <p:nvPr>
            <p:ph type="body" sz="quarter" idx="12"/>
          </p:nvPr>
        </p:nvSpPr>
        <p:spPr>
          <a:xfrm>
            <a:off x="427937" y="1033978"/>
            <a:ext cx="9847262" cy="481019"/>
          </a:xfrm>
        </p:spPr>
        <p:txBody>
          <a:bodyPr rtlCol="0">
            <a:noAutofit/>
          </a:bodyPr>
          <a:lstStyle/>
          <a:p>
            <a:pPr marL="0" indent="0" defTabSz="1043056" eaLnBrk="1" fontAlgn="auto" hangingPunct="1">
              <a:spcBef>
                <a:spcPts val="0"/>
              </a:spcBef>
              <a:buFont typeface="Arial" charset="0"/>
              <a:buNone/>
              <a:defRPr/>
            </a:pPr>
            <a:r>
              <a:rPr lang="en-US" dirty="0" smtClean="0">
                <a:solidFill>
                  <a:srgbClr val="E07E27"/>
                </a:solidFill>
              </a:rPr>
              <a:t>Increased spending could strip away bigger costs elsewhere</a:t>
            </a:r>
          </a:p>
          <a:p>
            <a:pPr marL="0" indent="0" defTabSz="1043056" eaLnBrk="1" fontAlgn="auto" hangingPunct="1">
              <a:spcBef>
                <a:spcPts val="0"/>
              </a:spcBef>
              <a:buFont typeface="Arial" pitchFamily="34" charset="0"/>
              <a:buNone/>
              <a:defRPr/>
            </a:pPr>
            <a:endParaRPr lang="en-GB" dirty="0"/>
          </a:p>
        </p:txBody>
      </p:sp>
      <p:sp>
        <p:nvSpPr>
          <p:cNvPr id="76802" name="Title 2"/>
          <p:cNvSpPr>
            <a:spLocks noGrp="1"/>
          </p:cNvSpPr>
          <p:nvPr>
            <p:ph type="title"/>
          </p:nvPr>
        </p:nvSpPr>
        <p:spPr/>
        <p:txBody>
          <a:bodyPr/>
          <a:lstStyle/>
          <a:p>
            <a:pPr eaLnBrk="1" hangingPunct="1"/>
            <a:r>
              <a:rPr dirty="0" smtClean="0"/>
              <a:t>Is Increased Drug Spending A Bad Thing?</a:t>
            </a:r>
          </a:p>
        </p:txBody>
      </p:sp>
      <p:sp>
        <p:nvSpPr>
          <p:cNvPr id="7" name="Oval 6"/>
          <p:cNvSpPr/>
          <p:nvPr/>
        </p:nvSpPr>
        <p:spPr>
          <a:xfrm>
            <a:off x="747629" y="3806039"/>
            <a:ext cx="320675" cy="331787"/>
          </a:xfrm>
          <a:prstGeom prst="ellipse">
            <a:avLst/>
          </a:prstGeom>
          <a:solidFill>
            <a:srgbClr val="005288"/>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6806" name="TextBox 7"/>
          <p:cNvSpPr txBox="1">
            <a:spLocks noChangeArrowheads="1"/>
          </p:cNvSpPr>
          <p:nvPr/>
        </p:nvSpPr>
        <p:spPr bwMode="auto">
          <a:xfrm>
            <a:off x="694474" y="2349686"/>
            <a:ext cx="582613" cy="306387"/>
          </a:xfrm>
          <a:prstGeom prst="rect">
            <a:avLst/>
          </a:prstGeom>
          <a:noFill/>
          <a:ln w="9525">
            <a:noFill/>
            <a:miter lim="800000"/>
            <a:headEnd/>
            <a:tailEnd/>
          </a:ln>
        </p:spPr>
        <p:txBody>
          <a:bodyPr wrap="none">
            <a:spAutoFit/>
          </a:bodyPr>
          <a:lstStyle/>
          <a:p>
            <a:r>
              <a:rPr lang="en-GB" sz="1400" b="1" dirty="0">
                <a:solidFill>
                  <a:schemeClr val="bg2"/>
                </a:solidFill>
              </a:rPr>
              <a:t>1960</a:t>
            </a:r>
          </a:p>
        </p:txBody>
      </p:sp>
      <p:sp>
        <p:nvSpPr>
          <p:cNvPr id="76807" name="TextBox 8"/>
          <p:cNvSpPr txBox="1">
            <a:spLocks noChangeArrowheads="1"/>
          </p:cNvSpPr>
          <p:nvPr/>
        </p:nvSpPr>
        <p:spPr bwMode="auto">
          <a:xfrm>
            <a:off x="4293429" y="2349686"/>
            <a:ext cx="581025" cy="306387"/>
          </a:xfrm>
          <a:prstGeom prst="rect">
            <a:avLst/>
          </a:prstGeom>
          <a:noFill/>
          <a:ln w="9525">
            <a:noFill/>
            <a:miter lim="800000"/>
            <a:headEnd/>
            <a:tailEnd/>
          </a:ln>
        </p:spPr>
        <p:txBody>
          <a:bodyPr wrap="none">
            <a:spAutoFit/>
          </a:bodyPr>
          <a:lstStyle/>
          <a:p>
            <a:r>
              <a:rPr lang="en-GB" sz="1400" b="1">
                <a:solidFill>
                  <a:schemeClr val="bg2"/>
                </a:solidFill>
              </a:rPr>
              <a:t>2010</a:t>
            </a:r>
          </a:p>
        </p:txBody>
      </p:sp>
      <p:sp>
        <p:nvSpPr>
          <p:cNvPr id="76808" name="TextBox 9"/>
          <p:cNvSpPr txBox="1">
            <a:spLocks noChangeArrowheads="1"/>
          </p:cNvSpPr>
          <p:nvPr/>
        </p:nvSpPr>
        <p:spPr bwMode="auto">
          <a:xfrm>
            <a:off x="489436" y="5374578"/>
            <a:ext cx="939800" cy="276225"/>
          </a:xfrm>
          <a:prstGeom prst="rect">
            <a:avLst/>
          </a:prstGeom>
          <a:noFill/>
          <a:ln w="9525">
            <a:noFill/>
            <a:miter lim="800000"/>
            <a:headEnd/>
            <a:tailEnd/>
          </a:ln>
        </p:spPr>
        <p:txBody>
          <a:bodyPr wrap="none">
            <a:spAutoFit/>
          </a:bodyPr>
          <a:lstStyle/>
          <a:p>
            <a:r>
              <a:rPr lang="en-GB" sz="1200" b="1" dirty="0">
                <a:solidFill>
                  <a:schemeClr val="bg2"/>
                </a:solidFill>
              </a:rPr>
              <a:t>$29 billion</a:t>
            </a:r>
          </a:p>
        </p:txBody>
      </p:sp>
      <p:sp>
        <p:nvSpPr>
          <p:cNvPr id="76809" name="TextBox 10"/>
          <p:cNvSpPr txBox="1">
            <a:spLocks noChangeArrowheads="1"/>
          </p:cNvSpPr>
          <p:nvPr/>
        </p:nvSpPr>
        <p:spPr bwMode="auto">
          <a:xfrm>
            <a:off x="3955966" y="5374489"/>
            <a:ext cx="1152525" cy="276225"/>
          </a:xfrm>
          <a:prstGeom prst="rect">
            <a:avLst/>
          </a:prstGeom>
          <a:noFill/>
          <a:ln w="9525">
            <a:noFill/>
            <a:miter lim="800000"/>
            <a:headEnd/>
            <a:tailEnd/>
          </a:ln>
        </p:spPr>
        <p:txBody>
          <a:bodyPr wrap="none">
            <a:spAutoFit/>
          </a:bodyPr>
          <a:lstStyle/>
          <a:p>
            <a:r>
              <a:rPr lang="en-GB" sz="1200" b="1">
                <a:solidFill>
                  <a:schemeClr val="bg2"/>
                </a:solidFill>
              </a:rPr>
              <a:t>$2,600 billion</a:t>
            </a:r>
          </a:p>
        </p:txBody>
      </p:sp>
      <p:sp>
        <p:nvSpPr>
          <p:cNvPr id="76810" name="TextBox 16"/>
          <p:cNvSpPr txBox="1">
            <a:spLocks noChangeArrowheads="1"/>
          </p:cNvSpPr>
          <p:nvPr/>
        </p:nvSpPr>
        <p:spPr bwMode="auto">
          <a:xfrm>
            <a:off x="1660441" y="3612364"/>
            <a:ext cx="1020763" cy="276225"/>
          </a:xfrm>
          <a:prstGeom prst="rect">
            <a:avLst/>
          </a:prstGeom>
          <a:noFill/>
          <a:ln w="9525">
            <a:noFill/>
            <a:miter lim="800000"/>
            <a:headEnd/>
            <a:tailEnd/>
          </a:ln>
        </p:spPr>
        <p:txBody>
          <a:bodyPr wrap="none">
            <a:spAutoFit/>
          </a:bodyPr>
          <a:lstStyle/>
          <a:p>
            <a:r>
              <a:rPr lang="en-GB" sz="1200" b="1">
                <a:solidFill>
                  <a:schemeClr val="bg2"/>
                </a:solidFill>
              </a:rPr>
              <a:t>9.5% CAGR</a:t>
            </a:r>
          </a:p>
        </p:txBody>
      </p:sp>
      <p:sp>
        <p:nvSpPr>
          <p:cNvPr id="76812" name="TextBox 24"/>
          <p:cNvSpPr txBox="1">
            <a:spLocks noChangeArrowheads="1"/>
          </p:cNvSpPr>
          <p:nvPr/>
        </p:nvSpPr>
        <p:spPr bwMode="auto">
          <a:xfrm>
            <a:off x="5867316" y="3612364"/>
            <a:ext cx="1193800" cy="276225"/>
          </a:xfrm>
          <a:prstGeom prst="rect">
            <a:avLst/>
          </a:prstGeom>
          <a:noFill/>
          <a:ln w="9525">
            <a:noFill/>
            <a:miter lim="800000"/>
            <a:headEnd/>
            <a:tailEnd/>
          </a:ln>
        </p:spPr>
        <p:txBody>
          <a:bodyPr wrap="none">
            <a:spAutoFit/>
          </a:bodyPr>
          <a:lstStyle/>
          <a:p>
            <a:r>
              <a:rPr lang="en-GB" sz="1200" b="1">
                <a:solidFill>
                  <a:schemeClr val="bg2"/>
                </a:solidFill>
              </a:rPr>
              <a:t>3 – 4% CAGR</a:t>
            </a:r>
          </a:p>
        </p:txBody>
      </p:sp>
      <p:grpSp>
        <p:nvGrpSpPr>
          <p:cNvPr id="2" name="Group 31"/>
          <p:cNvGrpSpPr>
            <a:grpSpLocks/>
          </p:cNvGrpSpPr>
          <p:nvPr/>
        </p:nvGrpSpPr>
        <p:grpSpPr bwMode="auto">
          <a:xfrm>
            <a:off x="2246229" y="2601126"/>
            <a:ext cx="4572000" cy="2743200"/>
            <a:chOff x="1569" y="1832"/>
            <a:chExt cx="2880" cy="1728"/>
          </a:xfrm>
        </p:grpSpPr>
        <p:graphicFrame>
          <p:nvGraphicFramePr>
            <p:cNvPr id="6" name="Chart 5"/>
            <p:cNvGraphicFramePr/>
            <p:nvPr/>
          </p:nvGraphicFramePr>
          <p:xfrm>
            <a:off x="1569" y="1832"/>
            <a:ext cx="2880" cy="1728"/>
          </p:xfrm>
          <a:graphic>
            <a:graphicData uri="http://schemas.openxmlformats.org/drawingml/2006/chart">
              <c:chart xmlns:c="http://schemas.openxmlformats.org/drawingml/2006/chart" xmlns:r="http://schemas.openxmlformats.org/officeDocument/2006/relationships" r:id="rId3"/>
            </a:graphicData>
          </a:graphic>
        </p:graphicFrame>
        <p:sp>
          <p:nvSpPr>
            <p:cNvPr id="76830" name="TextBox 56"/>
            <p:cNvSpPr txBox="1">
              <a:spLocks noChangeArrowheads="1"/>
            </p:cNvSpPr>
            <p:nvPr/>
          </p:nvSpPr>
          <p:spPr bwMode="auto">
            <a:xfrm>
              <a:off x="3045" y="2005"/>
              <a:ext cx="394" cy="165"/>
            </a:xfrm>
            <a:prstGeom prst="rect">
              <a:avLst/>
            </a:prstGeom>
            <a:noFill/>
            <a:ln w="9525">
              <a:noFill/>
              <a:miter lim="800000"/>
              <a:headEnd/>
              <a:tailEnd/>
            </a:ln>
          </p:spPr>
          <p:txBody>
            <a:bodyPr wrap="square">
              <a:spAutoFit/>
            </a:bodyPr>
            <a:lstStyle/>
            <a:p>
              <a:r>
                <a:rPr lang="en-GB" sz="1100" dirty="0">
                  <a:solidFill>
                    <a:schemeClr val="bg1"/>
                  </a:solidFill>
                </a:rPr>
                <a:t>10%</a:t>
              </a:r>
              <a:endParaRPr lang="en-US" sz="1100" dirty="0">
                <a:solidFill>
                  <a:schemeClr val="bg1"/>
                </a:solidFill>
              </a:endParaRPr>
            </a:p>
          </p:txBody>
        </p:sp>
      </p:grpSp>
      <p:grpSp>
        <p:nvGrpSpPr>
          <p:cNvPr id="3" name="Group 122"/>
          <p:cNvGrpSpPr>
            <a:grpSpLocks/>
          </p:cNvGrpSpPr>
          <p:nvPr/>
        </p:nvGrpSpPr>
        <p:grpSpPr bwMode="auto">
          <a:xfrm>
            <a:off x="7418388" y="2468563"/>
            <a:ext cx="2705100" cy="2994025"/>
            <a:chOff x="7661812" y="2659856"/>
            <a:chExt cx="2704884" cy="2993813"/>
          </a:xfrm>
        </p:grpSpPr>
        <p:sp>
          <p:nvSpPr>
            <p:cNvPr id="103" name="Arc 102"/>
            <p:cNvSpPr/>
            <p:nvPr/>
          </p:nvSpPr>
          <p:spPr>
            <a:xfrm rot="21216657">
              <a:off x="7661812" y="2820182"/>
              <a:ext cx="2560431" cy="2833487"/>
            </a:xfrm>
            <a:prstGeom prst="arc">
              <a:avLst>
                <a:gd name="adj1" fmla="val 16200000"/>
                <a:gd name="adj2" fmla="val 21361833"/>
              </a:avLst>
            </a:prstGeom>
            <a:ln w="50800">
              <a:solidFill>
                <a:srgbClr val="E07E27"/>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105" name="Straight Connector 104"/>
            <p:cNvCxnSpPr/>
            <p:nvPr/>
          </p:nvCxnSpPr>
          <p:spPr>
            <a:xfrm flipH="1">
              <a:off x="8792023" y="2659856"/>
              <a:ext cx="115879" cy="173025"/>
            </a:xfrm>
            <a:prstGeom prst="line">
              <a:avLst/>
            </a:prstGeom>
            <a:ln w="50800">
              <a:solidFill>
                <a:srgbClr val="E07E27"/>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H="1" flipV="1">
              <a:off x="8793611" y="2810657"/>
              <a:ext cx="88893" cy="188900"/>
            </a:xfrm>
            <a:prstGeom prst="line">
              <a:avLst/>
            </a:prstGeom>
            <a:ln w="50800">
              <a:solidFill>
                <a:srgbClr val="E07E27"/>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4861359" flipH="1">
              <a:off x="10064301" y="3909924"/>
              <a:ext cx="115880" cy="171436"/>
            </a:xfrm>
            <a:prstGeom prst="line">
              <a:avLst/>
            </a:prstGeom>
            <a:ln w="50800">
              <a:solidFill>
                <a:srgbClr val="E07E27"/>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14861359" flipH="1" flipV="1">
              <a:off x="10227801" y="3852778"/>
              <a:ext cx="88894" cy="188897"/>
            </a:xfrm>
            <a:prstGeom prst="line">
              <a:avLst/>
            </a:prstGeom>
            <a:ln w="50800">
              <a:solidFill>
                <a:srgbClr val="E07E27"/>
              </a:solidFill>
            </a:ln>
          </p:spPr>
          <p:style>
            <a:lnRef idx="1">
              <a:schemeClr val="accent1"/>
            </a:lnRef>
            <a:fillRef idx="0">
              <a:schemeClr val="accent1"/>
            </a:fillRef>
            <a:effectRef idx="0">
              <a:schemeClr val="accent1"/>
            </a:effectRef>
            <a:fontRef idx="minor">
              <a:schemeClr val="tx1"/>
            </a:fontRef>
          </p:style>
        </p:cxnSp>
      </p:grpSp>
      <p:sp>
        <p:nvSpPr>
          <p:cNvPr id="31" name="Down Arrow 30"/>
          <p:cNvSpPr/>
          <p:nvPr/>
        </p:nvSpPr>
        <p:spPr>
          <a:xfrm rot="16200000">
            <a:off x="2046997" y="3260733"/>
            <a:ext cx="193675" cy="1385888"/>
          </a:xfrm>
          <a:prstGeom prst="downArrow">
            <a:avLst/>
          </a:prstGeom>
          <a:solidFill>
            <a:srgbClr val="E07E27"/>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Down Arrow 31"/>
          <p:cNvSpPr/>
          <p:nvPr/>
        </p:nvSpPr>
        <p:spPr>
          <a:xfrm rot="16200000">
            <a:off x="6295942" y="3271051"/>
            <a:ext cx="195262" cy="1385887"/>
          </a:xfrm>
          <a:prstGeom prst="downArrow">
            <a:avLst/>
          </a:prstGeom>
          <a:solidFill>
            <a:srgbClr val="E07E27"/>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3" name="Straight Connector 32"/>
          <p:cNvCxnSpPr/>
          <p:nvPr/>
        </p:nvCxnSpPr>
        <p:spPr>
          <a:xfrm>
            <a:off x="469693" y="2065160"/>
            <a:ext cx="9683750" cy="0"/>
          </a:xfrm>
          <a:prstGeom prst="line">
            <a:avLst/>
          </a:prstGeom>
          <a:ln>
            <a:solidFill>
              <a:srgbClr val="E07E27"/>
            </a:solidFill>
          </a:ln>
        </p:spPr>
        <p:style>
          <a:lnRef idx="1">
            <a:schemeClr val="accent1"/>
          </a:lnRef>
          <a:fillRef idx="0">
            <a:schemeClr val="accent1"/>
          </a:fillRef>
          <a:effectRef idx="0">
            <a:schemeClr val="accent1"/>
          </a:effectRef>
          <a:fontRef idx="minor">
            <a:schemeClr val="tx1"/>
          </a:fontRef>
        </p:style>
      </p:cxnSp>
      <p:sp>
        <p:nvSpPr>
          <p:cNvPr id="76819" name="Rectangle 33"/>
          <p:cNvSpPr>
            <a:spLocks noChangeArrowheads="1"/>
          </p:cNvSpPr>
          <p:nvPr/>
        </p:nvSpPr>
        <p:spPr bwMode="auto">
          <a:xfrm>
            <a:off x="367690" y="1781782"/>
            <a:ext cx="9580563" cy="307975"/>
          </a:xfrm>
          <a:prstGeom prst="rect">
            <a:avLst/>
          </a:prstGeom>
          <a:noFill/>
          <a:ln w="9525">
            <a:noFill/>
            <a:miter lim="800000"/>
            <a:headEnd/>
            <a:tailEnd/>
          </a:ln>
        </p:spPr>
        <p:txBody>
          <a:bodyPr>
            <a:spAutoFit/>
          </a:bodyPr>
          <a:lstStyle/>
          <a:p>
            <a:pPr defTabSz="914400">
              <a:spcBef>
                <a:spcPct val="20000"/>
              </a:spcBef>
            </a:pPr>
            <a:r>
              <a:rPr lang="en-GB" sz="1400" b="1" dirty="0">
                <a:solidFill>
                  <a:schemeClr val="accent1"/>
                </a:solidFill>
              </a:rPr>
              <a:t>US Healthcare spending – greater use of innovative technology can reduce cost escalation</a:t>
            </a:r>
            <a:endParaRPr lang="en-US" sz="1400" b="1" baseline="30000" dirty="0">
              <a:solidFill>
                <a:schemeClr val="accent1"/>
              </a:solidFill>
            </a:endParaRPr>
          </a:p>
        </p:txBody>
      </p:sp>
      <p:graphicFrame>
        <p:nvGraphicFramePr>
          <p:cNvPr id="35" name="Chart 34"/>
          <p:cNvGraphicFramePr/>
          <p:nvPr>
            <p:extLst>
              <p:ext uri="{D42A27DB-BD31-4B8C-83A1-F6EECF244321}">
                <p14:modId xmlns:p14="http://schemas.microsoft.com/office/powerpoint/2010/main" val="2699954588"/>
              </p:ext>
            </p:extLst>
          </p:nvPr>
        </p:nvGraphicFramePr>
        <p:xfrm>
          <a:off x="2056871" y="2125663"/>
          <a:ext cx="8066617" cy="39528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87324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22" name="Content Placeholder 5"/>
          <p:cNvSpPr txBox="1">
            <a:spLocks/>
          </p:cNvSpPr>
          <p:nvPr/>
        </p:nvSpPr>
        <p:spPr bwMode="auto">
          <a:xfrm>
            <a:off x="5036535"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
        <p:nvSpPr>
          <p:cNvPr id="23" name="Content Placeholder 5"/>
          <p:cNvSpPr>
            <a:spLocks noGrp="1"/>
          </p:cNvSpPr>
          <p:nvPr>
            <p:ph idx="1"/>
          </p:nvPr>
        </p:nvSpPr>
        <p:spPr>
          <a:xfrm>
            <a:off x="433388" y="1638300"/>
            <a:ext cx="4521789" cy="5124450"/>
          </a:xfrm>
        </p:spPr>
        <p:txBody>
          <a:body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Biotech’s </a:t>
            </a:r>
            <a:r>
              <a:rPr lang="en-GB" dirty="0">
                <a:solidFill>
                  <a:srgbClr val="58595B"/>
                </a:solidFill>
              </a:rPr>
              <a:t>scientific innovation is delivering</a:t>
            </a:r>
          </a:p>
          <a:p>
            <a:pPr lvl="3" eaLnBrk="1" hangingPunct="1">
              <a:lnSpc>
                <a:spcPct val="120000"/>
              </a:lnSpc>
              <a:spcBef>
                <a:spcPts val="600"/>
              </a:spcBef>
              <a:buSzPts val="1600"/>
              <a:buFont typeface="Arial" pitchFamily="34" charset="0"/>
              <a:buChar char="•"/>
            </a:pPr>
            <a:r>
              <a:rPr lang="en-GB" dirty="0">
                <a:solidFill>
                  <a:srgbClr val="58595B"/>
                </a:solidFill>
              </a:rPr>
              <a:t>Industry’s R&amp;D productivity is improving</a:t>
            </a:r>
          </a:p>
          <a:p>
            <a:pPr lvl="3" eaLnBrk="1" hangingPunct="1">
              <a:lnSpc>
                <a:spcPct val="120000"/>
              </a:lnSpc>
              <a:spcBef>
                <a:spcPts val="600"/>
              </a:spcBef>
              <a:buSzPts val="1600"/>
              <a:buFont typeface="Arial" pitchFamily="34" charset="0"/>
              <a:buChar char="•"/>
            </a:pPr>
            <a:r>
              <a:rPr lang="en-GB" dirty="0">
                <a:solidFill>
                  <a:srgbClr val="58595B"/>
                </a:solidFill>
              </a:rPr>
              <a:t>Empowered FDA is rewarding </a:t>
            </a:r>
            <a:r>
              <a:rPr lang="en-GB" dirty="0" smtClean="0">
                <a:solidFill>
                  <a:srgbClr val="58595B"/>
                </a:solidFill>
              </a:rPr>
              <a:t>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Strong</a:t>
            </a:r>
            <a:r>
              <a:rPr lang="en-GB" dirty="0">
                <a:solidFill>
                  <a:srgbClr val="58595B"/>
                </a:solidFill>
              </a:rPr>
              <a:t>, robust, and rare defensive growth</a:t>
            </a:r>
          </a:p>
          <a:p>
            <a:pPr lvl="3" eaLnBrk="1" hangingPunct="1">
              <a:lnSpc>
                <a:spcPct val="120000"/>
              </a:lnSpc>
              <a:spcBef>
                <a:spcPts val="600"/>
              </a:spcBef>
              <a:buSzPts val="1600"/>
              <a:buFont typeface="Arial" pitchFamily="34" charset="0"/>
              <a:buChar char="•"/>
            </a:pPr>
            <a:r>
              <a:rPr lang="en-GB" dirty="0">
                <a:solidFill>
                  <a:srgbClr val="58595B"/>
                </a:solidFill>
              </a:rPr>
              <a:t>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EPS growth underpinned by margin flexibility</a:t>
            </a:r>
          </a:p>
          <a:p>
            <a:pPr lvl="3" eaLnBrk="1" hangingPunct="1">
              <a:lnSpc>
                <a:spcPct val="120000"/>
              </a:lnSpc>
              <a:spcBef>
                <a:spcPts val="600"/>
              </a:spcBef>
              <a:buSzPts val="1600"/>
              <a:buFont typeface="Arial" pitchFamily="34" charset="0"/>
              <a:buChar char="•"/>
            </a:pPr>
            <a:r>
              <a:rPr lang="en-GB" dirty="0">
                <a:solidFill>
                  <a:srgbClr val="58595B"/>
                </a:solidFill>
              </a:rPr>
              <a:t>High barriers to entry, long product </a:t>
            </a:r>
            <a:r>
              <a:rPr lang="en-GB" dirty="0" smtClean="0">
                <a:solidFill>
                  <a:srgbClr val="58595B"/>
                </a:solidFill>
              </a:rPr>
              <a:t>cycles</a:t>
            </a:r>
          </a:p>
          <a:p>
            <a:pPr lvl="3" eaLnBrk="1" hangingPunct="1">
              <a:lnSpc>
                <a:spcPct val="120000"/>
              </a:lnSpc>
              <a:spcBef>
                <a:spcPts val="600"/>
              </a:spcBef>
              <a:buSzPts val="1600"/>
              <a:buFont typeface="Arial" pitchFamily="34" charset="0"/>
              <a:buChar char="•"/>
            </a:pPr>
            <a:r>
              <a:rPr lang="en-GB" dirty="0" smtClean="0">
                <a:solidFill>
                  <a:srgbClr val="58595B"/>
                </a:solidFill>
              </a:rPr>
              <a:t>Drug industry structure driving M&amp;A activity</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a:p>
            <a:pPr>
              <a:buNone/>
            </a:pPr>
            <a:endParaRPr lang="en-US" dirty="0"/>
          </a:p>
        </p:txBody>
      </p:sp>
      <p:pic>
        <p:nvPicPr>
          <p:cNvPr id="2050"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4" y="206149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3" y="243165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9" y="277250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8" y="314266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9957" y="3507848"/>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60076" y="3873030"/>
            <a:ext cx="370151" cy="36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2628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But do they actually threaten the biotech growth story?</a:t>
            </a:r>
          </a:p>
        </p:txBody>
      </p:sp>
      <p:sp>
        <p:nvSpPr>
          <p:cNvPr id="9218" name="Rectangle 2"/>
          <p:cNvSpPr>
            <a:spLocks noGrp="1" noChangeArrowheads="1"/>
          </p:cNvSpPr>
          <p:nvPr>
            <p:ph type="title"/>
          </p:nvPr>
        </p:nvSpPr>
        <p:spPr/>
        <p:txBody>
          <a:bodyPr/>
          <a:lstStyle/>
          <a:p>
            <a:pPr eaLnBrk="1" hangingPunct="1"/>
            <a:r>
              <a:rPr lang="en-US" dirty="0" smtClean="0"/>
              <a:t>Biosimilars Have Finally Arrived</a:t>
            </a:r>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6" name="Content Placeholder 5"/>
          <p:cNvSpPr>
            <a:spLocks noGrp="1"/>
          </p:cNvSpPr>
          <p:nvPr>
            <p:ph idx="1"/>
          </p:nvPr>
        </p:nvSpPr>
        <p:spPr>
          <a:xfrm>
            <a:off x="428257" y="1634830"/>
            <a:ext cx="9831387" cy="4748388"/>
          </a:xfrm>
        </p:spPr>
        <p:txBody>
          <a:bodyPr/>
          <a:lstStyle/>
          <a:p>
            <a:pPr lvl="2" eaLnBrk="1" hangingPunct="1">
              <a:lnSpc>
                <a:spcPct val="120000"/>
              </a:lnSpc>
              <a:spcBef>
                <a:spcPts val="1800"/>
              </a:spcBef>
              <a:buSzPts val="1600"/>
            </a:pPr>
            <a:r>
              <a:rPr lang="en-US" b="1" dirty="0">
                <a:solidFill>
                  <a:srgbClr val="58595B"/>
                </a:solidFill>
              </a:rPr>
              <a:t>R</a:t>
            </a:r>
            <a:r>
              <a:rPr lang="en-US" b="1" dirty="0" smtClean="0">
                <a:solidFill>
                  <a:srgbClr val="58595B"/>
                </a:solidFill>
              </a:rPr>
              <a:t>isk to key biotech franchises back in focus with first US approval of a biosimilar</a:t>
            </a:r>
            <a:endParaRPr lang="en-US" b="1" baseline="30000" dirty="0" smtClean="0">
              <a:solidFill>
                <a:srgbClr val="58595B"/>
              </a:solidFill>
            </a:endParaRPr>
          </a:p>
          <a:p>
            <a:pPr lvl="3" eaLnBrk="1" hangingPunct="1">
              <a:lnSpc>
                <a:spcPct val="120000"/>
              </a:lnSpc>
              <a:spcBef>
                <a:spcPts val="600"/>
              </a:spcBef>
              <a:buSzPts val="1600"/>
            </a:pPr>
            <a:r>
              <a:rPr lang="en-GB" dirty="0" smtClean="0">
                <a:solidFill>
                  <a:srgbClr val="58595B"/>
                </a:solidFill>
              </a:rPr>
              <a:t>Sandoz’s </a:t>
            </a:r>
            <a:r>
              <a:rPr lang="en-GB" dirty="0">
                <a:solidFill>
                  <a:srgbClr val="58595B"/>
                </a:solidFill>
              </a:rPr>
              <a:t>Zarxio (version of Amgen’s Neupogen) approved 6 March 2015 first US </a:t>
            </a:r>
            <a:r>
              <a:rPr lang="en-GB" dirty="0" smtClean="0">
                <a:solidFill>
                  <a:srgbClr val="58595B"/>
                </a:solidFill>
              </a:rPr>
              <a:t>biosimilar</a:t>
            </a:r>
          </a:p>
          <a:p>
            <a:pPr lvl="3" eaLnBrk="1" hangingPunct="1">
              <a:lnSpc>
                <a:spcPct val="120000"/>
              </a:lnSpc>
              <a:spcBef>
                <a:spcPts val="600"/>
              </a:spcBef>
              <a:buSzPts val="1600"/>
            </a:pPr>
            <a:r>
              <a:rPr lang="en-GB" dirty="0" smtClean="0">
                <a:solidFill>
                  <a:srgbClr val="58595B"/>
                </a:solidFill>
              </a:rPr>
              <a:t>Available in EU for years, FDA regulatory pathway (351K) for US approval only recently in place</a:t>
            </a:r>
          </a:p>
          <a:p>
            <a:pPr lvl="3" eaLnBrk="1" hangingPunct="1">
              <a:lnSpc>
                <a:spcPct val="120000"/>
              </a:lnSpc>
              <a:spcBef>
                <a:spcPts val="600"/>
              </a:spcBef>
              <a:buSzPts val="1600"/>
            </a:pPr>
            <a:r>
              <a:rPr lang="en-GB" dirty="0" smtClean="0">
                <a:solidFill>
                  <a:srgbClr val="58595B"/>
                </a:solidFill>
              </a:rPr>
              <a:t>Highly-priced “biologics” widely perceived to be the backbone of the biotechnology industry </a:t>
            </a:r>
          </a:p>
          <a:p>
            <a:pPr lvl="2" eaLnBrk="1" hangingPunct="1">
              <a:lnSpc>
                <a:spcPct val="120000"/>
              </a:lnSpc>
              <a:spcBef>
                <a:spcPts val="1800"/>
              </a:spcBef>
              <a:buSzPts val="1600"/>
            </a:pPr>
            <a:r>
              <a:rPr lang="en-US" b="1" dirty="0" smtClean="0">
                <a:solidFill>
                  <a:srgbClr val="58595B"/>
                </a:solidFill>
              </a:rPr>
              <a:t>Some big numbers being thrown around over the biosimilars opportunity/threat…</a:t>
            </a:r>
          </a:p>
          <a:p>
            <a:pPr lvl="3" eaLnBrk="1" hangingPunct="1">
              <a:lnSpc>
                <a:spcPct val="120000"/>
              </a:lnSpc>
              <a:spcBef>
                <a:spcPts val="600"/>
              </a:spcBef>
              <a:buSzPts val="1600"/>
            </a:pPr>
            <a:r>
              <a:rPr lang="en-US" dirty="0" smtClean="0">
                <a:solidFill>
                  <a:srgbClr val="58595B"/>
                </a:solidFill>
              </a:rPr>
              <a:t>Branded biologic drugs generate ~$150bn of global branded drug sales (~25-30% of $550bn total)</a:t>
            </a:r>
            <a:r>
              <a:rPr lang="en-US" baseline="30000" dirty="0" smtClean="0">
                <a:solidFill>
                  <a:srgbClr val="58595B"/>
                </a:solidFill>
              </a:rPr>
              <a:t>1</a:t>
            </a:r>
            <a:endParaRPr lang="en-US" dirty="0" smtClean="0">
              <a:solidFill>
                <a:srgbClr val="58595B"/>
              </a:solidFill>
            </a:endParaRPr>
          </a:p>
          <a:p>
            <a:pPr lvl="3" eaLnBrk="1" hangingPunct="1">
              <a:lnSpc>
                <a:spcPct val="120000"/>
              </a:lnSpc>
              <a:spcBef>
                <a:spcPts val="600"/>
              </a:spcBef>
              <a:buSzPts val="1600"/>
            </a:pPr>
            <a:r>
              <a:rPr lang="en-US" dirty="0" smtClean="0">
                <a:solidFill>
                  <a:srgbClr val="58595B"/>
                </a:solidFill>
              </a:rPr>
              <a:t>Analysts talk of a $70bn “land-grab” opportunity as product patents expire through to the end of 2018</a:t>
            </a:r>
          </a:p>
          <a:p>
            <a:pPr lvl="3" eaLnBrk="1" hangingPunct="1">
              <a:lnSpc>
                <a:spcPct val="120000"/>
              </a:lnSpc>
              <a:spcBef>
                <a:spcPts val="600"/>
              </a:spcBef>
              <a:buSzPts val="1600"/>
            </a:pPr>
            <a:r>
              <a:rPr lang="en-US" dirty="0" smtClean="0">
                <a:solidFill>
                  <a:srgbClr val="58595B"/>
                </a:solidFill>
              </a:rPr>
              <a:t>45</a:t>
            </a:r>
            <a:r>
              <a:rPr lang="en-US" baseline="30000" dirty="0" smtClean="0">
                <a:solidFill>
                  <a:srgbClr val="58595B"/>
                </a:solidFill>
              </a:rPr>
              <a:t>2</a:t>
            </a:r>
            <a:r>
              <a:rPr lang="en-US" dirty="0" smtClean="0">
                <a:solidFill>
                  <a:srgbClr val="58595B"/>
                </a:solidFill>
              </a:rPr>
              <a:t> biosimilars identified in clinical testing – key players are Sandoz, Celltrion, Amgen, Samsung</a:t>
            </a:r>
          </a:p>
          <a:p>
            <a:pPr lvl="2" eaLnBrk="1" hangingPunct="1">
              <a:lnSpc>
                <a:spcPct val="120000"/>
              </a:lnSpc>
              <a:spcBef>
                <a:spcPts val="1800"/>
              </a:spcBef>
              <a:buSzPts val="1600"/>
            </a:pPr>
            <a:r>
              <a:rPr lang="en-US" b="1" dirty="0" smtClean="0">
                <a:solidFill>
                  <a:srgbClr val="58595B"/>
                </a:solidFill>
              </a:rPr>
              <a:t>…but impact limited to a handful of products/companies and perhaps already in sales forecasts</a:t>
            </a:r>
          </a:p>
          <a:p>
            <a:pPr lvl="3" eaLnBrk="1" hangingPunct="1">
              <a:lnSpc>
                <a:spcPct val="120000"/>
              </a:lnSpc>
              <a:spcBef>
                <a:spcPts val="600"/>
              </a:spcBef>
              <a:buSzPts val="1600"/>
            </a:pPr>
            <a:r>
              <a:rPr lang="en-GB" dirty="0" smtClean="0">
                <a:solidFill>
                  <a:srgbClr val="58595B"/>
                </a:solidFill>
              </a:rPr>
              <a:t>Only ~6 branded “blockbuster” biologics face competition from the entrance of biosimilars to 2018</a:t>
            </a:r>
          </a:p>
          <a:p>
            <a:pPr lvl="3" eaLnBrk="1" hangingPunct="1">
              <a:lnSpc>
                <a:spcPct val="120000"/>
              </a:lnSpc>
              <a:spcBef>
                <a:spcPts val="600"/>
              </a:spcBef>
              <a:buSzPts val="1600"/>
            </a:pPr>
            <a:r>
              <a:rPr lang="en-GB" dirty="0" smtClean="0">
                <a:solidFill>
                  <a:srgbClr val="58595B"/>
                </a:solidFill>
              </a:rPr>
              <a:t>Just a handful of companies face growth-stifling competition - AbbVie, Amgen, Roche, JNJ</a:t>
            </a:r>
          </a:p>
          <a:p>
            <a:pPr lvl="3" eaLnBrk="1" hangingPunct="1">
              <a:lnSpc>
                <a:spcPct val="120000"/>
              </a:lnSpc>
              <a:spcBef>
                <a:spcPts val="600"/>
              </a:spcBef>
              <a:buSzPts val="1600"/>
            </a:pPr>
            <a:r>
              <a:rPr lang="en-GB" dirty="0" smtClean="0">
                <a:solidFill>
                  <a:srgbClr val="58595B"/>
                </a:solidFill>
              </a:rPr>
              <a:t>Regulatory, legal, commercial barriers remain high – </a:t>
            </a:r>
            <a:r>
              <a:rPr lang="en-GB" b="1" dirty="0" smtClean="0">
                <a:solidFill>
                  <a:srgbClr val="E07E27"/>
                </a:solidFill>
              </a:rPr>
              <a:t>“interchangeability” </a:t>
            </a:r>
            <a:r>
              <a:rPr lang="en-GB" dirty="0" smtClean="0">
                <a:solidFill>
                  <a:srgbClr val="58595B"/>
                </a:solidFill>
              </a:rPr>
              <a:t>central to the debate</a:t>
            </a:r>
          </a:p>
          <a:p>
            <a:pPr>
              <a:buNone/>
            </a:pPr>
            <a:endParaRPr lang="en-US" dirty="0" smtClean="0"/>
          </a:p>
        </p:txBody>
      </p:sp>
      <p:sp>
        <p:nvSpPr>
          <p:cNvPr id="9" name="TextBox 8"/>
          <p:cNvSpPr txBox="1"/>
          <p:nvPr/>
        </p:nvSpPr>
        <p:spPr>
          <a:xfrm>
            <a:off x="360500" y="6506309"/>
            <a:ext cx="9750658" cy="461665"/>
          </a:xfrm>
          <a:prstGeom prst="rect">
            <a:avLst/>
          </a:prstGeom>
          <a:noFill/>
        </p:spPr>
        <p:txBody>
          <a:bodyPr wrap="square" rtlCol="0">
            <a:spAutoFit/>
          </a:bodyPr>
          <a:lstStyle/>
          <a:p>
            <a:r>
              <a:rPr lang="en-GB" sz="800" b="1" dirty="0" smtClean="0"/>
              <a:t>Source: 1. </a:t>
            </a:r>
            <a:r>
              <a:rPr lang="en-GB" sz="800" dirty="0" smtClean="0"/>
              <a:t>Credit Suisse Research, November 2014. </a:t>
            </a:r>
            <a:r>
              <a:rPr lang="en-GB" sz="800" b="1" dirty="0" smtClean="0"/>
              <a:t>2. </a:t>
            </a:r>
            <a:r>
              <a:rPr lang="en-GB" sz="800" dirty="0" smtClean="0"/>
              <a:t>Bernstein Research, 16 May 2014. It should not be assumed that recommendations made in future will be profitable or will equal performance of the securities in this document. A list of all recommendations made within the immediately preceding 12 months is available upon request.</a:t>
            </a:r>
          </a:p>
          <a:p>
            <a:endParaRPr lang="en-GB" sz="800" dirty="0" smtClean="0"/>
          </a:p>
        </p:txBody>
      </p:sp>
    </p:spTree>
    <p:extLst>
      <p:ext uri="{BB962C8B-B14F-4D97-AF65-F5344CB8AC3E}">
        <p14:creationId xmlns:p14="http://schemas.microsoft.com/office/powerpoint/2010/main" val="2607551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22" name="Content Placeholder 5"/>
          <p:cNvSpPr txBox="1">
            <a:spLocks/>
          </p:cNvSpPr>
          <p:nvPr/>
        </p:nvSpPr>
        <p:spPr bwMode="auto">
          <a:xfrm>
            <a:off x="5036535"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
        <p:nvSpPr>
          <p:cNvPr id="23" name="Content Placeholder 5"/>
          <p:cNvSpPr>
            <a:spLocks noGrp="1"/>
          </p:cNvSpPr>
          <p:nvPr>
            <p:ph idx="1"/>
          </p:nvPr>
        </p:nvSpPr>
        <p:spPr>
          <a:xfrm>
            <a:off x="433388" y="1638300"/>
            <a:ext cx="4521789" cy="5124450"/>
          </a:xfrm>
        </p:spPr>
        <p:txBody>
          <a:body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Biotech’s </a:t>
            </a:r>
            <a:r>
              <a:rPr lang="en-GB" dirty="0">
                <a:solidFill>
                  <a:srgbClr val="58595B"/>
                </a:solidFill>
              </a:rPr>
              <a:t>scientific innovation is delivering</a:t>
            </a:r>
          </a:p>
          <a:p>
            <a:pPr lvl="3" eaLnBrk="1" hangingPunct="1">
              <a:lnSpc>
                <a:spcPct val="120000"/>
              </a:lnSpc>
              <a:spcBef>
                <a:spcPts val="600"/>
              </a:spcBef>
              <a:buSzPts val="1600"/>
              <a:buFont typeface="Arial" pitchFamily="34" charset="0"/>
              <a:buChar char="•"/>
            </a:pPr>
            <a:r>
              <a:rPr lang="en-GB" dirty="0">
                <a:solidFill>
                  <a:srgbClr val="58595B"/>
                </a:solidFill>
              </a:rPr>
              <a:t>Industry’s R&amp;D productivity is improving</a:t>
            </a:r>
          </a:p>
          <a:p>
            <a:pPr lvl="3" eaLnBrk="1" hangingPunct="1">
              <a:lnSpc>
                <a:spcPct val="120000"/>
              </a:lnSpc>
              <a:spcBef>
                <a:spcPts val="600"/>
              </a:spcBef>
              <a:buSzPts val="1600"/>
              <a:buFont typeface="Arial" pitchFamily="34" charset="0"/>
              <a:buChar char="•"/>
            </a:pPr>
            <a:r>
              <a:rPr lang="en-GB" dirty="0">
                <a:solidFill>
                  <a:srgbClr val="58595B"/>
                </a:solidFill>
              </a:rPr>
              <a:t>Empowered FDA is rewarding </a:t>
            </a:r>
            <a:r>
              <a:rPr lang="en-GB" dirty="0" smtClean="0">
                <a:solidFill>
                  <a:srgbClr val="58595B"/>
                </a:solidFill>
              </a:rPr>
              <a:t>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Strong</a:t>
            </a:r>
            <a:r>
              <a:rPr lang="en-GB" dirty="0">
                <a:solidFill>
                  <a:srgbClr val="58595B"/>
                </a:solidFill>
              </a:rPr>
              <a:t>, robust, and rare defensive growth</a:t>
            </a:r>
          </a:p>
          <a:p>
            <a:pPr lvl="3" eaLnBrk="1" hangingPunct="1">
              <a:lnSpc>
                <a:spcPct val="120000"/>
              </a:lnSpc>
              <a:spcBef>
                <a:spcPts val="600"/>
              </a:spcBef>
              <a:buSzPts val="1600"/>
              <a:buFont typeface="Arial" pitchFamily="34" charset="0"/>
              <a:buChar char="•"/>
            </a:pPr>
            <a:r>
              <a:rPr lang="en-GB" dirty="0">
                <a:solidFill>
                  <a:srgbClr val="58595B"/>
                </a:solidFill>
              </a:rPr>
              <a:t>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EPS growth underpinned by margin flexibility</a:t>
            </a:r>
          </a:p>
          <a:p>
            <a:pPr lvl="3" eaLnBrk="1" hangingPunct="1">
              <a:lnSpc>
                <a:spcPct val="120000"/>
              </a:lnSpc>
              <a:spcBef>
                <a:spcPts val="600"/>
              </a:spcBef>
              <a:buSzPts val="1600"/>
              <a:buFont typeface="Arial" pitchFamily="34" charset="0"/>
              <a:buChar char="•"/>
            </a:pPr>
            <a:r>
              <a:rPr lang="en-GB" dirty="0">
                <a:solidFill>
                  <a:srgbClr val="58595B"/>
                </a:solidFill>
              </a:rPr>
              <a:t>High barriers to entry, long product </a:t>
            </a:r>
            <a:r>
              <a:rPr lang="en-GB" dirty="0" smtClean="0">
                <a:solidFill>
                  <a:srgbClr val="58595B"/>
                </a:solidFill>
              </a:rPr>
              <a:t>cycles</a:t>
            </a:r>
          </a:p>
          <a:p>
            <a:pPr lvl="3" eaLnBrk="1" hangingPunct="1">
              <a:lnSpc>
                <a:spcPct val="120000"/>
              </a:lnSpc>
              <a:spcBef>
                <a:spcPts val="600"/>
              </a:spcBef>
              <a:buSzPts val="1600"/>
              <a:buFont typeface="Arial" pitchFamily="34" charset="0"/>
              <a:buChar char="•"/>
            </a:pPr>
            <a:r>
              <a:rPr lang="en-GB" dirty="0" smtClean="0">
                <a:solidFill>
                  <a:srgbClr val="58595B"/>
                </a:solidFill>
              </a:rPr>
              <a:t>Drug industry structure driving M&amp;A activity</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a:p>
            <a:pPr>
              <a:buNone/>
            </a:pPr>
            <a:endParaRPr lang="en-US" dirty="0"/>
          </a:p>
        </p:txBody>
      </p:sp>
      <p:pic>
        <p:nvPicPr>
          <p:cNvPr id="2050"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4" y="206149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3" y="243165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9" y="277250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8" y="314266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9957" y="3507848"/>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60076" y="3873030"/>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62455" y="4238214"/>
            <a:ext cx="370151" cy="36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8580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7" name="Picture 3"/>
          <p:cNvPicPr>
            <a:picLocks noChangeAspect="1" noChangeArrowheads="1"/>
          </p:cNvPicPr>
          <p:nvPr/>
        </p:nvPicPr>
        <p:blipFill>
          <a:blip r:embed="rId3" cstate="print"/>
          <a:srcRect/>
          <a:stretch>
            <a:fillRect/>
          </a:stretch>
        </p:blipFill>
        <p:spPr bwMode="auto">
          <a:xfrm>
            <a:off x="1055078" y="1872765"/>
            <a:ext cx="8405446" cy="4687086"/>
          </a:xfrm>
          <a:prstGeom prst="rect">
            <a:avLst/>
          </a:prstGeom>
          <a:noFill/>
          <a:ln w="9525">
            <a:noFill/>
            <a:miter lim="800000"/>
            <a:headEnd/>
            <a:tailEnd/>
          </a:ln>
        </p:spPr>
      </p:pic>
      <p:sp>
        <p:nvSpPr>
          <p:cNvPr id="7" name="Text Placeholder 6"/>
          <p:cNvSpPr>
            <a:spLocks noGrp="1"/>
          </p:cNvSpPr>
          <p:nvPr>
            <p:ph type="body" sz="quarter" idx="12"/>
          </p:nvPr>
        </p:nvSpPr>
        <p:spPr/>
        <p:txBody>
          <a:bodyPr/>
          <a:lstStyle/>
          <a:p>
            <a:pPr>
              <a:buNone/>
            </a:pPr>
            <a:r>
              <a:rPr lang="en-GB" dirty="0" smtClean="0">
                <a:solidFill>
                  <a:srgbClr val="E07E27"/>
                </a:solidFill>
              </a:rPr>
              <a:t>Unclear – macro impact overwhelmed by micro factors</a:t>
            </a:r>
          </a:p>
        </p:txBody>
      </p:sp>
      <p:sp>
        <p:nvSpPr>
          <p:cNvPr id="9218" name="Rectangle 2"/>
          <p:cNvSpPr>
            <a:spLocks noGrp="1" noChangeArrowheads="1"/>
          </p:cNvSpPr>
          <p:nvPr>
            <p:ph type="title"/>
          </p:nvPr>
        </p:nvSpPr>
        <p:spPr/>
        <p:txBody>
          <a:bodyPr/>
          <a:lstStyle/>
          <a:p>
            <a:pPr eaLnBrk="1" hangingPunct="1"/>
            <a:r>
              <a:rPr lang="en-US" dirty="0" smtClean="0"/>
              <a:t>What About Interest Rate Tightening?</a:t>
            </a:r>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120"/>
          <p:cNvSpPr txBox="1">
            <a:spLocks noChangeArrowheads="1"/>
          </p:cNvSpPr>
          <p:nvPr/>
        </p:nvSpPr>
        <p:spPr bwMode="auto">
          <a:xfrm>
            <a:off x="440425" y="6623787"/>
            <a:ext cx="7358413" cy="215444"/>
          </a:xfrm>
          <a:prstGeom prst="rect">
            <a:avLst/>
          </a:prstGeom>
          <a:noFill/>
          <a:ln w="9525">
            <a:noFill/>
            <a:miter lim="800000"/>
            <a:headEnd/>
            <a:tailEnd/>
          </a:ln>
        </p:spPr>
        <p:txBody>
          <a:bodyPr wrap="square" lIns="0" rIns="0">
            <a:spAutoFit/>
          </a:bodyPr>
          <a:lstStyle/>
          <a:p>
            <a:pPr eaLnBrk="1" hangingPunct="1"/>
            <a:r>
              <a:rPr lang="en-GB" sz="800" b="1" dirty="0" smtClean="0">
                <a:solidFill>
                  <a:srgbClr val="58595B"/>
                </a:solidFill>
              </a:rPr>
              <a:t>Source: </a:t>
            </a:r>
            <a:r>
              <a:rPr lang="en-GB" sz="800" dirty="0" smtClean="0">
                <a:solidFill>
                  <a:srgbClr val="58595B"/>
                </a:solidFill>
              </a:rPr>
              <a:t>Deutsche Bank Research, March 2015.</a:t>
            </a:r>
            <a:endParaRPr lang="en-GB" sz="800" dirty="0" smtClean="0"/>
          </a:p>
        </p:txBody>
      </p:sp>
      <p:sp>
        <p:nvSpPr>
          <p:cNvPr id="5" name="TextBox 4"/>
          <p:cNvSpPr txBox="1"/>
          <p:nvPr/>
        </p:nvSpPr>
        <p:spPr>
          <a:xfrm>
            <a:off x="5729034" y="2739066"/>
            <a:ext cx="1596912" cy="307777"/>
          </a:xfrm>
          <a:prstGeom prst="rect">
            <a:avLst/>
          </a:prstGeom>
          <a:noFill/>
        </p:spPr>
        <p:txBody>
          <a:bodyPr wrap="none" rtlCol="0">
            <a:spAutoFit/>
          </a:bodyPr>
          <a:lstStyle/>
          <a:p>
            <a:r>
              <a:rPr lang="en-GB" sz="1400" b="1" dirty="0" smtClean="0">
                <a:solidFill>
                  <a:srgbClr val="E07E27"/>
                </a:solidFill>
              </a:rPr>
              <a:t>Correlation -0.64</a:t>
            </a:r>
          </a:p>
        </p:txBody>
      </p:sp>
    </p:spTree>
    <p:extLst>
      <p:ext uri="{BB962C8B-B14F-4D97-AF65-F5344CB8AC3E}">
        <p14:creationId xmlns:p14="http://schemas.microsoft.com/office/powerpoint/2010/main" val="18896177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pPr>
              <a:buNone/>
            </a:pPr>
            <a:r>
              <a:rPr lang="en-GB" dirty="0" smtClean="0">
                <a:solidFill>
                  <a:srgbClr val="E07E27"/>
                </a:solidFill>
              </a:rPr>
              <a:t>Framing the Bull-Bear debate on Biotech</a:t>
            </a:r>
          </a:p>
        </p:txBody>
      </p:sp>
      <p:sp>
        <p:nvSpPr>
          <p:cNvPr id="9218" name="Rectangle 2"/>
          <p:cNvSpPr>
            <a:spLocks noGrp="1" noChangeArrowheads="1"/>
          </p:cNvSpPr>
          <p:nvPr>
            <p:ph type="title"/>
          </p:nvPr>
        </p:nvSpPr>
        <p:spPr/>
        <p:txBody>
          <a:bodyPr/>
          <a:lstStyle/>
          <a:p>
            <a:pPr eaLnBrk="1" hangingPunct="1"/>
            <a:r>
              <a:rPr dirty="0" smtClean="0"/>
              <a:t>Bull </a:t>
            </a:r>
            <a:r>
              <a:rPr dirty="0" err="1" smtClean="0"/>
              <a:t>vs</a:t>
            </a:r>
            <a:r>
              <a:rPr dirty="0" smtClean="0"/>
              <a:t> Bear</a:t>
            </a:r>
            <a:endParaRPr lang="en-US" dirty="0" smtClean="0"/>
          </a:p>
        </p:txBody>
      </p:sp>
      <p:sp>
        <p:nvSpPr>
          <p:cNvPr id="9220"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9"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22" name="Content Placeholder 5"/>
          <p:cNvSpPr txBox="1">
            <a:spLocks/>
          </p:cNvSpPr>
          <p:nvPr/>
        </p:nvSpPr>
        <p:spPr bwMode="auto">
          <a:xfrm>
            <a:off x="5036535" y="1638300"/>
            <a:ext cx="4521789" cy="5124450"/>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1900"/>
              </a:lnSpc>
              <a:spcBef>
                <a:spcPct val="0"/>
              </a:spcBef>
              <a:spcAft>
                <a:spcPts val="600"/>
              </a:spcAft>
              <a:buFont typeface="Arial" charset="0"/>
              <a:buChar char="•"/>
              <a:defRPr sz="1600" b="1" kern="1200">
                <a:solidFill>
                  <a:schemeClr val="accent1"/>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lvl="2" indent="0" eaLnBrk="1" hangingPunct="1">
              <a:lnSpc>
                <a:spcPct val="120000"/>
              </a:lnSpc>
              <a:spcBef>
                <a:spcPts val="1800"/>
              </a:spcBef>
              <a:buSzPts val="1600"/>
              <a:buNone/>
            </a:pPr>
            <a:r>
              <a:rPr lang="en-US" sz="2400" b="1" dirty="0" smtClean="0">
                <a:solidFill>
                  <a:srgbClr val="58595B"/>
                </a:solidFill>
              </a:rPr>
              <a:t>Bears</a:t>
            </a:r>
          </a:p>
          <a:p>
            <a:pPr lvl="3" eaLnBrk="1" hangingPunct="1">
              <a:lnSpc>
                <a:spcPct val="120000"/>
              </a:lnSpc>
              <a:spcBef>
                <a:spcPts val="600"/>
              </a:spcBef>
              <a:buSzPts val="1600"/>
              <a:buFont typeface="Arial" pitchFamily="34" charset="0"/>
              <a:buChar char="•"/>
            </a:pPr>
            <a:r>
              <a:rPr lang="en-GB" dirty="0" smtClean="0">
                <a:solidFill>
                  <a:srgbClr val="58595B"/>
                </a:solidFill>
              </a:rPr>
              <a:t>Biotech valuations are becoming stretched</a:t>
            </a:r>
          </a:p>
          <a:p>
            <a:pPr lvl="3" eaLnBrk="1" hangingPunct="1">
              <a:lnSpc>
                <a:spcPct val="120000"/>
              </a:lnSpc>
              <a:spcBef>
                <a:spcPts val="600"/>
              </a:spcBef>
              <a:buSzPts val="1600"/>
              <a:buFont typeface="Arial" pitchFamily="34" charset="0"/>
              <a:buChar char="•"/>
            </a:pPr>
            <a:r>
              <a:rPr lang="en-GB" dirty="0" smtClean="0">
                <a:solidFill>
                  <a:srgbClr val="58595B"/>
                </a:solidFill>
              </a:rPr>
              <a:t>IPO activity suggests irrational exuberance</a:t>
            </a:r>
          </a:p>
          <a:p>
            <a:pPr lvl="3" eaLnBrk="1" hangingPunct="1">
              <a:lnSpc>
                <a:spcPct val="120000"/>
              </a:lnSpc>
              <a:spcBef>
                <a:spcPts val="600"/>
              </a:spcBef>
              <a:buSzPts val="1600"/>
              <a:buFont typeface="Arial" pitchFamily="34" charset="0"/>
              <a:buChar char="•"/>
            </a:pPr>
            <a:r>
              <a:rPr lang="en-GB" dirty="0" smtClean="0">
                <a:solidFill>
                  <a:srgbClr val="58595B"/>
                </a:solidFill>
              </a:rPr>
              <a:t>Growth and profitability is not 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Large-caps now facing challenges of scale</a:t>
            </a:r>
          </a:p>
          <a:p>
            <a:pPr lvl="4" eaLnBrk="1" hangingPunct="1">
              <a:lnSpc>
                <a:spcPct val="120000"/>
              </a:lnSpc>
              <a:spcBef>
                <a:spcPts val="600"/>
              </a:spcBef>
              <a:buSzPts val="1600"/>
              <a:buFont typeface="Arial" pitchFamily="34" charset="0"/>
              <a:buChar char="̶"/>
            </a:pPr>
            <a:r>
              <a:rPr lang="en-GB" dirty="0" smtClean="0">
                <a:solidFill>
                  <a:srgbClr val="58595B"/>
                </a:solidFill>
              </a:rPr>
              <a:t>Recent R&amp;D productivity is an anomaly</a:t>
            </a:r>
          </a:p>
          <a:p>
            <a:pPr lvl="4" eaLnBrk="1" hangingPunct="1">
              <a:lnSpc>
                <a:spcPct val="120000"/>
              </a:lnSpc>
              <a:spcBef>
                <a:spcPts val="600"/>
              </a:spcBef>
              <a:buSzPts val="1600"/>
              <a:buFont typeface="Arial" pitchFamily="34" charset="0"/>
              <a:buChar char="̶"/>
            </a:pPr>
            <a:r>
              <a:rPr lang="en-GB" dirty="0" smtClean="0">
                <a:solidFill>
                  <a:srgbClr val="58595B"/>
                </a:solidFill>
              </a:rPr>
              <a:t>Specialty drug pricing power unsustainable</a:t>
            </a:r>
          </a:p>
          <a:p>
            <a:pPr lvl="4" eaLnBrk="1" hangingPunct="1">
              <a:lnSpc>
                <a:spcPct val="120000"/>
              </a:lnSpc>
              <a:spcBef>
                <a:spcPts val="600"/>
              </a:spcBef>
              <a:buSzPts val="1600"/>
              <a:buFont typeface="Arial" pitchFamily="34" charset="0"/>
              <a:buChar char="̶"/>
            </a:pPr>
            <a:r>
              <a:rPr lang="en-GB" dirty="0" smtClean="0">
                <a:solidFill>
                  <a:srgbClr val="58595B"/>
                </a:solidFill>
              </a:rPr>
              <a:t>Biosimilars are a major threat to growth</a:t>
            </a:r>
          </a:p>
          <a:p>
            <a:pPr lvl="3" eaLnBrk="1" hangingPunct="1">
              <a:lnSpc>
                <a:spcPct val="120000"/>
              </a:lnSpc>
              <a:spcBef>
                <a:spcPts val="600"/>
              </a:spcBef>
              <a:buSzPts val="1600"/>
              <a:buFont typeface="Arial" pitchFamily="34" charset="0"/>
              <a:buChar char="•"/>
            </a:pPr>
            <a:r>
              <a:rPr lang="en-GB" dirty="0" smtClean="0">
                <a:solidFill>
                  <a:srgbClr val="58595B"/>
                </a:solidFill>
              </a:rPr>
              <a:t>Rising interest rates will create a headwind</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p:txBody>
      </p:sp>
      <p:sp>
        <p:nvSpPr>
          <p:cNvPr id="23" name="Content Placeholder 5"/>
          <p:cNvSpPr>
            <a:spLocks noGrp="1"/>
          </p:cNvSpPr>
          <p:nvPr>
            <p:ph idx="1"/>
          </p:nvPr>
        </p:nvSpPr>
        <p:spPr>
          <a:xfrm>
            <a:off x="433388" y="1638300"/>
            <a:ext cx="4521789" cy="5124450"/>
          </a:xfrm>
        </p:spPr>
        <p:txBody>
          <a:bodyPr/>
          <a:lstStyle/>
          <a:p>
            <a:pPr marL="0" lvl="2" indent="0" eaLnBrk="1" hangingPunct="1">
              <a:lnSpc>
                <a:spcPct val="120000"/>
              </a:lnSpc>
              <a:spcBef>
                <a:spcPts val="1800"/>
              </a:spcBef>
              <a:buSzPts val="1600"/>
              <a:buNone/>
            </a:pPr>
            <a:r>
              <a:rPr lang="en-US" sz="2400" b="1" dirty="0" smtClean="0">
                <a:solidFill>
                  <a:srgbClr val="58595B"/>
                </a:solidFill>
              </a:rPr>
              <a:t>Bulls</a:t>
            </a:r>
          </a:p>
          <a:p>
            <a:pPr lvl="3" eaLnBrk="1" hangingPunct="1">
              <a:lnSpc>
                <a:spcPct val="120000"/>
              </a:lnSpc>
              <a:spcBef>
                <a:spcPts val="600"/>
              </a:spcBef>
              <a:buSzPts val="1600"/>
              <a:buFont typeface="Arial" pitchFamily="34" charset="0"/>
              <a:buChar char="•"/>
            </a:pPr>
            <a:r>
              <a:rPr lang="en-GB" dirty="0" smtClean="0">
                <a:solidFill>
                  <a:srgbClr val="58595B"/>
                </a:solidFill>
              </a:rPr>
              <a:t>Biotech’s </a:t>
            </a:r>
            <a:r>
              <a:rPr lang="en-GB" dirty="0">
                <a:solidFill>
                  <a:srgbClr val="58595B"/>
                </a:solidFill>
              </a:rPr>
              <a:t>scientific innovation is delivering</a:t>
            </a:r>
          </a:p>
          <a:p>
            <a:pPr lvl="3" eaLnBrk="1" hangingPunct="1">
              <a:lnSpc>
                <a:spcPct val="120000"/>
              </a:lnSpc>
              <a:spcBef>
                <a:spcPts val="600"/>
              </a:spcBef>
              <a:buSzPts val="1600"/>
              <a:buFont typeface="Arial" pitchFamily="34" charset="0"/>
              <a:buChar char="•"/>
            </a:pPr>
            <a:r>
              <a:rPr lang="en-GB" dirty="0">
                <a:solidFill>
                  <a:srgbClr val="58595B"/>
                </a:solidFill>
              </a:rPr>
              <a:t>Industry’s R&amp;D productivity is improving</a:t>
            </a:r>
          </a:p>
          <a:p>
            <a:pPr lvl="3" eaLnBrk="1" hangingPunct="1">
              <a:lnSpc>
                <a:spcPct val="120000"/>
              </a:lnSpc>
              <a:spcBef>
                <a:spcPts val="600"/>
              </a:spcBef>
              <a:buSzPts val="1600"/>
              <a:buFont typeface="Arial" pitchFamily="34" charset="0"/>
              <a:buChar char="•"/>
            </a:pPr>
            <a:r>
              <a:rPr lang="en-GB" dirty="0">
                <a:solidFill>
                  <a:srgbClr val="58595B"/>
                </a:solidFill>
              </a:rPr>
              <a:t>Empowered FDA is rewarding </a:t>
            </a:r>
            <a:r>
              <a:rPr lang="en-GB" dirty="0" smtClean="0">
                <a:solidFill>
                  <a:srgbClr val="58595B"/>
                </a:solidFill>
              </a:rPr>
              <a:t>innovation</a:t>
            </a:r>
          </a:p>
          <a:p>
            <a:pPr lvl="3" eaLnBrk="1" hangingPunct="1">
              <a:lnSpc>
                <a:spcPct val="120000"/>
              </a:lnSpc>
              <a:spcBef>
                <a:spcPts val="600"/>
              </a:spcBef>
              <a:buSzPts val="1600"/>
              <a:buFont typeface="Arial" pitchFamily="34" charset="0"/>
              <a:buChar char="•"/>
            </a:pPr>
            <a:r>
              <a:rPr lang="en-GB" dirty="0" smtClean="0">
                <a:solidFill>
                  <a:srgbClr val="58595B"/>
                </a:solidFill>
              </a:rPr>
              <a:t>New product cycle reinvigorating growth</a:t>
            </a:r>
          </a:p>
          <a:p>
            <a:pPr lvl="3" eaLnBrk="1" hangingPunct="1">
              <a:lnSpc>
                <a:spcPct val="120000"/>
              </a:lnSpc>
              <a:spcBef>
                <a:spcPts val="600"/>
              </a:spcBef>
              <a:buSzPts val="1600"/>
              <a:buFont typeface="Arial" pitchFamily="34" charset="0"/>
              <a:buChar char="•"/>
            </a:pPr>
            <a:r>
              <a:rPr lang="en-GB" dirty="0" smtClean="0">
                <a:solidFill>
                  <a:srgbClr val="58595B"/>
                </a:solidFill>
              </a:rPr>
              <a:t>Strong</a:t>
            </a:r>
            <a:r>
              <a:rPr lang="en-GB" dirty="0">
                <a:solidFill>
                  <a:srgbClr val="58595B"/>
                </a:solidFill>
              </a:rPr>
              <a:t>, robust, and rare defensive growth</a:t>
            </a:r>
          </a:p>
          <a:p>
            <a:pPr lvl="3" eaLnBrk="1" hangingPunct="1">
              <a:lnSpc>
                <a:spcPct val="120000"/>
              </a:lnSpc>
              <a:spcBef>
                <a:spcPts val="600"/>
              </a:spcBef>
              <a:buSzPts val="1600"/>
              <a:buFont typeface="Arial" pitchFamily="34" charset="0"/>
              <a:buChar char="•"/>
            </a:pPr>
            <a:r>
              <a:rPr lang="en-GB" dirty="0">
                <a:solidFill>
                  <a:srgbClr val="58595B"/>
                </a:solidFill>
              </a:rPr>
              <a:t>Demand inelasticity, pricing insensitivity</a:t>
            </a:r>
          </a:p>
          <a:p>
            <a:pPr lvl="3" eaLnBrk="1" hangingPunct="1">
              <a:lnSpc>
                <a:spcPct val="120000"/>
              </a:lnSpc>
              <a:spcBef>
                <a:spcPts val="600"/>
              </a:spcBef>
              <a:buSzPts val="1600"/>
              <a:buFont typeface="Arial" pitchFamily="34" charset="0"/>
              <a:buChar char="•"/>
            </a:pPr>
            <a:r>
              <a:rPr lang="en-GB" dirty="0" smtClean="0">
                <a:solidFill>
                  <a:srgbClr val="58595B"/>
                </a:solidFill>
              </a:rPr>
              <a:t>EPS growth underpinned by margin flexibility</a:t>
            </a:r>
          </a:p>
          <a:p>
            <a:pPr lvl="3" eaLnBrk="1" hangingPunct="1">
              <a:lnSpc>
                <a:spcPct val="120000"/>
              </a:lnSpc>
              <a:spcBef>
                <a:spcPts val="600"/>
              </a:spcBef>
              <a:buSzPts val="1600"/>
              <a:buFont typeface="Arial" pitchFamily="34" charset="0"/>
              <a:buChar char="•"/>
            </a:pPr>
            <a:r>
              <a:rPr lang="en-GB" dirty="0">
                <a:solidFill>
                  <a:srgbClr val="58595B"/>
                </a:solidFill>
              </a:rPr>
              <a:t>High barriers to entry, long product </a:t>
            </a:r>
            <a:r>
              <a:rPr lang="en-GB" dirty="0" smtClean="0">
                <a:solidFill>
                  <a:srgbClr val="58595B"/>
                </a:solidFill>
              </a:rPr>
              <a:t>cycles</a:t>
            </a:r>
          </a:p>
          <a:p>
            <a:pPr lvl="3" eaLnBrk="1" hangingPunct="1">
              <a:lnSpc>
                <a:spcPct val="120000"/>
              </a:lnSpc>
              <a:spcBef>
                <a:spcPts val="600"/>
              </a:spcBef>
              <a:buSzPts val="1600"/>
              <a:buFont typeface="Arial" pitchFamily="34" charset="0"/>
              <a:buChar char="•"/>
            </a:pPr>
            <a:r>
              <a:rPr lang="en-GB" dirty="0" smtClean="0">
                <a:solidFill>
                  <a:srgbClr val="58595B"/>
                </a:solidFill>
              </a:rPr>
              <a:t>Drug industry structure driving M&amp;A activity</a:t>
            </a:r>
            <a:endParaRPr lang="en-GB" dirty="0">
              <a:solidFill>
                <a:srgbClr val="58595B"/>
              </a:solidFill>
            </a:endParaRPr>
          </a:p>
          <a:p>
            <a:pPr marL="182562" lvl="3" indent="0" eaLnBrk="1" hangingPunct="1">
              <a:lnSpc>
                <a:spcPct val="120000"/>
              </a:lnSpc>
              <a:spcBef>
                <a:spcPts val="600"/>
              </a:spcBef>
              <a:buSzPts val="1600"/>
              <a:buNone/>
            </a:pPr>
            <a:endParaRPr lang="en-GB" dirty="0" smtClean="0">
              <a:solidFill>
                <a:srgbClr val="58595B"/>
              </a:solidFill>
            </a:endParaRPr>
          </a:p>
          <a:p>
            <a:pPr>
              <a:buNone/>
            </a:pPr>
            <a:endParaRPr lang="en-US" dirty="0"/>
          </a:p>
        </p:txBody>
      </p:sp>
      <p:pic>
        <p:nvPicPr>
          <p:cNvPr id="2050"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4" y="206149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323" y="243165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9" y="277250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8868" y="3142665"/>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59957" y="3507848"/>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60076" y="3873030"/>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62455" y="4238214"/>
            <a:ext cx="370151" cy="36518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www.clker.com/cliparts/u/B/V/9/F/u/red-wrong-cross-md.pn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9548829" y="4623652"/>
            <a:ext cx="370151" cy="36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8016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sz="quarter" idx="12"/>
          </p:nvPr>
        </p:nvSpPr>
        <p:spPr/>
        <p:txBody>
          <a:bodyPr/>
          <a:lstStyle/>
          <a:p>
            <a:pPr lvl="3" eaLnBrk="1" hangingPunct="1">
              <a:lnSpc>
                <a:spcPct val="120000"/>
              </a:lnSpc>
              <a:spcBef>
                <a:spcPts val="600"/>
              </a:spcBef>
              <a:buSzPts val="1600"/>
            </a:pPr>
            <a:endParaRPr lang="en-GB" dirty="0" smtClean="0">
              <a:solidFill>
                <a:srgbClr val="58595B"/>
              </a:solidFill>
            </a:endParaRPr>
          </a:p>
          <a:p>
            <a:pPr lvl="3" eaLnBrk="1" hangingPunct="1">
              <a:lnSpc>
                <a:spcPct val="120000"/>
              </a:lnSpc>
              <a:spcBef>
                <a:spcPts val="600"/>
              </a:spcBef>
              <a:buSzPts val="1600"/>
            </a:pPr>
            <a:endParaRPr lang="en-GB" dirty="0" smtClean="0">
              <a:solidFill>
                <a:srgbClr val="58595B"/>
              </a:solidFill>
            </a:endParaRPr>
          </a:p>
          <a:p>
            <a:pPr marL="0" indent="0" eaLnBrk="1" hangingPunct="1">
              <a:buFontTx/>
              <a:buNone/>
            </a:pPr>
            <a:endParaRPr lang="en-US" dirty="0" smtClean="0">
              <a:solidFill>
                <a:srgbClr val="58595B"/>
              </a:solidFill>
            </a:endParaRPr>
          </a:p>
        </p:txBody>
      </p:sp>
      <p:sp>
        <p:nvSpPr>
          <p:cNvPr id="58370" name="Rectangle 2"/>
          <p:cNvSpPr>
            <a:spLocks noGrp="1" noChangeArrowheads="1"/>
          </p:cNvSpPr>
          <p:nvPr>
            <p:ph type="title"/>
          </p:nvPr>
        </p:nvSpPr>
        <p:spPr/>
        <p:txBody>
          <a:bodyPr/>
          <a:lstStyle/>
          <a:p>
            <a:pPr eaLnBrk="1" hangingPunct="1"/>
            <a:r>
              <a:rPr lang="en-US" dirty="0" smtClean="0"/>
              <a:t>Conclusions</a:t>
            </a:r>
          </a:p>
        </p:txBody>
      </p:sp>
      <p:sp>
        <p:nvSpPr>
          <p:cNvPr id="58372" name="Text Box 5"/>
          <p:cNvSpPr txBox="1">
            <a:spLocks noChangeArrowheads="1"/>
          </p:cNvSpPr>
          <p:nvPr/>
        </p:nvSpPr>
        <p:spPr bwMode="gray">
          <a:xfrm>
            <a:off x="434975" y="6592888"/>
            <a:ext cx="0" cy="122237"/>
          </a:xfrm>
          <a:prstGeom prst="rect">
            <a:avLst/>
          </a:prstGeom>
          <a:noFill/>
          <a:ln w="9525">
            <a:noFill/>
            <a:miter lim="800000"/>
            <a:headEnd/>
            <a:tailEnd/>
          </a:ln>
        </p:spPr>
        <p:txBody>
          <a:bodyPr wrap="none" lIns="0" tIns="0" rIns="0" bIns="0">
            <a:spAutoFit/>
          </a:bodyPr>
          <a:lstStyle/>
          <a:p>
            <a:pPr defTabSz="1035050" eaLnBrk="1" hangingPunct="1"/>
            <a:endParaRPr lang="en-GB" sz="800">
              <a:solidFill>
                <a:schemeClr val="bg2"/>
              </a:solidFill>
            </a:endParaRPr>
          </a:p>
        </p:txBody>
      </p:sp>
      <p:sp>
        <p:nvSpPr>
          <p:cNvPr id="58373" name="Text Placeholder 2"/>
          <p:cNvSpPr txBox="1">
            <a:spLocks/>
          </p:cNvSpPr>
          <p:nvPr/>
        </p:nvSpPr>
        <p:spPr bwMode="auto">
          <a:xfrm>
            <a:off x="340705" y="971186"/>
            <a:ext cx="9847263" cy="481012"/>
          </a:xfrm>
          <a:prstGeom prst="rect">
            <a:avLst/>
          </a:prstGeom>
          <a:noFill/>
          <a:ln w="9525">
            <a:noFill/>
            <a:miter lim="800000"/>
            <a:headEnd/>
            <a:tailEnd/>
          </a:ln>
        </p:spPr>
        <p:txBody>
          <a:bodyPr/>
          <a:lstStyle/>
          <a:p>
            <a:pPr eaLnBrk="1" hangingPunct="1">
              <a:lnSpc>
                <a:spcPts val="3200"/>
              </a:lnSpc>
            </a:pPr>
            <a:r>
              <a:rPr lang="en-US" sz="2800" dirty="0" smtClean="0">
                <a:solidFill>
                  <a:srgbClr val="E07E27"/>
                </a:solidFill>
              </a:rPr>
              <a:t>Biotech sector offers well-priced durable defensive growth</a:t>
            </a:r>
            <a:endParaRPr lang="en-GB" sz="2800" dirty="0">
              <a:solidFill>
                <a:srgbClr val="E07E27"/>
              </a:solidFill>
            </a:endParaRPr>
          </a:p>
        </p:txBody>
      </p:sp>
      <p:sp>
        <p:nvSpPr>
          <p:cNvPr id="9" name="Content Placeholder 5"/>
          <p:cNvSpPr>
            <a:spLocks noGrp="1"/>
          </p:cNvSpPr>
          <p:nvPr>
            <p:ph idx="1"/>
          </p:nvPr>
        </p:nvSpPr>
        <p:spPr>
          <a:xfrm>
            <a:off x="437049" y="1634830"/>
            <a:ext cx="9831387" cy="5124450"/>
          </a:xfrm>
        </p:spPr>
        <p:txBody>
          <a:bodyPr/>
          <a:lstStyle/>
          <a:p>
            <a:pPr lvl="2" eaLnBrk="1" hangingPunct="1">
              <a:lnSpc>
                <a:spcPct val="120000"/>
              </a:lnSpc>
              <a:spcBef>
                <a:spcPts val="1800"/>
              </a:spcBef>
              <a:buSzPts val="1600"/>
            </a:pPr>
            <a:r>
              <a:rPr lang="en-US" b="1" dirty="0" smtClean="0">
                <a:solidFill>
                  <a:srgbClr val="58595B"/>
                </a:solidFill>
              </a:rPr>
              <a:t>Performance of recent years reflects the market catching up with fundamental progress</a:t>
            </a:r>
            <a:endParaRPr lang="en-US" b="1" baseline="30000" dirty="0" smtClean="0">
              <a:solidFill>
                <a:srgbClr val="58595B"/>
              </a:solidFill>
            </a:endParaRPr>
          </a:p>
          <a:p>
            <a:pPr lvl="3" eaLnBrk="1" hangingPunct="1">
              <a:lnSpc>
                <a:spcPct val="120000"/>
              </a:lnSpc>
              <a:spcBef>
                <a:spcPts val="600"/>
              </a:spcBef>
              <a:buSzPts val="1600"/>
            </a:pPr>
            <a:r>
              <a:rPr lang="en-GB" dirty="0" smtClean="0">
                <a:solidFill>
                  <a:srgbClr val="58595B"/>
                </a:solidFill>
              </a:rPr>
              <a:t>A major new product cycle has commenced driving revenues, earnings and strong cash flow</a:t>
            </a:r>
          </a:p>
          <a:p>
            <a:pPr lvl="3" eaLnBrk="1" hangingPunct="1">
              <a:lnSpc>
                <a:spcPct val="120000"/>
              </a:lnSpc>
              <a:spcBef>
                <a:spcPts val="600"/>
              </a:spcBef>
              <a:buSzPts val="1600"/>
            </a:pPr>
            <a:r>
              <a:rPr lang="en-GB" dirty="0" smtClean="0">
                <a:solidFill>
                  <a:srgbClr val="58595B"/>
                </a:solidFill>
              </a:rPr>
              <a:t>Having turned the corner of profitability, this global growth industry has come of age in recent years</a:t>
            </a:r>
          </a:p>
          <a:p>
            <a:pPr lvl="3" eaLnBrk="1" hangingPunct="1">
              <a:lnSpc>
                <a:spcPct val="120000"/>
              </a:lnSpc>
              <a:spcBef>
                <a:spcPts val="600"/>
              </a:spcBef>
              <a:buSzPts val="1600"/>
            </a:pPr>
            <a:r>
              <a:rPr lang="en-GB" dirty="0" smtClean="0">
                <a:solidFill>
                  <a:srgbClr val="58595B"/>
                </a:solidFill>
              </a:rPr>
              <a:t>Despite talk of a biotech bubble, several metrics suggests rationality rather than exuberance</a:t>
            </a:r>
          </a:p>
          <a:p>
            <a:pPr lvl="2" eaLnBrk="1" hangingPunct="1">
              <a:lnSpc>
                <a:spcPct val="120000"/>
              </a:lnSpc>
              <a:spcBef>
                <a:spcPts val="1800"/>
              </a:spcBef>
              <a:buSzPts val="1600"/>
            </a:pPr>
            <a:r>
              <a:rPr lang="en-US" b="1" dirty="0" smtClean="0">
                <a:solidFill>
                  <a:srgbClr val="58595B"/>
                </a:solidFill>
              </a:rPr>
              <a:t>Outlook positive for further growth as innovation (supply) meets demographics (demand)</a:t>
            </a:r>
          </a:p>
          <a:p>
            <a:pPr lvl="3" eaLnBrk="1" hangingPunct="1">
              <a:lnSpc>
                <a:spcPct val="120000"/>
              </a:lnSpc>
              <a:spcBef>
                <a:spcPts val="600"/>
              </a:spcBef>
              <a:buSzPts val="1600"/>
            </a:pPr>
            <a:r>
              <a:rPr lang="en-US" dirty="0" smtClean="0">
                <a:solidFill>
                  <a:srgbClr val="58595B"/>
                </a:solidFill>
              </a:rPr>
              <a:t>Advances in information technology are driving better understanding of health and disease</a:t>
            </a:r>
          </a:p>
          <a:p>
            <a:pPr lvl="3" eaLnBrk="1" hangingPunct="1">
              <a:lnSpc>
                <a:spcPct val="120000"/>
              </a:lnSpc>
              <a:spcBef>
                <a:spcPts val="600"/>
              </a:spcBef>
              <a:buSzPts val="1600"/>
            </a:pPr>
            <a:r>
              <a:rPr lang="en-GB" dirty="0" smtClean="0">
                <a:solidFill>
                  <a:srgbClr val="58595B"/>
                </a:solidFill>
              </a:rPr>
              <a:t>Proliferation </a:t>
            </a:r>
            <a:r>
              <a:rPr lang="en-GB" dirty="0">
                <a:solidFill>
                  <a:srgbClr val="58595B"/>
                </a:solidFill>
              </a:rPr>
              <a:t>of tools and technologies are enabling new ways of targeting molecular basis of </a:t>
            </a:r>
            <a:r>
              <a:rPr lang="en-GB" dirty="0" smtClean="0">
                <a:solidFill>
                  <a:srgbClr val="58595B"/>
                </a:solidFill>
              </a:rPr>
              <a:t>disease</a:t>
            </a:r>
          </a:p>
          <a:p>
            <a:pPr lvl="3" eaLnBrk="1" hangingPunct="1">
              <a:lnSpc>
                <a:spcPct val="120000"/>
              </a:lnSpc>
              <a:spcBef>
                <a:spcPts val="600"/>
              </a:spcBef>
              <a:buSzPts val="1600"/>
            </a:pPr>
            <a:r>
              <a:rPr lang="en-GB" dirty="0" smtClean="0">
                <a:solidFill>
                  <a:srgbClr val="58595B"/>
                </a:solidFill>
              </a:rPr>
              <a:t>Innovative revolutionary medicines without competition will continue to have strong pricing power</a:t>
            </a:r>
            <a:endParaRPr lang="en-US" dirty="0" smtClean="0">
              <a:solidFill>
                <a:srgbClr val="58595B"/>
              </a:solidFill>
            </a:endParaRPr>
          </a:p>
          <a:p>
            <a:pPr lvl="2" eaLnBrk="1" hangingPunct="1">
              <a:lnSpc>
                <a:spcPct val="120000"/>
              </a:lnSpc>
              <a:spcBef>
                <a:spcPts val="1800"/>
              </a:spcBef>
              <a:buSzPts val="1600"/>
            </a:pPr>
            <a:r>
              <a:rPr lang="en-US" b="1" dirty="0" smtClean="0">
                <a:solidFill>
                  <a:srgbClr val="58595B"/>
                </a:solidFill>
              </a:rPr>
              <a:t>In the near-term we’re focused on “domain domination”, R&amp;D success, capital allocation</a:t>
            </a:r>
          </a:p>
          <a:p>
            <a:pPr lvl="3" eaLnBrk="1" hangingPunct="1">
              <a:lnSpc>
                <a:spcPct val="120000"/>
              </a:lnSpc>
              <a:spcBef>
                <a:spcPts val="600"/>
              </a:spcBef>
              <a:buSzPts val="1600"/>
            </a:pPr>
            <a:r>
              <a:rPr lang="en-US" dirty="0">
                <a:solidFill>
                  <a:srgbClr val="58595B"/>
                </a:solidFill>
              </a:rPr>
              <a:t>PBMs and arrival of biosimilars more a challenge to sentiment than fundamentals in near-term</a:t>
            </a:r>
          </a:p>
          <a:p>
            <a:pPr lvl="3" eaLnBrk="1" hangingPunct="1">
              <a:lnSpc>
                <a:spcPct val="120000"/>
              </a:lnSpc>
              <a:spcBef>
                <a:spcPts val="600"/>
              </a:spcBef>
              <a:buSzPts val="1600"/>
            </a:pPr>
            <a:r>
              <a:rPr lang="en-GB" dirty="0" smtClean="0">
                <a:solidFill>
                  <a:srgbClr val="58595B"/>
                </a:solidFill>
              </a:rPr>
              <a:t>Wary of current hot technology areas; focused on high quality teams building long-term value</a:t>
            </a:r>
          </a:p>
          <a:p>
            <a:pPr>
              <a:buNone/>
            </a:pPr>
            <a:endParaRPr lang="en-US" dirty="0" smtClean="0"/>
          </a:p>
        </p:txBody>
      </p:sp>
    </p:spTree>
    <p:extLst>
      <p:ext uri="{BB962C8B-B14F-4D97-AF65-F5344CB8AC3E}">
        <p14:creationId xmlns:p14="http://schemas.microsoft.com/office/powerpoint/2010/main" val="18915988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Content Placeholder 1"/>
          <p:cNvSpPr>
            <a:spLocks noGrp="1"/>
          </p:cNvSpPr>
          <p:nvPr>
            <p:ph idx="1"/>
          </p:nvPr>
        </p:nvSpPr>
        <p:spPr>
          <a:xfrm>
            <a:off x="459031" y="1595074"/>
            <a:ext cx="9831387" cy="5124450"/>
          </a:xfrm>
        </p:spPr>
        <p:txBody>
          <a:bodyPr/>
          <a:lstStyle/>
          <a:p>
            <a:pPr marL="0">
              <a:lnSpc>
                <a:spcPct val="100000"/>
              </a:lnSpc>
              <a:spcAft>
                <a:spcPts val="0"/>
              </a:spcAft>
              <a:buNone/>
            </a:pPr>
            <a:r>
              <a:rPr lang="en-GB" sz="800" dirty="0" smtClean="0">
                <a:solidFill>
                  <a:srgbClr val="58595B"/>
                </a:solidFill>
              </a:rPr>
              <a:t>Important Information: </a:t>
            </a:r>
          </a:p>
          <a:p>
            <a:pPr marL="0">
              <a:lnSpc>
                <a:spcPct val="100000"/>
              </a:lnSpc>
              <a:spcAft>
                <a:spcPts val="0"/>
              </a:spcAft>
              <a:buNone/>
            </a:pPr>
            <a:r>
              <a:rPr lang="en-GB" sz="800" b="0" dirty="0" smtClean="0">
                <a:solidFill>
                  <a:srgbClr val="58595B"/>
                </a:solidFill>
              </a:rPr>
              <a:t>This document is </a:t>
            </a:r>
            <a:r>
              <a:rPr lang="en-US" sz="800" b="0" dirty="0" smtClean="0">
                <a:solidFill>
                  <a:srgbClr val="58595B"/>
                </a:solidFill>
              </a:rPr>
              <a:t>provided for the sole use of the intended recipient and is not a financial promotion. It shall not and does not constitute an offer or solicitation of an offer to make an investment into any fund managed by Polar Capital. It may not be reproduced in any form without the express permission of Polar Capital and is not intended for private investors. This document is only made available to professional clients and eligible counterparties. The law restricts distribution of this document in certain jurisdictions; therefore, it is the responsibility of the reader to inform themselves about and observe any such restrictions.</a:t>
            </a:r>
            <a:r>
              <a:rPr lang="en-US" sz="800" b="0" u="sng" dirty="0" smtClean="0">
                <a:solidFill>
                  <a:srgbClr val="58595B"/>
                </a:solidFill>
              </a:rPr>
              <a:t> </a:t>
            </a:r>
            <a:r>
              <a:rPr lang="en-US" sz="800" b="0" dirty="0" smtClean="0">
                <a:solidFill>
                  <a:srgbClr val="58595B"/>
                </a:solidFill>
              </a:rPr>
              <a:t>It is the responsibility of any person/s  in possession of this document to inform themselves of, and to observe, all applicable laws and regulations of any relevant jurisdiction. It is not designed to contain information material to an investor’s decision to invest in Polar Capital Funds Plc – Biotechnology Fund.  SUCH INFORMATION, INCLUDING RELEVANT RISK FACTORS, IS CONTAINED IN THE FUND’S OFFER DOCUMENT WHICH MUST BE READ BY ANY PROSPECTIVE INVESTOR. </a:t>
            </a:r>
          </a:p>
          <a:p>
            <a:pPr marL="0">
              <a:lnSpc>
                <a:spcPct val="100000"/>
              </a:lnSpc>
              <a:spcAft>
                <a:spcPts val="0"/>
              </a:spcAft>
              <a:buNone/>
            </a:pPr>
            <a:endParaRPr lang="en-GB" sz="800" b="0" dirty="0" smtClean="0">
              <a:solidFill>
                <a:srgbClr val="58595B"/>
              </a:solidFill>
            </a:endParaRPr>
          </a:p>
          <a:p>
            <a:pPr marL="0">
              <a:lnSpc>
                <a:spcPct val="100000"/>
              </a:lnSpc>
              <a:spcAft>
                <a:spcPts val="0"/>
              </a:spcAft>
              <a:buNone/>
            </a:pPr>
            <a:r>
              <a:rPr lang="en-GB" sz="800" dirty="0" smtClean="0">
                <a:solidFill>
                  <a:srgbClr val="58595B"/>
                </a:solidFill>
              </a:rPr>
              <a:t>Statements/Opinions/Views: </a:t>
            </a:r>
          </a:p>
          <a:p>
            <a:pPr marL="0">
              <a:lnSpc>
                <a:spcPct val="100000"/>
              </a:lnSpc>
              <a:spcAft>
                <a:spcPts val="0"/>
              </a:spcAft>
              <a:buNone/>
            </a:pPr>
            <a:r>
              <a:rPr lang="en-GB" sz="800" b="0" dirty="0" smtClean="0">
                <a:solidFill>
                  <a:srgbClr val="58595B"/>
                </a:solidFill>
              </a:rPr>
              <a:t>All opinions and estimates constitute the best judgment of Polar Capital as of the date hereof, but are subject to change without notice, and do not necessarily represent the views of Polar Capital. This material does not constitute legal or accounting advice; readers should contact their legal and accounting professionals for such information. All sources are Polar Capital unless otherwise stated.</a:t>
            </a:r>
          </a:p>
          <a:p>
            <a:pPr marL="0">
              <a:lnSpc>
                <a:spcPct val="100000"/>
              </a:lnSpc>
              <a:spcAft>
                <a:spcPts val="0"/>
              </a:spcAft>
              <a:buNone/>
            </a:pPr>
            <a:endParaRPr lang="en-GB" sz="800" b="0" dirty="0" smtClean="0">
              <a:solidFill>
                <a:srgbClr val="58595B"/>
              </a:solidFill>
            </a:endParaRPr>
          </a:p>
          <a:p>
            <a:pPr marL="0">
              <a:lnSpc>
                <a:spcPct val="100000"/>
              </a:lnSpc>
              <a:spcAft>
                <a:spcPts val="0"/>
              </a:spcAft>
              <a:buNone/>
            </a:pPr>
            <a:r>
              <a:rPr lang="en-GB" sz="800" dirty="0" smtClean="0">
                <a:solidFill>
                  <a:srgbClr val="58595B"/>
                </a:solidFill>
              </a:rPr>
              <a:t>Third-party Data: </a:t>
            </a:r>
            <a:r>
              <a:rPr lang="en-GB" sz="800" b="0" dirty="0" smtClean="0">
                <a:solidFill>
                  <a:srgbClr val="58595B"/>
                </a:solidFill>
              </a:rPr>
              <a:t>Some information contained herein has been obtained from third party sources and has not been independently verified by Polar Capital. Neither Polar Capital nor any other party involved in or related to compiling, computing or creating the data makes any express or implied warranties or representations with respect to such data (or the results to be obtained by the use thereof), and all such parties hereby expressly disclaim all warranties of originality, accuracy, completeness, merchantability or fitness for a particular purpose with respect to any data contained herein.  </a:t>
            </a:r>
          </a:p>
          <a:p>
            <a:pPr marL="0">
              <a:lnSpc>
                <a:spcPct val="100000"/>
              </a:lnSpc>
              <a:spcAft>
                <a:spcPts val="0"/>
              </a:spcAft>
              <a:buNone/>
            </a:pPr>
            <a:endParaRPr lang="en-GB" sz="800" b="0" dirty="0" smtClean="0">
              <a:solidFill>
                <a:srgbClr val="58595B"/>
              </a:solidFill>
            </a:endParaRPr>
          </a:p>
          <a:p>
            <a:pPr marL="0">
              <a:lnSpc>
                <a:spcPct val="100000"/>
              </a:lnSpc>
              <a:spcAft>
                <a:spcPts val="0"/>
              </a:spcAft>
              <a:buNone/>
            </a:pPr>
            <a:r>
              <a:rPr lang="en-GB" sz="800" dirty="0" smtClean="0">
                <a:solidFill>
                  <a:srgbClr val="58595B"/>
                </a:solidFill>
              </a:rPr>
              <a:t>Holdings:  </a:t>
            </a:r>
            <a:r>
              <a:rPr lang="en-GB" sz="800" b="0" dirty="0" smtClean="0">
                <a:solidFill>
                  <a:srgbClr val="58595B"/>
                </a:solidFill>
              </a:rPr>
              <a:t>Portfolio data is “as at” the date indicated and should not be relied upon as a complete or current listing of the holdings (or top holdings) of the fund. The holdings may represent only a small percentage of the aggregate portfolio holdings, are subject to change without notice, and may not represent current or future portfolio composition. Information on particular holdings may be withheld if it is in the fund’s best interest to do so. It should not be assumed that recommendations made in future will be profitable or will equal performance of the securities in this document.  A list of all recommendations made within the immediately preceding 12 months is available upon request.  This document is not a recommendation to purchase or sell any particular security.  It is designed to provide updated information to professional investors to enable them to monitor the Fund. No other persons should rely upon it.  </a:t>
            </a:r>
          </a:p>
          <a:p>
            <a:pPr marL="0">
              <a:lnSpc>
                <a:spcPct val="100000"/>
              </a:lnSpc>
              <a:spcAft>
                <a:spcPts val="0"/>
              </a:spcAft>
              <a:buNone/>
            </a:pPr>
            <a:endParaRPr lang="en-GB" sz="800" b="0" dirty="0" smtClean="0">
              <a:solidFill>
                <a:srgbClr val="58595B"/>
              </a:solidFill>
            </a:endParaRPr>
          </a:p>
          <a:p>
            <a:pPr marL="0">
              <a:lnSpc>
                <a:spcPct val="100000"/>
              </a:lnSpc>
              <a:spcAft>
                <a:spcPts val="0"/>
              </a:spcAft>
              <a:buNone/>
            </a:pPr>
            <a:r>
              <a:rPr lang="en-GB" sz="800" dirty="0" smtClean="0">
                <a:solidFill>
                  <a:srgbClr val="58595B"/>
                </a:solidFill>
              </a:rPr>
              <a:t>Benchmarks: </a:t>
            </a:r>
          </a:p>
          <a:p>
            <a:pPr marL="0">
              <a:lnSpc>
                <a:spcPct val="100000"/>
              </a:lnSpc>
              <a:spcAft>
                <a:spcPts val="0"/>
              </a:spcAft>
              <a:buNone/>
            </a:pPr>
            <a:r>
              <a:rPr lang="en-GB" sz="800" b="0" dirty="0" smtClean="0">
                <a:solidFill>
                  <a:srgbClr val="58595B"/>
                </a:solidFill>
              </a:rPr>
              <a:t>The following benchmark index is used: </a:t>
            </a:r>
            <a:r>
              <a:rPr lang="en-US" sz="800" b="0" dirty="0" smtClean="0">
                <a:solidFill>
                  <a:srgbClr val="58595B"/>
                </a:solidFill>
              </a:rPr>
              <a:t>NASDAQ Biotechnology Index</a:t>
            </a:r>
            <a:r>
              <a:rPr lang="en-GB" sz="800" b="0" dirty="0" smtClean="0">
                <a:solidFill>
                  <a:srgbClr val="58595B"/>
                </a:solidFill>
              </a:rPr>
              <a:t>. This benchmark is generally considered to be representative of the Biotechnology universe. This benchmark is a broad-based index which is used for comparative/illustrative purposes only and has been selected as it is well known and easily recognizable by investors. Please refer to </a:t>
            </a:r>
            <a:r>
              <a:rPr lang="en-US" sz="800" b="0" dirty="0" smtClean="0">
                <a:solidFill>
                  <a:srgbClr val="58595B"/>
                </a:solidFill>
              </a:rPr>
              <a:t>https://indexes.nasdaqomx.com/Index/Overview/NBI </a:t>
            </a:r>
            <a:r>
              <a:rPr lang="en-GB" sz="800" b="0" dirty="0" smtClean="0">
                <a:solidFill>
                  <a:srgbClr val="58595B"/>
                </a:solidFill>
              </a:rPr>
              <a:t>for further information on these indices. Comparisons to benchmarks have limitations as benchmarks’ volatility and other material characteristics that may differ from the fund. Security holdings, industry weightings and asset allocation made for the Fund may differ significantly from the benchmark. Accordingly, investment results and volatility of the fund may differ from those of the benchmark. The indices noted in this document are unmanaged, unavailable for direct investment, and are not subject to management fees, transaction costs or other types of expenses that the fund may incur. The performance of the indices reflects reinvestment of dividends and, where applicable, capital gain distributions. Therefore, investors should carefully consider these limitations and differences when evaluating the comparative benchmark data performance. Information regarding indices is included merely to show general trends in the periods indicated and is not intended to imply that the fund was similar to the indices in composition or risk.</a:t>
            </a:r>
          </a:p>
          <a:p>
            <a:pPr marL="0">
              <a:lnSpc>
                <a:spcPct val="100000"/>
              </a:lnSpc>
              <a:spcAft>
                <a:spcPts val="0"/>
              </a:spcAft>
              <a:buNone/>
            </a:pPr>
            <a:endParaRPr lang="en-GB" sz="800" b="0" dirty="0" smtClean="0">
              <a:solidFill>
                <a:srgbClr val="58595B"/>
              </a:solidFill>
            </a:endParaRPr>
          </a:p>
          <a:p>
            <a:pPr marL="0">
              <a:lnSpc>
                <a:spcPct val="100000"/>
              </a:lnSpc>
              <a:spcAft>
                <a:spcPts val="0"/>
              </a:spcAft>
              <a:buNone/>
            </a:pPr>
            <a:r>
              <a:rPr lang="en-GB" sz="800" dirty="0" smtClean="0">
                <a:solidFill>
                  <a:srgbClr val="58595B"/>
                </a:solidFill>
              </a:rPr>
              <a:t>Regulatory Status: </a:t>
            </a:r>
          </a:p>
          <a:p>
            <a:pPr marL="0">
              <a:lnSpc>
                <a:spcPct val="100000"/>
              </a:lnSpc>
              <a:spcAft>
                <a:spcPts val="0"/>
              </a:spcAft>
              <a:buNone/>
            </a:pPr>
            <a:r>
              <a:rPr lang="en-GB" sz="800" b="0" dirty="0" smtClean="0">
                <a:solidFill>
                  <a:srgbClr val="58595B"/>
                </a:solidFill>
              </a:rPr>
              <a:t>Polar Capital LLP is a limited liability partnership number OC314700. It is authorised and regulated by the UK Financial Conduct Authority (“FCA”) and is registered as an investment adviser with the US Securities &amp; Exchange Commission (“SEC”). A list of members is open to inspection at the registered office, 16 Palace Street, London, SW1E 5JD. </a:t>
            </a:r>
            <a:r>
              <a:rPr lang="en-US" sz="800" b="0" dirty="0" smtClean="0">
                <a:solidFill>
                  <a:srgbClr val="58595B"/>
                </a:solidFill>
              </a:rPr>
              <a:t>FCA authorized and regulated Investment Managers are expected to write to investors in funds they manage with details of any side letters they have entered into. The FCA considers a side letter to be an arrangement known to the investment manager which can reasonably be expected to provide one investor with more materially favorable rights, than those afforded to other investors. These rights may, for example, include enhanced redemption rights, capacity commitments or the provision of portfolio transparency information which are not generally available. The Fund and the Investment Manager are not aware of, or party to, any such arrangement whereby an investor has any preferential redemption rights. However, in exceptional circumstances, such as where an investor seeds a new fund or expresses a wish to invest in the Fund over time, certain investors have been or may be provided with portfolio transparency information and/or capacity commitments which are not generally available. Investors who have any questions concerning side letters or related arrangements should contact the Polar Capital Desk at the Administrator on (+353) 1 434 5007. The Fund is prepared to instruct the custodian of the Fund, upon request, to make available to investors portfolio custody position balance reports monthly in arrears.</a:t>
            </a:r>
            <a:endParaRPr lang="en-GB" sz="800" b="0" dirty="0" smtClean="0">
              <a:solidFill>
                <a:srgbClr val="58595B"/>
              </a:solidFill>
            </a:endParaRPr>
          </a:p>
          <a:p>
            <a:pPr marL="0" lvl="1" indent="1588" algn="just" eaLnBrk="1" hangingPunct="1">
              <a:lnSpc>
                <a:spcPct val="100000"/>
              </a:lnSpc>
              <a:spcBef>
                <a:spcPts val="600"/>
              </a:spcBef>
              <a:spcAft>
                <a:spcPts val="0"/>
              </a:spcAft>
              <a:buNone/>
            </a:pPr>
            <a:endParaRPr lang="en-GB" sz="800" dirty="0" smtClean="0">
              <a:solidFill>
                <a:srgbClr val="58595B"/>
              </a:solidFill>
              <a:latin typeface="Arial" pitchFamily="34" charset="0"/>
              <a:cs typeface="Arial" pitchFamily="34" charset="0"/>
            </a:endParaRPr>
          </a:p>
        </p:txBody>
      </p:sp>
      <p:sp>
        <p:nvSpPr>
          <p:cNvPr id="55298" name="Text Placeholder 2"/>
          <p:cNvSpPr>
            <a:spLocks noGrp="1"/>
          </p:cNvSpPr>
          <p:nvPr>
            <p:ph type="body" sz="quarter" idx="12"/>
          </p:nvPr>
        </p:nvSpPr>
        <p:spPr>
          <a:xfrm>
            <a:off x="434975" y="1085850"/>
            <a:ext cx="9847263" cy="481013"/>
          </a:xfrm>
        </p:spPr>
        <p:txBody>
          <a:bodyPr/>
          <a:lstStyle/>
          <a:p>
            <a:pPr marL="0" indent="0" algn="r" eaLnBrk="1" hangingPunct="1">
              <a:lnSpc>
                <a:spcPct val="100000"/>
              </a:lnSpc>
              <a:spcBef>
                <a:spcPts val="0"/>
              </a:spcBef>
              <a:buNone/>
            </a:pPr>
            <a:r>
              <a:rPr lang="en-GB" sz="1000" b="1" dirty="0" smtClean="0">
                <a:solidFill>
                  <a:schemeClr val="accent1"/>
                </a:solidFill>
              </a:rPr>
              <a:t>Polar Capital</a:t>
            </a:r>
            <a:br>
              <a:rPr lang="en-GB" sz="1000" b="1" dirty="0" smtClean="0">
                <a:solidFill>
                  <a:schemeClr val="accent1"/>
                </a:solidFill>
              </a:rPr>
            </a:br>
            <a:r>
              <a:rPr lang="en-GB" sz="1000" b="1" dirty="0" smtClean="0">
                <a:solidFill>
                  <a:schemeClr val="accent1"/>
                </a:solidFill>
              </a:rPr>
              <a:t>16 Palace Street</a:t>
            </a:r>
          </a:p>
          <a:p>
            <a:pPr marL="0" indent="0" algn="r" eaLnBrk="1" hangingPunct="1">
              <a:lnSpc>
                <a:spcPct val="100000"/>
              </a:lnSpc>
              <a:spcBef>
                <a:spcPts val="0"/>
              </a:spcBef>
              <a:buNone/>
            </a:pPr>
            <a:r>
              <a:rPr lang="en-GB" sz="1000" b="1" dirty="0" smtClean="0">
                <a:solidFill>
                  <a:schemeClr val="accent1"/>
                </a:solidFill>
              </a:rPr>
              <a:t>London SW1E 5JD </a:t>
            </a:r>
          </a:p>
          <a:p>
            <a:pPr marL="0" indent="0" algn="r" eaLnBrk="1" hangingPunct="1">
              <a:lnSpc>
                <a:spcPct val="100000"/>
              </a:lnSpc>
              <a:spcBef>
                <a:spcPts val="200"/>
              </a:spcBef>
              <a:spcAft>
                <a:spcPts val="200"/>
              </a:spcAft>
            </a:pPr>
            <a:endParaRPr lang="en-GB" sz="1000" b="1" dirty="0" smtClean="0">
              <a:solidFill>
                <a:schemeClr val="accent1"/>
              </a:solidFill>
            </a:endParaRPr>
          </a:p>
        </p:txBody>
      </p:sp>
      <p:sp>
        <p:nvSpPr>
          <p:cNvPr id="55299" name="Title 3"/>
          <p:cNvSpPr>
            <a:spLocks noGrp="1"/>
          </p:cNvSpPr>
          <p:nvPr>
            <p:ph type="title"/>
          </p:nvPr>
        </p:nvSpPr>
        <p:spPr>
          <a:xfrm>
            <a:off x="428625" y="366713"/>
            <a:ext cx="8166100" cy="458787"/>
          </a:xfrm>
        </p:spPr>
        <p:txBody>
          <a:bodyPr/>
          <a:lstStyle/>
          <a:p>
            <a:pPr eaLnBrk="1" hangingPunct="1"/>
            <a:r>
              <a:rPr dirty="0" smtClean="0"/>
              <a:t>Important Information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Content Placeholder 1"/>
          <p:cNvSpPr>
            <a:spLocks noGrp="1"/>
          </p:cNvSpPr>
          <p:nvPr>
            <p:ph idx="1"/>
          </p:nvPr>
        </p:nvSpPr>
        <p:spPr>
          <a:xfrm>
            <a:off x="450239" y="1588493"/>
            <a:ext cx="9831387" cy="5124450"/>
          </a:xfrm>
        </p:spPr>
        <p:txBody>
          <a:bodyPr/>
          <a:lstStyle/>
          <a:p>
            <a:pPr marL="0">
              <a:lnSpc>
                <a:spcPct val="100000"/>
              </a:lnSpc>
              <a:spcAft>
                <a:spcPts val="0"/>
              </a:spcAft>
              <a:buNone/>
            </a:pPr>
            <a:r>
              <a:rPr lang="en-GB" sz="800" dirty="0" smtClean="0">
                <a:solidFill>
                  <a:srgbClr val="58595B"/>
                </a:solidFill>
              </a:rPr>
              <a:t>Information Subject to Change: </a:t>
            </a:r>
          </a:p>
          <a:p>
            <a:pPr marL="0">
              <a:lnSpc>
                <a:spcPct val="100000"/>
              </a:lnSpc>
              <a:spcAft>
                <a:spcPts val="0"/>
              </a:spcAft>
              <a:buNone/>
            </a:pPr>
            <a:r>
              <a:rPr lang="en-GB" sz="800" b="0" dirty="0" smtClean="0">
                <a:solidFill>
                  <a:srgbClr val="58595B"/>
                </a:solidFill>
              </a:rPr>
              <a:t>The information contained herein is subject to change, without notice, at the discretion of Polar Capital and Polar Capital does not undertake to revise or update this information in any way.</a:t>
            </a:r>
          </a:p>
          <a:p>
            <a:pPr marL="0">
              <a:lnSpc>
                <a:spcPct val="100000"/>
              </a:lnSpc>
              <a:spcAft>
                <a:spcPts val="0"/>
              </a:spcAft>
              <a:buNone/>
            </a:pPr>
            <a:r>
              <a:rPr lang="en-GB" sz="800" b="0" dirty="0" smtClean="0">
                <a:solidFill>
                  <a:srgbClr val="58595B"/>
                </a:solidFill>
              </a:rPr>
              <a:t> </a:t>
            </a:r>
          </a:p>
          <a:p>
            <a:pPr marL="0">
              <a:lnSpc>
                <a:spcPct val="100000"/>
              </a:lnSpc>
              <a:spcAft>
                <a:spcPts val="0"/>
              </a:spcAft>
              <a:buNone/>
            </a:pPr>
            <a:r>
              <a:rPr lang="en-GB" sz="800" dirty="0" smtClean="0">
                <a:solidFill>
                  <a:srgbClr val="58595B"/>
                </a:solidFill>
              </a:rPr>
              <a:t>Forecasts: </a:t>
            </a:r>
          </a:p>
          <a:p>
            <a:pPr marL="0">
              <a:lnSpc>
                <a:spcPct val="100000"/>
              </a:lnSpc>
              <a:spcAft>
                <a:spcPts val="0"/>
              </a:spcAft>
              <a:buNone/>
            </a:pPr>
            <a:r>
              <a:rPr lang="en-GB" sz="800" b="0" dirty="0" smtClean="0">
                <a:solidFill>
                  <a:srgbClr val="58595B"/>
                </a:solidFill>
              </a:rPr>
              <a:t>References to future returns are not promises or estimates of actual returns Polar Capital may achieve. Forecasts contained herein are for illustrative purposes only and does not constitute advice or a recommendation. Forecasts are based upon subjective estimates and assumptions about circumstances and events that have not and may not take place.  </a:t>
            </a:r>
          </a:p>
          <a:p>
            <a:pPr marL="0">
              <a:lnSpc>
                <a:spcPct val="100000"/>
              </a:lnSpc>
              <a:spcAft>
                <a:spcPts val="0"/>
              </a:spcAft>
              <a:buNone/>
            </a:pPr>
            <a:endParaRPr lang="en-GB" sz="800" b="0" dirty="0" smtClean="0">
              <a:solidFill>
                <a:srgbClr val="58595B"/>
              </a:solidFill>
            </a:endParaRPr>
          </a:p>
          <a:p>
            <a:pPr marL="0">
              <a:lnSpc>
                <a:spcPct val="100000"/>
              </a:lnSpc>
              <a:spcAft>
                <a:spcPts val="0"/>
              </a:spcAft>
              <a:buNone/>
            </a:pPr>
            <a:r>
              <a:rPr lang="en-GB" sz="800" dirty="0" smtClean="0">
                <a:solidFill>
                  <a:srgbClr val="58595B"/>
                </a:solidFill>
              </a:rPr>
              <a:t>Performance/Investment Process/Risk: </a:t>
            </a:r>
          </a:p>
          <a:p>
            <a:pPr marL="0">
              <a:lnSpc>
                <a:spcPct val="100000"/>
              </a:lnSpc>
              <a:spcAft>
                <a:spcPts val="0"/>
              </a:spcAft>
              <a:buNone/>
            </a:pPr>
            <a:r>
              <a:rPr lang="en-GB" sz="800" b="0" dirty="0" smtClean="0">
                <a:solidFill>
                  <a:srgbClr val="58595B"/>
                </a:solidFill>
              </a:rPr>
              <a:t>Performance is shown net of fees and expenses and includes the reinvestment of dividends and capital gain distributions. Factors affecting fund performance may include changes in market conditions and interest rates and in response to other economic, political, or financial developments. Past performance is not a guide to or indicative of future results. Future returns are not guaranteed and a loss of principal may occur. Investments are not insured by the FDIC (or any other state or federal agency), or guaranteed by any bank, and may lose value.  No investment process or strategy is free of risk and there is no guarantee that the investment process or strategy described herein will be profitable. </a:t>
            </a:r>
          </a:p>
          <a:p>
            <a:pPr marL="0">
              <a:lnSpc>
                <a:spcPct val="100000"/>
              </a:lnSpc>
              <a:spcAft>
                <a:spcPts val="0"/>
              </a:spcAft>
              <a:buNone/>
            </a:pPr>
            <a:endParaRPr lang="en-GB" sz="800" b="0" dirty="0" smtClean="0">
              <a:solidFill>
                <a:srgbClr val="58595B"/>
              </a:solidFill>
            </a:endParaRPr>
          </a:p>
          <a:p>
            <a:pPr marL="0">
              <a:lnSpc>
                <a:spcPct val="100000"/>
              </a:lnSpc>
              <a:spcAft>
                <a:spcPts val="0"/>
              </a:spcAft>
              <a:buNone/>
            </a:pPr>
            <a:r>
              <a:rPr lang="en-GB" sz="800" dirty="0" smtClean="0">
                <a:solidFill>
                  <a:srgbClr val="58595B"/>
                </a:solidFill>
              </a:rPr>
              <a:t>Allocations: </a:t>
            </a:r>
          </a:p>
          <a:p>
            <a:pPr marL="0">
              <a:lnSpc>
                <a:spcPct val="100000"/>
              </a:lnSpc>
              <a:spcAft>
                <a:spcPts val="0"/>
              </a:spcAft>
              <a:buNone/>
            </a:pPr>
            <a:r>
              <a:rPr lang="en-GB" sz="800" b="0" dirty="0" smtClean="0">
                <a:solidFill>
                  <a:srgbClr val="58595B"/>
                </a:solidFill>
              </a:rPr>
              <a:t>The strategy allocation percentages set forth in this document are estimates and actual percentages may vary from time-to-time. The types of investments presented herein will not always have the same comparable risks and returns. Please see the private placement memorandum for a description of the investment allocations as well as the risks associated therewith. Please note that the fund may elect to invest assets in different investment sectors from those depicted herein, which may entail additional and/or different risks. Performance of the fund is dependent on the Investment Manager’s ability to identify and access appropriate investments, and balance assets to maximize return to the fund while minimizing its risk. The actual investments in the fund may or may not be the same or in the same proportion as those shown herein. </a:t>
            </a:r>
          </a:p>
          <a:p>
            <a:pPr marL="0">
              <a:lnSpc>
                <a:spcPct val="100000"/>
              </a:lnSpc>
              <a:spcAft>
                <a:spcPts val="0"/>
              </a:spcAft>
              <a:buNone/>
            </a:pPr>
            <a:r>
              <a:rPr lang="en-GB" sz="800" b="0" dirty="0" smtClean="0">
                <a:solidFill>
                  <a:srgbClr val="58595B"/>
                </a:solidFill>
              </a:rPr>
              <a:t> </a:t>
            </a:r>
          </a:p>
          <a:p>
            <a:pPr marL="0">
              <a:lnSpc>
                <a:spcPct val="100000"/>
              </a:lnSpc>
              <a:spcAft>
                <a:spcPts val="0"/>
              </a:spcAft>
              <a:buNone/>
            </a:pPr>
            <a:r>
              <a:rPr lang="en-US" sz="800" dirty="0" smtClean="0">
                <a:solidFill>
                  <a:srgbClr val="58595B"/>
                </a:solidFill>
              </a:rPr>
              <a:t>Country Specific disclaimers: </a:t>
            </a:r>
          </a:p>
          <a:p>
            <a:pPr marL="0">
              <a:lnSpc>
                <a:spcPct val="100000"/>
              </a:lnSpc>
              <a:spcAft>
                <a:spcPts val="0"/>
              </a:spcAft>
              <a:buNone/>
            </a:pPr>
            <a:r>
              <a:rPr lang="en-US" sz="800" b="0" dirty="0" smtClean="0">
                <a:solidFill>
                  <a:srgbClr val="58595B"/>
                </a:solidFill>
              </a:rPr>
              <a:t>In the </a:t>
            </a:r>
            <a:r>
              <a:rPr lang="en-US" sz="800" dirty="0" smtClean="0">
                <a:solidFill>
                  <a:srgbClr val="58595B"/>
                </a:solidFill>
              </a:rPr>
              <a:t>United States </a:t>
            </a:r>
            <a:r>
              <a:rPr lang="en-US" sz="800" b="0" dirty="0" smtClean="0">
                <a:solidFill>
                  <a:srgbClr val="58595B"/>
                </a:solidFill>
              </a:rPr>
              <a:t>the fund shall only be available to or for the account of U.S. persons (as defined in Regulation S under the United States Securities Act of 1933, as amended (the "Securities Act")) who are "qualified purchasers" (as defined in the United States Investment Company Act of 1940, as amended (the "Company Act")) and "accredited investors" (as defined in Rule 501(a) under the Securities Act). The fund is not, and will not be, registered under the Securities Act or the securities laws of any of the states of the United States and interests therein may not be offered, sold or delivered directly or indirectly into the United States, or to or for the account or benefit of any US person, except pursuant to an exemption from, or in a transaction not subject to, the registration requirements of such securities laws. The securities will be subject to restrictions on transferability and resale. The Fund will not be registered under the Company Act.  </a:t>
            </a:r>
            <a:endParaRPr lang="en-GB" sz="800" b="0" dirty="0" smtClean="0">
              <a:solidFill>
                <a:srgbClr val="58595B"/>
              </a:solidFill>
            </a:endParaRPr>
          </a:p>
          <a:p>
            <a:pPr marL="0">
              <a:lnSpc>
                <a:spcPct val="100000"/>
              </a:lnSpc>
              <a:spcAft>
                <a:spcPts val="0"/>
              </a:spcAft>
              <a:buNone/>
            </a:pPr>
            <a:r>
              <a:rPr lang="en-GB" sz="800" b="0" dirty="0" smtClean="0">
                <a:solidFill>
                  <a:srgbClr val="58595B"/>
                </a:solidFill>
              </a:rPr>
              <a:t> </a:t>
            </a:r>
          </a:p>
          <a:p>
            <a:pPr marL="0" lvl="1" indent="1588" algn="just" eaLnBrk="1" hangingPunct="1">
              <a:lnSpc>
                <a:spcPct val="100000"/>
              </a:lnSpc>
              <a:spcBef>
                <a:spcPts val="600"/>
              </a:spcBef>
              <a:spcAft>
                <a:spcPts val="0"/>
              </a:spcAft>
              <a:buNone/>
            </a:pPr>
            <a:endParaRPr lang="en-GB" sz="800" dirty="0" smtClean="0">
              <a:solidFill>
                <a:srgbClr val="58595B"/>
              </a:solidFill>
            </a:endParaRPr>
          </a:p>
        </p:txBody>
      </p:sp>
      <p:sp>
        <p:nvSpPr>
          <p:cNvPr id="56323" name="Title 3"/>
          <p:cNvSpPr>
            <a:spLocks noGrp="1"/>
          </p:cNvSpPr>
          <p:nvPr>
            <p:ph type="title"/>
          </p:nvPr>
        </p:nvSpPr>
        <p:spPr>
          <a:xfrm>
            <a:off x="428625" y="366713"/>
            <a:ext cx="8166100" cy="458787"/>
          </a:xfrm>
        </p:spPr>
        <p:txBody>
          <a:bodyPr/>
          <a:lstStyle/>
          <a:p>
            <a:pPr eaLnBrk="1" hangingPunct="1"/>
            <a:r>
              <a:rPr smtClean="0"/>
              <a:t>Important Information Cont.</a:t>
            </a:r>
          </a:p>
        </p:txBody>
      </p:sp>
      <p:sp>
        <p:nvSpPr>
          <p:cNvPr id="6" name="Text Placeholder 2"/>
          <p:cNvSpPr txBox="1">
            <a:spLocks/>
          </p:cNvSpPr>
          <p:nvPr/>
        </p:nvSpPr>
        <p:spPr bwMode="auto">
          <a:xfrm>
            <a:off x="434975" y="1085850"/>
            <a:ext cx="9847263" cy="481013"/>
          </a:xfrm>
          <a:prstGeom prst="rect">
            <a:avLst/>
          </a:prstGeom>
          <a:noFill/>
          <a:ln w="9525">
            <a:noFill/>
            <a:miter lim="800000"/>
            <a:headEnd/>
            <a:tailEnd/>
          </a:ln>
        </p:spPr>
        <p:txBody>
          <a:bodyPr vert="horz" wrap="square" lIns="0" tIns="0" rIns="72000" bIns="36000" numCol="1" anchor="t" anchorCtr="0" compatLnSpc="1">
            <a:prstTxWarp prst="textNoShape">
              <a:avLst/>
            </a:prstTxWarp>
          </a:bodyPr>
          <a:lstStyle>
            <a:lvl1pPr marL="342900" indent="-342900" algn="l" defTabSz="1042988" rtl="0" eaLnBrk="0" fontAlgn="base" hangingPunct="0">
              <a:lnSpc>
                <a:spcPts val="3200"/>
              </a:lnSpc>
              <a:spcBef>
                <a:spcPct val="0"/>
              </a:spcBef>
              <a:spcAft>
                <a:spcPts val="0"/>
              </a:spcAft>
              <a:buFont typeface="Arial" charset="0"/>
              <a:buChar char="•"/>
              <a:defRPr sz="2800" b="0" kern="1200">
                <a:solidFill>
                  <a:schemeClr val="accent5"/>
                </a:solidFill>
                <a:latin typeface="+mn-lt"/>
                <a:ea typeface="+mn-ea"/>
                <a:cs typeface="+mn-cs"/>
              </a:defRPr>
            </a:lvl1pPr>
            <a:lvl2pPr marL="742950" indent="-741363" algn="l" defTabSz="1042988" rtl="0" eaLnBrk="0" fontAlgn="base" hangingPunct="0">
              <a:lnSpc>
                <a:spcPts val="1900"/>
              </a:lnSpc>
              <a:spcBef>
                <a:spcPct val="0"/>
              </a:spcBef>
              <a:spcAft>
                <a:spcPct val="0"/>
              </a:spcAft>
              <a:buFont typeface="Calibri" pitchFamily="34" charset="0"/>
              <a:buChar char="–"/>
              <a:defRPr sz="1600" kern="1200">
                <a:solidFill>
                  <a:schemeClr val="bg2"/>
                </a:solidFill>
                <a:latin typeface="+mn-lt"/>
                <a:ea typeface="+mn-ea"/>
                <a:cs typeface="+mn-cs"/>
              </a:defRPr>
            </a:lvl2pPr>
            <a:lvl3pPr marL="182563" indent="-182563" algn="l" defTabSz="1042988" rtl="0" eaLnBrk="0" fontAlgn="base" hangingPunct="0">
              <a:lnSpc>
                <a:spcPts val="1900"/>
              </a:lnSpc>
              <a:spcBef>
                <a:spcPts val="600"/>
              </a:spcBef>
              <a:spcAft>
                <a:spcPct val="0"/>
              </a:spcAft>
              <a:buClr>
                <a:srgbClr val="E07E27"/>
              </a:buClr>
              <a:buFont typeface="Arial" charset="0"/>
              <a:buChar char="•"/>
              <a:defRPr sz="1600" kern="1200">
                <a:solidFill>
                  <a:schemeClr val="bg2"/>
                </a:solidFill>
                <a:latin typeface="+mn-lt"/>
                <a:ea typeface="+mn-ea"/>
                <a:cs typeface="+mn-cs"/>
              </a:defRPr>
            </a:lvl3pPr>
            <a:lvl4pPr marL="358775" indent="-176213" algn="l" defTabSz="1042988" rtl="0" eaLnBrk="0" fontAlgn="base" hangingPunct="0">
              <a:lnSpc>
                <a:spcPts val="1900"/>
              </a:lnSpc>
              <a:spcBef>
                <a:spcPct val="20000"/>
              </a:spcBef>
              <a:spcAft>
                <a:spcPct val="0"/>
              </a:spcAft>
              <a:buClr>
                <a:srgbClr val="E07E27"/>
              </a:buClr>
              <a:buFont typeface="Calibri" pitchFamily="34" charset="0"/>
              <a:buChar char="–"/>
              <a:defRPr sz="1600" kern="1200">
                <a:solidFill>
                  <a:schemeClr val="bg2"/>
                </a:solidFill>
                <a:latin typeface="+mn-lt"/>
                <a:ea typeface="+mn-ea"/>
                <a:cs typeface="+mn-cs"/>
              </a:defRPr>
            </a:lvl4pPr>
            <a:lvl5pPr marL="541338" indent="-182563" algn="l" defTabSz="1042988" rtl="0" eaLnBrk="0" fontAlgn="base" hangingPunct="0">
              <a:lnSpc>
                <a:spcPts val="1900"/>
              </a:lnSpc>
              <a:spcBef>
                <a:spcPct val="20000"/>
              </a:spcBef>
              <a:spcAft>
                <a:spcPct val="0"/>
              </a:spcAft>
              <a:buClr>
                <a:srgbClr val="E07E27"/>
              </a:buClr>
              <a:buFont typeface="Arial" charset="0"/>
              <a:buChar char="–"/>
              <a:defRPr sz="1600" kern="1200">
                <a:solidFill>
                  <a:schemeClr val="bg2"/>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indent="0" algn="r" eaLnBrk="1" hangingPunct="1">
              <a:lnSpc>
                <a:spcPct val="100000"/>
              </a:lnSpc>
              <a:spcBef>
                <a:spcPts val="0"/>
              </a:spcBef>
              <a:buFont typeface="Arial" charset="0"/>
              <a:buNone/>
            </a:pPr>
            <a:r>
              <a:rPr lang="en-GB" sz="1000" b="1" smtClean="0">
                <a:solidFill>
                  <a:schemeClr val="accent1"/>
                </a:solidFill>
              </a:rPr>
              <a:t>Polar Capital</a:t>
            </a:r>
            <a:br>
              <a:rPr lang="en-GB" sz="1000" b="1" smtClean="0">
                <a:solidFill>
                  <a:schemeClr val="accent1"/>
                </a:solidFill>
              </a:rPr>
            </a:br>
            <a:r>
              <a:rPr lang="en-GB" sz="1000" b="1" smtClean="0">
                <a:solidFill>
                  <a:schemeClr val="accent1"/>
                </a:solidFill>
              </a:rPr>
              <a:t>16 Palace Street</a:t>
            </a:r>
          </a:p>
          <a:p>
            <a:pPr marL="0" indent="0" algn="r" eaLnBrk="1" hangingPunct="1">
              <a:lnSpc>
                <a:spcPct val="100000"/>
              </a:lnSpc>
              <a:spcBef>
                <a:spcPts val="0"/>
              </a:spcBef>
              <a:buFont typeface="Arial" charset="0"/>
              <a:buNone/>
            </a:pPr>
            <a:r>
              <a:rPr lang="en-GB" sz="1000" b="1" smtClean="0">
                <a:solidFill>
                  <a:schemeClr val="accent1"/>
                </a:solidFill>
              </a:rPr>
              <a:t>London SW1E 5JD </a:t>
            </a:r>
          </a:p>
          <a:p>
            <a:pPr marL="0" indent="0" algn="r" eaLnBrk="1" hangingPunct="1">
              <a:lnSpc>
                <a:spcPct val="100000"/>
              </a:lnSpc>
              <a:spcBef>
                <a:spcPts val="200"/>
              </a:spcBef>
              <a:spcAft>
                <a:spcPts val="200"/>
              </a:spcAft>
            </a:pPr>
            <a:endParaRPr lang="en-GB" sz="1000" b="1" dirty="0" smtClean="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olarCapital_v4.3">
  <a:themeElements>
    <a:clrScheme name="AAA Polar Capital">
      <a:dk1>
        <a:srgbClr val="474447"/>
      </a:dk1>
      <a:lt1>
        <a:sysClr val="window" lastClr="FFFFFF"/>
      </a:lt1>
      <a:dk2>
        <a:srgbClr val="9B9B9D"/>
      </a:dk2>
      <a:lt2>
        <a:srgbClr val="58595B"/>
      </a:lt2>
      <a:accent1>
        <a:srgbClr val="005288"/>
      </a:accent1>
      <a:accent2>
        <a:srgbClr val="D0D9E9"/>
      </a:accent2>
      <a:accent3>
        <a:srgbClr val="276FA0"/>
      </a:accent3>
      <a:accent4>
        <a:srgbClr val="6992BA"/>
      </a:accent4>
      <a:accent5>
        <a:srgbClr val="E07E27"/>
      </a:accent5>
      <a:accent6>
        <a:srgbClr val="ECB27D"/>
      </a:accent6>
      <a:hlink>
        <a:srgbClr val="407DA6"/>
      </a:hlink>
      <a:folHlink>
        <a:srgbClr val="80A8C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6350">
          <a:solidFill>
            <a:schemeClr val="accent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defRPr sz="1100"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PolarCapital_v4.3</Template>
  <TotalTime>60582</TotalTime>
  <Words>5093</Words>
  <Application>Microsoft Office PowerPoint</Application>
  <PresentationFormat>Custom</PresentationFormat>
  <Paragraphs>748</Paragraphs>
  <Slides>43</Slides>
  <Notes>43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PolarCapital_v4.3</vt:lpstr>
      <vt:lpstr>Worksheet</vt:lpstr>
      <vt:lpstr>PowerPoint Presentation</vt:lpstr>
      <vt:lpstr>Bull vs Bear</vt:lpstr>
      <vt:lpstr>Bull vs Bear</vt:lpstr>
      <vt:lpstr>Biotech Since Global Financial Crisis in 2008</vt:lpstr>
      <vt:lpstr>Fundamentals Profoundly Stronger Than In 2000</vt:lpstr>
      <vt:lpstr>Real Products Are Driving The Renaissance</vt:lpstr>
      <vt:lpstr>Sector Is Moving Towards Self-sustainability</vt:lpstr>
      <vt:lpstr>Putting Valuations In Historical Context</vt:lpstr>
      <vt:lpstr>Biotech Valuations Versus Pharma</vt:lpstr>
      <vt:lpstr>Biotech Interest Not Yet Exuberant</vt:lpstr>
      <vt:lpstr>Bull vs Bear</vt:lpstr>
      <vt:lpstr>Biotech IPO Window Attracting Controversy</vt:lpstr>
      <vt:lpstr>Capital Raised Doesn’t Seem Excessive</vt:lpstr>
      <vt:lpstr>IPOs Have Generally Underperformed</vt:lpstr>
      <vt:lpstr>Significant Dispersion Of IPO Returns</vt:lpstr>
      <vt:lpstr>Bull vs Bear</vt:lpstr>
      <vt:lpstr>Big-Cap Biotech Growth To Moderate In 2015</vt:lpstr>
      <vt:lpstr>Market Cautious On Sustainability Of Growth</vt:lpstr>
      <vt:lpstr>Long-Term Growth Hidden In R&amp;D Pipelines</vt:lpstr>
      <vt:lpstr>What Happens When The Pipeline Delivers</vt:lpstr>
      <vt:lpstr>Strong Near-Term Cash Flow Generation</vt:lpstr>
      <vt:lpstr>Bull vs Bear</vt:lpstr>
      <vt:lpstr>Major Investment Into Biotech In Past Decade</vt:lpstr>
      <vt:lpstr>Advances In Scientific Understanding</vt:lpstr>
      <vt:lpstr>Proliferation Of Tools And Technologies</vt:lpstr>
      <vt:lpstr>Leveraging The Power Of Information Technology</vt:lpstr>
      <vt:lpstr>Drug Industry R&amp;D Productivity Improving</vt:lpstr>
      <vt:lpstr>Product Cycle To Deliver Sustainable Growth</vt:lpstr>
      <vt:lpstr>Real Innovation Across Diseases Areas</vt:lpstr>
      <vt:lpstr>Emerging Therapeutic Mega-Categories</vt:lpstr>
      <vt:lpstr>Bull vs Bear</vt:lpstr>
      <vt:lpstr>Are High Biotech Drug Prices Sustainable?</vt:lpstr>
      <vt:lpstr>What Does NICE Think?</vt:lpstr>
      <vt:lpstr>There Are Some Big Unmet Medical Needs</vt:lpstr>
      <vt:lpstr>Is Increased Drug Spending A Bad Thing?</vt:lpstr>
      <vt:lpstr>Bull vs Bear</vt:lpstr>
      <vt:lpstr>Biosimilars Have Finally Arrived</vt:lpstr>
      <vt:lpstr>Bull vs Bear</vt:lpstr>
      <vt:lpstr>What About Interest Rate Tightening?</vt:lpstr>
      <vt:lpstr>Bull vs Bear</vt:lpstr>
      <vt:lpstr>Conclusions</vt:lpstr>
      <vt:lpstr>Important Information </vt:lpstr>
      <vt:lpstr>Important Information Cont.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Opportunities Fund</dc:title>
  <dc:creator>Ben Glazier</dc:creator>
  <cp:lastModifiedBy>Sophia Vanco</cp:lastModifiedBy>
  <cp:revision>4284</cp:revision>
  <cp:lastPrinted>2015-04-20T08:33:37Z</cp:lastPrinted>
  <dcterms:created xsi:type="dcterms:W3CDTF">2012-02-01T14:24:53Z</dcterms:created>
  <dcterms:modified xsi:type="dcterms:W3CDTF">2015-04-20T12:30:04Z</dcterms:modified>
</cp:coreProperties>
</file>