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0" r:id="rId4"/>
    <p:sldId id="271" r:id="rId5"/>
    <p:sldId id="266" r:id="rId6"/>
    <p:sldId id="257" r:id="rId7"/>
    <p:sldId id="265" r:id="rId8"/>
    <p:sldId id="267" r:id="rId9"/>
    <p:sldId id="273" r:id="rId10"/>
    <p:sldId id="274" r:id="rId11"/>
    <p:sldId id="277" r:id="rId12"/>
    <p:sldId id="278" r:id="rId13"/>
    <p:sldId id="279" r:id="rId14"/>
    <p:sldId id="268" r:id="rId15"/>
    <p:sldId id="275" r:id="rId16"/>
    <p:sldId id="280" r:id="rId17"/>
    <p:sldId id="269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53" autoAdjust="0"/>
    <p:restoredTop sz="94660"/>
  </p:normalViewPr>
  <p:slideViewPr>
    <p:cSldViewPr>
      <p:cViewPr varScale="1">
        <p:scale>
          <a:sx n="104" d="100"/>
          <a:sy n="104" d="100"/>
        </p:scale>
        <p:origin x="-84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025525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pic>
        <p:nvPicPr>
          <p:cNvPr id="1027" name="Picture 6"/>
          <p:cNvPicPr>
            <a:picLocks noChangeAspect="1"/>
          </p:cNvPicPr>
          <p:nvPr userDrawn="1"/>
        </p:nvPicPr>
        <p:blipFill>
          <a:blip r:embed="rId5"/>
          <a:srcRect l="16977" t="32510" r="8971" b="50697"/>
          <a:stretch>
            <a:fillRect/>
          </a:stretch>
        </p:blipFill>
        <p:spPr bwMode="auto">
          <a:xfrm>
            <a:off x="1674813" y="152400"/>
            <a:ext cx="5775325" cy="735013"/>
          </a:xfrm>
          <a:prstGeom prst="rect">
            <a:avLst/>
          </a:prstGeom>
          <a:noFill/>
          <a:ln w="9525">
            <a:solidFill>
              <a:srgbClr val="343399"/>
            </a:solidFill>
            <a:miter lim="800000"/>
            <a:headEnd/>
            <a:tailEnd/>
          </a:ln>
        </p:spPr>
      </p:pic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tmoney.com/" TargetMode="External"/><Relationship Id="rId2" Type="http://schemas.openxmlformats.org/officeDocument/2006/relationships/hyperlink" Target="http://www.fullermoney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5"/>
          <p:cNvSpPr>
            <a:spLocks noChangeArrowheads="1"/>
          </p:cNvSpPr>
          <p:nvPr/>
        </p:nvSpPr>
        <p:spPr bwMode="auto">
          <a:xfrm>
            <a:off x="685800" y="1557338"/>
            <a:ext cx="77724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GB" sz="3600" b="1">
              <a:solidFill>
                <a:schemeClr val="hlink"/>
              </a:solidFill>
              <a:latin typeface="Calibri" pitchFamily="34" charset="0"/>
            </a:endParaRPr>
          </a:p>
        </p:txBody>
      </p:sp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971550" y="1700213"/>
            <a:ext cx="7129463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400" b="1">
                <a:solidFill>
                  <a:schemeClr val="hlink"/>
                </a:solidFill>
                <a:latin typeface="Calibri" pitchFamily="34" charset="0"/>
              </a:rPr>
              <a:t>Where are we in the long-term </a:t>
            </a:r>
          </a:p>
          <a:p>
            <a:pPr algn="ctr"/>
            <a:r>
              <a:rPr lang="en-GB" sz="3400" b="1">
                <a:solidFill>
                  <a:schemeClr val="hlink"/>
                </a:solidFill>
                <a:latin typeface="Calibri" pitchFamily="34" charset="0"/>
              </a:rPr>
              <a:t>global market cycle,</a:t>
            </a:r>
          </a:p>
          <a:p>
            <a:pPr algn="ctr"/>
            <a:r>
              <a:rPr lang="en-GB" sz="3400" b="1">
                <a:solidFill>
                  <a:schemeClr val="hlink"/>
                </a:solidFill>
                <a:latin typeface="Calibri" pitchFamily="34" charset="0"/>
              </a:rPr>
              <a:t>and what can we look forward to?</a:t>
            </a:r>
          </a:p>
          <a:p>
            <a:pPr algn="ctr"/>
            <a:endParaRPr lang="en-GB" b="1">
              <a:solidFill>
                <a:schemeClr val="hlink"/>
              </a:solidFill>
              <a:latin typeface="Calibri" pitchFamily="34" charset="0"/>
            </a:endParaRPr>
          </a:p>
          <a:p>
            <a:pPr algn="ctr"/>
            <a:endParaRPr lang="en-GB" b="1">
              <a:solidFill>
                <a:schemeClr val="hlink"/>
              </a:solidFill>
              <a:latin typeface="Calibri" pitchFamily="34" charset="0"/>
            </a:endParaRPr>
          </a:p>
          <a:p>
            <a:pPr algn="ctr"/>
            <a:r>
              <a:rPr lang="en-GB" b="1">
                <a:solidFill>
                  <a:schemeClr val="hlink"/>
                </a:solidFill>
                <a:latin typeface="Calibri" pitchFamily="34" charset="0"/>
              </a:rPr>
              <a:t>David Fuller</a:t>
            </a:r>
          </a:p>
          <a:p>
            <a:pPr algn="ctr"/>
            <a:r>
              <a:rPr lang="en-GB" b="1">
                <a:solidFill>
                  <a:schemeClr val="hlink"/>
                </a:solidFill>
                <a:latin typeface="Calibri" pitchFamily="34" charset="0"/>
              </a:rPr>
              <a:t>Chairman, FT Money</a:t>
            </a:r>
          </a:p>
          <a:p>
            <a:pPr algn="ctr"/>
            <a:r>
              <a:rPr lang="en-GB" b="1">
                <a:solidFill>
                  <a:schemeClr val="hlink"/>
                </a:solidFill>
                <a:latin typeface="Calibri" pitchFamily="34" charset="0"/>
              </a:rPr>
              <a:t>The Caledonian Club Seminar</a:t>
            </a:r>
          </a:p>
          <a:p>
            <a:pPr algn="ctr"/>
            <a:r>
              <a:rPr lang="en-GB" b="1">
                <a:solidFill>
                  <a:schemeClr val="hlink"/>
                </a:solidFill>
                <a:latin typeface="Calibri" pitchFamily="34" charset="0"/>
              </a:rPr>
              <a:t>November 14, 2013</a:t>
            </a:r>
            <a:r>
              <a:rPr lang="en-GB" b="1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3" descr="iichart?bFM=1&amp;lmargin=12&amp;type=candle&amp;_period=20y&amp;axisfontsize=14&amp;h=600&amp;id=1008&amp;rmargin=35&amp;w=1100&amp;_cbox=2&amp;_sample=m&amp;_cscale=20&amp;candleColour=1&amp;tmargin=20&amp;detail=y&amp;el=chart0&amp;mode=div&amp;ma3=200&amp;__n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628775"/>
            <a:ext cx="8820150" cy="481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ext Box 8"/>
          <p:cNvSpPr txBox="1">
            <a:spLocks noChangeArrowheads="1"/>
          </p:cNvSpPr>
          <p:nvPr/>
        </p:nvSpPr>
        <p:spPr bwMode="auto">
          <a:xfrm>
            <a:off x="684213" y="1268413"/>
            <a:ext cx="7704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>
                <a:solidFill>
                  <a:schemeClr val="hlink"/>
                </a:solidFill>
              </a:rPr>
              <a:t>S&amp;P 500 Index (monthly) 1993 - 2013</a:t>
            </a: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468313" y="3429000"/>
            <a:ext cx="1582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2000"/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 rot="18010459" flipH="1">
            <a:off x="1473994" y="3947319"/>
            <a:ext cx="16256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olidFill>
                  <a:srgbClr val="008000"/>
                </a:solidFill>
              </a:rPr>
              <a:t>5-Year Bull</a:t>
            </a:r>
          </a:p>
        </p:txBody>
      </p:sp>
      <p:sp>
        <p:nvSpPr>
          <p:cNvPr id="6149" name="Rectangle 11"/>
          <p:cNvSpPr>
            <a:spLocks noChangeArrowheads="1"/>
          </p:cNvSpPr>
          <p:nvPr/>
        </p:nvSpPr>
        <p:spPr bwMode="auto">
          <a:xfrm rot="-2217496">
            <a:off x="4425950" y="306228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008000"/>
                </a:solidFill>
              </a:rPr>
              <a:t>5-Year Bull</a:t>
            </a:r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 rot="-2700000">
            <a:off x="6889750" y="2740025"/>
            <a:ext cx="158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008000"/>
                </a:solidFill>
              </a:rPr>
              <a:t>5-Year Bull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3" descr="iichart?bFM=1&amp;lmargin=12&amp;type=candle&amp;_period=5y&amp;axisfontsize=14&amp;h=600&amp;id=1008&amp;rmargin=55&amp;w=1100&amp;ma3=200e&amp;_cbox=2&amp;_sample=w&amp;_cscale=20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68488"/>
            <a:ext cx="9144000" cy="4989512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900113" y="1260475"/>
            <a:ext cx="7200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S&amp;P 500 Index (weekly) 2009 - 2013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6011863" y="4076700"/>
            <a:ext cx="22320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chemeClr val="hlink"/>
                </a:solidFill>
              </a:rPr>
              <a:t>Watch for a break in the sequence of higher reaction lows</a:t>
            </a:r>
            <a:r>
              <a:rPr lang="en-GB" sz="1400" b="1"/>
              <a:t>  </a:t>
            </a:r>
          </a:p>
        </p:txBody>
      </p:sp>
      <p:sp>
        <p:nvSpPr>
          <p:cNvPr id="7172" name="Line 7"/>
          <p:cNvSpPr>
            <a:spLocks noChangeShapeType="1"/>
          </p:cNvSpPr>
          <p:nvPr/>
        </p:nvSpPr>
        <p:spPr bwMode="auto">
          <a:xfrm flipV="1">
            <a:off x="7812088" y="2781300"/>
            <a:ext cx="360362" cy="1223963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3851275" y="2276475"/>
            <a:ext cx="32416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hlink"/>
                </a:solidFill>
              </a:rPr>
              <a:t>Not cheap at current </a:t>
            </a:r>
          </a:p>
          <a:p>
            <a:r>
              <a:rPr lang="en-GB" sz="1600">
                <a:solidFill>
                  <a:schemeClr val="hlink"/>
                </a:solidFill>
              </a:rPr>
              <a:t>PER of 16.8</a:t>
            </a:r>
          </a:p>
          <a:p>
            <a:r>
              <a:rPr lang="en-GB" sz="1600">
                <a:solidFill>
                  <a:schemeClr val="hlink"/>
                </a:solidFill>
              </a:rPr>
              <a:t>and Yield of 2%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3" descr="iichart?bFM=1&amp;lmargin=12&amp;type=candle&amp;_period=1y&amp;axisfontsize=14&amp;h=600&amp;id=1008&amp;rmargin=55&amp;w=1100&amp;_cbox=2&amp;_sample=d&amp;_cscale=20&amp;candleColour=1&amp;tmargin=20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684213" y="1196975"/>
            <a:ext cx="763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>
                <a:solidFill>
                  <a:schemeClr val="hlink"/>
                </a:solidFill>
              </a:rPr>
              <a:t>S&amp;P 500 Index (daily) 1-Year</a:t>
            </a: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827088" y="5629275"/>
            <a:ext cx="453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chemeClr val="hlink"/>
                </a:solidFill>
              </a:rPr>
              <a:t>What was the crowd saying exactly a year ago?</a:t>
            </a:r>
          </a:p>
        </p:txBody>
      </p:sp>
      <p:sp>
        <p:nvSpPr>
          <p:cNvPr id="8196" name="Line 6"/>
          <p:cNvSpPr>
            <a:spLocks noChangeShapeType="1"/>
          </p:cNvSpPr>
          <p:nvPr/>
        </p:nvSpPr>
        <p:spPr bwMode="auto">
          <a:xfrm flipH="1">
            <a:off x="395288" y="5805488"/>
            <a:ext cx="431800" cy="2159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716463" y="1989138"/>
            <a:ext cx="3095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chemeClr val="hlink"/>
                </a:solidFill>
              </a:rPr>
              <a:t>What are they saying here?</a:t>
            </a:r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>
            <a:off x="7380288" y="2205038"/>
            <a:ext cx="4318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2"/>
          <p:cNvSpPr txBox="1">
            <a:spLocks noChangeArrowheads="1"/>
          </p:cNvSpPr>
          <p:nvPr/>
        </p:nvSpPr>
        <p:spPr bwMode="auto">
          <a:xfrm>
            <a:off x="1187450" y="1916113"/>
            <a:ext cx="6624638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</a:rPr>
              <a:t>OK, but where are we in the big cycle?</a:t>
            </a:r>
          </a:p>
          <a:p>
            <a:pPr algn="ctr">
              <a:spcBef>
                <a:spcPct val="50000"/>
              </a:spcBef>
            </a:pPr>
            <a:endParaRPr lang="en-GB" sz="1000">
              <a:solidFill>
                <a:schemeClr val="hlink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</a:rPr>
              <a:t>What is likely to happen in the next </a:t>
            </a:r>
          </a:p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</a:rPr>
              <a:t>10, 20 or 30 years?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3" descr="iichart?bFM=1&amp;lmargin=12&amp;type=candle&amp;_logY=y&amp;_period=50y&amp;axisfontsize=14&amp;h=600&amp;id=1008&amp;rmargin=35&amp;w=1100&amp;ma3=200&amp;_cbox=2&amp;_sample=m&amp;_cscale=20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79388" y="1125538"/>
            <a:ext cx="8785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>
                <a:solidFill>
                  <a:schemeClr val="hlink"/>
                </a:solidFill>
              </a:rPr>
              <a:t>S&amp;P 500 (monthly) 1963 – 2013</a:t>
            </a:r>
          </a:p>
        </p:txBody>
      </p:sp>
      <p:sp>
        <p:nvSpPr>
          <p:cNvPr id="10243" name="Line 8"/>
          <p:cNvSpPr>
            <a:spLocks noChangeShapeType="1"/>
          </p:cNvSpPr>
          <p:nvPr/>
        </p:nvSpPr>
        <p:spPr bwMode="auto">
          <a:xfrm>
            <a:off x="6300788" y="2133600"/>
            <a:ext cx="2087562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4" name="Line 9"/>
          <p:cNvSpPr>
            <a:spLocks noChangeShapeType="1"/>
          </p:cNvSpPr>
          <p:nvPr/>
        </p:nvSpPr>
        <p:spPr bwMode="auto">
          <a:xfrm>
            <a:off x="6300788" y="3141663"/>
            <a:ext cx="2085975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5" name="Text Box 10"/>
          <p:cNvSpPr txBox="1">
            <a:spLocks noChangeArrowheads="1"/>
          </p:cNvSpPr>
          <p:nvPr/>
        </p:nvSpPr>
        <p:spPr bwMode="auto">
          <a:xfrm>
            <a:off x="468313" y="4581525"/>
            <a:ext cx="2808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>
                <a:solidFill>
                  <a:schemeClr val="hlink"/>
                </a:solidFill>
                <a:latin typeface="Calibri" pitchFamily="34" charset="0"/>
              </a:rPr>
              <a:t>Valuation Contraction Cycle</a:t>
            </a:r>
          </a:p>
        </p:txBody>
      </p:sp>
      <p:sp>
        <p:nvSpPr>
          <p:cNvPr id="10246" name="Rectangle 11"/>
          <p:cNvSpPr>
            <a:spLocks noChangeArrowheads="1"/>
          </p:cNvSpPr>
          <p:nvPr/>
        </p:nvSpPr>
        <p:spPr bwMode="auto">
          <a:xfrm>
            <a:off x="5940425" y="3284538"/>
            <a:ext cx="2765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solidFill>
                  <a:schemeClr val="hlink"/>
                </a:solidFill>
                <a:latin typeface="Calibri" pitchFamily="34" charset="0"/>
              </a:rPr>
              <a:t>Valuation Contraction Cycle</a:t>
            </a:r>
          </a:p>
        </p:txBody>
      </p:sp>
      <p:sp>
        <p:nvSpPr>
          <p:cNvPr id="10247" name="Text Box 12"/>
          <p:cNvSpPr txBox="1">
            <a:spLocks noChangeArrowheads="1"/>
          </p:cNvSpPr>
          <p:nvPr/>
        </p:nvSpPr>
        <p:spPr bwMode="auto">
          <a:xfrm rot="-1893808">
            <a:off x="3348038" y="3357563"/>
            <a:ext cx="2087562" cy="376237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>
                <a:solidFill>
                  <a:srgbClr val="008000"/>
                </a:solidFill>
                <a:latin typeface="Calibri" pitchFamily="34" charset="0"/>
              </a:rPr>
              <a:t>Secular Bull Market</a:t>
            </a:r>
          </a:p>
        </p:txBody>
      </p:sp>
      <p:sp>
        <p:nvSpPr>
          <p:cNvPr id="10248" name="Line 12"/>
          <p:cNvSpPr>
            <a:spLocks noChangeShapeType="1"/>
          </p:cNvSpPr>
          <p:nvPr/>
        </p:nvSpPr>
        <p:spPr bwMode="auto">
          <a:xfrm>
            <a:off x="1187450" y="5084763"/>
            <a:ext cx="1871663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9" name="Line 16"/>
          <p:cNvSpPr>
            <a:spLocks noChangeShapeType="1"/>
          </p:cNvSpPr>
          <p:nvPr/>
        </p:nvSpPr>
        <p:spPr bwMode="auto">
          <a:xfrm>
            <a:off x="1187450" y="5949950"/>
            <a:ext cx="1944688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0" name="Text Box 11"/>
          <p:cNvSpPr txBox="1">
            <a:spLocks noChangeArrowheads="1"/>
          </p:cNvSpPr>
          <p:nvPr/>
        </p:nvSpPr>
        <p:spPr bwMode="auto">
          <a:xfrm>
            <a:off x="663575" y="2487613"/>
            <a:ext cx="31448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Wall Street will be the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biggest influence on </a:t>
            </a:r>
          </a:p>
          <a:p>
            <a:pPr algn="ctr"/>
            <a:r>
              <a:rPr lang="en-GB" sz="2000">
                <a:solidFill>
                  <a:schemeClr val="hlink"/>
                </a:solidFill>
              </a:rPr>
              <a:t>global stock market trends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2"/>
          <p:cNvSpPr txBox="1">
            <a:spLocks noChangeArrowheads="1"/>
          </p:cNvSpPr>
          <p:nvPr/>
        </p:nvSpPr>
        <p:spPr bwMode="auto">
          <a:xfrm>
            <a:off x="250825" y="1550988"/>
            <a:ext cx="8569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What will fuel the next secular bull market?</a:t>
            </a:r>
          </a:p>
        </p:txBody>
      </p:sp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1258888" y="2852738"/>
            <a:ext cx="6985000" cy="308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Accelerating technological innovation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Lower energy costs in real terms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Globalisation by capitalist economies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Corporate ‘Autonomies’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A rapidly increasing global middleclass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2"/>
          <p:cNvSpPr txBox="1">
            <a:spLocks noChangeArrowheads="1"/>
          </p:cNvSpPr>
          <p:nvPr/>
        </p:nvSpPr>
        <p:spPr bwMode="auto">
          <a:xfrm>
            <a:off x="539750" y="1628775"/>
            <a:ext cx="7920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GB"/>
          </a:p>
        </p:txBody>
      </p:sp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179388" y="1196975"/>
            <a:ext cx="85693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</a:rPr>
              <a:t>What could prevent or significantly delay the </a:t>
            </a:r>
          </a:p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hlink"/>
                </a:solidFill>
              </a:rPr>
              <a:t>next secular bull market, however unlikely?</a:t>
            </a:r>
            <a:r>
              <a:rPr lang="en-GB"/>
              <a:t>  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876300" y="2997200"/>
            <a:ext cx="7727950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Severe climate change</a:t>
            </a:r>
            <a:br>
              <a:rPr lang="en-GB">
                <a:solidFill>
                  <a:schemeClr val="hlink"/>
                </a:solidFill>
              </a:rPr>
            </a:br>
            <a:endParaRPr lang="en-GB" sz="800">
              <a:solidFill>
                <a:schemeClr val="hlin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Nuclear war between superpowers</a:t>
            </a:r>
            <a:br>
              <a:rPr lang="en-GB">
                <a:solidFill>
                  <a:schemeClr val="hlink"/>
                </a:solidFill>
              </a:rPr>
            </a:br>
            <a:endParaRPr lang="en-GB" sz="800">
              <a:solidFill>
                <a:schemeClr val="hlin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A doomsday asteroid collides with Earth</a:t>
            </a:r>
            <a:r>
              <a:rPr lang="en-GB" sz="800">
                <a:solidFill>
                  <a:schemeClr val="hlink"/>
                </a:solidFill>
              </a:rPr>
              <a:t/>
            </a:r>
            <a:br>
              <a:rPr lang="en-GB" sz="800">
                <a:solidFill>
                  <a:schemeClr val="hlink"/>
                </a:solidFill>
              </a:rPr>
            </a:br>
            <a:endParaRPr lang="en-GB" sz="800">
              <a:solidFill>
                <a:schemeClr val="hlin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A global plague of catastrophic proportions</a:t>
            </a:r>
            <a:br>
              <a:rPr lang="en-GB">
                <a:solidFill>
                  <a:schemeClr val="hlink"/>
                </a:solidFill>
              </a:rPr>
            </a:br>
            <a:endParaRPr lang="en-GB" sz="800">
              <a:solidFill>
                <a:schemeClr val="hlink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The rise of socialism due to unemployment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iichart?bFM=1&amp;lmargin=12&amp;type=candle&amp;_period=50y&amp;axisfontsize=14&amp;h=600&amp;id=905&amp;rmargin=35&amp;w=1100&amp;ma3=200&amp;_cbox=2&amp;_sample=m&amp;_cscale=20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311275" y="1196975"/>
            <a:ext cx="6429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Japan’s Nikkei 225 (monthly) 1970 - 2013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55625" y="2708275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/>
              <a:t>B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468313" y="2636838"/>
            <a:ext cx="265906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solidFill>
                  <a:schemeClr val="hlink"/>
                </a:solidFill>
              </a:rPr>
              <a:t>Best developed economy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recovery candidate?</a:t>
            </a:r>
          </a:p>
          <a:p>
            <a:pPr algn="ctr"/>
            <a:endParaRPr lang="en-GB" sz="1600">
              <a:solidFill>
                <a:schemeClr val="hlink"/>
              </a:solidFill>
            </a:endParaRPr>
          </a:p>
          <a:p>
            <a:pPr algn="ctr"/>
            <a:r>
              <a:rPr lang="en-GB" sz="1600">
                <a:solidFill>
                  <a:schemeClr val="hlink"/>
                </a:solidFill>
              </a:rPr>
              <a:t>Potentially, subject to 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governance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iichart?bFM=1&amp;lmargin=12&amp;type=candle&amp;_period=1y&amp;axisfontsize=14&amp;h=600&amp;id=905&amp;rmargin=55&amp;w=1100&amp;_cbox=2&amp;_sample=d&amp;_cscale=400&amp;candleColour=1&amp;tmargin=20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2247900" y="1125538"/>
            <a:ext cx="470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Japan’s Nikkei 225 over 1 year</a:t>
            </a:r>
          </a:p>
        </p:txBody>
      </p:sp>
      <p:sp>
        <p:nvSpPr>
          <p:cNvPr id="14339" name="Line 5"/>
          <p:cNvSpPr>
            <a:spLocks noChangeShapeType="1"/>
          </p:cNvSpPr>
          <p:nvPr/>
        </p:nvSpPr>
        <p:spPr bwMode="auto">
          <a:xfrm>
            <a:off x="4787900" y="2636838"/>
            <a:ext cx="3529013" cy="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 flipV="1">
            <a:off x="4859338" y="3141663"/>
            <a:ext cx="3529012" cy="935037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808038" y="2608263"/>
            <a:ext cx="24193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hlink"/>
                </a:solidFill>
              </a:rPr>
              <a:t>A sustained break above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15,000 will reaffirm the 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bull market recovery</a:t>
            </a: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4479925" y="4221163"/>
            <a:ext cx="397986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solidFill>
                  <a:schemeClr val="hlink"/>
                </a:solidFill>
              </a:rPr>
              <a:t>Appeal – cheap at approx half the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S&amp;P’s book value, and high tech</a:t>
            </a:r>
          </a:p>
          <a:p>
            <a:pPr algn="ctr"/>
            <a:endParaRPr lang="en-GB" sz="1600">
              <a:solidFill>
                <a:schemeClr val="hlink"/>
              </a:solidFill>
            </a:endParaRPr>
          </a:p>
          <a:p>
            <a:pPr algn="ctr"/>
            <a:r>
              <a:rPr lang="en-GB" sz="1600">
                <a:solidFill>
                  <a:schemeClr val="hlink"/>
                </a:solidFill>
              </a:rPr>
              <a:t>Risks – energy costs are too high,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and old style Japanese politics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if Shinzo Abe stumbles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iichart?bFM=1&amp;lmargin=12&amp;type=candle&amp;_period=10y&amp;axisfontsize=14&amp;h=600&amp;id=996&amp;rmargin=35&amp;w=1100&amp;ma3=200e&amp;_cbox=2&amp;_sample=w&amp;_cscale=45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0213"/>
            <a:ext cx="9144000" cy="49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1743075" y="1190625"/>
            <a:ext cx="592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China Shanghai Index 2004 – 2013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5148263" y="2924175"/>
            <a:ext cx="388461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solidFill>
                  <a:schemeClr val="hlink"/>
                </a:solidFill>
              </a:rPr>
              <a:t>Cheap relative to many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other markets at PER 10+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and Yield 3%, but dominated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by State controlled industries</a:t>
            </a:r>
          </a:p>
          <a:p>
            <a:pPr algn="ctr"/>
            <a:r>
              <a:rPr lang="en-GB" sz="1600">
                <a:solidFill>
                  <a:schemeClr val="hlink"/>
                </a:solidFill>
              </a:rPr>
              <a:t>and supply has been a problem</a:t>
            </a:r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8243888" y="4221163"/>
            <a:ext cx="288925" cy="863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iichart?bFM=1&amp;lmargin=12&amp;type=candle&amp;_period=10y&amp;axisfontsize=14&amp;h=600&amp;id=38704&amp;rmargin=35&amp;w=1100&amp;ma3=200e&amp;_cbox=2&amp;_sample=w&amp;_cscale=45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1384300" y="1125538"/>
            <a:ext cx="570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Shenzhen B-Shares 2004 – 2013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250825" y="2608263"/>
            <a:ext cx="259238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hlink"/>
                </a:solidFill>
              </a:rPr>
              <a:t>This Index has no State</a:t>
            </a:r>
          </a:p>
          <a:p>
            <a:r>
              <a:rPr lang="en-GB" sz="1600">
                <a:solidFill>
                  <a:schemeClr val="hlink"/>
                </a:solidFill>
              </a:rPr>
              <a:t>shares and is therefore more representative of China’s private sector.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6227763" y="4581525"/>
            <a:ext cx="25050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hlink"/>
                </a:solidFill>
              </a:rPr>
              <a:t>It is also relatively cheap</a:t>
            </a:r>
          </a:p>
          <a:p>
            <a:r>
              <a:rPr lang="en-GB" sz="1600">
                <a:solidFill>
                  <a:schemeClr val="hlink"/>
                </a:solidFill>
              </a:rPr>
              <a:t>with a PER of 10.6 and</a:t>
            </a:r>
          </a:p>
          <a:p>
            <a:r>
              <a:rPr lang="en-GB" sz="1600">
                <a:solidFill>
                  <a:schemeClr val="hlink"/>
                </a:solidFill>
              </a:rPr>
              <a:t>Yield of 2%.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5" descr="iichart?bFM=1&amp;lmargin=12&amp;type=candle&amp;_period=10y&amp;axisfontsize=14&amp;h=600&amp;id=1022&amp;rmargin=35&amp;w=1100&amp;ma3=200e&amp;_cbox=2&amp;_sample=w&amp;_cscale=45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 Box 6"/>
          <p:cNvSpPr txBox="1">
            <a:spLocks noChangeArrowheads="1"/>
          </p:cNvSpPr>
          <p:nvPr/>
        </p:nvSpPr>
        <p:spPr bwMode="auto">
          <a:xfrm>
            <a:off x="2124075" y="1200150"/>
            <a:ext cx="4752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UK’s FTSE 100  2003 – 2013</a:t>
            </a:r>
          </a:p>
        </p:txBody>
      </p:sp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6011863" y="4840288"/>
            <a:ext cx="27892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hlink"/>
                </a:solidFill>
              </a:rPr>
              <a:t>Steady near historic highs,</a:t>
            </a:r>
          </a:p>
          <a:p>
            <a:r>
              <a:rPr lang="en-GB" sz="1600">
                <a:solidFill>
                  <a:schemeClr val="hlink"/>
                </a:solidFill>
              </a:rPr>
              <a:t>PER 16.5 Yield 3.7%.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323850" y="1341438"/>
            <a:ext cx="84963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i="1">
                <a:solidFill>
                  <a:schemeClr val="hlink"/>
                </a:solidFill>
              </a:rPr>
              <a:t>“We have Stone Age emotions. We have medieval institutions. And we have god-like technology.”</a:t>
            </a:r>
          </a:p>
          <a:p>
            <a:pPr algn="ctr">
              <a:spcBef>
                <a:spcPct val="50000"/>
              </a:spcBef>
            </a:pPr>
            <a:r>
              <a:rPr lang="en-GB" i="1">
                <a:solidFill>
                  <a:schemeClr val="hlink"/>
                </a:solidFill>
              </a:rPr>
              <a:t>Edward O. Wilson</a:t>
            </a: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622300" y="3541713"/>
            <a:ext cx="7837488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My view - Technology is the greatest testament to human intelligence.  I think it will solve most of our problems and be the key driver of the next secular bull market, which should be underway before the end of this decade.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iichart?bFM=1&amp;lmargin=12&amp;type=line&amp;_period=50y&amp;axisfontsize=14&amp;h=600&amp;id=60471&amp;rmargin=35&amp;w=1100&amp;ma3=200&amp;_cbox=2&amp;_sample=m&amp;_cscale=20&amp;candleColour=1&amp;tmargin=20&amp;mode=div&amp;detail=y&amp;el=chart0&amp;__n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71663"/>
            <a:ext cx="9144000" cy="49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743075" y="8763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0" y="1196975"/>
            <a:ext cx="8964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Merrill Lynch 10Yr Treasury Futures Total Return Index 1982 - 2013</a:t>
            </a:r>
          </a:p>
          <a:p>
            <a:pPr algn="ctr"/>
            <a:endParaRPr lang="en-GB" sz="2000"/>
          </a:p>
        </p:txBody>
      </p:sp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592138" y="3252788"/>
            <a:ext cx="3187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2411413" y="2565400"/>
            <a:ext cx="38163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This secular bull market is over, which means that a secular bear market has begun.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4"/>
          <p:cNvSpPr txBox="1">
            <a:spLocks noChangeArrowheads="1"/>
          </p:cNvSpPr>
          <p:nvPr/>
        </p:nvSpPr>
        <p:spPr bwMode="auto">
          <a:xfrm>
            <a:off x="2392363" y="1196975"/>
            <a:ext cx="3979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chemeClr val="hlink"/>
                </a:solidFill>
              </a:rPr>
              <a:t>London Spot Gold 2004 - 2013</a:t>
            </a:r>
          </a:p>
        </p:txBody>
      </p:sp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6156325" y="4408488"/>
            <a:ext cx="24923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hlink"/>
                </a:solidFill>
              </a:rPr>
              <a:t>Possibly support building above $1180…? Needs </a:t>
            </a:r>
          </a:p>
          <a:p>
            <a:r>
              <a:rPr lang="en-GB" sz="1600">
                <a:solidFill>
                  <a:schemeClr val="hlink"/>
                </a:solidFill>
              </a:rPr>
              <a:t>more evidence.</a:t>
            </a:r>
          </a:p>
        </p:txBody>
      </p:sp>
      <p:sp>
        <p:nvSpPr>
          <p:cNvPr id="20483" name="Line 6"/>
          <p:cNvSpPr>
            <a:spLocks noChangeShapeType="1"/>
          </p:cNvSpPr>
          <p:nvPr/>
        </p:nvSpPr>
        <p:spPr bwMode="auto">
          <a:xfrm flipV="1">
            <a:off x="7524750" y="4005263"/>
            <a:ext cx="719138" cy="360362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484" name="Picture 8" descr="iichart?bFM=1&amp;lmargin=12&amp;type=candle&amp;_period=10y&amp;axisfontsize=14&amp;h=600&amp;id=882&amp;rmargin=35&amp;w=1100&amp;ma3=200e&amp;_cbox=2&amp;_sample=w&amp;_cscale=45&amp;candleColour=1&amp;tmargin=20&amp;mode=div&amp;detail=y&amp;el=chart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5867400" y="4479925"/>
            <a:ext cx="260191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>
                <a:solidFill>
                  <a:schemeClr val="hlink"/>
                </a:solidFill>
              </a:rPr>
              <a:t>Possible support building</a:t>
            </a:r>
          </a:p>
          <a:p>
            <a:r>
              <a:rPr lang="en-GB" sz="1600">
                <a:solidFill>
                  <a:schemeClr val="hlink"/>
                </a:solidFill>
              </a:rPr>
              <a:t>above $1180…?  Needs</a:t>
            </a:r>
          </a:p>
          <a:p>
            <a:r>
              <a:rPr lang="en-GB" sz="1600">
                <a:solidFill>
                  <a:schemeClr val="hlink"/>
                </a:solidFill>
              </a:rPr>
              <a:t>more evidence.</a:t>
            </a:r>
          </a:p>
        </p:txBody>
      </p:sp>
      <p:sp>
        <p:nvSpPr>
          <p:cNvPr id="20486" name="Line 11"/>
          <p:cNvSpPr>
            <a:spLocks noChangeShapeType="1"/>
          </p:cNvSpPr>
          <p:nvPr/>
        </p:nvSpPr>
        <p:spPr bwMode="auto">
          <a:xfrm flipV="1">
            <a:off x="7380288" y="4005263"/>
            <a:ext cx="792162" cy="431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"/>
          <p:cNvSpPr txBox="1">
            <a:spLocks noChangeArrowheads="1"/>
          </p:cNvSpPr>
          <p:nvPr/>
        </p:nvSpPr>
        <p:spPr bwMode="auto">
          <a:xfrm>
            <a:off x="107950" y="1700213"/>
            <a:ext cx="8928100" cy="393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Thank you, and please visit the</a:t>
            </a:r>
          </a:p>
          <a:p>
            <a:pPr algn="ctr"/>
            <a:endParaRPr lang="en-GB">
              <a:solidFill>
                <a:schemeClr val="hlink"/>
              </a:solidFill>
            </a:endParaRPr>
          </a:p>
          <a:p>
            <a:pPr algn="ctr"/>
            <a:r>
              <a:rPr lang="en-GB">
                <a:solidFill>
                  <a:schemeClr val="hlink"/>
                </a:solidFill>
              </a:rPr>
              <a:t>Fullermoney Global Strategy Service</a:t>
            </a:r>
          </a:p>
          <a:p>
            <a:pPr algn="ctr"/>
            <a:r>
              <a:rPr lang="en-GB">
                <a:solidFill>
                  <a:schemeClr val="hlink"/>
                </a:solidFill>
                <a:hlinkClick r:id="rId2"/>
              </a:rPr>
              <a:t>www.fullermoney.com</a:t>
            </a:r>
            <a:r>
              <a:rPr lang="en-GB">
                <a:solidFill>
                  <a:schemeClr val="hlink"/>
                </a:solidFill>
              </a:rPr>
              <a:t> </a:t>
            </a:r>
          </a:p>
          <a:p>
            <a:pPr algn="ctr"/>
            <a:endParaRPr lang="en-GB">
              <a:solidFill>
                <a:schemeClr val="hlink"/>
              </a:solidFill>
            </a:endParaRPr>
          </a:p>
          <a:p>
            <a:pPr algn="ctr"/>
            <a:r>
              <a:rPr lang="en-GB">
                <a:solidFill>
                  <a:schemeClr val="hlink"/>
                </a:solidFill>
              </a:rPr>
              <a:t>Which will shortly evolve into the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FT (for Fuller, Treacy) Money 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Global Strategy Service</a:t>
            </a:r>
          </a:p>
          <a:p>
            <a:pPr algn="ctr"/>
            <a:r>
              <a:rPr lang="en-GB">
                <a:solidFill>
                  <a:schemeClr val="hlink"/>
                </a:solidFill>
                <a:hlinkClick r:id="rId3"/>
              </a:rPr>
              <a:t>www.FTMoney.com</a:t>
            </a:r>
            <a:r>
              <a:rPr lang="en-GB">
                <a:solidFill>
                  <a:schemeClr val="hlink"/>
                </a:solidFill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466</Words>
  <Application>Microsoft Office PowerPoint</Application>
  <PresentationFormat>On-screen Show (4:3)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66</cp:revision>
  <dcterms:created xsi:type="dcterms:W3CDTF">2013-10-24T09:08:24Z</dcterms:created>
  <dcterms:modified xsi:type="dcterms:W3CDTF">2013-11-15T22:02:26Z</dcterms:modified>
</cp:coreProperties>
</file>