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</p:sldMasterIdLst>
  <p:sldIdLst>
    <p:sldId id="256" r:id="rId9"/>
    <p:sldId id="272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</p:sldIdLst>
  <p:sldSz cx="10077450" cy="756285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8" y="6"/>
      </p:cViewPr>
      <p:guideLst>
        <p:guide orient="horz" pos="2382"/>
        <p:guide pos="31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4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1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8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3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7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5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subTitle"/>
          </p:nvPr>
        </p:nvSpPr>
        <p:spPr>
          <a:xfrm>
            <a:off x="503640" y="553320"/>
            <a:ext cx="8853120" cy="5812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76" name="PlaceHolder 4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4386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79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0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3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4" name="PlaceHolder 4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12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791640" y="4271040"/>
            <a:ext cx="827748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503316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2" name="PlaceHolder 5"/>
          <p:cNvSpPr>
            <a:spLocks noGrp="1"/>
          </p:cNvSpPr>
          <p:nvPr>
            <p:ph type="body"/>
          </p:nvPr>
        </p:nvSpPr>
        <p:spPr>
          <a:xfrm>
            <a:off x="791640" y="427104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5033160" y="1980360"/>
            <a:ext cx="4039200" cy="209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US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US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3640" y="6888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4840" y="6888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176C4CDB-2558-4FE6-B5FB-DE3E66C772C2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719640" y="684000"/>
            <a:ext cx="8457120" cy="1023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719640" y="1949400"/>
            <a:ext cx="885276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539640" y="632052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3266280" y="6348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6828840" y="6348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9C458825-3219-4D7E-82A4-609AB1D6D53B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719640" y="1980360"/>
            <a:ext cx="885276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dt"/>
          </p:nvPr>
        </p:nvSpPr>
        <p:spPr>
          <a:xfrm>
            <a:off x="611640" y="6564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77" name="PlaceHolder 4"/>
          <p:cNvSpPr>
            <a:spLocks noGrp="1"/>
          </p:cNvSpPr>
          <p:nvPr>
            <p:ph type="ftr"/>
          </p:nvPr>
        </p:nvSpPr>
        <p:spPr>
          <a:xfrm>
            <a:off x="3553920" y="6564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78" name="PlaceHolder 5"/>
          <p:cNvSpPr>
            <a:spLocks noGrp="1"/>
          </p:cNvSpPr>
          <p:nvPr>
            <p:ph type="sldNum"/>
          </p:nvPr>
        </p:nvSpPr>
        <p:spPr>
          <a:xfrm>
            <a:off x="7332840" y="6564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0C856C81-F41E-46AB-9386-85ED44DA3F4E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503640" y="2165400"/>
            <a:ext cx="906876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113" name="PlaceHolder 3"/>
          <p:cNvSpPr>
            <a:spLocks noGrp="1"/>
          </p:cNvSpPr>
          <p:nvPr>
            <p:ph type="dt"/>
          </p:nvPr>
        </p:nvSpPr>
        <p:spPr>
          <a:xfrm>
            <a:off x="503640" y="6996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114" name="PlaceHolder 4"/>
          <p:cNvSpPr>
            <a:spLocks noGrp="1"/>
          </p:cNvSpPr>
          <p:nvPr>
            <p:ph type="ftr"/>
          </p:nvPr>
        </p:nvSpPr>
        <p:spPr>
          <a:xfrm>
            <a:off x="3445920" y="6996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115" name="PlaceHolder 5"/>
          <p:cNvSpPr>
            <a:spLocks noGrp="1"/>
          </p:cNvSpPr>
          <p:nvPr>
            <p:ph type="sldNum"/>
          </p:nvPr>
        </p:nvSpPr>
        <p:spPr>
          <a:xfrm>
            <a:off x="7224840" y="6996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1873D83D-BD4C-47F9-AB66-DF106C7B2596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6876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150" name="PlaceHolder 3"/>
          <p:cNvSpPr>
            <a:spLocks noGrp="1"/>
          </p:cNvSpPr>
          <p:nvPr>
            <p:ph type="dt"/>
          </p:nvPr>
        </p:nvSpPr>
        <p:spPr>
          <a:xfrm>
            <a:off x="503640" y="6888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151" name="PlaceHolder 4"/>
          <p:cNvSpPr>
            <a:spLocks noGrp="1"/>
          </p:cNvSpPr>
          <p:nvPr>
            <p:ph type="ftr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152" name="PlaceHolder 5"/>
          <p:cNvSpPr>
            <a:spLocks noGrp="1"/>
          </p:cNvSpPr>
          <p:nvPr>
            <p:ph type="sldNum"/>
          </p:nvPr>
        </p:nvSpPr>
        <p:spPr>
          <a:xfrm>
            <a:off x="7224840" y="6888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CD6B2675-794F-4CA4-992E-84BB20FB534F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640" y="481320"/>
            <a:ext cx="906876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47640" y="1913400"/>
            <a:ext cx="867312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187" name="PlaceHolder 3"/>
          <p:cNvSpPr>
            <a:spLocks noGrp="1"/>
          </p:cNvSpPr>
          <p:nvPr>
            <p:ph type="dt"/>
          </p:nvPr>
        </p:nvSpPr>
        <p:spPr>
          <a:xfrm>
            <a:off x="503640" y="6528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188" name="PlaceHolder 4"/>
          <p:cNvSpPr>
            <a:spLocks noGrp="1"/>
          </p:cNvSpPr>
          <p:nvPr>
            <p:ph type="ftr"/>
          </p:nvPr>
        </p:nvSpPr>
        <p:spPr>
          <a:xfrm>
            <a:off x="3409920" y="6528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189" name="PlaceHolder 5"/>
          <p:cNvSpPr>
            <a:spLocks noGrp="1"/>
          </p:cNvSpPr>
          <p:nvPr>
            <p:ph type="sldNum"/>
          </p:nvPr>
        </p:nvSpPr>
        <p:spPr>
          <a:xfrm>
            <a:off x="7152840" y="6528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80870953-346C-4C02-846B-37D6C42532E3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971640" y="661320"/>
            <a:ext cx="8672760" cy="1319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1259280" y="2129400"/>
            <a:ext cx="831312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224" name="PlaceHolder 3"/>
          <p:cNvSpPr>
            <a:spLocks noGrp="1"/>
          </p:cNvSpPr>
          <p:nvPr>
            <p:ph type="dt"/>
          </p:nvPr>
        </p:nvSpPr>
        <p:spPr>
          <a:xfrm>
            <a:off x="971640" y="6744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225" name="PlaceHolder 4"/>
          <p:cNvSpPr>
            <a:spLocks noGrp="1"/>
          </p:cNvSpPr>
          <p:nvPr>
            <p:ph type="ftr"/>
          </p:nvPr>
        </p:nvSpPr>
        <p:spPr>
          <a:xfrm>
            <a:off x="3697920" y="6744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226" name="PlaceHolder 5"/>
          <p:cNvSpPr>
            <a:spLocks noGrp="1"/>
          </p:cNvSpPr>
          <p:nvPr>
            <p:ph type="sldNum"/>
          </p:nvPr>
        </p:nvSpPr>
        <p:spPr>
          <a:xfrm>
            <a:off x="7332840" y="6744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C13679A5-5652-4E4D-9B00-4556932322A3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503640" y="553320"/>
            <a:ext cx="885312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791640" y="1980360"/>
            <a:ext cx="8277480" cy="43858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261" name="PlaceHolder 3"/>
          <p:cNvSpPr>
            <a:spLocks noGrp="1"/>
          </p:cNvSpPr>
          <p:nvPr>
            <p:ph type="dt"/>
          </p:nvPr>
        </p:nvSpPr>
        <p:spPr>
          <a:xfrm>
            <a:off x="539640" y="6420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262" name="PlaceHolder 4"/>
          <p:cNvSpPr>
            <a:spLocks noGrp="1"/>
          </p:cNvSpPr>
          <p:nvPr>
            <p:ph type="ftr"/>
          </p:nvPr>
        </p:nvSpPr>
        <p:spPr>
          <a:xfrm>
            <a:off x="3445920" y="6420960"/>
            <a:ext cx="319392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263" name="PlaceHolder 5"/>
          <p:cNvSpPr>
            <a:spLocks noGrp="1"/>
          </p:cNvSpPr>
          <p:nvPr>
            <p:ph type="sldNum"/>
          </p:nvPr>
        </p:nvSpPr>
        <p:spPr>
          <a:xfrm>
            <a:off x="7080840" y="6420960"/>
            <a:ext cx="234756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540F933F-2E0B-4B78-B3BA-C0A69CE259AC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Shape 1"/>
          <p:cNvSpPr txBox="1"/>
          <p:nvPr/>
        </p:nvSpPr>
        <p:spPr>
          <a:xfrm>
            <a:off x="503640" y="553320"/>
            <a:ext cx="8853120" cy="58125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297" name="Picture 296"/>
          <p:cNvPicPr/>
          <p:nvPr/>
        </p:nvPicPr>
        <p:blipFill>
          <a:blip r:embed="rId2"/>
          <a:stretch>
            <a:fillRect/>
          </a:stretch>
        </p:blipFill>
        <p:spPr>
          <a:xfrm>
            <a:off x="1564560" y="578160"/>
            <a:ext cx="6858000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Shape 1"/>
          <p:cNvSpPr txBox="1"/>
          <p:nvPr/>
        </p:nvSpPr>
        <p:spPr>
          <a:xfrm>
            <a:off x="503640" y="553320"/>
            <a:ext cx="8853120" cy="58125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100584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45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extShape 1"/>
          <p:cNvSpPr txBox="1"/>
          <p:nvPr/>
        </p:nvSpPr>
        <p:spPr>
          <a:xfrm>
            <a:off x="1228725" y="733680"/>
            <a:ext cx="7336080" cy="40669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/>
            <a:r>
              <a:rPr lang="en-US" sz="8000" dirty="0"/>
              <a:t> </a:t>
            </a:r>
            <a:r>
              <a:rPr lang="en-US" sz="8000" dirty="0">
                <a:solidFill>
                  <a:srgbClr val="B3B300"/>
                </a:solidFill>
              </a:rPr>
              <a:t>The Contrary</a:t>
            </a:r>
            <a:endParaRPr dirty="0"/>
          </a:p>
          <a:p>
            <a:pPr algn="ctr"/>
            <a:endParaRPr dirty="0"/>
          </a:p>
          <a:p>
            <a:pPr algn="ctr"/>
            <a:r>
              <a:rPr lang="en-US" sz="8000" dirty="0">
                <a:solidFill>
                  <a:srgbClr val="B3B300"/>
                </a:solidFill>
              </a:rPr>
              <a:t>Opinion Forum</a:t>
            </a:r>
            <a:endParaRPr dirty="0"/>
          </a:p>
          <a:p>
            <a:pPr algn="ctr"/>
            <a:endParaRPr dirty="0"/>
          </a:p>
          <a:p>
            <a:pPr algn="ctr"/>
            <a:r>
              <a:rPr lang="en-US" sz="8000" dirty="0">
                <a:solidFill>
                  <a:srgbClr val="B3B300"/>
                </a:solidFill>
              </a:rPr>
              <a:t>Goes To L</a:t>
            </a:r>
            <a:endParaRPr dirty="0"/>
          </a:p>
        </p:txBody>
      </p:sp>
      <p:sp>
        <p:nvSpPr>
          <p:cNvPr id="299" name="TextShape 2"/>
          <p:cNvSpPr txBox="1"/>
          <p:nvPr/>
        </p:nvSpPr>
        <p:spPr>
          <a:xfrm>
            <a:off x="5365440" y="5563440"/>
            <a:ext cx="5275080" cy="9428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4000" dirty="0">
                <a:solidFill>
                  <a:srgbClr val="804C19"/>
                </a:solidFill>
                <a:latin typeface="Arial"/>
              </a:rPr>
              <a:t>Walter </a:t>
            </a:r>
            <a:r>
              <a:rPr lang="en-US" sz="4000" dirty="0" err="1">
                <a:solidFill>
                  <a:srgbClr val="804C19"/>
                </a:solidFill>
                <a:latin typeface="Arial"/>
              </a:rPr>
              <a:t>Deemer</a:t>
            </a:r>
            <a:endParaRPr dirty="0"/>
          </a:p>
        </p:txBody>
      </p:sp>
      <p:sp>
        <p:nvSpPr>
          <p:cNvPr id="300" name="TextShape 3"/>
          <p:cNvSpPr txBox="1"/>
          <p:nvPr/>
        </p:nvSpPr>
        <p:spPr>
          <a:xfrm>
            <a:off x="5389200" y="6172200"/>
            <a:ext cx="3526200" cy="9428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4000" dirty="0">
                <a:solidFill>
                  <a:srgbClr val="804C19"/>
                </a:solidFill>
              </a:rPr>
              <a:t>October 2012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Shape 1"/>
          <p:cNvSpPr txBox="1"/>
          <p:nvPr/>
        </p:nvSpPr>
        <p:spPr>
          <a:xfrm>
            <a:off x="685800" y="2286000"/>
            <a:ext cx="8431560" cy="29282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/>
            <a:r>
              <a:rPr lang="en-US" sz="8000">
                <a:solidFill>
                  <a:srgbClr val="804C19"/>
                </a:solidFill>
              </a:rPr>
              <a:t>In Defense Of</a:t>
            </a:r>
            <a:endParaRPr/>
          </a:p>
          <a:p>
            <a:pPr algn="ctr"/>
            <a:endParaRPr/>
          </a:p>
          <a:p>
            <a:pPr algn="ctr"/>
            <a:r>
              <a:rPr lang="en-US" sz="8000">
                <a:solidFill>
                  <a:srgbClr val="804C19"/>
                </a:solidFill>
              </a:rPr>
              <a:t>Technical Analysis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Shape 1"/>
          <p:cNvSpPr txBox="1"/>
          <p:nvPr/>
        </p:nvSpPr>
        <p:spPr>
          <a:xfrm>
            <a:off x="503640" y="553320"/>
            <a:ext cx="885312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6000">
                <a:solidFill>
                  <a:srgbClr val="804C19"/>
                </a:solidFill>
                <a:latin typeface="Arial"/>
              </a:rPr>
              <a:t>Technical Analysis:</a:t>
            </a:r>
            <a:endParaRPr/>
          </a:p>
        </p:txBody>
      </p:sp>
      <p:sp>
        <p:nvSpPr>
          <p:cNvPr id="303" name="TextShape 2"/>
          <p:cNvSpPr txBox="1"/>
          <p:nvPr/>
        </p:nvSpPr>
        <p:spPr>
          <a:xfrm>
            <a:off x="685440" y="2514960"/>
            <a:ext cx="8455320" cy="34300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buSzPct val="45000"/>
            </a:pPr>
            <a:r>
              <a:rPr lang="en-US" sz="6000" dirty="0" smtClean="0">
                <a:solidFill>
                  <a:srgbClr val="804C19"/>
                </a:solidFill>
                <a:latin typeface="Arial"/>
              </a:rPr>
              <a:t>Why </a:t>
            </a:r>
            <a:r>
              <a:rPr lang="en-US" sz="6000" dirty="0">
                <a:solidFill>
                  <a:srgbClr val="804C19"/>
                </a:solidFill>
                <a:latin typeface="Arial"/>
              </a:rPr>
              <a:t>Is It Such A</a:t>
            </a:r>
            <a:endParaRPr dirty="0"/>
          </a:p>
          <a:p>
            <a:pPr algn="ctr">
              <a:buSzPct val="45000"/>
              <a:buFont typeface="StarSymbol"/>
              <a:buChar char=""/>
            </a:pPr>
            <a:endParaRPr dirty="0"/>
          </a:p>
          <a:p>
            <a:pPr algn="ctr">
              <a:buSzPct val="45000"/>
            </a:pPr>
            <a:r>
              <a:rPr lang="en-US" sz="6000" dirty="0" smtClean="0">
                <a:solidFill>
                  <a:srgbClr val="804C19"/>
                </a:solidFill>
                <a:latin typeface="Arial"/>
              </a:rPr>
              <a:t> Necessary </a:t>
            </a:r>
            <a:r>
              <a:rPr lang="en-US" sz="6000" dirty="0">
                <a:solidFill>
                  <a:srgbClr val="804C19"/>
                </a:solidFill>
                <a:latin typeface="Arial"/>
              </a:rPr>
              <a:t>Part Of The </a:t>
            </a:r>
            <a:endParaRPr dirty="0"/>
          </a:p>
          <a:p>
            <a:pPr algn="ctr">
              <a:buSzPct val="45000"/>
              <a:buFont typeface="StarSymbol"/>
              <a:buChar char=""/>
            </a:pPr>
            <a:endParaRPr dirty="0"/>
          </a:p>
          <a:p>
            <a:pPr algn="ctr">
              <a:buSzPct val="45000"/>
            </a:pPr>
            <a:r>
              <a:rPr lang="en-US" sz="6000" dirty="0" smtClean="0">
                <a:solidFill>
                  <a:srgbClr val="804C19"/>
                </a:solidFill>
                <a:latin typeface="Arial"/>
              </a:rPr>
              <a:t>Investment </a:t>
            </a:r>
            <a:r>
              <a:rPr lang="en-US" sz="6000" dirty="0">
                <a:solidFill>
                  <a:srgbClr val="804C19"/>
                </a:solidFill>
                <a:latin typeface="Arial"/>
              </a:rPr>
              <a:t>Process?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TextShape 1"/>
          <p:cNvSpPr txBox="1"/>
          <p:nvPr/>
        </p:nvSpPr>
        <p:spPr>
          <a:xfrm>
            <a:off x="533880" y="948960"/>
            <a:ext cx="8853120" cy="5487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8000">
                <a:solidFill>
                  <a:srgbClr val="804C19"/>
                </a:solidFill>
                <a:latin typeface="Arial"/>
              </a:rPr>
              <a:t>A Stock Is Not</a:t>
            </a:r>
            <a:endParaRPr/>
          </a:p>
          <a:p>
            <a:pPr algn="ctr"/>
            <a:endParaRPr/>
          </a:p>
          <a:p>
            <a:pPr algn="ctr"/>
            <a:r>
              <a:rPr lang="en-US" sz="8000">
                <a:solidFill>
                  <a:srgbClr val="804C19"/>
                </a:solidFill>
                <a:latin typeface="Arial"/>
              </a:rPr>
              <a:t>The Same As </a:t>
            </a:r>
            <a:endParaRPr/>
          </a:p>
          <a:p>
            <a:pPr algn="ctr"/>
            <a:endParaRPr/>
          </a:p>
          <a:p>
            <a:pPr algn="ctr"/>
            <a:r>
              <a:rPr lang="en-US" sz="8000">
                <a:solidFill>
                  <a:srgbClr val="804C19"/>
                </a:solidFill>
                <a:latin typeface="Arial"/>
              </a:rPr>
              <a:t>The Company!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Shape 1"/>
          <p:cNvSpPr txBox="1"/>
          <p:nvPr/>
        </p:nvSpPr>
        <p:spPr>
          <a:xfrm>
            <a:off x="503640" y="553320"/>
            <a:ext cx="8853120" cy="6972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306" name="Picture 305"/>
          <p:cNvPicPr/>
          <p:nvPr/>
        </p:nvPicPr>
        <p:blipFill>
          <a:blip r:embed="rId2"/>
          <a:stretch>
            <a:fillRect/>
          </a:stretch>
        </p:blipFill>
        <p:spPr>
          <a:xfrm>
            <a:off x="456840" y="457200"/>
            <a:ext cx="9141120" cy="6631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503640" y="1239120"/>
            <a:ext cx="9094320" cy="4705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8000">
                <a:solidFill>
                  <a:srgbClr val="804C19"/>
                </a:solidFill>
                <a:latin typeface="Arial"/>
              </a:rPr>
              <a:t>And Investors</a:t>
            </a:r>
            <a:endParaRPr/>
          </a:p>
          <a:p>
            <a:pPr algn="ctr"/>
            <a:endParaRPr/>
          </a:p>
          <a:p>
            <a:pPr algn="ctr"/>
            <a:r>
              <a:rPr lang="en-US" sz="8000">
                <a:solidFill>
                  <a:srgbClr val="804C19"/>
                </a:solidFill>
                <a:latin typeface="Arial"/>
              </a:rPr>
              <a:t> Buy Stocks – </a:t>
            </a:r>
            <a:endParaRPr/>
          </a:p>
          <a:p>
            <a:pPr algn="ctr"/>
            <a:endParaRPr/>
          </a:p>
          <a:p>
            <a:pPr algn="ctr"/>
            <a:r>
              <a:rPr lang="en-US" sz="8000">
                <a:solidFill>
                  <a:srgbClr val="804C19"/>
                </a:solidFill>
                <a:latin typeface="Arial"/>
              </a:rPr>
              <a:t>Not Companies!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extShape 1"/>
          <p:cNvSpPr txBox="1"/>
          <p:nvPr/>
        </p:nvSpPr>
        <p:spPr>
          <a:xfrm>
            <a:off x="521280" y="870840"/>
            <a:ext cx="8865720" cy="5849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6000">
                <a:solidFill>
                  <a:srgbClr val="804C19"/>
                </a:solidFill>
                <a:latin typeface="Arial"/>
              </a:rPr>
              <a:t>Stock Price Analysis –</a:t>
            </a:r>
            <a:endParaRPr/>
          </a:p>
          <a:p>
            <a:pPr algn="ctr"/>
            <a:endParaRPr/>
          </a:p>
          <a:p>
            <a:pPr algn="ctr"/>
            <a:r>
              <a:rPr lang="en-US" sz="6000">
                <a:solidFill>
                  <a:srgbClr val="804C19"/>
                </a:solidFill>
                <a:latin typeface="Arial"/>
              </a:rPr>
              <a:t> Technical Analysis – </a:t>
            </a:r>
            <a:endParaRPr/>
          </a:p>
          <a:p>
            <a:pPr algn="ctr"/>
            <a:endParaRPr/>
          </a:p>
          <a:p>
            <a:pPr algn="ctr"/>
            <a:r>
              <a:rPr lang="en-US" sz="6000">
                <a:solidFill>
                  <a:srgbClr val="804C19"/>
                </a:solidFill>
                <a:latin typeface="Arial"/>
              </a:rPr>
              <a:t>Is Thus The Most </a:t>
            </a:r>
            <a:endParaRPr/>
          </a:p>
          <a:p>
            <a:pPr algn="ctr"/>
            <a:endParaRPr/>
          </a:p>
          <a:p>
            <a:pPr algn="ctr"/>
            <a:r>
              <a:rPr lang="en-US" sz="6000">
                <a:solidFill>
                  <a:srgbClr val="804C19"/>
                </a:solidFill>
                <a:latin typeface="Arial"/>
              </a:rPr>
              <a:t>Basic Part Of The </a:t>
            </a:r>
            <a:endParaRPr/>
          </a:p>
          <a:p>
            <a:pPr algn="ctr"/>
            <a:endParaRPr/>
          </a:p>
          <a:p>
            <a:pPr algn="ctr"/>
            <a:r>
              <a:rPr lang="en-US" sz="6000">
                <a:solidFill>
                  <a:srgbClr val="804C19"/>
                </a:solidFill>
                <a:latin typeface="Arial"/>
              </a:rPr>
              <a:t>Investment Process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503640" y="553320"/>
            <a:ext cx="8853120" cy="6306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4800" dirty="0">
                <a:solidFill>
                  <a:srgbClr val="804C19"/>
                </a:solidFill>
                <a:latin typeface="Arial"/>
              </a:rPr>
              <a:t>“The only reason to buy a stock</a:t>
            </a:r>
            <a:endParaRPr dirty="0"/>
          </a:p>
          <a:p>
            <a:pPr algn="ctr"/>
            <a:endParaRPr dirty="0"/>
          </a:p>
          <a:p>
            <a:pPr algn="ctr"/>
            <a:r>
              <a:rPr lang="en-US" sz="4800" dirty="0">
                <a:solidFill>
                  <a:srgbClr val="804C19"/>
                </a:solidFill>
                <a:latin typeface="Arial"/>
              </a:rPr>
              <a:t> is to be able to sell it</a:t>
            </a:r>
            <a:endParaRPr dirty="0"/>
          </a:p>
          <a:p>
            <a:pPr algn="ctr"/>
            <a:endParaRPr dirty="0"/>
          </a:p>
          <a:p>
            <a:pPr algn="ctr"/>
            <a:r>
              <a:rPr lang="en-US" sz="4800">
                <a:solidFill>
                  <a:srgbClr val="804C19"/>
                </a:solidFill>
                <a:latin typeface="Arial"/>
              </a:rPr>
              <a:t>to </a:t>
            </a:r>
            <a:r>
              <a:rPr lang="en-US" sz="4800" smtClean="0">
                <a:solidFill>
                  <a:srgbClr val="804C19"/>
                </a:solidFill>
                <a:latin typeface="Arial"/>
              </a:rPr>
              <a:t>someone else </a:t>
            </a:r>
            <a:r>
              <a:rPr lang="en-US" sz="4800" dirty="0">
                <a:solidFill>
                  <a:srgbClr val="804C19"/>
                </a:solidFill>
                <a:latin typeface="Arial"/>
              </a:rPr>
              <a:t>later on</a:t>
            </a:r>
            <a:endParaRPr dirty="0"/>
          </a:p>
          <a:p>
            <a:pPr algn="ctr"/>
            <a:endParaRPr dirty="0"/>
          </a:p>
          <a:p>
            <a:pPr algn="ctr"/>
            <a:r>
              <a:rPr lang="en-US" sz="4800" dirty="0">
                <a:solidFill>
                  <a:srgbClr val="804C19"/>
                </a:solidFill>
                <a:latin typeface="Arial"/>
              </a:rPr>
              <a:t> at a higher price.”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Shape 1"/>
          <p:cNvSpPr txBox="1"/>
          <p:nvPr/>
        </p:nvSpPr>
        <p:spPr>
          <a:xfrm>
            <a:off x="613800" y="1667160"/>
            <a:ext cx="8631360" cy="40669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8000" dirty="0" smtClean="0">
                <a:solidFill>
                  <a:srgbClr val="804C19"/>
                </a:solidFill>
              </a:rPr>
              <a:t>Secular</a:t>
            </a:r>
            <a:endParaRPr dirty="0"/>
          </a:p>
          <a:p>
            <a:r>
              <a:rPr lang="en-US" sz="2000" dirty="0">
                <a:solidFill>
                  <a:srgbClr val="804C19"/>
                </a:solidFill>
              </a:rPr>
              <a:t>   </a:t>
            </a:r>
            <a:r>
              <a:rPr lang="en-US" sz="1000" dirty="0">
                <a:solidFill>
                  <a:srgbClr val="804C19"/>
                </a:solidFill>
              </a:rPr>
              <a:t> </a:t>
            </a:r>
            <a:endParaRPr dirty="0"/>
          </a:p>
          <a:p>
            <a:r>
              <a:rPr lang="en-US" sz="8000" dirty="0">
                <a:solidFill>
                  <a:srgbClr val="804C19"/>
                </a:solidFill>
              </a:rPr>
              <a:t>	</a:t>
            </a:r>
            <a:r>
              <a:rPr lang="en-US" sz="8000" dirty="0" smtClean="0">
                <a:solidFill>
                  <a:srgbClr val="804C19"/>
                </a:solidFill>
              </a:rPr>
              <a:t>  Valuation</a:t>
            </a:r>
            <a:endParaRPr dirty="0"/>
          </a:p>
          <a:p>
            <a:r>
              <a:rPr lang="en-US" sz="2000" dirty="0">
                <a:solidFill>
                  <a:srgbClr val="804C19"/>
                </a:solidFill>
              </a:rPr>
              <a:t>    </a:t>
            </a:r>
            <a:endParaRPr dirty="0"/>
          </a:p>
          <a:p>
            <a:r>
              <a:rPr lang="en-US" sz="8000" dirty="0">
                <a:solidFill>
                  <a:srgbClr val="804C19"/>
                </a:solidFill>
              </a:rPr>
              <a:t>			Contractions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Picture 310"/>
          <p:cNvPicPr/>
          <p:nvPr/>
        </p:nvPicPr>
        <p:blipFill>
          <a:blip r:embed="rId2"/>
          <a:stretch>
            <a:fillRect/>
          </a:stretch>
        </p:blipFill>
        <p:spPr>
          <a:xfrm>
            <a:off x="2553480" y="0"/>
            <a:ext cx="4987800" cy="75621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311"/>
          <p:cNvPicPr/>
          <p:nvPr/>
        </p:nvPicPr>
        <p:blipFill>
          <a:blip r:embed="rId2"/>
          <a:stretch>
            <a:fillRect/>
          </a:stretch>
        </p:blipFill>
        <p:spPr>
          <a:xfrm>
            <a:off x="685800" y="685800"/>
            <a:ext cx="84582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1600200" y="2218320"/>
            <a:ext cx="6858000" cy="3271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8000" dirty="0"/>
              <a:t> </a:t>
            </a:r>
            <a:r>
              <a:rPr lang="en-US" sz="9600" dirty="0">
                <a:solidFill>
                  <a:srgbClr val="008000"/>
                </a:solidFill>
              </a:rPr>
              <a:t>My Life</a:t>
            </a:r>
            <a:endParaRPr dirty="0"/>
          </a:p>
          <a:p>
            <a:r>
              <a:rPr lang="en-US" sz="3200" dirty="0">
                <a:solidFill>
                  <a:srgbClr val="008000"/>
                </a:solidFill>
              </a:rPr>
              <a:t>  </a:t>
            </a:r>
            <a:endParaRPr dirty="0"/>
          </a:p>
          <a:p>
            <a:r>
              <a:rPr lang="en-US" sz="9600" dirty="0">
                <a:solidFill>
                  <a:srgbClr val="008000"/>
                </a:solidFill>
              </a:rPr>
              <a:t> 		</a:t>
            </a:r>
            <a:r>
              <a:rPr lang="en-US" sz="9600" dirty="0" smtClean="0">
                <a:solidFill>
                  <a:srgbClr val="008000"/>
                </a:solidFill>
              </a:rPr>
              <a:t>In </a:t>
            </a:r>
            <a:r>
              <a:rPr lang="en-US" sz="9600" dirty="0">
                <a:solidFill>
                  <a:srgbClr val="008000"/>
                </a:solidFill>
              </a:rPr>
              <a:t>Books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Picture 313"/>
          <p:cNvPicPr/>
          <p:nvPr/>
        </p:nvPicPr>
        <p:blipFill>
          <a:blip r:embed="rId2"/>
          <a:stretch>
            <a:fillRect/>
          </a:stretch>
        </p:blipFill>
        <p:spPr>
          <a:xfrm>
            <a:off x="914040" y="731520"/>
            <a:ext cx="7770240" cy="61826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503640" y="553320"/>
            <a:ext cx="8853120" cy="6972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316" name="Picture 315"/>
          <p:cNvPicPr/>
          <p:nvPr/>
        </p:nvPicPr>
        <p:blipFill>
          <a:blip r:embed="rId2"/>
          <a:stretch>
            <a:fillRect/>
          </a:stretch>
        </p:blipFill>
        <p:spPr>
          <a:xfrm>
            <a:off x="2970720" y="457200"/>
            <a:ext cx="4418280" cy="6631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Shape 1"/>
          <p:cNvSpPr txBox="1"/>
          <p:nvPr/>
        </p:nvSpPr>
        <p:spPr>
          <a:xfrm>
            <a:off x="503640" y="553320"/>
            <a:ext cx="8853120" cy="58125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318" name="Picture 317"/>
          <p:cNvPicPr/>
          <p:nvPr/>
        </p:nvPicPr>
        <p:blipFill>
          <a:blip r:embed="rId2"/>
          <a:stretch>
            <a:fillRect/>
          </a:stretch>
        </p:blipFill>
        <p:spPr>
          <a:xfrm>
            <a:off x="1564560" y="578160"/>
            <a:ext cx="6858000" cy="6400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104</Words>
  <Application>Microsoft Office PowerPoint</Application>
  <PresentationFormat>Custom</PresentationFormat>
  <Paragraphs>50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</dc:creator>
  <cp:lastModifiedBy>Eoin</cp:lastModifiedBy>
  <cp:revision>8</cp:revision>
  <dcterms:modified xsi:type="dcterms:W3CDTF">2012-10-08T17:16:49Z</dcterms:modified>
</cp:coreProperties>
</file>