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303" r:id="rId3"/>
    <p:sldId id="300" r:id="rId4"/>
    <p:sldId id="305" r:id="rId5"/>
    <p:sldId id="296" r:id="rId6"/>
    <p:sldId id="306" r:id="rId7"/>
    <p:sldId id="258" r:id="rId8"/>
    <p:sldId id="302" r:id="rId9"/>
    <p:sldId id="301" r:id="rId10"/>
    <p:sldId id="285" r:id="rId11"/>
    <p:sldId id="281" r:id="rId12"/>
    <p:sldId id="318" r:id="rId13"/>
    <p:sldId id="272" r:id="rId14"/>
    <p:sldId id="311" r:id="rId15"/>
    <p:sldId id="309" r:id="rId16"/>
    <p:sldId id="290" r:id="rId17"/>
    <p:sldId id="264" r:id="rId18"/>
    <p:sldId id="291" r:id="rId19"/>
    <p:sldId id="292" r:id="rId20"/>
    <p:sldId id="265" r:id="rId21"/>
    <p:sldId id="295" r:id="rId22"/>
    <p:sldId id="307" r:id="rId23"/>
    <p:sldId id="304" r:id="rId24"/>
    <p:sldId id="282" r:id="rId25"/>
    <p:sldId id="283" r:id="rId26"/>
    <p:sldId id="313" r:id="rId27"/>
    <p:sldId id="314" r:id="rId28"/>
    <p:sldId id="315" r:id="rId29"/>
    <p:sldId id="316" r:id="rId30"/>
    <p:sldId id="317" r:id="rId31"/>
    <p:sldId id="270" r:id="rId32"/>
    <p:sldId id="263" r:id="rId33"/>
    <p:sldId id="268" r:id="rId34"/>
    <p:sldId id="310" r:id="rId35"/>
    <p:sldId id="312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CC00"/>
    <a:srgbClr val="FFFF00"/>
    <a:srgbClr val="FF0000"/>
    <a:srgbClr val="34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930" autoAdjust="0"/>
    <p:restoredTop sz="94660"/>
  </p:normalViewPr>
  <p:slideViewPr>
    <p:cSldViewPr>
      <p:cViewPr varScale="1">
        <p:scale>
          <a:sx n="98" d="100"/>
          <a:sy n="98" d="100"/>
        </p:scale>
        <p:origin x="-108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6"/>
          <p:cNvSpPr>
            <a:spLocks noChangeArrowheads="1"/>
          </p:cNvSpPr>
          <p:nvPr/>
        </p:nvSpPr>
        <p:spPr bwMode="auto">
          <a:xfrm>
            <a:off x="395288" y="1700213"/>
            <a:ext cx="835342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 b="1">
                <a:solidFill>
                  <a:schemeClr val="hlink"/>
                </a:solidFill>
              </a:rPr>
              <a:t>The Markets Now</a:t>
            </a:r>
          </a:p>
          <a:p>
            <a:pPr algn="ctr"/>
            <a:endParaRPr lang="en-GB" sz="28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Investment Strategies Before the</a:t>
            </a: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 ‘Sweet Spot’ Ends</a:t>
            </a:r>
          </a:p>
          <a:p>
            <a:pPr algn="ctr"/>
            <a:endParaRPr lang="en-GB" sz="900" b="1">
              <a:solidFill>
                <a:schemeClr val="hlink"/>
              </a:solidFill>
            </a:endParaRPr>
          </a:p>
          <a:p>
            <a:pPr algn="ctr"/>
            <a:endParaRPr lang="en-GB" sz="2400" b="1">
              <a:solidFill>
                <a:schemeClr val="hlink"/>
              </a:solidFill>
            </a:endParaRP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David Fuller – 7th July 2014</a:t>
            </a: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fullertreacymoney.com</a:t>
            </a:r>
          </a:p>
          <a:p>
            <a:pPr algn="ctr"/>
            <a:endParaRPr lang="en-GB" sz="2000">
              <a:solidFill>
                <a:schemeClr val="hlink"/>
              </a:solidFill>
            </a:endParaRPr>
          </a:p>
          <a:p>
            <a:pPr algn="ctr"/>
            <a:r>
              <a:rPr lang="en-GB" sz="2000">
                <a:solidFill>
                  <a:schemeClr val="hlink"/>
                </a:solidFill>
              </a:rPr>
              <a:t>East India Club – 16 St. James Square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London SW1Y 4LH, 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4"/>
          <p:cNvSpPr txBox="1">
            <a:spLocks noChangeArrowheads="1"/>
          </p:cNvSpPr>
          <p:nvPr/>
        </p:nvSpPr>
        <p:spPr bwMode="auto">
          <a:xfrm>
            <a:off x="900113" y="2627313"/>
            <a:ext cx="7272337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At this stage of the stock market cycle, I favour laggards 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as they come into 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7"/>
          <p:cNvSpPr txBox="1">
            <a:spLocks noChangeArrowheads="1"/>
          </p:cNvSpPr>
          <p:nvPr/>
        </p:nvSpPr>
        <p:spPr bwMode="auto">
          <a:xfrm>
            <a:off x="3543300" y="29448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/>
          </a:p>
        </p:txBody>
      </p:sp>
      <p:pic>
        <p:nvPicPr>
          <p:cNvPr id="7170" name="Picture 10" descr="India-BSE-Sensex-Index-2014-07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73200"/>
            <a:ext cx="9144000" cy="553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4" descr="BOMBAY-STOCK-EX-BANK-INX-2014-07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557338"/>
            <a:ext cx="8829675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3" descr="Price-Book-India-Sensex-30-2014-07-0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4" descr="Vietnam-Stock-Exchange-Index-2014-07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652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Text Box 3"/>
          <p:cNvSpPr txBox="1">
            <a:spLocks noChangeArrowheads="1"/>
          </p:cNvSpPr>
          <p:nvPr/>
        </p:nvSpPr>
        <p:spPr bwMode="auto">
          <a:xfrm>
            <a:off x="4984750" y="3567113"/>
            <a:ext cx="1638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Biggest risk?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China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3" descr="Japan-Nikkei-225-Index-2014-07-0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4" descr="Japan-Topix-Index-2014-07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" descr="Japan-Topix-2nd-Section-Index-2014-07-05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79550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Australia-S-P-ASX-200-Index-2014-07-06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FTSE-100-2014-07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 descr="BHP-Billiton-PLC-2014-07-0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210514-MATT-web_2917495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501775"/>
            <a:ext cx="9036050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5" descr="020714-MATT-web_296113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543050"/>
            <a:ext cx="8208962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 descr="BOB050714NEW_2965183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125538"/>
            <a:ext cx="7488237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Germany-DAX-Index-2014-07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 descr="S-P-500-Index-2014-07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468313" y="2584450"/>
            <a:ext cx="28797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Is Wall Street’s 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next secular bull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market underway?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S-P-500-Index-2014-07-06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 descr="NASDAQ-Composite-2014-07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Russell-2000-Index-2014-07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2"/>
          <p:cNvSpPr txBox="1">
            <a:spLocks noChangeArrowheads="1"/>
          </p:cNvSpPr>
          <p:nvPr/>
        </p:nvSpPr>
        <p:spPr bwMode="auto">
          <a:xfrm>
            <a:off x="539750" y="2492375"/>
            <a:ext cx="80645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What could end Wall Street’s bull run?</a:t>
            </a:r>
          </a:p>
          <a:p>
            <a:pPr algn="ctr"/>
            <a:endParaRPr lang="en-GB" sz="28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Font typeface="Arial" charset="0"/>
              <a:buNone/>
            </a:pPr>
            <a:r>
              <a:rPr lang="en-GB" smtClean="0">
                <a:solidFill>
                  <a:schemeClr val="hlink"/>
                </a:solidFill>
              </a:rPr>
              <a:t>What could end Wall Street’s bull run?</a:t>
            </a:r>
          </a:p>
          <a:p>
            <a:endParaRPr lang="en-GB" smtClean="0">
              <a:solidFill>
                <a:schemeClr val="hlink"/>
              </a:solidFill>
            </a:endParaRPr>
          </a:p>
          <a:p>
            <a:r>
              <a:rPr lang="en-GB" smtClean="0">
                <a:solidFill>
                  <a:schemeClr val="hlink"/>
                </a:solidFill>
              </a:rPr>
              <a:t>A spike in the price of Brent Crude oil</a:t>
            </a:r>
          </a:p>
          <a:p>
            <a:r>
              <a:rPr lang="en-GB" smtClean="0">
                <a:solidFill>
                  <a:schemeClr val="hlink"/>
                </a:solidFill>
              </a:rPr>
              <a:t>A surge in US 10-Yr Government Bond Yields</a:t>
            </a:r>
          </a:p>
          <a:p>
            <a:r>
              <a:rPr lang="en-GB" smtClean="0">
                <a:solidFill>
                  <a:schemeClr val="hlink"/>
                </a:solidFill>
              </a:rPr>
              <a:t>An exogenous shock to the financial system</a:t>
            </a:r>
          </a:p>
          <a:p>
            <a:endParaRPr lang="en-GB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010714-MATT-web_295987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37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Crude-Oil-IPE-1st-Month-Continuation-2014-07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 descr="US-10yr-Bond-Yield-2014-07-06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9375"/>
            <a:ext cx="9144000" cy="5103813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9698" name="Line 5"/>
          <p:cNvSpPr>
            <a:spLocks noChangeShapeType="1"/>
          </p:cNvSpPr>
          <p:nvPr/>
        </p:nvSpPr>
        <p:spPr bwMode="auto">
          <a:xfrm>
            <a:off x="6300788" y="4076700"/>
            <a:ext cx="23749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699" name="Line 4"/>
          <p:cNvSpPr>
            <a:spLocks noChangeShapeType="1"/>
          </p:cNvSpPr>
          <p:nvPr/>
        </p:nvSpPr>
        <p:spPr bwMode="auto">
          <a:xfrm>
            <a:off x="6443663" y="4005263"/>
            <a:ext cx="2303462" cy="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0" name="Line 5"/>
          <p:cNvSpPr>
            <a:spLocks noChangeShapeType="1"/>
          </p:cNvSpPr>
          <p:nvPr/>
        </p:nvSpPr>
        <p:spPr bwMode="auto">
          <a:xfrm>
            <a:off x="6443663" y="3573463"/>
            <a:ext cx="2232025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1" name="Line 6"/>
          <p:cNvSpPr>
            <a:spLocks noChangeShapeType="1"/>
          </p:cNvSpPr>
          <p:nvPr/>
        </p:nvSpPr>
        <p:spPr bwMode="auto">
          <a:xfrm>
            <a:off x="6443663" y="3068638"/>
            <a:ext cx="22320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4264025" y="2127250"/>
            <a:ext cx="1851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hlink"/>
                </a:solidFill>
              </a:rPr>
              <a:t>Warning levels</a:t>
            </a:r>
          </a:p>
        </p:txBody>
      </p:sp>
      <p:sp>
        <p:nvSpPr>
          <p:cNvPr id="29703" name="Line 8"/>
          <p:cNvSpPr>
            <a:spLocks noChangeShapeType="1"/>
          </p:cNvSpPr>
          <p:nvPr/>
        </p:nvSpPr>
        <p:spPr bwMode="auto">
          <a:xfrm>
            <a:off x="5003800" y="2565400"/>
            <a:ext cx="792163" cy="503238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4"/>
          <p:cNvSpPr txBox="1">
            <a:spLocks noChangeArrowheads="1"/>
          </p:cNvSpPr>
          <p:nvPr/>
        </p:nvSpPr>
        <p:spPr bwMode="auto">
          <a:xfrm>
            <a:off x="827088" y="2843213"/>
            <a:ext cx="75612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What about precious metals?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 descr="Palladium-NYME-1st-Month-Continuation-2014-07-0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 descr="Platinum-NYME-1st-Month-Continuation-2014-07-0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London-Spot-Gold-2014-07-0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 descr="Silver-CMX-1st-Month-Continuation-2014-07-07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2"/>
          <p:cNvSpPr txBox="1">
            <a:spLocks noChangeArrowheads="1"/>
          </p:cNvSpPr>
          <p:nvPr/>
        </p:nvSpPr>
        <p:spPr bwMode="auto">
          <a:xfrm>
            <a:off x="323850" y="1916113"/>
            <a:ext cx="84963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>
                <a:solidFill>
                  <a:schemeClr val="hlink"/>
                </a:solidFill>
              </a:rPr>
              <a:t>Many thanks for your interest!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Any more questions?</a:t>
            </a:r>
          </a:p>
          <a:p>
            <a:pPr algn="ctr"/>
            <a:endParaRPr lang="en-GB" sz="3200">
              <a:solidFill>
                <a:schemeClr val="hlink"/>
              </a:solidFill>
            </a:endParaRPr>
          </a:p>
          <a:p>
            <a:pPr algn="ctr"/>
            <a:r>
              <a:rPr lang="en-GB" sz="3200">
                <a:solidFill>
                  <a:schemeClr val="hlink"/>
                </a:solidFill>
              </a:rPr>
              <a:t>Please visit our site: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www.fullertreacymoney.com</a:t>
            </a:r>
          </a:p>
          <a:p>
            <a:pPr algn="ctr"/>
            <a:endParaRPr lang="en-GB" sz="3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 descr="ADAMS20140704_296373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12875"/>
            <a:ext cx="8497887" cy="541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3" descr="BOB060714NEW_2965713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73200"/>
            <a:ext cx="8316912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5" descr="060714-MATT-ST-web_2965730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528763"/>
            <a:ext cx="8208962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5" descr="030714-MATT-web_2962376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614488"/>
            <a:ext cx="8208962" cy="52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1375</TotalTime>
  <Words>111</Words>
  <Application>Microsoft Office PowerPoint</Application>
  <PresentationFormat>On-screen Show (4:3)</PresentationFormat>
  <Paragraphs>31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Barnes</dc:creator>
  <cp:lastModifiedBy>David Fuller</cp:lastModifiedBy>
  <cp:revision>73</cp:revision>
  <dcterms:created xsi:type="dcterms:W3CDTF">2013-10-24T09:08:24Z</dcterms:created>
  <dcterms:modified xsi:type="dcterms:W3CDTF">2014-07-07T14:50:56Z</dcterms:modified>
</cp:coreProperties>
</file>