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593" r:id="rId3"/>
    <p:sldId id="594" r:id="rId4"/>
    <p:sldId id="595" r:id="rId5"/>
    <p:sldId id="596" r:id="rId6"/>
    <p:sldId id="597" r:id="rId7"/>
    <p:sldId id="598" r:id="rId8"/>
    <p:sldId id="599" r:id="rId9"/>
    <p:sldId id="600" r:id="rId10"/>
    <p:sldId id="601" r:id="rId11"/>
    <p:sldId id="602" r:id="rId12"/>
    <p:sldId id="603" r:id="rId13"/>
    <p:sldId id="616" r:id="rId14"/>
    <p:sldId id="613" r:id="rId15"/>
    <p:sldId id="614" r:id="rId16"/>
    <p:sldId id="604" r:id="rId17"/>
    <p:sldId id="605" r:id="rId18"/>
    <p:sldId id="606" r:id="rId19"/>
    <p:sldId id="620" r:id="rId20"/>
    <p:sldId id="607" r:id="rId21"/>
    <p:sldId id="608" r:id="rId22"/>
    <p:sldId id="610" r:id="rId23"/>
    <p:sldId id="611" r:id="rId24"/>
    <p:sldId id="609" r:id="rId25"/>
    <p:sldId id="514" r:id="rId26"/>
    <p:sldId id="612" r:id="rId27"/>
    <p:sldId id="615" r:id="rId28"/>
    <p:sldId id="617" r:id="rId29"/>
    <p:sldId id="618" r:id="rId30"/>
    <p:sldId id="270" r:id="rId31"/>
    <p:sldId id="592" r:id="rId32"/>
    <p:sldId id="354" r:id="rId33"/>
    <p:sldId id="385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9900"/>
    <a:srgbClr val="FF33CC"/>
    <a:srgbClr val="FFCC00"/>
    <a:srgbClr val="FFFF00"/>
    <a:srgbClr val="FF0000"/>
    <a:srgbClr val="34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9309" autoAdjust="0"/>
    <p:restoredTop sz="94660"/>
  </p:normalViewPr>
  <p:slideViewPr>
    <p:cSldViewPr>
      <p:cViewPr varScale="1">
        <p:scale>
          <a:sx n="109" d="100"/>
          <a:sy n="10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6"/>
          <p:cNvSpPr>
            <a:spLocks noChangeArrowheads="1"/>
          </p:cNvSpPr>
          <p:nvPr/>
        </p:nvSpPr>
        <p:spPr bwMode="auto">
          <a:xfrm>
            <a:off x="0" y="1196975"/>
            <a:ext cx="9144000" cy="554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 b="1">
                <a:solidFill>
                  <a:schemeClr val="hlink"/>
                </a:solidFill>
              </a:rPr>
              <a:t>The Markets Now</a:t>
            </a:r>
            <a:endParaRPr lang="en-GB" sz="1000" b="1">
              <a:solidFill>
                <a:schemeClr val="hlink"/>
              </a:solidFill>
            </a:endParaRPr>
          </a:p>
          <a:p>
            <a:pPr algn="ctr"/>
            <a:endParaRPr lang="en-GB" sz="1000" b="1">
              <a:solidFill>
                <a:schemeClr val="hlink"/>
              </a:solidFill>
            </a:endParaRPr>
          </a:p>
          <a:p>
            <a:r>
              <a:rPr lang="en-GB" sz="2600" b="1">
                <a:solidFill>
                  <a:schemeClr val="hlink"/>
                </a:solidFill>
                <a:cs typeface="Arial" charset="0"/>
              </a:rPr>
              <a:t>“Buy on the cannons, sell on the trumpets”</a:t>
            </a:r>
            <a:endParaRPr lang="en-GB" sz="800" b="1">
              <a:solidFill>
                <a:schemeClr val="hlink"/>
              </a:solidFill>
              <a:cs typeface="Arial" charset="0"/>
            </a:endParaRPr>
          </a:p>
          <a:p>
            <a:r>
              <a:rPr lang="en-GB" sz="1800" b="1">
                <a:solidFill>
                  <a:schemeClr val="hlink"/>
                </a:solidFill>
                <a:cs typeface="Arial" charset="0"/>
              </a:rPr>
              <a:t>Attributed to Nathan Mayer Rothschild </a:t>
            </a:r>
            <a:r>
              <a:rPr lang="en-GB" sz="2000" b="1">
                <a:solidFill>
                  <a:schemeClr val="hlink"/>
                </a:solidFill>
              </a:rPr>
              <a:t>(1777-1836) in</a:t>
            </a:r>
            <a:r>
              <a:rPr lang="en-GB" sz="1800" b="1">
                <a:solidFill>
                  <a:schemeClr val="hlink"/>
                </a:solidFill>
                <a:cs typeface="Arial" charset="0"/>
              </a:rPr>
              <a:t> 1810</a:t>
            </a:r>
            <a:endParaRPr lang="en-GB" sz="1000" b="1">
              <a:solidFill>
                <a:schemeClr val="hlink"/>
              </a:solidFill>
              <a:cs typeface="Arial" charset="0"/>
            </a:endParaRPr>
          </a:p>
          <a:p>
            <a:endParaRPr lang="en-GB" sz="1000" b="1">
              <a:solidFill>
                <a:schemeClr val="hlink"/>
              </a:solidFill>
              <a:cs typeface="Arial" charset="0"/>
            </a:endParaRPr>
          </a:p>
          <a:p>
            <a:r>
              <a:rPr lang="en-GB" sz="2600" b="1">
                <a:solidFill>
                  <a:schemeClr val="hlink"/>
                </a:solidFill>
              </a:rPr>
              <a:t>“Buy when there’s blood in the streets, even if the blood is your own”</a:t>
            </a:r>
            <a:r>
              <a:rPr lang="en-GB" sz="3200" b="1">
                <a:solidFill>
                  <a:schemeClr val="hlink"/>
                </a:solidFill>
              </a:rPr>
              <a:t> </a:t>
            </a:r>
            <a:endParaRPr lang="en-GB" sz="1800" b="1">
              <a:solidFill>
                <a:schemeClr val="hlink"/>
              </a:solidFill>
            </a:endParaRPr>
          </a:p>
          <a:p>
            <a:r>
              <a:rPr lang="en-GB" sz="1800" b="1">
                <a:solidFill>
                  <a:schemeClr val="hlink"/>
                </a:solidFill>
              </a:rPr>
              <a:t>Attributed to Baron Rothschild, cited in </a:t>
            </a:r>
            <a:r>
              <a:rPr lang="en-GB" sz="1800" b="1" i="1">
                <a:solidFill>
                  <a:schemeClr val="hlink"/>
                </a:solidFill>
              </a:rPr>
              <a:t>Passport to Profits</a:t>
            </a:r>
            <a:r>
              <a:rPr lang="en-GB" sz="1800" b="1">
                <a:solidFill>
                  <a:schemeClr val="hlink"/>
                </a:solidFill>
              </a:rPr>
              <a:t>, by Mark  Mobius</a:t>
            </a:r>
            <a:endParaRPr lang="en-GB" sz="3200" b="1">
              <a:solidFill>
                <a:schemeClr val="hlink"/>
              </a:solidFill>
            </a:endParaRPr>
          </a:p>
          <a:p>
            <a:endParaRPr lang="en-GB" sz="1000" b="1">
              <a:solidFill>
                <a:schemeClr val="hlink"/>
              </a:solidFill>
            </a:endParaRPr>
          </a:p>
          <a:p>
            <a:r>
              <a:rPr lang="en-GB" sz="2600" b="1">
                <a:solidFill>
                  <a:schemeClr val="hlink"/>
                </a:solidFill>
              </a:rPr>
              <a:t>“Be fearful when others are greedy, and be greedy when others are fearful”</a:t>
            </a:r>
          </a:p>
          <a:p>
            <a:r>
              <a:rPr lang="en-GB" sz="1800" b="1">
                <a:solidFill>
                  <a:schemeClr val="hlink"/>
                </a:solidFill>
              </a:rPr>
              <a:t>Warren Buffett</a:t>
            </a:r>
            <a:endParaRPr lang="en-GB" sz="1000" b="1">
              <a:solidFill>
                <a:schemeClr val="hlink"/>
              </a:solidFill>
            </a:endParaRP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David Fuller – 28</a:t>
            </a:r>
            <a:r>
              <a:rPr lang="en-GB" sz="2400" b="1" baseline="30000">
                <a:solidFill>
                  <a:schemeClr val="hlink"/>
                </a:solidFill>
              </a:rPr>
              <a:t>th</a:t>
            </a:r>
            <a:r>
              <a:rPr lang="en-GB" sz="2400" b="1">
                <a:solidFill>
                  <a:schemeClr val="hlink"/>
                </a:solidFill>
              </a:rPr>
              <a:t> September 2015</a:t>
            </a: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fullertreacymoney.com</a:t>
            </a:r>
          </a:p>
          <a:p>
            <a:pPr algn="ctr"/>
            <a:endParaRPr lang="en-GB" sz="2000">
              <a:solidFill>
                <a:schemeClr val="hlink"/>
              </a:solidFill>
            </a:endParaRPr>
          </a:p>
          <a:p>
            <a:pPr algn="ctr"/>
            <a:r>
              <a:rPr lang="en-GB" sz="1800" b="1">
                <a:solidFill>
                  <a:schemeClr val="hlink"/>
                </a:solidFill>
              </a:rPr>
              <a:t>East India Club – 16 St. James Square</a:t>
            </a:r>
          </a:p>
          <a:p>
            <a:pPr algn="ctr"/>
            <a:r>
              <a:rPr lang="en-GB" sz="1800" b="1">
                <a:solidFill>
                  <a:schemeClr val="hlink"/>
                </a:solidFill>
              </a:rPr>
              <a:t>London SW1Y 4LH, 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4" descr="US-10yr-Bond-Yield-2015-09-2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Text Box 5"/>
          <p:cNvSpPr txBox="1">
            <a:spLocks noChangeArrowheads="1"/>
          </p:cNvSpPr>
          <p:nvPr/>
        </p:nvSpPr>
        <p:spPr bwMode="auto">
          <a:xfrm>
            <a:off x="3635375" y="1773238"/>
            <a:ext cx="59134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US T-Bond bull market by yield</a:t>
            </a:r>
          </a:p>
          <a:p>
            <a:r>
              <a:rPr lang="en-GB" sz="2000">
                <a:solidFill>
                  <a:srgbClr val="008000"/>
                </a:solidFill>
              </a:rPr>
              <a:t>extended</a:t>
            </a:r>
            <a:r>
              <a:rPr lang="en-GB" sz="2000">
                <a:solidFill>
                  <a:schemeClr val="hlink"/>
                </a:solidFill>
              </a:rPr>
              <a:t> by credit crisis recession and QE</a:t>
            </a:r>
          </a:p>
          <a:p>
            <a:endParaRPr lang="en-GB" sz="2000"/>
          </a:p>
        </p:txBody>
      </p:sp>
      <p:sp>
        <p:nvSpPr>
          <p:cNvPr id="6147" name="Text Box 6"/>
          <p:cNvSpPr txBox="1">
            <a:spLocks noChangeArrowheads="1"/>
          </p:cNvSpPr>
          <p:nvPr/>
        </p:nvSpPr>
        <p:spPr bwMode="auto">
          <a:xfrm>
            <a:off x="4695825" y="1125538"/>
            <a:ext cx="1990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10-Year T-Bond</a:t>
            </a:r>
          </a:p>
        </p:txBody>
      </p:sp>
      <p:sp>
        <p:nvSpPr>
          <p:cNvPr id="6148" name="Line 8"/>
          <p:cNvSpPr>
            <a:spLocks noChangeShapeType="1"/>
          </p:cNvSpPr>
          <p:nvPr/>
        </p:nvSpPr>
        <p:spPr bwMode="auto">
          <a:xfrm flipH="1" flipV="1">
            <a:off x="7380288" y="2492375"/>
            <a:ext cx="0" cy="3457575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9" name="Text Box 9"/>
          <p:cNvSpPr txBox="1">
            <a:spLocks noChangeArrowheads="1"/>
          </p:cNvSpPr>
          <p:nvPr/>
        </p:nvSpPr>
        <p:spPr bwMode="auto">
          <a:xfrm>
            <a:off x="1258888" y="4508500"/>
            <a:ext cx="48974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Is sentiment among T-Bond investors</a:t>
            </a:r>
          </a:p>
          <a:p>
            <a:r>
              <a:rPr lang="en-GB" sz="2000">
                <a:solidFill>
                  <a:schemeClr val="hlink"/>
                </a:solidFill>
              </a:rPr>
              <a:t>more reminiscent of trumpets or cannon?</a:t>
            </a:r>
          </a:p>
        </p:txBody>
      </p:sp>
      <p:sp>
        <p:nvSpPr>
          <p:cNvPr id="6150" name="Line 7"/>
          <p:cNvSpPr>
            <a:spLocks noChangeShapeType="1"/>
          </p:cNvSpPr>
          <p:nvPr/>
        </p:nvSpPr>
        <p:spPr bwMode="auto">
          <a:xfrm>
            <a:off x="4859338" y="2492375"/>
            <a:ext cx="2376487" cy="792163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4" descr="US-10yr-Bond-Yield-2015-09-26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652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4335463" y="1263650"/>
            <a:ext cx="3779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10-Yr T-Bond over last 10 years</a:t>
            </a:r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4787900" y="2127250"/>
            <a:ext cx="41767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folHlink"/>
                </a:solidFill>
              </a:rPr>
              <a:t>Difficult question:</a:t>
            </a:r>
            <a:r>
              <a:rPr lang="en-GB" sz="2000">
                <a:solidFill>
                  <a:schemeClr val="hlink"/>
                </a:solidFill>
              </a:rPr>
              <a:t> does this chart show any recognisable </a:t>
            </a:r>
          </a:p>
          <a:p>
            <a:r>
              <a:rPr lang="en-GB" sz="2000">
                <a:solidFill>
                  <a:schemeClr val="hlink"/>
                </a:solidFill>
              </a:rPr>
              <a:t>long-term pattern(s)?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5"/>
          <p:cNvSpPr txBox="1">
            <a:spLocks noChangeArrowheads="1"/>
          </p:cNvSpPr>
          <p:nvPr/>
        </p:nvSpPr>
        <p:spPr bwMode="auto">
          <a:xfrm>
            <a:off x="3419475" y="17732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 sz="2000"/>
          </a:p>
        </p:txBody>
      </p:sp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3616325" y="1628775"/>
            <a:ext cx="41640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Needs sustained move above 2100</a:t>
            </a:r>
          </a:p>
          <a:p>
            <a:r>
              <a:rPr lang="en-GB" sz="2000">
                <a:solidFill>
                  <a:schemeClr val="hlink"/>
                </a:solidFill>
              </a:rPr>
              <a:t>to reaffirm uptrend</a:t>
            </a:r>
          </a:p>
        </p:txBody>
      </p:sp>
      <p:sp>
        <p:nvSpPr>
          <p:cNvPr id="8195" name="Line 7"/>
          <p:cNvSpPr>
            <a:spLocks noChangeShapeType="1"/>
          </p:cNvSpPr>
          <p:nvPr/>
        </p:nvSpPr>
        <p:spPr bwMode="auto">
          <a:xfrm>
            <a:off x="7812088" y="1844675"/>
            <a:ext cx="9366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8196" name="Picture 8" descr="Merrill-Lynch-10yr-US-Treasury-Total-Return-2015-09-2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 Box 9"/>
          <p:cNvSpPr txBox="1">
            <a:spLocks noChangeArrowheads="1"/>
          </p:cNvSpPr>
          <p:nvPr/>
        </p:nvSpPr>
        <p:spPr bwMode="auto">
          <a:xfrm>
            <a:off x="6280150" y="1341438"/>
            <a:ext cx="1481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Total return</a:t>
            </a:r>
          </a:p>
        </p:txBody>
      </p:sp>
      <p:sp>
        <p:nvSpPr>
          <p:cNvPr id="8198" name="Text Box 10"/>
          <p:cNvSpPr txBox="1">
            <a:spLocks noChangeArrowheads="1"/>
          </p:cNvSpPr>
          <p:nvPr/>
        </p:nvSpPr>
        <p:spPr bwMode="auto">
          <a:xfrm>
            <a:off x="2843213" y="1911350"/>
            <a:ext cx="43211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Needs sustained move above 2100</a:t>
            </a:r>
          </a:p>
          <a:p>
            <a:r>
              <a:rPr lang="en-GB" sz="2000">
                <a:solidFill>
                  <a:schemeClr val="hlink"/>
                </a:solidFill>
              </a:rPr>
              <a:t>to reaffirm uptrend</a:t>
            </a:r>
          </a:p>
        </p:txBody>
      </p:sp>
      <p:sp>
        <p:nvSpPr>
          <p:cNvPr id="8199" name="Line 11"/>
          <p:cNvSpPr>
            <a:spLocks noChangeShapeType="1"/>
          </p:cNvSpPr>
          <p:nvPr/>
        </p:nvSpPr>
        <p:spPr bwMode="auto">
          <a:xfrm>
            <a:off x="7308850" y="2060575"/>
            <a:ext cx="14398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0" name="Text Box 12"/>
          <p:cNvSpPr txBox="1">
            <a:spLocks noChangeArrowheads="1"/>
          </p:cNvSpPr>
          <p:nvPr/>
        </p:nvSpPr>
        <p:spPr bwMode="auto">
          <a:xfrm>
            <a:off x="5416550" y="3567113"/>
            <a:ext cx="3403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What might happen to bond</a:t>
            </a:r>
          </a:p>
          <a:p>
            <a:r>
              <a:rPr lang="en-GB" sz="2000">
                <a:solidFill>
                  <a:schemeClr val="hlink"/>
                </a:solidFill>
              </a:rPr>
              <a:t>investor sentiment if / when</a:t>
            </a:r>
          </a:p>
          <a:p>
            <a:r>
              <a:rPr lang="en-GB" sz="2000">
                <a:solidFill>
                  <a:schemeClr val="hlink"/>
                </a:solidFill>
              </a:rPr>
              <a:t>the last important low is broken?</a:t>
            </a:r>
          </a:p>
        </p:txBody>
      </p:sp>
      <p:sp>
        <p:nvSpPr>
          <p:cNvPr id="8201" name="Line 14"/>
          <p:cNvSpPr>
            <a:spLocks noChangeShapeType="1"/>
          </p:cNvSpPr>
          <p:nvPr/>
        </p:nvSpPr>
        <p:spPr bwMode="auto">
          <a:xfrm flipH="1" flipV="1">
            <a:off x="6948488" y="2924175"/>
            <a:ext cx="503237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2"/>
          <p:cNvSpPr txBox="1">
            <a:spLocks noChangeArrowheads="1"/>
          </p:cNvSpPr>
          <p:nvPr/>
        </p:nvSpPr>
        <p:spPr bwMode="auto">
          <a:xfrm>
            <a:off x="395288" y="1498600"/>
            <a:ext cx="8569325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Global stock markets</a:t>
            </a:r>
          </a:p>
          <a:p>
            <a:pPr algn="ctr"/>
            <a:endParaRPr lang="en-GB" sz="3200">
              <a:solidFill>
                <a:schemeClr val="hlink"/>
              </a:solidFill>
            </a:endParaRPr>
          </a:p>
          <a:p>
            <a:r>
              <a:rPr lang="en-GB" sz="2800">
                <a:solidFill>
                  <a:schemeClr val="hlink"/>
                </a:solidFill>
              </a:rPr>
              <a:t>1) Just experiencing a correction?</a:t>
            </a:r>
          </a:p>
          <a:p>
            <a:endParaRPr lang="en-GB" sz="1800">
              <a:solidFill>
                <a:schemeClr val="hlink"/>
              </a:solidFill>
            </a:endParaRPr>
          </a:p>
          <a:p>
            <a:r>
              <a:rPr lang="en-GB" sz="2800">
                <a:solidFill>
                  <a:schemeClr val="hlink"/>
                </a:solidFill>
              </a:rPr>
              <a:t>2) From a correction to cyclical bear markets?</a:t>
            </a:r>
          </a:p>
          <a:p>
            <a:endParaRPr lang="en-GB" sz="1800">
              <a:solidFill>
                <a:schemeClr val="hlink"/>
              </a:solidFill>
            </a:endParaRPr>
          </a:p>
          <a:p>
            <a:r>
              <a:rPr lang="en-GB" sz="2800">
                <a:solidFill>
                  <a:schemeClr val="hlink"/>
                </a:solidFill>
              </a:rPr>
              <a:t>3) Cyclical to significant bear markets? </a:t>
            </a:r>
          </a:p>
          <a:p>
            <a:endParaRPr lang="en-GB" sz="1800">
              <a:solidFill>
                <a:schemeClr val="hlink"/>
              </a:solidFill>
            </a:endParaRPr>
          </a:p>
          <a:p>
            <a:r>
              <a:rPr lang="en-GB" sz="2800">
                <a:solidFill>
                  <a:schemeClr val="hlink"/>
                </a:solidFill>
              </a:rPr>
              <a:t>4) The seasonal period of underperformance, on</a:t>
            </a:r>
          </a:p>
          <a:p>
            <a:r>
              <a:rPr lang="en-GB" sz="2800">
                <a:solidFill>
                  <a:schemeClr val="hlink"/>
                </a:solidFill>
              </a:rPr>
              <a:t>     average, is between May and the end of October</a:t>
            </a:r>
          </a:p>
          <a:p>
            <a:endParaRPr lang="en-GB" sz="1800">
              <a:solidFill>
                <a:schemeClr val="hlink"/>
              </a:solidFill>
            </a:endParaRPr>
          </a:p>
          <a:p>
            <a:r>
              <a:rPr lang="en-GB" sz="2800">
                <a:solidFill>
                  <a:schemeClr val="hlink"/>
                </a:solidFill>
              </a:rPr>
              <a:t>5) US Presidential Election year usually ends on a </a:t>
            </a:r>
          </a:p>
          <a:p>
            <a:r>
              <a:rPr lang="en-GB" sz="2800">
                <a:solidFill>
                  <a:schemeClr val="hlink"/>
                </a:solidFill>
              </a:rPr>
              <a:t>     bullish note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4" descr="US-10yr-Bond-Yield-2015-09-24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Line 5"/>
          <p:cNvSpPr>
            <a:spLocks noChangeShapeType="1"/>
          </p:cNvSpPr>
          <p:nvPr/>
        </p:nvSpPr>
        <p:spPr bwMode="auto">
          <a:xfrm>
            <a:off x="250825" y="5157788"/>
            <a:ext cx="82819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3" name="Text Box 7"/>
          <p:cNvSpPr txBox="1">
            <a:spLocks noChangeArrowheads="1"/>
          </p:cNvSpPr>
          <p:nvPr/>
        </p:nvSpPr>
        <p:spPr bwMode="auto">
          <a:xfrm>
            <a:off x="2555875" y="5445125"/>
            <a:ext cx="61928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CB-created bear market danger zone below zero</a:t>
            </a:r>
          </a:p>
          <a:p>
            <a:r>
              <a:rPr lang="en-GB" sz="2000">
                <a:solidFill>
                  <a:schemeClr val="hlink"/>
                </a:solidFill>
              </a:rPr>
              <a:t>However, there is clearly a loss of form by indices</a:t>
            </a:r>
          </a:p>
        </p:txBody>
      </p:sp>
      <p:sp>
        <p:nvSpPr>
          <p:cNvPr id="10244" name="Line 8"/>
          <p:cNvSpPr>
            <a:spLocks noChangeShapeType="1"/>
          </p:cNvSpPr>
          <p:nvPr/>
        </p:nvSpPr>
        <p:spPr bwMode="auto">
          <a:xfrm flipV="1">
            <a:off x="8243888" y="5229225"/>
            <a:ext cx="144462" cy="3603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245" name="Text Box 9"/>
          <p:cNvSpPr txBox="1">
            <a:spLocks noChangeArrowheads="1"/>
          </p:cNvSpPr>
          <p:nvPr/>
        </p:nvSpPr>
        <p:spPr bwMode="auto">
          <a:xfrm>
            <a:off x="376238" y="1911350"/>
            <a:ext cx="304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Yield curve over 20 years</a:t>
            </a:r>
          </a:p>
        </p:txBody>
      </p:sp>
      <p:sp>
        <p:nvSpPr>
          <p:cNvPr id="10246" name="Text Box 11"/>
          <p:cNvSpPr txBox="1">
            <a:spLocks noChangeArrowheads="1"/>
          </p:cNvSpPr>
          <p:nvPr/>
        </p:nvSpPr>
        <p:spPr bwMode="auto">
          <a:xfrm>
            <a:off x="3327400" y="1119188"/>
            <a:ext cx="1922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US Yield Curve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4" descr="Dow-Jones-Industrials-Average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2555875" y="2271713"/>
            <a:ext cx="3816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DJIA (p/e 14.23 &amp; yield 2.62%)</a:t>
            </a:r>
          </a:p>
        </p:txBody>
      </p:sp>
      <p:sp>
        <p:nvSpPr>
          <p:cNvPr id="11267" name="Text Box 6"/>
          <p:cNvSpPr txBox="1">
            <a:spLocks noChangeArrowheads="1"/>
          </p:cNvSpPr>
          <p:nvPr/>
        </p:nvSpPr>
        <p:spPr bwMode="auto">
          <a:xfrm rot="10800000" flipV="1">
            <a:off x="5651500" y="4433888"/>
            <a:ext cx="302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First 10% plus correction</a:t>
            </a:r>
          </a:p>
          <a:p>
            <a:r>
              <a:rPr lang="en-GB" sz="2000">
                <a:solidFill>
                  <a:schemeClr val="hlink"/>
                </a:solidFill>
              </a:rPr>
              <a:t>in 5 years</a:t>
            </a:r>
          </a:p>
        </p:txBody>
      </p:sp>
      <p:sp>
        <p:nvSpPr>
          <p:cNvPr id="11268" name="Line 7"/>
          <p:cNvSpPr>
            <a:spLocks noChangeShapeType="1"/>
          </p:cNvSpPr>
          <p:nvPr/>
        </p:nvSpPr>
        <p:spPr bwMode="auto">
          <a:xfrm flipH="1" flipV="1">
            <a:off x="5292725" y="4581525"/>
            <a:ext cx="358775" cy="2159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69" name="Line 8"/>
          <p:cNvSpPr>
            <a:spLocks noChangeShapeType="1"/>
          </p:cNvSpPr>
          <p:nvPr/>
        </p:nvSpPr>
        <p:spPr bwMode="auto">
          <a:xfrm flipV="1">
            <a:off x="7956550" y="2924175"/>
            <a:ext cx="576263" cy="144145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4" descr="S-P-500-Index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Text Box 5"/>
          <p:cNvSpPr txBox="1">
            <a:spLocks noChangeArrowheads="1"/>
          </p:cNvSpPr>
          <p:nvPr/>
        </p:nvSpPr>
        <p:spPr bwMode="auto">
          <a:xfrm rot="10800000" flipV="1">
            <a:off x="2555875" y="2352675"/>
            <a:ext cx="3240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SPX (17.07 &amp; yield 2.24%) </a:t>
            </a:r>
          </a:p>
        </p:txBody>
      </p:sp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5292725" y="4508500"/>
            <a:ext cx="37131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A climactic low occurred</a:t>
            </a:r>
          </a:p>
          <a:p>
            <a:r>
              <a:rPr lang="en-GB" sz="2000">
                <a:solidFill>
                  <a:schemeClr val="hlink"/>
                </a:solidFill>
              </a:rPr>
              <a:t>on 24</a:t>
            </a:r>
            <a:r>
              <a:rPr lang="en-GB" sz="2000" baseline="30000">
                <a:solidFill>
                  <a:schemeClr val="hlink"/>
                </a:solidFill>
              </a:rPr>
              <a:t>th</a:t>
            </a:r>
            <a:r>
              <a:rPr lang="en-GB" sz="2000">
                <a:solidFill>
                  <a:schemeClr val="hlink"/>
                </a:solidFill>
              </a:rPr>
              <a:t> September, which</a:t>
            </a:r>
          </a:p>
          <a:p>
            <a:r>
              <a:rPr lang="en-GB" sz="2000">
                <a:solidFill>
                  <a:schemeClr val="hlink"/>
                </a:solidFill>
              </a:rPr>
              <a:t>is still holding for US Indices</a:t>
            </a:r>
          </a:p>
        </p:txBody>
      </p:sp>
      <p:sp>
        <p:nvSpPr>
          <p:cNvPr id="12292" name="Line 7"/>
          <p:cNvSpPr>
            <a:spLocks noChangeShapeType="1"/>
          </p:cNvSpPr>
          <p:nvPr/>
        </p:nvSpPr>
        <p:spPr bwMode="auto">
          <a:xfrm flipV="1">
            <a:off x="7451725" y="2636838"/>
            <a:ext cx="1081088" cy="180022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4" descr="NASDAQ-Composite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 Box 6"/>
          <p:cNvSpPr txBox="1">
            <a:spLocks noChangeArrowheads="1"/>
          </p:cNvSpPr>
          <p:nvPr/>
        </p:nvSpPr>
        <p:spPr bwMode="auto">
          <a:xfrm>
            <a:off x="6567488" y="4214813"/>
            <a:ext cx="19891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Broken uptrend</a:t>
            </a:r>
          </a:p>
          <a:p>
            <a:r>
              <a:rPr lang="en-GB" sz="2000">
                <a:solidFill>
                  <a:schemeClr val="hlink"/>
                </a:solidFill>
              </a:rPr>
              <a:t>but still showing</a:t>
            </a:r>
          </a:p>
          <a:p>
            <a:r>
              <a:rPr lang="en-GB" sz="2000">
                <a:solidFill>
                  <a:schemeClr val="hlink"/>
                </a:solidFill>
              </a:rPr>
              <a:t>relative strength</a:t>
            </a:r>
          </a:p>
        </p:txBody>
      </p:sp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7720013" y="3135313"/>
            <a:ext cx="819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24/08</a:t>
            </a:r>
          </a:p>
        </p:txBody>
      </p:sp>
      <p:sp>
        <p:nvSpPr>
          <p:cNvPr id="13316" name="Line 8"/>
          <p:cNvSpPr>
            <a:spLocks noChangeShapeType="1"/>
          </p:cNvSpPr>
          <p:nvPr/>
        </p:nvSpPr>
        <p:spPr bwMode="auto">
          <a:xfrm flipV="1">
            <a:off x="8243888" y="2781300"/>
            <a:ext cx="288925" cy="2873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Text Box 9"/>
          <p:cNvSpPr txBox="1">
            <a:spLocks noChangeArrowheads="1"/>
          </p:cNvSpPr>
          <p:nvPr/>
        </p:nvSpPr>
        <p:spPr bwMode="auto">
          <a:xfrm>
            <a:off x="2032000" y="2630488"/>
            <a:ext cx="3851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CCMP (p/e 26.59 &amp; yield 1.32%)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Russell-2000-Index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5703888" y="4359275"/>
            <a:ext cx="30495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Unable to maintain year’s</a:t>
            </a:r>
          </a:p>
          <a:p>
            <a:r>
              <a:rPr lang="en-GB" sz="2000">
                <a:solidFill>
                  <a:schemeClr val="hlink"/>
                </a:solidFill>
              </a:rPr>
              <a:t>earlier improvement and</a:t>
            </a:r>
          </a:p>
          <a:p>
            <a:r>
              <a:rPr lang="en-GB" sz="2000">
                <a:solidFill>
                  <a:schemeClr val="hlink"/>
                </a:solidFill>
              </a:rPr>
              <a:t>close to 24/08 low</a:t>
            </a:r>
          </a:p>
        </p:txBody>
      </p:sp>
      <p:sp>
        <p:nvSpPr>
          <p:cNvPr id="14339" name="Line 6"/>
          <p:cNvSpPr>
            <a:spLocks noChangeShapeType="1"/>
          </p:cNvSpPr>
          <p:nvPr/>
        </p:nvSpPr>
        <p:spPr bwMode="auto">
          <a:xfrm flipV="1">
            <a:off x="7596188" y="2781300"/>
            <a:ext cx="936625" cy="158432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1887538" y="2630488"/>
            <a:ext cx="3611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RTY (p/e 18.67 &amp; yield 1.62%)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DJ-Transportation-Average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1958975" y="3068638"/>
            <a:ext cx="4052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TRAN (p/e 15.48 &amp; yield 1.45%)</a:t>
            </a: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4932363" y="1839913"/>
            <a:ext cx="28082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Early weakness</a:t>
            </a:r>
          </a:p>
          <a:p>
            <a:r>
              <a:rPr lang="en-GB" sz="2000">
                <a:solidFill>
                  <a:schemeClr val="hlink"/>
                </a:solidFill>
              </a:rPr>
              <a:t>peaking on 28/11 </a:t>
            </a:r>
          </a:p>
          <a:p>
            <a:r>
              <a:rPr lang="en-GB" sz="2000">
                <a:solidFill>
                  <a:schemeClr val="hlink"/>
                </a:solidFill>
              </a:rPr>
              <a:t>2014</a:t>
            </a:r>
          </a:p>
        </p:txBody>
      </p:sp>
      <p:sp>
        <p:nvSpPr>
          <p:cNvPr id="15364" name="Line 7"/>
          <p:cNvSpPr>
            <a:spLocks noChangeShapeType="1"/>
          </p:cNvSpPr>
          <p:nvPr/>
        </p:nvSpPr>
        <p:spPr bwMode="auto">
          <a:xfrm>
            <a:off x="7092950" y="1989138"/>
            <a:ext cx="7921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6856413" y="3927475"/>
            <a:ext cx="14128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And still in </a:t>
            </a:r>
          </a:p>
          <a:p>
            <a:r>
              <a:rPr lang="en-GB" sz="2000">
                <a:solidFill>
                  <a:schemeClr val="hlink"/>
                </a:solidFill>
              </a:rPr>
              <a:t>downtrend</a:t>
            </a:r>
          </a:p>
        </p:txBody>
      </p:sp>
      <p:sp>
        <p:nvSpPr>
          <p:cNvPr id="15366" name="Line 9"/>
          <p:cNvSpPr>
            <a:spLocks noChangeShapeType="1"/>
          </p:cNvSpPr>
          <p:nvPr/>
        </p:nvSpPr>
        <p:spPr bwMode="auto">
          <a:xfrm flipV="1">
            <a:off x="8316913" y="2852738"/>
            <a:ext cx="142875" cy="14398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 descr="DJ-Utilities-Average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2771775" y="3141663"/>
            <a:ext cx="3836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UTIL (p/e 15.46 &amp; yield 3.71%)</a:t>
            </a:r>
          </a:p>
        </p:txBody>
      </p:sp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4767263" y="1911350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 sz="2000"/>
          </a:p>
        </p:txBody>
      </p:sp>
      <p:sp>
        <p:nvSpPr>
          <p:cNvPr id="16388" name="Text Box 7"/>
          <p:cNvSpPr txBox="1">
            <a:spLocks noChangeArrowheads="1"/>
          </p:cNvSpPr>
          <p:nvPr/>
        </p:nvSpPr>
        <p:spPr bwMode="auto">
          <a:xfrm>
            <a:off x="5148263" y="1911350"/>
            <a:ext cx="24479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Early weakness</a:t>
            </a:r>
          </a:p>
          <a:p>
            <a:r>
              <a:rPr lang="en-GB" sz="2000">
                <a:solidFill>
                  <a:schemeClr val="hlink"/>
                </a:solidFill>
              </a:rPr>
              <a:t>peaking on 28/01 </a:t>
            </a:r>
          </a:p>
          <a:p>
            <a:r>
              <a:rPr lang="en-GB" sz="2000">
                <a:solidFill>
                  <a:schemeClr val="hlink"/>
                </a:solidFill>
              </a:rPr>
              <a:t>2015</a:t>
            </a:r>
          </a:p>
          <a:p>
            <a:endParaRPr lang="en-GB" sz="2000"/>
          </a:p>
        </p:txBody>
      </p:sp>
      <p:sp>
        <p:nvSpPr>
          <p:cNvPr id="16389" name="Line 8"/>
          <p:cNvSpPr>
            <a:spLocks noChangeShapeType="1"/>
          </p:cNvSpPr>
          <p:nvPr/>
        </p:nvSpPr>
        <p:spPr bwMode="auto">
          <a:xfrm>
            <a:off x="7164388" y="1989138"/>
            <a:ext cx="7921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5703888" y="4430713"/>
            <a:ext cx="29797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Held just above climactic</a:t>
            </a:r>
          </a:p>
          <a:p>
            <a:r>
              <a:rPr lang="en-GB" sz="2000">
                <a:solidFill>
                  <a:schemeClr val="hlink"/>
                </a:solidFill>
              </a:rPr>
              <a:t>low on 24/08</a:t>
            </a:r>
          </a:p>
        </p:txBody>
      </p:sp>
      <p:sp>
        <p:nvSpPr>
          <p:cNvPr id="16391" name="Line 10"/>
          <p:cNvSpPr>
            <a:spLocks noChangeShapeType="1"/>
          </p:cNvSpPr>
          <p:nvPr/>
        </p:nvSpPr>
        <p:spPr bwMode="auto">
          <a:xfrm flipV="1">
            <a:off x="8101013" y="3284538"/>
            <a:ext cx="431800" cy="93662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S-P-500-Banks-Index-2015-09-2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4408488" y="1335088"/>
            <a:ext cx="1893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S&amp;P500 Banks</a:t>
            </a: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3040063" y="2271713"/>
            <a:ext cx="4276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S5BANKX (p/e 11.24 &amp; yield 2.04%)</a:t>
            </a:r>
          </a:p>
        </p:txBody>
      </p:sp>
      <p:sp>
        <p:nvSpPr>
          <p:cNvPr id="17412" name="Text Box 7"/>
          <p:cNvSpPr txBox="1">
            <a:spLocks noChangeArrowheads="1"/>
          </p:cNvSpPr>
          <p:nvPr/>
        </p:nvSpPr>
        <p:spPr bwMode="auto">
          <a:xfrm>
            <a:off x="6659563" y="5006975"/>
            <a:ext cx="21605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Just above 24/8</a:t>
            </a:r>
          </a:p>
          <a:p>
            <a:r>
              <a:rPr lang="en-GB" sz="2000">
                <a:solidFill>
                  <a:schemeClr val="hlink"/>
                </a:solidFill>
              </a:rPr>
              <a:t>climactic low</a:t>
            </a:r>
          </a:p>
        </p:txBody>
      </p:sp>
      <p:sp>
        <p:nvSpPr>
          <p:cNvPr id="17413" name="Line 8"/>
          <p:cNvSpPr>
            <a:spLocks noChangeShapeType="1"/>
          </p:cNvSpPr>
          <p:nvPr/>
        </p:nvSpPr>
        <p:spPr bwMode="auto">
          <a:xfrm flipV="1">
            <a:off x="7885113" y="4221163"/>
            <a:ext cx="647700" cy="8636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NASDAQ-BIOTECHNOLOGY-INDEX-2015-09-2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 Box 5"/>
          <p:cNvSpPr txBox="1">
            <a:spLocks noChangeArrowheads="1"/>
          </p:cNvSpPr>
          <p:nvPr/>
        </p:nvSpPr>
        <p:spPr bwMode="auto">
          <a:xfrm>
            <a:off x="4408488" y="1190625"/>
            <a:ext cx="29003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NASDAQ Biotech Index</a:t>
            </a:r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2392363" y="2198688"/>
            <a:ext cx="3525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NBI (p/e 65.48 &amp; yield 0.30%)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2608263" y="2990850"/>
            <a:ext cx="31654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Leading upside performer</a:t>
            </a:r>
          </a:p>
          <a:p>
            <a:r>
              <a:rPr lang="en-GB" sz="2000">
                <a:solidFill>
                  <a:schemeClr val="hlink"/>
                </a:solidFill>
              </a:rPr>
              <a:t>clear break of uptrend still </a:t>
            </a:r>
          </a:p>
          <a:p>
            <a:r>
              <a:rPr lang="en-GB" sz="2000">
                <a:solidFill>
                  <a:schemeClr val="hlink"/>
                </a:solidFill>
              </a:rPr>
              <a:t>unwinding high valuations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 descr="Apple-2015-09-2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1311275" y="2198688"/>
            <a:ext cx="4894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>
                <a:solidFill>
                  <a:schemeClr val="hlink"/>
                </a:solidFill>
              </a:rPr>
              <a:t>Iconic</a:t>
            </a:r>
            <a:r>
              <a:rPr lang="en-GB" sz="2000">
                <a:solidFill>
                  <a:schemeClr val="hlink"/>
                </a:solidFill>
              </a:rPr>
              <a:t> Apple est (p/e 12.55 &amp; yield 1.81%)</a:t>
            </a:r>
          </a:p>
        </p:txBody>
      </p:sp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6516688" y="4508500"/>
            <a:ext cx="2206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Well above 24/8 climactic low</a:t>
            </a:r>
          </a:p>
        </p:txBody>
      </p:sp>
      <p:sp>
        <p:nvSpPr>
          <p:cNvPr id="19460" name="Line 7"/>
          <p:cNvSpPr>
            <a:spLocks noChangeShapeType="1"/>
          </p:cNvSpPr>
          <p:nvPr/>
        </p:nvSpPr>
        <p:spPr bwMode="auto">
          <a:xfrm flipV="1">
            <a:off x="7667625" y="3213100"/>
            <a:ext cx="865188" cy="12239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4"/>
          <p:cNvSpPr txBox="1">
            <a:spLocks noChangeArrowheads="1"/>
          </p:cNvSpPr>
          <p:nvPr/>
        </p:nvSpPr>
        <p:spPr bwMode="auto">
          <a:xfrm>
            <a:off x="250825" y="1425575"/>
            <a:ext cx="864235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1000" indent="-381000" algn="ctr"/>
            <a:r>
              <a:rPr lang="en-GB">
                <a:solidFill>
                  <a:schemeClr val="hlink"/>
                </a:solidFill>
              </a:rPr>
              <a:t>Asia Pacific</a:t>
            </a:r>
            <a:endParaRPr lang="en-GB" sz="2800">
              <a:solidFill>
                <a:schemeClr val="hlink"/>
              </a:solidFill>
            </a:endParaRPr>
          </a:p>
          <a:p>
            <a:pPr marL="381000" indent="-381000" algn="ctr"/>
            <a:endParaRPr lang="en-GB" sz="2800">
              <a:solidFill>
                <a:schemeClr val="hlink"/>
              </a:solidFill>
            </a:endParaRPr>
          </a:p>
          <a:p>
            <a:pPr marL="381000" indent="-381000">
              <a:buFontTx/>
              <a:buAutoNum type="arabicParenR"/>
            </a:pPr>
            <a:r>
              <a:rPr lang="en-GB" sz="2800">
                <a:solidFill>
                  <a:schemeClr val="hlink"/>
                </a:solidFill>
              </a:rPr>
              <a:t>China – forever more the big elephant in the room</a:t>
            </a:r>
          </a:p>
          <a:p>
            <a:pPr marL="381000" indent="-381000">
              <a:buFontTx/>
              <a:buAutoNum type="arabicParenR"/>
            </a:pPr>
            <a:endParaRPr lang="en-GB" sz="2800">
              <a:solidFill>
                <a:schemeClr val="hlink"/>
              </a:solidFill>
            </a:endParaRPr>
          </a:p>
          <a:p>
            <a:pPr marL="381000" indent="-381000">
              <a:buFontTx/>
              <a:buAutoNum type="arabicParenR"/>
            </a:pPr>
            <a:r>
              <a:rPr lang="en-GB" sz="2800">
                <a:solidFill>
                  <a:schemeClr val="hlink"/>
                </a:solidFill>
              </a:rPr>
              <a:t>India – a candidate for top GDP growth while led by Narendra Modi</a:t>
            </a:r>
          </a:p>
          <a:p>
            <a:pPr marL="381000" indent="-381000">
              <a:buFontTx/>
              <a:buAutoNum type="arabicParenR"/>
            </a:pPr>
            <a:endParaRPr lang="en-GB" sz="2800">
              <a:solidFill>
                <a:schemeClr val="hlink"/>
              </a:solidFill>
            </a:endParaRPr>
          </a:p>
          <a:p>
            <a:pPr marL="381000" indent="-381000">
              <a:buFontTx/>
              <a:buAutoNum type="arabicParenR"/>
            </a:pPr>
            <a:r>
              <a:rPr lang="en-GB" sz="2800">
                <a:solidFill>
                  <a:schemeClr val="hlink"/>
                </a:solidFill>
              </a:rPr>
              <a:t>Most other Asian Pacific economies remain heavily dependent on exports to China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China-Shanghai-A-Index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2843213" y="2205038"/>
            <a:ext cx="50419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SHASHR (p/e 15/36 &amp; yield 2.00%)</a:t>
            </a:r>
          </a:p>
          <a:p>
            <a:endParaRPr lang="en-GB" sz="2000">
              <a:solidFill>
                <a:schemeClr val="hlink"/>
              </a:solidFill>
            </a:endParaRPr>
          </a:p>
          <a:p>
            <a:r>
              <a:rPr lang="en-GB" sz="2000">
                <a:solidFill>
                  <a:schemeClr val="hlink"/>
                </a:solidFill>
              </a:rPr>
              <a:t>No longer at bubble valuations but investor</a:t>
            </a:r>
          </a:p>
          <a:p>
            <a:r>
              <a:rPr lang="en-GB" sz="2000">
                <a:solidFill>
                  <a:schemeClr val="hlink"/>
                </a:solidFill>
              </a:rPr>
              <a:t>confidence may take time to recover</a:t>
            </a:r>
            <a:r>
              <a:rPr lang="en-GB" sz="2000"/>
              <a:t> </a:t>
            </a:r>
          </a:p>
        </p:txBody>
      </p:sp>
      <p:sp>
        <p:nvSpPr>
          <p:cNvPr id="21507" name="Text Box 6"/>
          <p:cNvSpPr txBox="1">
            <a:spLocks noChangeArrowheads="1"/>
          </p:cNvSpPr>
          <p:nvPr/>
        </p:nvSpPr>
        <p:spPr bwMode="auto">
          <a:xfrm>
            <a:off x="5364163" y="5151438"/>
            <a:ext cx="33845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Climactic low on 26/08 still holding but only just </a:t>
            </a:r>
          </a:p>
        </p:txBody>
      </p:sp>
      <p:sp>
        <p:nvSpPr>
          <p:cNvPr id="21508" name="Line 7"/>
          <p:cNvSpPr>
            <a:spLocks noChangeShapeType="1"/>
          </p:cNvSpPr>
          <p:nvPr/>
        </p:nvSpPr>
        <p:spPr bwMode="auto">
          <a:xfrm flipV="1">
            <a:off x="7956550" y="4437063"/>
            <a:ext cx="576263" cy="79216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Hong-Kong-Hang-Seng-Index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2843213" y="1844675"/>
            <a:ext cx="43926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HSI (p/e 9,03 &amp; yield 4.04%)</a:t>
            </a:r>
          </a:p>
          <a:p>
            <a:endParaRPr lang="en-GB" sz="2000">
              <a:solidFill>
                <a:schemeClr val="hlink"/>
              </a:solidFill>
            </a:endParaRPr>
          </a:p>
          <a:p>
            <a:r>
              <a:rPr lang="en-GB" sz="2000">
                <a:solidFill>
                  <a:schemeClr val="hlink"/>
                </a:solidFill>
              </a:rPr>
              <a:t>Deeply oversold, excellent medium to longer-term recovery prospects</a:t>
            </a:r>
          </a:p>
        </p:txBody>
      </p:sp>
      <p:sp>
        <p:nvSpPr>
          <p:cNvPr id="22531" name="Text Box 6"/>
          <p:cNvSpPr txBox="1">
            <a:spLocks noChangeArrowheads="1"/>
          </p:cNvSpPr>
          <p:nvPr/>
        </p:nvSpPr>
        <p:spPr bwMode="auto">
          <a:xfrm>
            <a:off x="5632450" y="4648200"/>
            <a:ext cx="234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GB" sz="2000"/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5475288" y="4648200"/>
            <a:ext cx="3344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Climactic low on 25/08 only</a:t>
            </a:r>
          </a:p>
          <a:p>
            <a:r>
              <a:rPr lang="en-GB" sz="2000">
                <a:solidFill>
                  <a:schemeClr val="hlink"/>
                </a:solidFill>
              </a:rPr>
              <a:t>slightly exceeded to date</a:t>
            </a:r>
          </a:p>
        </p:txBody>
      </p:sp>
      <p:sp>
        <p:nvSpPr>
          <p:cNvPr id="22533" name="Line 8"/>
          <p:cNvSpPr>
            <a:spLocks noChangeShapeType="1"/>
          </p:cNvSpPr>
          <p:nvPr/>
        </p:nvSpPr>
        <p:spPr bwMode="auto">
          <a:xfrm flipV="1">
            <a:off x="7956550" y="4005263"/>
            <a:ext cx="576263" cy="6477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India-BSE-Sensex-Index-2015-09-2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2051050" y="1989138"/>
            <a:ext cx="47529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SENSEX (p/e 20.23 &amp; yield 1.45%)</a:t>
            </a:r>
          </a:p>
          <a:p>
            <a:endParaRPr lang="en-GB" sz="2000">
              <a:solidFill>
                <a:schemeClr val="hlink"/>
              </a:solidFill>
            </a:endParaRPr>
          </a:p>
          <a:p>
            <a:r>
              <a:rPr lang="en-GB" sz="2000">
                <a:solidFill>
                  <a:schemeClr val="hlink"/>
                </a:solidFill>
              </a:rPr>
              <a:t>Still in a corrective phase but excellent medium to longer-term prospects</a:t>
            </a:r>
          </a:p>
        </p:txBody>
      </p:sp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7380288" y="3711575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25/8 low</a:t>
            </a:r>
          </a:p>
        </p:txBody>
      </p:sp>
      <p:sp>
        <p:nvSpPr>
          <p:cNvPr id="23556" name="Line 7"/>
          <p:cNvSpPr>
            <a:spLocks noChangeShapeType="1"/>
          </p:cNvSpPr>
          <p:nvPr/>
        </p:nvSpPr>
        <p:spPr bwMode="auto">
          <a:xfrm flipV="1">
            <a:off x="7885113" y="2781300"/>
            <a:ext cx="647700" cy="9350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 descr="Australia-S-P-ASX-200-Index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6300788" y="4503738"/>
            <a:ext cx="25193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Climactic low on</a:t>
            </a:r>
          </a:p>
          <a:p>
            <a:r>
              <a:rPr lang="en-GB" sz="2000">
                <a:solidFill>
                  <a:schemeClr val="hlink"/>
                </a:solidFill>
              </a:rPr>
              <a:t>25/08 still holding </a:t>
            </a:r>
          </a:p>
          <a:p>
            <a:r>
              <a:rPr lang="en-GB" sz="2000">
                <a:solidFill>
                  <a:schemeClr val="hlink"/>
                </a:solidFill>
              </a:rPr>
              <a:t>but only just</a:t>
            </a:r>
          </a:p>
        </p:txBody>
      </p:sp>
      <p:sp>
        <p:nvSpPr>
          <p:cNvPr id="24579" name="Line 6"/>
          <p:cNvSpPr>
            <a:spLocks noChangeShapeType="1"/>
          </p:cNvSpPr>
          <p:nvPr/>
        </p:nvSpPr>
        <p:spPr bwMode="auto">
          <a:xfrm flipV="1">
            <a:off x="7667625" y="4005263"/>
            <a:ext cx="865188" cy="50323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2555875" y="2055813"/>
            <a:ext cx="48244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AS51 (p/e18.42 &amp; yield 5.20 for locals)</a:t>
            </a:r>
          </a:p>
          <a:p>
            <a:endParaRPr lang="en-GB" sz="2000">
              <a:solidFill>
                <a:schemeClr val="hlink"/>
              </a:solidFill>
            </a:endParaRPr>
          </a:p>
          <a:p>
            <a:r>
              <a:rPr lang="en-GB" sz="2000">
                <a:solidFill>
                  <a:schemeClr val="hlink"/>
                </a:solidFill>
              </a:rPr>
              <a:t>Longer-term potential based on China’s </a:t>
            </a:r>
          </a:p>
          <a:p>
            <a:r>
              <a:rPr lang="en-GB" sz="2000">
                <a:solidFill>
                  <a:schemeClr val="hlink"/>
                </a:solidFill>
              </a:rPr>
              <a:t>recovery and stronger commodity prices</a:t>
            </a:r>
            <a:r>
              <a:rPr lang="en-GB" sz="2000"/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NZSX-All-Ordinaries-Idx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6567488" y="4430713"/>
            <a:ext cx="21478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Climactic low on</a:t>
            </a:r>
          </a:p>
          <a:p>
            <a:r>
              <a:rPr lang="en-GB" sz="2000">
                <a:solidFill>
                  <a:schemeClr val="hlink"/>
                </a:solidFill>
              </a:rPr>
              <a:t>25/08 still holding</a:t>
            </a:r>
          </a:p>
        </p:txBody>
      </p:sp>
      <p:sp>
        <p:nvSpPr>
          <p:cNvPr id="25603" name="Line 6"/>
          <p:cNvSpPr>
            <a:spLocks noChangeShapeType="1"/>
          </p:cNvSpPr>
          <p:nvPr/>
        </p:nvSpPr>
        <p:spPr bwMode="auto">
          <a:xfrm flipV="1">
            <a:off x="7956550" y="2997200"/>
            <a:ext cx="576263" cy="14398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2627313" y="2343150"/>
            <a:ext cx="5207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NZSE (p/e 18.52 &amp; yield 5.18% for locals)</a:t>
            </a:r>
          </a:p>
          <a:p>
            <a:endParaRPr lang="en-GB" sz="2000">
              <a:solidFill>
                <a:schemeClr val="hlink"/>
              </a:solidFill>
            </a:endParaRPr>
          </a:p>
          <a:p>
            <a:r>
              <a:rPr lang="en-GB" sz="2000">
                <a:solidFill>
                  <a:schemeClr val="hlink"/>
                </a:solidFill>
              </a:rPr>
              <a:t>Comparative relative strength but</a:t>
            </a:r>
          </a:p>
          <a:p>
            <a:r>
              <a:rPr lang="en-GB" sz="2000">
                <a:solidFill>
                  <a:schemeClr val="hlink"/>
                </a:solidFill>
              </a:rPr>
              <a:t>uptrend clearly broken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Japan-Nikkei-225-Index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6659563" y="4221163"/>
            <a:ext cx="22780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Some loss of momentum</a:t>
            </a:r>
          </a:p>
          <a:p>
            <a:r>
              <a:rPr lang="en-GB" sz="2000">
                <a:solidFill>
                  <a:schemeClr val="hlink"/>
                </a:solidFill>
              </a:rPr>
              <a:t>near 26/8 </a:t>
            </a:r>
          </a:p>
          <a:p>
            <a:r>
              <a:rPr lang="en-GB" sz="2000">
                <a:solidFill>
                  <a:schemeClr val="hlink"/>
                </a:solidFill>
              </a:rPr>
              <a:t>climactic lows</a:t>
            </a:r>
          </a:p>
          <a:p>
            <a:r>
              <a:rPr lang="en-GB" sz="2000">
                <a:solidFill>
                  <a:schemeClr val="hlink"/>
                </a:solidFill>
              </a:rPr>
              <a:t>but barely steady</a:t>
            </a:r>
          </a:p>
        </p:txBody>
      </p:sp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2751138" y="2414588"/>
            <a:ext cx="3400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NKY (p/e 18.68 &amp; yield 1.66)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4" descr="Japan-Topix-2nd-Section-Index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 Box 5"/>
          <p:cNvSpPr txBox="1">
            <a:spLocks noChangeArrowheads="1"/>
          </p:cNvSpPr>
          <p:nvPr/>
        </p:nvSpPr>
        <p:spPr bwMode="auto">
          <a:xfrm>
            <a:off x="2751138" y="2127250"/>
            <a:ext cx="42084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TSE2 (15.35 &amp; yield 1.50%)</a:t>
            </a:r>
          </a:p>
          <a:p>
            <a:endParaRPr lang="en-GB" sz="2000">
              <a:solidFill>
                <a:schemeClr val="hlink"/>
              </a:solidFill>
            </a:endParaRPr>
          </a:p>
          <a:p>
            <a:r>
              <a:rPr lang="en-GB" sz="2000">
                <a:solidFill>
                  <a:schemeClr val="hlink"/>
                </a:solidFill>
              </a:rPr>
              <a:t>This 2</a:t>
            </a:r>
            <a:r>
              <a:rPr lang="en-GB" sz="2000" baseline="30000">
                <a:solidFill>
                  <a:schemeClr val="hlink"/>
                </a:solidFill>
              </a:rPr>
              <a:t>nd</a:t>
            </a:r>
            <a:r>
              <a:rPr lang="en-GB" sz="2000">
                <a:solidFill>
                  <a:schemeClr val="hlink"/>
                </a:solidFill>
              </a:rPr>
              <a:t> Section Index usually leads</a:t>
            </a:r>
          </a:p>
        </p:txBody>
      </p:sp>
      <p:sp>
        <p:nvSpPr>
          <p:cNvPr id="27651" name="Text Box 6"/>
          <p:cNvSpPr txBox="1">
            <a:spLocks noChangeArrowheads="1"/>
          </p:cNvSpPr>
          <p:nvPr/>
        </p:nvSpPr>
        <p:spPr bwMode="auto">
          <a:xfrm>
            <a:off x="6588125" y="4797425"/>
            <a:ext cx="2581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Holding above</a:t>
            </a:r>
          </a:p>
          <a:p>
            <a:r>
              <a:rPr lang="en-GB" sz="2000">
                <a:solidFill>
                  <a:schemeClr val="hlink"/>
                </a:solidFill>
              </a:rPr>
              <a:t>25/8 climactic low</a:t>
            </a:r>
          </a:p>
        </p:txBody>
      </p:sp>
      <p:sp>
        <p:nvSpPr>
          <p:cNvPr id="27652" name="Line 7"/>
          <p:cNvSpPr>
            <a:spLocks noChangeShapeType="1"/>
          </p:cNvSpPr>
          <p:nvPr/>
        </p:nvSpPr>
        <p:spPr bwMode="auto">
          <a:xfrm flipV="1">
            <a:off x="7812088" y="3357563"/>
            <a:ext cx="720725" cy="143986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4"/>
          <p:cNvSpPr txBox="1">
            <a:spLocks noChangeArrowheads="1"/>
          </p:cNvSpPr>
          <p:nvPr/>
        </p:nvSpPr>
        <p:spPr bwMode="auto">
          <a:xfrm>
            <a:off x="250825" y="1425575"/>
            <a:ext cx="8893175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1000" indent="-381000" algn="ctr"/>
            <a:r>
              <a:rPr lang="en-GB">
                <a:solidFill>
                  <a:schemeClr val="hlink"/>
                </a:solidFill>
              </a:rPr>
              <a:t>European Union</a:t>
            </a:r>
            <a:endParaRPr lang="en-GB" sz="2800">
              <a:solidFill>
                <a:schemeClr val="hlink"/>
              </a:solidFill>
            </a:endParaRPr>
          </a:p>
          <a:p>
            <a:pPr marL="381000" indent="-381000" algn="ctr"/>
            <a:endParaRPr lang="en-GB" sz="2800">
              <a:solidFill>
                <a:schemeClr val="hlink"/>
              </a:solidFill>
            </a:endParaRPr>
          </a:p>
          <a:p>
            <a:pPr marL="381000" indent="-381000">
              <a:buFontTx/>
              <a:buAutoNum type="arabicParenR"/>
            </a:pPr>
            <a:r>
              <a:rPr lang="en-GB" sz="2800">
                <a:solidFill>
                  <a:schemeClr val="hlink"/>
                </a:solidFill>
              </a:rPr>
              <a:t>Variously roiled by Putin, Sanctions, Grexit, Brexit, slow GDP growth, high unemployment, political dissatisfaction, rule by unelected EU commissioners, a divisive and out of control migrant crisis, and now the diesel emissions scandal</a:t>
            </a:r>
          </a:p>
          <a:p>
            <a:pPr marL="381000" indent="-381000">
              <a:buFontTx/>
              <a:buAutoNum type="arabicParenR"/>
            </a:pPr>
            <a:endParaRPr lang="en-GB" sz="2800">
              <a:solidFill>
                <a:schemeClr val="hlink"/>
              </a:solidFill>
            </a:endParaRPr>
          </a:p>
          <a:p>
            <a:pPr marL="381000" indent="-381000">
              <a:buFontTx/>
              <a:buAutoNum type="arabicParenR"/>
            </a:pPr>
            <a:r>
              <a:rPr lang="en-GB" sz="2800">
                <a:solidFill>
                  <a:schemeClr val="hlink"/>
                </a:solidFill>
              </a:rPr>
              <a:t>Share valuations are competitive and QE continues   </a:t>
            </a:r>
          </a:p>
          <a:p>
            <a:pPr marL="381000" indent="-381000"/>
            <a:endParaRPr lang="en-GB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 descr="Euro-Stoxx-50-Index-2015-04-1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 Box 5"/>
          <p:cNvSpPr txBox="1">
            <a:spLocks noChangeArrowheads="1"/>
          </p:cNvSpPr>
          <p:nvPr/>
        </p:nvSpPr>
        <p:spPr bwMode="auto">
          <a:xfrm>
            <a:off x="5508625" y="1844675"/>
            <a:ext cx="32988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Temporarily overextended,</a:t>
            </a:r>
          </a:p>
          <a:p>
            <a:r>
              <a:rPr lang="en-GB" sz="2000">
                <a:solidFill>
                  <a:schemeClr val="hlink"/>
                </a:solidFill>
              </a:rPr>
              <a:t>weekly key reversal indicates beginning </a:t>
            </a:r>
          </a:p>
          <a:p>
            <a:r>
              <a:rPr lang="en-GB" sz="2000">
                <a:solidFill>
                  <a:schemeClr val="hlink"/>
                </a:solidFill>
              </a:rPr>
              <a:t>of a corrective phase</a:t>
            </a:r>
          </a:p>
        </p:txBody>
      </p:sp>
      <p:sp>
        <p:nvSpPr>
          <p:cNvPr id="29699" name="Line 6"/>
          <p:cNvSpPr>
            <a:spLocks noChangeShapeType="1"/>
          </p:cNvSpPr>
          <p:nvPr/>
        </p:nvSpPr>
        <p:spPr bwMode="auto">
          <a:xfrm>
            <a:off x="7885113" y="2420938"/>
            <a:ext cx="720725" cy="4302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4192588" y="1196975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Ten-year chart of SX5E</a:t>
            </a:r>
          </a:p>
        </p:txBody>
      </p:sp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3471863" y="248761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 sz="2000"/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2916238" y="1839913"/>
            <a:ext cx="2392362" cy="1044575"/>
          </a:xfrm>
          <a:prstGeom prst="rect">
            <a:avLst/>
          </a:prstGeom>
          <a:noFill/>
          <a:ln w="38100">
            <a:solidFill>
              <a:srgbClr val="FF33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i="1"/>
              <a:t>Note: this slide is </a:t>
            </a:r>
          </a:p>
          <a:p>
            <a:r>
              <a:rPr lang="en-GB" sz="2000" i="1"/>
              <a:t>from the April 17</a:t>
            </a:r>
            <a:r>
              <a:rPr lang="en-GB" sz="2000" i="1" baseline="30000"/>
              <a:t>th</a:t>
            </a:r>
          </a:p>
          <a:p>
            <a:r>
              <a:rPr lang="en-GB" sz="2000" i="1"/>
              <a:t>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 descr="Euro-Stoxx-50-Index-2015-09-2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3059113" y="2127250"/>
            <a:ext cx="3795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SX5E (p/e 17.12 &amp; yield 3.82)</a:t>
            </a:r>
          </a:p>
        </p:txBody>
      </p:sp>
      <p:sp>
        <p:nvSpPr>
          <p:cNvPr id="30723" name="Text Box 6"/>
          <p:cNvSpPr txBox="1">
            <a:spLocks noChangeArrowheads="1"/>
          </p:cNvSpPr>
          <p:nvPr/>
        </p:nvSpPr>
        <p:spPr bwMode="auto">
          <a:xfrm rot="10800000" flipV="1">
            <a:off x="6588125" y="4832350"/>
            <a:ext cx="2730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24/8 climactic low</a:t>
            </a:r>
          </a:p>
        </p:txBody>
      </p:sp>
      <p:sp>
        <p:nvSpPr>
          <p:cNvPr id="30724" name="Line 7"/>
          <p:cNvSpPr>
            <a:spLocks noChangeShapeType="1"/>
          </p:cNvSpPr>
          <p:nvPr/>
        </p:nvSpPr>
        <p:spPr bwMode="auto">
          <a:xfrm flipV="1">
            <a:off x="8101013" y="4149725"/>
            <a:ext cx="431800" cy="7191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 descr="Euro-STOXX-Bank-2015-09-2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Text Box 5"/>
          <p:cNvSpPr txBox="1">
            <a:spLocks noChangeArrowheads="1"/>
          </p:cNvSpPr>
          <p:nvPr/>
        </p:nvSpPr>
        <p:spPr bwMode="auto">
          <a:xfrm>
            <a:off x="3255963" y="2271713"/>
            <a:ext cx="4445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SX7E (p/e 19.28 &amp; yield 4.01%)</a:t>
            </a:r>
          </a:p>
          <a:p>
            <a:endParaRPr lang="en-GB" sz="2000">
              <a:solidFill>
                <a:schemeClr val="hlink"/>
              </a:solidFill>
            </a:endParaRPr>
          </a:p>
          <a:p>
            <a:r>
              <a:rPr lang="en-GB" sz="2000">
                <a:solidFill>
                  <a:schemeClr val="hlink"/>
                </a:solidFill>
              </a:rPr>
              <a:t>Serial underperformer since mid-2007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4" descr="Germany-DAX-Index-2015-09-2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Text Box 5"/>
          <p:cNvSpPr txBox="1">
            <a:spLocks noChangeArrowheads="1"/>
          </p:cNvSpPr>
          <p:nvPr/>
        </p:nvSpPr>
        <p:spPr bwMode="auto">
          <a:xfrm>
            <a:off x="2771775" y="2198688"/>
            <a:ext cx="36004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DAX (p/e 15.06 3.11%)</a:t>
            </a:r>
          </a:p>
          <a:p>
            <a:r>
              <a:rPr lang="en-GB" sz="2000">
                <a:solidFill>
                  <a:schemeClr val="hlink"/>
                </a:solidFill>
              </a:rPr>
              <a:t>valuations improved but</a:t>
            </a:r>
          </a:p>
          <a:p>
            <a:r>
              <a:rPr lang="en-GB" sz="2000">
                <a:solidFill>
                  <a:schemeClr val="hlink"/>
                </a:solidFill>
              </a:rPr>
              <a:t>hit by China’s soft economy</a:t>
            </a:r>
          </a:p>
          <a:p>
            <a:r>
              <a:rPr lang="en-GB" sz="2000">
                <a:solidFill>
                  <a:schemeClr val="hlink"/>
                </a:solidFill>
              </a:rPr>
              <a:t>and EU turmoil</a:t>
            </a:r>
          </a:p>
        </p:txBody>
      </p:sp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6659563" y="4503738"/>
            <a:ext cx="2089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Just above 24/8 </a:t>
            </a:r>
          </a:p>
          <a:p>
            <a:r>
              <a:rPr lang="en-GB" sz="2000">
                <a:solidFill>
                  <a:schemeClr val="hlink"/>
                </a:solidFill>
              </a:rPr>
              <a:t>climactic low</a:t>
            </a:r>
            <a:r>
              <a:rPr lang="en-GB" sz="2000"/>
              <a:t> </a:t>
            </a:r>
          </a:p>
        </p:txBody>
      </p:sp>
      <p:sp>
        <p:nvSpPr>
          <p:cNvPr id="32772" name="Line 7"/>
          <p:cNvSpPr>
            <a:spLocks noChangeShapeType="1"/>
          </p:cNvSpPr>
          <p:nvPr/>
        </p:nvSpPr>
        <p:spPr bwMode="auto">
          <a:xfrm flipV="1">
            <a:off x="7667625" y="3357563"/>
            <a:ext cx="865188" cy="115093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 descr="FTSE-100-2015-09-2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Text Box 5"/>
          <p:cNvSpPr txBox="1">
            <a:spLocks noChangeArrowheads="1"/>
          </p:cNvSpPr>
          <p:nvPr/>
        </p:nvSpPr>
        <p:spPr bwMode="auto">
          <a:xfrm>
            <a:off x="2700338" y="1916113"/>
            <a:ext cx="36655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UKX (p/e 21.79 &amp; yield 4.34%)</a:t>
            </a:r>
          </a:p>
          <a:p>
            <a:r>
              <a:rPr lang="en-GB" sz="2000">
                <a:solidFill>
                  <a:schemeClr val="hlink"/>
                </a:solidFill>
              </a:rPr>
              <a:t>p/e has edged higher mainly</a:t>
            </a:r>
          </a:p>
          <a:p>
            <a:r>
              <a:rPr lang="en-GB" sz="2000">
                <a:solidFill>
                  <a:schemeClr val="hlink"/>
                </a:solidFill>
              </a:rPr>
              <a:t>due to weak resources shares</a:t>
            </a:r>
          </a:p>
        </p:txBody>
      </p:sp>
      <p:sp>
        <p:nvSpPr>
          <p:cNvPr id="33795" name="Text Box 6"/>
          <p:cNvSpPr txBox="1">
            <a:spLocks noChangeArrowheads="1"/>
          </p:cNvSpPr>
          <p:nvPr/>
        </p:nvSpPr>
        <p:spPr bwMode="auto">
          <a:xfrm>
            <a:off x="6732588" y="4214813"/>
            <a:ext cx="2411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Still above 24/8 </a:t>
            </a:r>
          </a:p>
          <a:p>
            <a:r>
              <a:rPr lang="en-GB" sz="2000">
                <a:solidFill>
                  <a:schemeClr val="hlink"/>
                </a:solidFill>
              </a:rPr>
              <a:t>climactic low</a:t>
            </a:r>
          </a:p>
        </p:txBody>
      </p:sp>
      <p:sp>
        <p:nvSpPr>
          <p:cNvPr id="33796" name="Line 7"/>
          <p:cNvSpPr>
            <a:spLocks noChangeShapeType="1"/>
          </p:cNvSpPr>
          <p:nvPr/>
        </p:nvSpPr>
        <p:spPr bwMode="auto">
          <a:xfrm flipV="1">
            <a:off x="7740650" y="3429000"/>
            <a:ext cx="792163" cy="7921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7" name="Text Box 8"/>
          <p:cNvSpPr txBox="1">
            <a:spLocks noChangeArrowheads="1"/>
          </p:cNvSpPr>
          <p:nvPr/>
        </p:nvSpPr>
        <p:spPr bwMode="auto">
          <a:xfrm>
            <a:off x="4840288" y="5013325"/>
            <a:ext cx="3835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There will inevitably be some uncertainty over next year’s UK referendum on the EU</a:t>
            </a:r>
            <a:r>
              <a:rPr lang="en-GB" sz="2000"/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2"/>
          <p:cNvSpPr txBox="1">
            <a:spLocks noChangeArrowheads="1"/>
          </p:cNvSpPr>
          <p:nvPr/>
        </p:nvSpPr>
        <p:spPr bwMode="auto">
          <a:xfrm>
            <a:off x="323850" y="1916113"/>
            <a:ext cx="84963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Many thanks for your interest!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Any questions?</a:t>
            </a:r>
          </a:p>
          <a:p>
            <a:pPr algn="ctr"/>
            <a:endParaRPr lang="en-GB" sz="3200">
              <a:solidFill>
                <a:schemeClr val="hlink"/>
              </a:solidFill>
            </a:endParaRPr>
          </a:p>
          <a:p>
            <a:pPr algn="ctr"/>
            <a:r>
              <a:rPr lang="en-GB" sz="3200">
                <a:solidFill>
                  <a:schemeClr val="hlink"/>
                </a:solidFill>
              </a:rPr>
              <a:t>Please visit our site: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www.fullertreacymoney.com</a:t>
            </a:r>
          </a:p>
          <a:p>
            <a:pPr algn="ctr"/>
            <a:endParaRPr lang="en-GB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5"/>
          <p:cNvSpPr txBox="1">
            <a:spLocks noChangeArrowheads="1"/>
          </p:cNvSpPr>
          <p:nvPr/>
        </p:nvSpPr>
        <p:spPr bwMode="auto">
          <a:xfrm>
            <a:off x="0" y="1557338"/>
            <a:ext cx="9144000" cy="58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>
                <a:solidFill>
                  <a:schemeClr val="hlink"/>
                </a:solidFill>
              </a:rPr>
              <a:t>Technical warning signs to watch for among indices</a:t>
            </a:r>
          </a:p>
          <a:p>
            <a:pPr algn="ctr"/>
            <a:endParaRPr lang="en-GB" sz="10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Trend acceleration relative to 200-day moving averages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Declining market breadth (fewer shares rising)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Failed upside breakouts from trading ranges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Loss of uptrend consistency characteristics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Churning price action relative to recent trading ranges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Breaks of 200-day moving averages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Broadening patterns relative the last several trading ranges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200-day moving averages turn downwards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Resistance is encountered beneath declining 200-day MAs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Previous rising lows are replaced by lower rally highs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Indices fall faster than they rose to their highs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 descr="MW-CV741_sp_ret_20141006143154_Z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0775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Line 3"/>
          <p:cNvSpPr>
            <a:spLocks noChangeShapeType="1"/>
          </p:cNvSpPr>
          <p:nvPr/>
        </p:nvSpPr>
        <p:spPr bwMode="auto">
          <a:xfrm>
            <a:off x="1258888" y="4149725"/>
            <a:ext cx="7207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7112</TotalTime>
  <Words>771</Words>
  <Application>Microsoft Office PowerPoint</Application>
  <PresentationFormat>On-screen Show (4:3)</PresentationFormat>
  <Paragraphs>178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Barnes</dc:creator>
  <cp:lastModifiedBy>David Fuller</cp:lastModifiedBy>
  <cp:revision>650</cp:revision>
  <dcterms:created xsi:type="dcterms:W3CDTF">2013-10-24T09:08:24Z</dcterms:created>
  <dcterms:modified xsi:type="dcterms:W3CDTF">2015-09-29T23:58:30Z</dcterms:modified>
</cp:coreProperties>
</file>