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422" r:id="rId3"/>
    <p:sldId id="423" r:id="rId4"/>
    <p:sldId id="349" r:id="rId5"/>
    <p:sldId id="324" r:id="rId6"/>
    <p:sldId id="425" r:id="rId7"/>
    <p:sldId id="424" r:id="rId8"/>
    <p:sldId id="426" r:id="rId9"/>
    <p:sldId id="427" r:id="rId10"/>
    <p:sldId id="428" r:id="rId11"/>
    <p:sldId id="429" r:id="rId12"/>
    <p:sldId id="354" r:id="rId13"/>
    <p:sldId id="383" r:id="rId14"/>
    <p:sldId id="385" r:id="rId15"/>
    <p:sldId id="384" r:id="rId16"/>
    <p:sldId id="430" r:id="rId17"/>
    <p:sldId id="432" r:id="rId18"/>
    <p:sldId id="431" r:id="rId19"/>
    <p:sldId id="433" r:id="rId20"/>
    <p:sldId id="434" r:id="rId21"/>
    <p:sldId id="435" r:id="rId22"/>
    <p:sldId id="436" r:id="rId23"/>
    <p:sldId id="440" r:id="rId24"/>
    <p:sldId id="438" r:id="rId25"/>
    <p:sldId id="439" r:id="rId26"/>
    <p:sldId id="441" r:id="rId27"/>
    <p:sldId id="463" r:id="rId28"/>
    <p:sldId id="443" r:id="rId29"/>
    <p:sldId id="444" r:id="rId30"/>
    <p:sldId id="445" r:id="rId31"/>
    <p:sldId id="464" r:id="rId32"/>
    <p:sldId id="447" r:id="rId33"/>
    <p:sldId id="448" r:id="rId34"/>
    <p:sldId id="449" r:id="rId35"/>
    <p:sldId id="450" r:id="rId36"/>
    <p:sldId id="451" r:id="rId37"/>
    <p:sldId id="452" r:id="rId38"/>
    <p:sldId id="378" r:id="rId39"/>
    <p:sldId id="453" r:id="rId40"/>
    <p:sldId id="454" r:id="rId41"/>
    <p:sldId id="455" r:id="rId42"/>
    <p:sldId id="456" r:id="rId43"/>
    <p:sldId id="457" r:id="rId44"/>
    <p:sldId id="458" r:id="rId45"/>
    <p:sldId id="459" r:id="rId46"/>
    <p:sldId id="460" r:id="rId47"/>
    <p:sldId id="461" r:id="rId48"/>
    <p:sldId id="462" r:id="rId49"/>
    <p:sldId id="270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CC"/>
    <a:srgbClr val="FFCC00"/>
    <a:srgbClr val="FFFF00"/>
    <a:srgbClr val="FF0000"/>
    <a:srgbClr val="34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0" autoAdjust="0"/>
    <p:restoredTop sz="94660"/>
  </p:normalViewPr>
  <p:slideViewPr>
    <p:cSldViewPr>
      <p:cViewPr varScale="1">
        <p:scale>
          <a:sx n="89" d="100"/>
          <a:sy n="89" d="100"/>
        </p:scale>
        <p:origin x="-102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11250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0255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-25400"/>
            <a:ext cx="4211637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49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fm.cnbc.com/applications/cnbc.com/resources/files/2014/12/31/ALANMARGINDEBT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www.advisorperspectives.com/dshort/charts/markets/NYSE-margin-debt-SPX-since-1995.g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www.advisorperspectives.com/dshort/charts/markets/NYSE-investor-credit-SPX-since-1980.g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6"/>
          <p:cNvSpPr>
            <a:spLocks noChangeArrowheads="1"/>
          </p:cNvSpPr>
          <p:nvPr/>
        </p:nvSpPr>
        <p:spPr bwMode="auto">
          <a:xfrm>
            <a:off x="395288" y="1412875"/>
            <a:ext cx="8353425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>
                <a:solidFill>
                  <a:schemeClr val="hlink"/>
                </a:solidFill>
              </a:rPr>
              <a:t>The Markets Now</a:t>
            </a:r>
          </a:p>
          <a:p>
            <a:pPr algn="ctr"/>
            <a:endParaRPr lang="en-GB" sz="28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Opportunities and Risks</a:t>
            </a:r>
          </a:p>
          <a:p>
            <a:pPr algn="ctr"/>
            <a:endParaRPr lang="en-GB" sz="10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for Financial Markets</a:t>
            </a:r>
          </a:p>
          <a:p>
            <a:pPr algn="ctr"/>
            <a:endParaRPr lang="en-GB" sz="1000" b="1">
              <a:solidFill>
                <a:schemeClr val="hlink"/>
              </a:solidFill>
            </a:endParaRPr>
          </a:p>
          <a:p>
            <a:pPr algn="ctr"/>
            <a:r>
              <a:rPr lang="en-GB" sz="3200" b="1">
                <a:solidFill>
                  <a:schemeClr val="hlink"/>
                </a:solidFill>
              </a:rPr>
              <a:t>In 2015’s Changing Environment</a:t>
            </a:r>
          </a:p>
          <a:p>
            <a:pPr algn="ctr"/>
            <a:endParaRPr lang="en-GB" sz="3200" b="1">
              <a:solidFill>
                <a:schemeClr val="hlink"/>
              </a:solidFill>
            </a:endParaRP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David Fuller – 12</a:t>
            </a:r>
            <a:r>
              <a:rPr lang="en-GB" sz="2400" b="1" baseline="30000">
                <a:solidFill>
                  <a:schemeClr val="hlink"/>
                </a:solidFill>
              </a:rPr>
              <a:t>th</a:t>
            </a:r>
            <a:r>
              <a:rPr lang="en-GB" sz="2400" b="1">
                <a:solidFill>
                  <a:schemeClr val="hlink"/>
                </a:solidFill>
              </a:rPr>
              <a:t> January 2015</a:t>
            </a:r>
          </a:p>
          <a:p>
            <a:pPr algn="ctr"/>
            <a:r>
              <a:rPr lang="en-GB" sz="2400" b="1">
                <a:solidFill>
                  <a:schemeClr val="hlink"/>
                </a:solidFill>
              </a:rPr>
              <a:t>fullertreacymoney.com</a:t>
            </a:r>
          </a:p>
          <a:p>
            <a:pPr algn="ctr"/>
            <a:endParaRPr lang="en-GB">
              <a:solidFill>
                <a:schemeClr val="hlink"/>
              </a:solidFill>
            </a:endParaRPr>
          </a:p>
          <a:p>
            <a:pPr algn="ctr"/>
            <a:r>
              <a:rPr lang="en-GB">
                <a:solidFill>
                  <a:schemeClr val="hlink"/>
                </a:solidFill>
              </a:rPr>
              <a:t>East India Club – 16 St. James Square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London SW1Y 4LH, 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4"/>
          <p:cNvSpPr txBox="1">
            <a:spLocks noChangeArrowheads="1"/>
          </p:cNvSpPr>
          <p:nvPr/>
        </p:nvSpPr>
        <p:spPr bwMode="auto">
          <a:xfrm>
            <a:off x="250825" y="1268413"/>
            <a:ext cx="856932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Hopes, Dreams and Fears</a:t>
            </a:r>
            <a:endParaRPr lang="en-GB" sz="2400">
              <a:solidFill>
                <a:schemeClr val="hlink"/>
              </a:solidFill>
            </a:endParaRPr>
          </a:p>
          <a:p>
            <a:pPr algn="ctr"/>
            <a:r>
              <a:rPr lang="en-GB" sz="2400">
                <a:solidFill>
                  <a:schemeClr val="hlink"/>
                </a:solidFill>
              </a:rPr>
              <a:t>(</a:t>
            </a:r>
            <a:r>
              <a:rPr lang="en-GB" sz="2600">
                <a:solidFill>
                  <a:schemeClr val="hlink"/>
                </a:solidFill>
              </a:rPr>
              <a:t>They are always with us</a:t>
            </a:r>
            <a:r>
              <a:rPr lang="en-GB" sz="2400">
                <a:solidFill>
                  <a:schemeClr val="hlink"/>
                </a:solidFill>
              </a:rPr>
              <a:t>)</a:t>
            </a:r>
            <a:endParaRPr lang="en-GB" sz="3600">
              <a:solidFill>
                <a:schemeClr val="hlink"/>
              </a:solidFill>
            </a:endParaRPr>
          </a:p>
          <a:p>
            <a:pPr algn="ctr"/>
            <a:endParaRPr lang="en-GB" sz="3600">
              <a:solidFill>
                <a:schemeClr val="hlink"/>
              </a:solidFill>
            </a:endParaRPr>
          </a:p>
          <a:p>
            <a:endParaRPr lang="en-GB" sz="2400">
              <a:solidFill>
                <a:schemeClr val="hlink"/>
              </a:solidFill>
            </a:endParaRPr>
          </a:p>
        </p:txBody>
      </p:sp>
      <p:pic>
        <p:nvPicPr>
          <p:cNvPr id="6146" name="Picture 6" descr="miscellaneous-goal-achievement-aim-ambition-ambitious-sbln345_lo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349500"/>
            <a:ext cx="5688013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4"/>
          <p:cNvSpPr>
            <a:spLocks noChangeArrowheads="1"/>
          </p:cNvSpPr>
          <p:nvPr/>
        </p:nvSpPr>
        <p:spPr bwMode="auto">
          <a:xfrm>
            <a:off x="0" y="1268413"/>
            <a:ext cx="914400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4000">
                <a:solidFill>
                  <a:schemeClr val="hlink"/>
                </a:solidFill>
              </a:rPr>
              <a:t>Nervous markets because…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r>
              <a:rPr lang="en-GB" sz="2400">
                <a:solidFill>
                  <a:schemeClr val="hlink"/>
                </a:solidFill>
                <a:cs typeface="Arial" charset="0"/>
              </a:rPr>
              <a:t>● </a:t>
            </a:r>
            <a:r>
              <a:rPr lang="en-GB" sz="3600">
                <a:solidFill>
                  <a:schemeClr val="hlink"/>
                </a:solidFill>
              </a:rPr>
              <a:t>It’s all about oil!</a:t>
            </a:r>
          </a:p>
          <a:p>
            <a:endParaRPr lang="en-GB" sz="1200">
              <a:solidFill>
                <a:schemeClr val="hlink"/>
              </a:solidFill>
            </a:endParaRPr>
          </a:p>
          <a:p>
            <a:r>
              <a:rPr lang="en-GB" sz="2400">
                <a:solidFill>
                  <a:schemeClr val="hlink"/>
                </a:solidFill>
              </a:rPr>
              <a:t>●</a:t>
            </a:r>
            <a:r>
              <a:rPr lang="en-GB"/>
              <a:t>  </a:t>
            </a:r>
            <a:r>
              <a:rPr lang="en-GB" sz="3600">
                <a:solidFill>
                  <a:schemeClr val="hlink"/>
                </a:solidFill>
              </a:rPr>
              <a:t>Or is it all about deflation?</a:t>
            </a:r>
          </a:p>
          <a:p>
            <a:endParaRPr lang="en-GB" sz="1200">
              <a:solidFill>
                <a:schemeClr val="hlink"/>
              </a:solidFill>
            </a:endParaRPr>
          </a:p>
          <a:p>
            <a:r>
              <a:rPr lang="en-GB" sz="2400">
                <a:solidFill>
                  <a:schemeClr val="hlink"/>
                </a:solidFill>
              </a:rPr>
              <a:t>●</a:t>
            </a:r>
            <a:r>
              <a:rPr lang="en-GB" sz="3600">
                <a:solidFill>
                  <a:schemeClr val="hlink"/>
                </a:solidFill>
              </a:rPr>
              <a:t> Political or algorithmic risks?</a:t>
            </a:r>
          </a:p>
          <a:p>
            <a:endParaRPr lang="en-GB" sz="3200">
              <a:solidFill>
                <a:schemeClr val="hlink"/>
              </a:solidFill>
            </a:endParaRPr>
          </a:p>
          <a:p>
            <a:r>
              <a:rPr lang="en-GB" sz="3600">
                <a:solidFill>
                  <a:schemeClr val="hlink"/>
                </a:solidFill>
              </a:rPr>
              <a:t>The main answer is more benign; it is about technological innovation, which creates mostly positive deflation.</a:t>
            </a:r>
          </a:p>
          <a:p>
            <a:endParaRPr lang="en-GB" sz="3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4"/>
          <p:cNvSpPr txBox="1">
            <a:spLocks noChangeArrowheads="1"/>
          </p:cNvSpPr>
          <p:nvPr/>
        </p:nvSpPr>
        <p:spPr bwMode="auto">
          <a:xfrm>
            <a:off x="179388" y="1700213"/>
            <a:ext cx="8785225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The accelerating rate of technological innovation is the single most bullish factor for the long term</a:t>
            </a:r>
          </a:p>
          <a:p>
            <a:pPr algn="ctr"/>
            <a:endParaRPr lang="en-GB" sz="2400">
              <a:solidFill>
                <a:schemeClr val="hlink"/>
              </a:solidFill>
            </a:endParaRPr>
          </a:p>
          <a:p>
            <a:r>
              <a:rPr lang="en-GB" sz="3200">
                <a:solidFill>
                  <a:schemeClr val="hlink"/>
                </a:solidFill>
              </a:rPr>
              <a:t>A couple of examples: </a:t>
            </a:r>
          </a:p>
          <a:p>
            <a:endParaRPr lang="en-GB" sz="1200">
              <a:solidFill>
                <a:schemeClr val="hlink"/>
              </a:solidFill>
            </a:endParaRPr>
          </a:p>
          <a:p>
            <a:r>
              <a:rPr lang="en-GB">
                <a:solidFill>
                  <a:schemeClr val="hlink"/>
                </a:solidFill>
              </a:rPr>
              <a:t>●</a:t>
            </a:r>
            <a:r>
              <a:rPr lang="en-GB"/>
              <a:t> </a:t>
            </a:r>
            <a:r>
              <a:rPr lang="en-GB" sz="3200">
                <a:solidFill>
                  <a:schemeClr val="hlink"/>
                </a:solidFill>
              </a:rPr>
              <a:t>Consider energy: oil, gas, solar, new nuclear   </a:t>
            </a:r>
          </a:p>
          <a:p>
            <a:endParaRPr lang="en-GB" sz="1400">
              <a:solidFill>
                <a:schemeClr val="hlink"/>
              </a:solidFill>
            </a:endParaRPr>
          </a:p>
          <a:p>
            <a:r>
              <a:rPr lang="en-GB">
                <a:solidFill>
                  <a:schemeClr val="hlink"/>
                </a:solidFill>
              </a:rPr>
              <a:t>● </a:t>
            </a:r>
            <a:r>
              <a:rPr lang="en-GB" sz="3200">
                <a:solidFill>
                  <a:schemeClr val="hlink"/>
                </a:solidFill>
              </a:rPr>
              <a:t>Consider also: The Internet of Everything</a:t>
            </a:r>
          </a:p>
          <a:p>
            <a:endParaRPr lang="en-GB" sz="3200">
              <a:solidFill>
                <a:schemeClr val="hlink"/>
              </a:solidFill>
            </a:endParaRPr>
          </a:p>
          <a:p>
            <a:endParaRPr lang="en-GB" sz="32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4"/>
          <p:cNvSpPr txBox="1">
            <a:spLocks noChangeArrowheads="1"/>
          </p:cNvSpPr>
          <p:nvPr/>
        </p:nvSpPr>
        <p:spPr bwMode="auto">
          <a:xfrm>
            <a:off x="0" y="1196975"/>
            <a:ext cx="9036050" cy="570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>
                <a:solidFill>
                  <a:schemeClr val="hlink"/>
                </a:solidFill>
              </a:rPr>
              <a:t>Specific Known Market Risks</a:t>
            </a:r>
            <a:endParaRPr lang="en-GB" sz="1000" b="1">
              <a:solidFill>
                <a:schemeClr val="hlink"/>
              </a:solidFill>
            </a:endParaRPr>
          </a:p>
          <a:p>
            <a:pPr algn="ctr"/>
            <a:endParaRPr lang="en-GB" b="1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US public offerings are the highest in over a decade</a:t>
            </a:r>
            <a:endParaRPr lang="en-GB" sz="10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Leverage by hedge funds &amp; traders has soared in the USA</a:t>
            </a: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Leverage in other performing stock markets is increasing 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EU breakup risks increase if ECB’s Mario Draghi resigns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Some emerging market currencies slump on USD rise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Bond market yields will eventually rise with GDP growth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5" descr="Get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96975"/>
            <a:ext cx="85693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5" descr="117396-1153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487488"/>
            <a:ext cx="53276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Text Box 6"/>
          <p:cNvSpPr txBox="1">
            <a:spLocks noChangeArrowheads="1"/>
          </p:cNvSpPr>
          <p:nvPr/>
        </p:nvSpPr>
        <p:spPr bwMode="auto">
          <a:xfrm>
            <a:off x="107950" y="1916113"/>
            <a:ext cx="210502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solidFill>
                  <a:schemeClr val="hlink"/>
                </a:solidFill>
              </a:rPr>
              <a:t>Surging new</a:t>
            </a:r>
          </a:p>
          <a:p>
            <a:r>
              <a:rPr lang="en-GB" sz="2400">
                <a:solidFill>
                  <a:schemeClr val="hlink"/>
                </a:solidFill>
              </a:rPr>
              <a:t>issues are a</a:t>
            </a:r>
          </a:p>
          <a:p>
            <a:r>
              <a:rPr lang="en-GB" sz="2400">
                <a:solidFill>
                  <a:schemeClr val="hlink"/>
                </a:solidFill>
              </a:rPr>
              <a:t>characteristic</a:t>
            </a:r>
          </a:p>
          <a:p>
            <a:r>
              <a:rPr lang="en-GB" sz="2400">
                <a:solidFill>
                  <a:schemeClr val="hlink"/>
                </a:solidFill>
              </a:rPr>
              <a:t>of expensive </a:t>
            </a:r>
          </a:p>
          <a:p>
            <a:r>
              <a:rPr lang="en-GB" sz="2400">
                <a:solidFill>
                  <a:schemeClr val="hlink"/>
                </a:solidFill>
              </a:rPr>
              <a:t>markets and</a:t>
            </a:r>
          </a:p>
          <a:p>
            <a:r>
              <a:rPr lang="en-GB" sz="2400">
                <a:solidFill>
                  <a:schemeClr val="hlink"/>
                </a:solidFill>
              </a:rPr>
              <a:t>coincide with</a:t>
            </a:r>
          </a:p>
          <a:p>
            <a:r>
              <a:rPr lang="en-GB" sz="2400">
                <a:solidFill>
                  <a:schemeClr val="hlink"/>
                </a:solidFill>
              </a:rPr>
              <a:t>tops because</a:t>
            </a:r>
          </a:p>
          <a:p>
            <a:r>
              <a:rPr lang="en-GB" sz="2400">
                <a:solidFill>
                  <a:schemeClr val="hlink"/>
                </a:solidFill>
              </a:rPr>
              <a:t>they devour</a:t>
            </a:r>
          </a:p>
          <a:p>
            <a:r>
              <a:rPr lang="en-GB" sz="2400">
                <a:solidFill>
                  <a:schemeClr val="hlink"/>
                </a:solidFill>
              </a:rPr>
              <a:t>buying power</a:t>
            </a:r>
          </a:p>
        </p:txBody>
      </p:sp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7308850" y="1989138"/>
            <a:ext cx="194151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solidFill>
                  <a:schemeClr val="hlink"/>
                </a:solidFill>
              </a:rPr>
              <a:t>We are not</a:t>
            </a:r>
          </a:p>
          <a:p>
            <a:r>
              <a:rPr lang="en-GB" sz="2400">
                <a:solidFill>
                  <a:schemeClr val="hlink"/>
                </a:solidFill>
              </a:rPr>
              <a:t>there yet</a:t>
            </a:r>
          </a:p>
          <a:p>
            <a:r>
              <a:rPr lang="en-GB" sz="2400">
                <a:solidFill>
                  <a:schemeClr val="hlink"/>
                </a:solidFill>
              </a:rPr>
              <a:t>but this is</a:t>
            </a:r>
          </a:p>
          <a:p>
            <a:r>
              <a:rPr lang="en-GB" sz="2400">
                <a:solidFill>
                  <a:schemeClr val="hlink"/>
                </a:solidFill>
              </a:rPr>
              <a:t>a potential</a:t>
            </a:r>
          </a:p>
          <a:p>
            <a:r>
              <a:rPr lang="en-GB" sz="2400">
                <a:solidFill>
                  <a:schemeClr val="hlink"/>
                </a:solidFill>
              </a:rPr>
              <a:t>problem for</a:t>
            </a:r>
          </a:p>
          <a:p>
            <a:r>
              <a:rPr lang="en-GB" sz="2400">
                <a:solidFill>
                  <a:schemeClr val="hlink"/>
                </a:solidFill>
              </a:rPr>
              <a:t>the future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ChangeArrowheads="1"/>
          </p:cNvSpPr>
          <p:nvPr/>
        </p:nvSpPr>
        <p:spPr bwMode="auto">
          <a:xfrm>
            <a:off x="0" y="1243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3314" name="Picture 6" descr="http://fm.cnbc.com/applications/cnbc.com/resources/files/2014/12/31/ALANMARGINDEBT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468313" y="1196975"/>
            <a:ext cx="8064500" cy="553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6"/>
          <p:cNvSpPr>
            <a:spLocks noChangeArrowheads="1"/>
          </p:cNvSpPr>
          <p:nvPr/>
        </p:nvSpPr>
        <p:spPr bwMode="auto">
          <a:xfrm>
            <a:off x="0" y="1376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4338" name="Picture 5" descr="Click to View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684213" y="1179513"/>
            <a:ext cx="7704137" cy="564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5"/>
          <p:cNvSpPr>
            <a:spLocks noChangeArrowheads="1"/>
          </p:cNvSpPr>
          <p:nvPr/>
        </p:nvSpPr>
        <p:spPr bwMode="auto">
          <a:xfrm>
            <a:off x="0" y="1309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5362" name="Picture 4" descr="Click to View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39750" y="1196975"/>
            <a:ext cx="78486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5" descr="Click to 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19188"/>
            <a:ext cx="7921625" cy="572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5"/>
          <p:cNvSpPr txBox="1">
            <a:spLocks noChangeArrowheads="1"/>
          </p:cNvSpPr>
          <p:nvPr/>
        </p:nvSpPr>
        <p:spPr bwMode="auto">
          <a:xfrm>
            <a:off x="0" y="1557338"/>
            <a:ext cx="9144000" cy="58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>
                <a:solidFill>
                  <a:schemeClr val="hlink"/>
                </a:solidFill>
              </a:rPr>
              <a:t>Technical warning signs to watch for among indices</a:t>
            </a:r>
          </a:p>
          <a:p>
            <a:pPr algn="ctr"/>
            <a:endParaRPr lang="en-GB" sz="10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Trend acceleration relative to 200-day moving averages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Declining market breadth (fewer shares rising)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Failed upside breakouts from trading ranges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Loss of uptrend consistency characteristics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Churning price action relative to recent trading ranges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Breaks of 200-day moving averages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Broadening patterns relative the last several trading ranges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200-day moving averages turn downwards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Resistance is encountered beneath declining 200-day MAs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Previous rising lows are replaced by lower rally highs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Indices fall faster than they rose to their highs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4"/>
          <p:cNvSpPr txBox="1">
            <a:spLocks noChangeArrowheads="1"/>
          </p:cNvSpPr>
          <p:nvPr/>
        </p:nvSpPr>
        <p:spPr bwMode="auto">
          <a:xfrm>
            <a:off x="0" y="1268413"/>
            <a:ext cx="9144000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Bullish Points for Stock Markets</a:t>
            </a:r>
          </a:p>
          <a:p>
            <a:r>
              <a:rPr lang="en-GB" sz="2600">
                <a:solidFill>
                  <a:schemeClr val="hlink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S&amp;P up15.3% on average 6 months after mid-term election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Global monetary policy is still extremely accommodative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Central banks are worried about deflation, not inflation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Capitalism increasingly dominates on a global basis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Globalisation spurs rapid emerging market development</a:t>
            </a:r>
          </a:p>
          <a:p>
            <a:pPr>
              <a:buFontTx/>
              <a:buChar char="•"/>
            </a:pPr>
            <a:endParaRPr lang="en-GB" sz="26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Growth in middleclass consumers surges, led by Asia-Pac</a:t>
            </a:r>
            <a:endParaRPr lang="en-GB" sz="32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MW-CV741_sp_ret_20141006143154_Z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0775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Line 3"/>
          <p:cNvSpPr>
            <a:spLocks noChangeShapeType="1"/>
          </p:cNvSpPr>
          <p:nvPr/>
        </p:nvSpPr>
        <p:spPr bwMode="auto">
          <a:xfrm>
            <a:off x="1258888" y="4149725"/>
            <a:ext cx="7207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59" name="Line 4"/>
          <p:cNvSpPr>
            <a:spLocks noChangeShapeType="1"/>
          </p:cNvSpPr>
          <p:nvPr/>
        </p:nvSpPr>
        <p:spPr bwMode="auto">
          <a:xfrm flipH="1">
            <a:off x="6877050" y="3789363"/>
            <a:ext cx="7191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G4011X-Datawatch-Thur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6327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 Box 7"/>
          <p:cNvSpPr txBox="1">
            <a:spLocks noChangeArrowheads="1"/>
          </p:cNvSpPr>
          <p:nvPr/>
        </p:nvSpPr>
        <p:spPr bwMode="auto">
          <a:xfrm>
            <a:off x="5076825" y="1773238"/>
            <a:ext cx="1582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b="1">
                <a:solidFill>
                  <a:schemeClr val="hlink"/>
                </a:solidFill>
              </a:rPr>
              <a:t>Since 1950</a:t>
            </a: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7216775" y="5949950"/>
            <a:ext cx="1747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4 Nov 2014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Russell-2000-Index-2015-0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768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250825" y="1989138"/>
            <a:ext cx="7273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Wall Street’s canary in the coalmine is still singing near 1200</a:t>
            </a:r>
          </a:p>
        </p:txBody>
      </p:sp>
      <p:sp>
        <p:nvSpPr>
          <p:cNvPr id="21507" name="Line 8"/>
          <p:cNvSpPr>
            <a:spLocks noChangeShapeType="1"/>
          </p:cNvSpPr>
          <p:nvPr/>
        </p:nvSpPr>
        <p:spPr bwMode="auto">
          <a:xfrm>
            <a:off x="7380288" y="2060575"/>
            <a:ext cx="431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S-P-500-Index-2015-01-10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3660775" y="1911350"/>
            <a:ext cx="1838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i="1">
                <a:solidFill>
                  <a:schemeClr val="hlink"/>
                </a:solidFill>
              </a:rPr>
              <a:t>Roundophobia</a:t>
            </a:r>
          </a:p>
        </p:txBody>
      </p:sp>
      <p:sp>
        <p:nvSpPr>
          <p:cNvPr id="22531" name="Line 6"/>
          <p:cNvSpPr>
            <a:spLocks noChangeShapeType="1"/>
          </p:cNvSpPr>
          <p:nvPr/>
        </p:nvSpPr>
        <p:spPr bwMode="auto">
          <a:xfrm>
            <a:off x="5580063" y="2133600"/>
            <a:ext cx="2016125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6588125" y="3357563"/>
            <a:ext cx="21605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Some loss of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staircase uptrend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consistency</a:t>
            </a:r>
          </a:p>
        </p:txBody>
      </p:sp>
      <p:sp>
        <p:nvSpPr>
          <p:cNvPr id="22533" name="Line 8"/>
          <p:cNvSpPr>
            <a:spLocks noChangeShapeType="1"/>
          </p:cNvSpPr>
          <p:nvPr/>
        </p:nvSpPr>
        <p:spPr bwMode="auto">
          <a:xfrm flipV="1">
            <a:off x="7812088" y="2636838"/>
            <a:ext cx="360362" cy="7207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S-P-500-Index-2015-0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06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3194050" y="1119188"/>
            <a:ext cx="2314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>
                <a:solidFill>
                  <a:schemeClr val="hlink"/>
                </a:solidFill>
              </a:rPr>
              <a:t>No inflation?</a:t>
            </a:r>
          </a:p>
        </p:txBody>
      </p:sp>
      <p:sp>
        <p:nvSpPr>
          <p:cNvPr id="23555" name="Line 6"/>
          <p:cNvSpPr>
            <a:spLocks noChangeShapeType="1"/>
          </p:cNvSpPr>
          <p:nvPr/>
        </p:nvSpPr>
        <p:spPr bwMode="auto">
          <a:xfrm>
            <a:off x="7092950" y="1773238"/>
            <a:ext cx="0" cy="863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2551113" y="1695450"/>
            <a:ext cx="4037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This gain above the 2000 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peak is due mainly to CPI inflation </a:t>
            </a:r>
          </a:p>
        </p:txBody>
      </p:sp>
      <p:sp>
        <p:nvSpPr>
          <p:cNvPr id="23557" name="Line 9"/>
          <p:cNvSpPr>
            <a:spLocks noChangeShapeType="1"/>
          </p:cNvSpPr>
          <p:nvPr/>
        </p:nvSpPr>
        <p:spPr bwMode="auto">
          <a:xfrm flipH="1">
            <a:off x="2411413" y="2349500"/>
            <a:ext cx="215900" cy="14287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Line 10"/>
          <p:cNvSpPr>
            <a:spLocks noChangeShapeType="1"/>
          </p:cNvSpPr>
          <p:nvPr/>
        </p:nvSpPr>
        <p:spPr bwMode="auto">
          <a:xfrm>
            <a:off x="6227763" y="1844675"/>
            <a:ext cx="720725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Text Box 11"/>
          <p:cNvSpPr txBox="1">
            <a:spLocks noChangeArrowheads="1"/>
          </p:cNvSpPr>
          <p:nvPr/>
        </p:nvSpPr>
        <p:spPr bwMode="auto">
          <a:xfrm>
            <a:off x="1030288" y="5151438"/>
            <a:ext cx="3325812" cy="4064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S&amp;P 500 over 20 years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NASDAQ-100-2015-0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2551113" y="2198688"/>
            <a:ext cx="4252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Diversified technology is still in form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AMEX-Biotechnology-2015-0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2043113" y="2133600"/>
            <a:ext cx="43291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Biotechnology is currently a leading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indicator and somewhat overextended relative to the MA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DJ-Utilities-Average-2015-0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 Box 5"/>
          <p:cNvSpPr txBox="1">
            <a:spLocks noChangeArrowheads="1"/>
          </p:cNvSpPr>
          <p:nvPr/>
        </p:nvSpPr>
        <p:spPr bwMode="auto">
          <a:xfrm>
            <a:off x="2051050" y="1982788"/>
            <a:ext cx="525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Utilities are also a current leader and</a:t>
            </a:r>
          </a:p>
          <a:p>
            <a:pPr algn="ctr"/>
            <a:r>
              <a:rPr lang="en-GB">
                <a:solidFill>
                  <a:schemeClr val="hlink"/>
                </a:solidFill>
              </a:rPr>
              <a:t>somewhat overextended relative to MA</a:t>
            </a:r>
          </a:p>
        </p:txBody>
      </p:sp>
      <p:sp>
        <p:nvSpPr>
          <p:cNvPr id="26627" name="Line 6"/>
          <p:cNvSpPr>
            <a:spLocks noChangeShapeType="1"/>
          </p:cNvSpPr>
          <p:nvPr/>
        </p:nvSpPr>
        <p:spPr bwMode="auto">
          <a:xfrm flipH="1">
            <a:off x="5795963" y="2636838"/>
            <a:ext cx="1081087" cy="576262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28" name="Line 7"/>
          <p:cNvSpPr>
            <a:spLocks noChangeShapeType="1"/>
          </p:cNvSpPr>
          <p:nvPr/>
        </p:nvSpPr>
        <p:spPr bwMode="auto">
          <a:xfrm flipV="1">
            <a:off x="6948488" y="1844675"/>
            <a:ext cx="1439862" cy="64770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Apple-2015-01-10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652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 Box 5"/>
          <p:cNvSpPr txBox="1">
            <a:spLocks noChangeArrowheads="1"/>
          </p:cNvSpPr>
          <p:nvPr/>
        </p:nvSpPr>
        <p:spPr bwMode="auto">
          <a:xfrm>
            <a:off x="1476375" y="1916113"/>
            <a:ext cx="61198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chemeClr val="hlink"/>
                </a:solidFill>
              </a:rPr>
              <a:t>Wall Street’s iconic share for this bull market to date</a:t>
            </a:r>
          </a:p>
          <a:p>
            <a:r>
              <a:rPr lang="en-GB">
                <a:solidFill>
                  <a:schemeClr val="hlink"/>
                </a:solidFill>
              </a:rPr>
              <a:t>and therefore influential – just corrected a short-term overbought condition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3759200" y="1263650"/>
            <a:ext cx="835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Apple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FTSE-100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 Box 5"/>
          <p:cNvSpPr txBox="1">
            <a:spLocks noChangeArrowheads="1"/>
          </p:cNvSpPr>
          <p:nvPr/>
        </p:nvSpPr>
        <p:spPr bwMode="auto">
          <a:xfrm>
            <a:off x="3184525" y="1916113"/>
            <a:ext cx="36925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Still at risk from broadening</a:t>
            </a:r>
          </a:p>
          <a:p>
            <a:r>
              <a:rPr lang="en-GB">
                <a:solidFill>
                  <a:schemeClr val="hlink"/>
                </a:solidFill>
              </a:rPr>
              <a:t>pattern but yields 4.7% - needs to hold above 6000</a:t>
            </a:r>
          </a:p>
        </p:txBody>
      </p:sp>
      <p:sp>
        <p:nvSpPr>
          <p:cNvPr id="28675" name="Line 6"/>
          <p:cNvSpPr>
            <a:spLocks noChangeShapeType="1"/>
          </p:cNvSpPr>
          <p:nvPr/>
        </p:nvSpPr>
        <p:spPr bwMode="auto">
          <a:xfrm>
            <a:off x="6443663" y="2205038"/>
            <a:ext cx="649287" cy="71437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Euro-Stoxx-50-Index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24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 Box 5"/>
          <p:cNvSpPr txBox="1">
            <a:spLocks noChangeArrowheads="1"/>
          </p:cNvSpPr>
          <p:nvPr/>
        </p:nvSpPr>
        <p:spPr bwMode="auto">
          <a:xfrm>
            <a:off x="4211638" y="2414588"/>
            <a:ext cx="46085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Unable to break up out of current broadening pattern as Eurozone uncertainties persist  but yields 3.83%</a:t>
            </a:r>
          </a:p>
        </p:txBody>
      </p:sp>
      <p:sp>
        <p:nvSpPr>
          <p:cNvPr id="29699" name="Line 6"/>
          <p:cNvSpPr>
            <a:spLocks noChangeShapeType="1"/>
          </p:cNvSpPr>
          <p:nvPr/>
        </p:nvSpPr>
        <p:spPr bwMode="auto">
          <a:xfrm>
            <a:off x="6588125" y="3500438"/>
            <a:ext cx="1152525" cy="28892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Euro-STOXX-Bank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4767263" y="3063875"/>
            <a:ext cx="4052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0723" name="Text Box 6"/>
          <p:cNvSpPr txBox="1">
            <a:spLocks noChangeArrowheads="1"/>
          </p:cNvSpPr>
          <p:nvPr/>
        </p:nvSpPr>
        <p:spPr bwMode="auto">
          <a:xfrm>
            <a:off x="4859338" y="3357563"/>
            <a:ext cx="39608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EU banks remain a concern</a:t>
            </a:r>
          </a:p>
          <a:p>
            <a:r>
              <a:rPr lang="en-GB">
                <a:solidFill>
                  <a:schemeClr val="hlink"/>
                </a:solidFill>
              </a:rPr>
              <a:t>despite considerable assistance</a:t>
            </a:r>
          </a:p>
          <a:p>
            <a:r>
              <a:rPr lang="en-GB">
                <a:solidFill>
                  <a:schemeClr val="hlink"/>
                </a:solidFill>
              </a:rPr>
              <a:t>from the European Central Bank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Germany-DAX-Index-2015-01-11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2700338" y="2055813"/>
            <a:ext cx="46402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Rallied well following October’s failed</a:t>
            </a:r>
          </a:p>
          <a:p>
            <a:r>
              <a:rPr lang="en-GB">
                <a:solidFill>
                  <a:schemeClr val="hlink"/>
                </a:solidFill>
              </a:rPr>
              <a:t>downside break but still in broadening</a:t>
            </a:r>
          </a:p>
          <a:p>
            <a:r>
              <a:rPr lang="en-GB">
                <a:solidFill>
                  <a:schemeClr val="hlink"/>
                </a:solidFill>
              </a:rPr>
              <a:t>pattern beneath 10,000 </a:t>
            </a:r>
            <a:r>
              <a:rPr lang="en-GB" i="1">
                <a:solidFill>
                  <a:schemeClr val="hlink"/>
                </a:solidFill>
              </a:rPr>
              <a:t>roundophobia</a:t>
            </a:r>
          </a:p>
          <a:p>
            <a:r>
              <a:rPr lang="en-GB">
                <a:solidFill>
                  <a:schemeClr val="hlink"/>
                </a:solidFill>
              </a:rPr>
              <a:t>level and needs sustain upward break </a:t>
            </a:r>
          </a:p>
          <a:p>
            <a:r>
              <a:rPr lang="en-GB">
                <a:solidFill>
                  <a:schemeClr val="hlink"/>
                </a:solidFill>
              </a:rPr>
              <a:t>to reaffirm bull market</a:t>
            </a:r>
          </a:p>
        </p:txBody>
      </p:sp>
      <p:sp>
        <p:nvSpPr>
          <p:cNvPr id="31747" name="Line 7"/>
          <p:cNvSpPr>
            <a:spLocks noChangeShapeType="1"/>
          </p:cNvSpPr>
          <p:nvPr/>
        </p:nvSpPr>
        <p:spPr bwMode="auto">
          <a:xfrm flipV="1">
            <a:off x="7885113" y="2852738"/>
            <a:ext cx="503237" cy="360362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Daimler-AG-2015-01-13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</p:spPr>
      </p:pic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3327400" y="1839913"/>
            <a:ext cx="41068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An inexpensive German Autonomy</a:t>
            </a:r>
          </a:p>
          <a:p>
            <a:r>
              <a:rPr lang="en-GB">
                <a:solidFill>
                  <a:schemeClr val="hlink"/>
                </a:solidFill>
              </a:rPr>
              <a:t>(est p/e 10.86, yield 3.32%)</a:t>
            </a:r>
          </a:p>
          <a:p>
            <a:r>
              <a:rPr lang="en-GB">
                <a:solidFill>
                  <a:schemeClr val="hlink"/>
                </a:solidFill>
              </a:rPr>
              <a:t>but needs sustained break </a:t>
            </a:r>
          </a:p>
          <a:p>
            <a:r>
              <a:rPr lang="en-GB">
                <a:solidFill>
                  <a:schemeClr val="hlink"/>
                </a:solidFill>
              </a:rPr>
              <a:t>above 70 to reaffirm uptrend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Russian-Trading-System-Index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ext Box 5"/>
          <p:cNvSpPr txBox="1">
            <a:spLocks noChangeArrowheads="1"/>
          </p:cNvSpPr>
          <p:nvPr/>
        </p:nvSpPr>
        <p:spPr bwMode="auto">
          <a:xfrm>
            <a:off x="3779838" y="1700213"/>
            <a:ext cx="51419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hlink"/>
                </a:solidFill>
              </a:rPr>
              <a:t>Governance is Everything</a:t>
            </a:r>
            <a:r>
              <a:rPr lang="en-GB">
                <a:solidFill>
                  <a:schemeClr val="hlink"/>
                </a:solidFill>
              </a:rPr>
              <a:t> - favourable</a:t>
            </a:r>
          </a:p>
          <a:p>
            <a:r>
              <a:rPr lang="en-GB">
                <a:solidFill>
                  <a:schemeClr val="hlink"/>
                </a:solidFill>
              </a:rPr>
              <a:t>regime change would make Russia a</a:t>
            </a:r>
          </a:p>
          <a:p>
            <a:r>
              <a:rPr lang="en-GB">
                <a:solidFill>
                  <a:schemeClr val="hlink"/>
                </a:solidFill>
              </a:rPr>
              <a:t>recovery candidate on cheap valuations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 descr="Switzerland-SMI-Index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5"/>
          <p:cNvSpPr txBox="1">
            <a:spLocks noChangeArrowheads="1"/>
          </p:cNvSpPr>
          <p:nvPr/>
        </p:nvSpPr>
        <p:spPr bwMode="auto">
          <a:xfrm>
            <a:off x="3543300" y="1839913"/>
            <a:ext cx="33607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Perennially one of Europe’s </a:t>
            </a:r>
          </a:p>
          <a:p>
            <a:r>
              <a:rPr lang="en-GB">
                <a:solidFill>
                  <a:schemeClr val="hlink"/>
                </a:solidFill>
              </a:rPr>
              <a:t>better performers and still</a:t>
            </a:r>
          </a:p>
          <a:p>
            <a:r>
              <a:rPr lang="en-GB">
                <a:solidFill>
                  <a:schemeClr val="hlink"/>
                </a:solidFill>
              </a:rPr>
              <a:t>ranging higher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4" descr="Swiss-Re-Ltd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5"/>
          <p:cNvSpPr txBox="1">
            <a:spLocks noChangeArrowheads="1"/>
          </p:cNvSpPr>
          <p:nvPr/>
        </p:nvSpPr>
        <p:spPr bwMode="auto">
          <a:xfrm>
            <a:off x="3687763" y="1839913"/>
            <a:ext cx="41338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An inexpensive Swiss Autonomy</a:t>
            </a:r>
          </a:p>
          <a:p>
            <a:r>
              <a:rPr lang="en-GB">
                <a:solidFill>
                  <a:schemeClr val="hlink"/>
                </a:solidFill>
              </a:rPr>
              <a:t>(est p/e 8.45 yield 4.58%) </a:t>
            </a:r>
          </a:p>
          <a:p>
            <a:r>
              <a:rPr lang="en-GB">
                <a:solidFill>
                  <a:schemeClr val="hlink"/>
                </a:solidFill>
              </a:rPr>
              <a:t>but needs sustained upward break </a:t>
            </a:r>
          </a:p>
          <a:p>
            <a:r>
              <a:rPr lang="en-GB">
                <a:solidFill>
                  <a:schemeClr val="hlink"/>
                </a:solidFill>
              </a:rPr>
              <a:t>to reaffirm uptrend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Zurich-Insurance-Group-AG-2015-01-13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2225"/>
          </a:xfrm>
          <a:prstGeom prst="rect">
            <a:avLst/>
          </a:prstGeom>
          <a:noFill/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708400" y="1911350"/>
            <a:ext cx="4602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An inexpensive Swiss Autonomy</a:t>
            </a:r>
          </a:p>
          <a:p>
            <a:r>
              <a:rPr lang="en-GB">
                <a:solidFill>
                  <a:schemeClr val="hlink"/>
                </a:solidFill>
              </a:rPr>
              <a:t>(est p/e 11.98 yield 5.42%)</a:t>
            </a:r>
          </a:p>
          <a:p>
            <a:r>
              <a:rPr lang="en-GB">
                <a:solidFill>
                  <a:schemeClr val="hlink"/>
                </a:solidFill>
              </a:rPr>
              <a:t>slightly overextended relative to MA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 descr="India-BSE-Sensex-Index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5"/>
          <p:cNvSpPr txBox="1">
            <a:spLocks noChangeArrowheads="1"/>
          </p:cNvSpPr>
          <p:nvPr/>
        </p:nvSpPr>
        <p:spPr bwMode="auto">
          <a:xfrm>
            <a:off x="3255963" y="1911350"/>
            <a:ext cx="41227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Some loss of uptrend consistency</a:t>
            </a:r>
          </a:p>
          <a:p>
            <a:r>
              <a:rPr lang="en-GB">
                <a:solidFill>
                  <a:schemeClr val="hlink"/>
                </a:solidFill>
              </a:rPr>
              <a:t>with bigger pullback since the high </a:t>
            </a:r>
          </a:p>
          <a:p>
            <a:r>
              <a:rPr lang="en-GB">
                <a:solidFill>
                  <a:schemeClr val="hlink"/>
                </a:solidFill>
              </a:rPr>
              <a:t>but no longer O/B</a:t>
            </a:r>
          </a:p>
        </p:txBody>
      </p:sp>
      <p:sp>
        <p:nvSpPr>
          <p:cNvPr id="37891" name="Text Box 7"/>
          <p:cNvSpPr txBox="1">
            <a:spLocks noChangeArrowheads="1"/>
          </p:cNvSpPr>
          <p:nvPr/>
        </p:nvSpPr>
        <p:spPr bwMode="auto">
          <a:xfrm>
            <a:off x="5148263" y="4575175"/>
            <a:ext cx="37719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Remains a strong long-term favourite of mine due to Narendra Modi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 descr="JPMorgan-Indian-Investment-Trust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 Box 5"/>
          <p:cNvSpPr txBox="1">
            <a:spLocks noChangeArrowheads="1"/>
          </p:cNvSpPr>
          <p:nvPr/>
        </p:nvSpPr>
        <p:spPr bwMode="auto">
          <a:xfrm>
            <a:off x="663575" y="2127250"/>
            <a:ext cx="44005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My investment vehicle for India since </a:t>
            </a:r>
          </a:p>
          <a:p>
            <a:r>
              <a:rPr lang="en-GB">
                <a:solidFill>
                  <a:schemeClr val="hlink"/>
                </a:solidFill>
              </a:rPr>
              <a:t>mid-2003, adding on setbacks - JII is </a:t>
            </a:r>
          </a:p>
          <a:p>
            <a:r>
              <a:rPr lang="en-GB">
                <a:solidFill>
                  <a:schemeClr val="hlink"/>
                </a:solidFill>
              </a:rPr>
              <a:t>currently short-term O/B and selling </a:t>
            </a:r>
          </a:p>
          <a:p>
            <a:r>
              <a:rPr lang="en-GB">
                <a:solidFill>
                  <a:schemeClr val="hlink"/>
                </a:solidFill>
              </a:rPr>
              <a:t>at a discount of -10.951 to NAV</a:t>
            </a:r>
          </a:p>
          <a:p>
            <a:endParaRPr lang="en-GB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 descr="China-Shanghai-A-Index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Text Box 5"/>
          <p:cNvSpPr txBox="1">
            <a:spLocks noChangeArrowheads="1"/>
          </p:cNvSpPr>
          <p:nvPr/>
        </p:nvSpPr>
        <p:spPr bwMode="auto">
          <a:xfrm>
            <a:off x="4572000" y="2276475"/>
            <a:ext cx="42481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Likely to be a long-term favourite of mine, subject to governance – note what happened when the lengthy</a:t>
            </a:r>
          </a:p>
          <a:p>
            <a:r>
              <a:rPr lang="en-GB">
                <a:solidFill>
                  <a:schemeClr val="hlink"/>
                </a:solidFill>
              </a:rPr>
              <a:t>sequence of lower rally highs was finally broken (p/e 15.7 yield 2%) currently O/B</a:t>
            </a:r>
          </a:p>
        </p:txBody>
      </p:sp>
      <p:sp>
        <p:nvSpPr>
          <p:cNvPr id="39939" name="Line 6"/>
          <p:cNvSpPr>
            <a:spLocks noChangeShapeType="1"/>
          </p:cNvSpPr>
          <p:nvPr/>
        </p:nvSpPr>
        <p:spPr bwMode="auto">
          <a:xfrm>
            <a:off x="6156325" y="3860800"/>
            <a:ext cx="2016125" cy="1223963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4" descr="Hang-Seng-China-Ent-Indx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84313"/>
            <a:ext cx="8615363" cy="480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ext Box 5"/>
          <p:cNvSpPr txBox="1">
            <a:spLocks noChangeArrowheads="1"/>
          </p:cNvSpPr>
          <p:nvPr/>
        </p:nvSpPr>
        <p:spPr bwMode="auto">
          <a:xfrm>
            <a:off x="3924300" y="2055813"/>
            <a:ext cx="47640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Completing lengthy base extension</a:t>
            </a:r>
          </a:p>
          <a:p>
            <a:r>
              <a:rPr lang="en-GB">
                <a:solidFill>
                  <a:schemeClr val="hlink"/>
                </a:solidFill>
              </a:rPr>
              <a:t>And currently has China’s lowest</a:t>
            </a:r>
          </a:p>
          <a:p>
            <a:r>
              <a:rPr lang="en-GB">
                <a:solidFill>
                  <a:schemeClr val="hlink"/>
                </a:solidFill>
              </a:rPr>
              <a:t>Valuations (p/e 8.45 yield 3.61) mostly government controlled shares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Hong-Kong-Hang-Seng-Index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Text Box 5"/>
          <p:cNvSpPr txBox="1">
            <a:spLocks noChangeArrowheads="1"/>
          </p:cNvSpPr>
          <p:nvPr/>
        </p:nvSpPr>
        <p:spPr bwMode="auto">
          <a:xfrm>
            <a:off x="4264025" y="1839913"/>
            <a:ext cx="43719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Probably coming back into form</a:t>
            </a:r>
          </a:p>
          <a:p>
            <a:r>
              <a:rPr lang="en-GB">
                <a:solidFill>
                  <a:schemeClr val="hlink"/>
                </a:solidFill>
              </a:rPr>
              <a:t>following the Hong Kong voting </a:t>
            </a:r>
          </a:p>
          <a:p>
            <a:r>
              <a:rPr lang="en-GB">
                <a:solidFill>
                  <a:schemeClr val="hlink"/>
                </a:solidFill>
              </a:rPr>
              <a:t>demonstrations (p/e 10.12 yield 3.7%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 descr="JPMorgan-Chinese-Investment-Trust-plc-2015-01-11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Text Box 5"/>
          <p:cNvSpPr txBox="1">
            <a:spLocks noChangeArrowheads="1"/>
          </p:cNvSpPr>
          <p:nvPr/>
        </p:nvSpPr>
        <p:spPr bwMode="auto">
          <a:xfrm>
            <a:off x="4572000" y="4430713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My vehicle for investing in China, </a:t>
            </a:r>
          </a:p>
          <a:p>
            <a:r>
              <a:rPr lang="en-GB">
                <a:solidFill>
                  <a:schemeClr val="hlink"/>
                </a:solidFill>
              </a:rPr>
              <a:t>short-term O/B, </a:t>
            </a:r>
          </a:p>
          <a:p>
            <a:r>
              <a:rPr lang="en-GB">
                <a:solidFill>
                  <a:schemeClr val="hlink"/>
                </a:solidFill>
              </a:rPr>
              <a:t>discount to NAV – 11.4%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4"/>
          <p:cNvSpPr txBox="1">
            <a:spLocks noChangeArrowheads="1"/>
          </p:cNvSpPr>
          <p:nvPr/>
        </p:nvSpPr>
        <p:spPr bwMode="auto">
          <a:xfrm>
            <a:off x="0" y="1258888"/>
            <a:ext cx="9144000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solidFill>
                  <a:schemeClr val="hlink"/>
                </a:solidFill>
              </a:rPr>
              <a:t>Long-term bull factors for stock markets</a:t>
            </a:r>
          </a:p>
          <a:p>
            <a:pPr>
              <a:buFontTx/>
              <a:buChar char="•"/>
            </a:pPr>
            <a:endParaRPr lang="en-GB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Accommodative monetary policies, until growth accelerates  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An accelerating rate of technological innovation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Lower energy prices in real terms, thanks to innovation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The triumph of capitalism, both democratic &amp; authoritarian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Globalisation, hastening development of emerging markets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Middleclass growth in emerging markets</a:t>
            </a:r>
          </a:p>
          <a:p>
            <a:pPr>
              <a:buFontTx/>
              <a:buChar char="•"/>
            </a:pPr>
            <a:endParaRPr lang="en-GB" sz="1800">
              <a:solidFill>
                <a:schemeClr val="hlink"/>
              </a:solidFill>
            </a:endParaRPr>
          </a:p>
          <a:p>
            <a:pPr>
              <a:buFontTx/>
              <a:buChar char="•"/>
            </a:pPr>
            <a:r>
              <a:rPr lang="en-GB" sz="2600">
                <a:solidFill>
                  <a:schemeClr val="hlink"/>
                </a:solidFill>
              </a:rPr>
              <a:t> Continued growth in the global population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4" descr="US-10yr-Bond-Yield-2015-01-12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Text Box 5"/>
          <p:cNvSpPr txBox="1">
            <a:spLocks noChangeArrowheads="1"/>
          </p:cNvSpPr>
          <p:nvPr/>
        </p:nvSpPr>
        <p:spPr bwMode="auto">
          <a:xfrm>
            <a:off x="3975100" y="2565400"/>
            <a:ext cx="46148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1) Probable lengthy base building</a:t>
            </a:r>
          </a:p>
          <a:p>
            <a:r>
              <a:rPr lang="en-GB">
                <a:solidFill>
                  <a:schemeClr val="hlink"/>
                </a:solidFill>
              </a:rPr>
              <a:t>2) Above 3% base maturing</a:t>
            </a:r>
          </a:p>
          <a:p>
            <a:r>
              <a:rPr lang="en-GB">
                <a:solidFill>
                  <a:schemeClr val="hlink"/>
                </a:solidFill>
              </a:rPr>
              <a:t>3) Above 4% probable base completion</a:t>
            </a:r>
          </a:p>
        </p:txBody>
      </p:sp>
      <p:sp>
        <p:nvSpPr>
          <p:cNvPr id="45059" name="Line 6"/>
          <p:cNvSpPr>
            <a:spLocks noChangeShapeType="1"/>
          </p:cNvSpPr>
          <p:nvPr/>
        </p:nvSpPr>
        <p:spPr bwMode="auto">
          <a:xfrm>
            <a:off x="8101013" y="5516563"/>
            <a:ext cx="647700" cy="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0" name="Line 7"/>
          <p:cNvSpPr>
            <a:spLocks noChangeShapeType="1"/>
          </p:cNvSpPr>
          <p:nvPr/>
        </p:nvSpPr>
        <p:spPr bwMode="auto">
          <a:xfrm>
            <a:off x="7596188" y="5229225"/>
            <a:ext cx="11525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 descr="Merrill-Lynch-10yr-US-Treasury-Total-Return-2015-01-12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Text Box 5"/>
          <p:cNvSpPr txBox="1">
            <a:spLocks noChangeArrowheads="1"/>
          </p:cNvSpPr>
          <p:nvPr/>
        </p:nvSpPr>
        <p:spPr bwMode="auto">
          <a:xfrm>
            <a:off x="1239838" y="20558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46083" name="Line 7"/>
          <p:cNvSpPr>
            <a:spLocks noChangeShapeType="1"/>
          </p:cNvSpPr>
          <p:nvPr/>
        </p:nvSpPr>
        <p:spPr bwMode="auto">
          <a:xfrm>
            <a:off x="7667625" y="2133600"/>
            <a:ext cx="10810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4" name="Text Box 8"/>
          <p:cNvSpPr txBox="1">
            <a:spLocks noChangeArrowheads="1"/>
          </p:cNvSpPr>
          <p:nvPr/>
        </p:nvSpPr>
        <p:spPr bwMode="auto">
          <a:xfrm>
            <a:off x="1763713" y="1916113"/>
            <a:ext cx="46799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US bondholders are still making money </a:t>
            </a:r>
          </a:p>
          <a:p>
            <a:r>
              <a:rPr lang="en-GB">
                <a:solidFill>
                  <a:schemeClr val="hlink"/>
                </a:solidFill>
              </a:rPr>
              <a:t>but top completion occurs when this </a:t>
            </a:r>
          </a:p>
          <a:p>
            <a:r>
              <a:rPr lang="en-GB">
                <a:solidFill>
                  <a:schemeClr val="hlink"/>
                </a:solidFill>
              </a:rPr>
              <a:t>total return pattern breaks downwards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46085" name="Line 9"/>
          <p:cNvSpPr>
            <a:spLocks noChangeShapeType="1"/>
          </p:cNvSpPr>
          <p:nvPr/>
        </p:nvSpPr>
        <p:spPr bwMode="auto">
          <a:xfrm flipV="1">
            <a:off x="6227763" y="2205038"/>
            <a:ext cx="1296987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4" descr="US-Dollar-Index-2015-01-12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103812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</p:spPr>
      </p:pic>
      <p:sp>
        <p:nvSpPr>
          <p:cNvPr id="47106" name="Text Box 5"/>
          <p:cNvSpPr txBox="1">
            <a:spLocks noChangeArrowheads="1"/>
          </p:cNvSpPr>
          <p:nvPr/>
        </p:nvSpPr>
        <p:spPr bwMode="auto">
          <a:xfrm>
            <a:off x="3687763" y="2420938"/>
            <a:ext cx="49593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US Dollar Index completing a base formation</a:t>
            </a:r>
          </a:p>
          <a:p>
            <a:r>
              <a:rPr lang="en-GB" sz="1800">
                <a:solidFill>
                  <a:schemeClr val="hlink"/>
                </a:solidFill>
              </a:rPr>
              <a:t>driven by energy independence &amp; tech lead</a:t>
            </a:r>
          </a:p>
          <a:p>
            <a:r>
              <a:rPr lang="en-GB" sz="1800">
                <a:solidFill>
                  <a:schemeClr val="hlink"/>
                </a:solidFill>
              </a:rPr>
              <a:t>Fed &amp; Treasury will control speed of $ recovery</a:t>
            </a:r>
          </a:p>
          <a:p>
            <a:endParaRPr lang="en-GB" sz="1800"/>
          </a:p>
        </p:txBody>
      </p:sp>
      <p:sp>
        <p:nvSpPr>
          <p:cNvPr id="47107" name="Line 6"/>
          <p:cNvSpPr>
            <a:spLocks noChangeShapeType="1"/>
          </p:cNvSpPr>
          <p:nvPr/>
        </p:nvSpPr>
        <p:spPr bwMode="auto">
          <a:xfrm>
            <a:off x="7164388" y="5013325"/>
            <a:ext cx="1584325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08" name="Line 7"/>
          <p:cNvSpPr>
            <a:spLocks noChangeShapeType="1"/>
          </p:cNvSpPr>
          <p:nvPr/>
        </p:nvSpPr>
        <p:spPr bwMode="auto">
          <a:xfrm>
            <a:off x="7596188" y="3429000"/>
            <a:ext cx="647700" cy="13684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4" descr="US-Dollar-Purchasing-Power-2015-01-12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2286000" y="1989138"/>
            <a:ext cx="653415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Nevertheless the US dollar is still a fiat currency, which</a:t>
            </a:r>
          </a:p>
          <a:p>
            <a:r>
              <a:rPr lang="en-GB">
                <a:solidFill>
                  <a:schemeClr val="hlink"/>
                </a:solidFill>
              </a:rPr>
              <a:t>has lost most of its purchasing power since only</a:t>
            </a:r>
            <a:r>
              <a:rPr lang="en-GB"/>
              <a:t> </a:t>
            </a:r>
            <a:r>
              <a:rPr lang="en-GB">
                <a:solidFill>
                  <a:schemeClr val="hlink"/>
                </a:solidFill>
              </a:rPr>
              <a:t>1968</a:t>
            </a:r>
          </a:p>
          <a:p>
            <a:pPr>
              <a:spcBef>
                <a:spcPct val="50000"/>
              </a:spcBef>
            </a:pPr>
            <a:endParaRPr lang="en-GB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4" descr="London-Spot-Gold-2015-01-12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412875"/>
            <a:ext cx="8662987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Text Box 5"/>
          <p:cNvSpPr txBox="1">
            <a:spLocks noChangeArrowheads="1"/>
          </p:cNvSpPr>
          <p:nvPr/>
        </p:nvSpPr>
        <p:spPr bwMode="auto">
          <a:xfrm>
            <a:off x="879475" y="2198688"/>
            <a:ext cx="36544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Gold is hard money, albeit with</a:t>
            </a:r>
          </a:p>
          <a:p>
            <a:r>
              <a:rPr lang="en-GB">
                <a:solidFill>
                  <a:schemeClr val="hlink"/>
                </a:solidFill>
              </a:rPr>
              <a:t>a fluctuating price, just like </a:t>
            </a:r>
          </a:p>
          <a:p>
            <a:r>
              <a:rPr lang="en-GB">
                <a:solidFill>
                  <a:schemeClr val="hlink"/>
                </a:solidFill>
              </a:rPr>
              <a:t>anything else which can be</a:t>
            </a:r>
          </a:p>
          <a:p>
            <a:r>
              <a:rPr lang="en-GB">
                <a:solidFill>
                  <a:schemeClr val="hlink"/>
                </a:solidFill>
              </a:rPr>
              <a:t>bought or sold.</a:t>
            </a:r>
          </a:p>
          <a:p>
            <a:endParaRPr lang="en-GB"/>
          </a:p>
        </p:txBody>
      </p:sp>
      <p:sp>
        <p:nvSpPr>
          <p:cNvPr id="49155" name="Line 6"/>
          <p:cNvSpPr>
            <a:spLocks noChangeShapeType="1"/>
          </p:cNvSpPr>
          <p:nvPr/>
        </p:nvSpPr>
        <p:spPr bwMode="auto">
          <a:xfrm>
            <a:off x="6877050" y="3716338"/>
            <a:ext cx="1295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56" name="Text Box 8"/>
          <p:cNvSpPr txBox="1">
            <a:spLocks noChangeArrowheads="1"/>
          </p:cNvSpPr>
          <p:nvPr/>
        </p:nvSpPr>
        <p:spPr bwMode="auto">
          <a:xfrm>
            <a:off x="4716463" y="4005263"/>
            <a:ext cx="40322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1000" indent="-381000"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Potential downside failure</a:t>
            </a:r>
          </a:p>
          <a:p>
            <a:pPr marL="381000" indent="-381000"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Traders mostly short</a:t>
            </a:r>
          </a:p>
          <a:p>
            <a:pPr marL="381000" indent="-381000">
              <a:buFontTx/>
              <a:buAutoNum type="arabicPeriod"/>
            </a:pPr>
            <a:r>
              <a:rPr lang="en-GB">
                <a:solidFill>
                  <a:schemeClr val="hlink"/>
                </a:solidFill>
              </a:rPr>
              <a:t>ETF long holds of gold still liquidating</a:t>
            </a:r>
          </a:p>
          <a:p>
            <a:pPr marL="381000" indent="-381000"/>
            <a:r>
              <a:rPr lang="en-GB">
                <a:solidFill>
                  <a:schemeClr val="hlink"/>
                </a:solidFill>
              </a:rPr>
              <a:t>4.  Indians &amp; Chinese buying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4" descr="Total-Known-ETF-Holdings-of-Gold-2015-01-12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Text Box 5"/>
          <p:cNvSpPr txBox="1">
            <a:spLocks noChangeArrowheads="1"/>
          </p:cNvSpPr>
          <p:nvPr/>
        </p:nvSpPr>
        <p:spPr bwMode="auto">
          <a:xfrm>
            <a:off x="4840288" y="3856038"/>
            <a:ext cx="37639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ETF holders of Gold bullion are</a:t>
            </a:r>
          </a:p>
          <a:p>
            <a:r>
              <a:rPr lang="en-GB">
                <a:solidFill>
                  <a:schemeClr val="hlink"/>
                </a:solidFill>
              </a:rPr>
              <a:t>mostly Westerners and they are</a:t>
            </a:r>
          </a:p>
          <a:p>
            <a:r>
              <a:rPr lang="en-GB">
                <a:solidFill>
                  <a:schemeClr val="hlink"/>
                </a:solidFill>
              </a:rPr>
              <a:t>still liquidating long positions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538"/>
            <a:ext cx="7559675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Text Box 5"/>
          <p:cNvSpPr txBox="1">
            <a:spLocks noChangeArrowheads="1"/>
          </p:cNvSpPr>
          <p:nvPr/>
        </p:nvSpPr>
        <p:spPr bwMode="auto">
          <a:xfrm>
            <a:off x="7524750" y="1989138"/>
            <a:ext cx="35814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hlink"/>
                </a:solidFill>
              </a:rPr>
              <a:t>Gold has been </a:t>
            </a:r>
          </a:p>
          <a:p>
            <a:r>
              <a:rPr lang="en-GB" sz="1800">
                <a:solidFill>
                  <a:schemeClr val="hlink"/>
                </a:solidFill>
              </a:rPr>
              <a:t>out of favour</a:t>
            </a:r>
          </a:p>
          <a:p>
            <a:r>
              <a:rPr lang="en-GB" sz="1800">
                <a:solidFill>
                  <a:schemeClr val="hlink"/>
                </a:solidFill>
              </a:rPr>
              <a:t>with Western </a:t>
            </a:r>
          </a:p>
          <a:p>
            <a:r>
              <a:rPr lang="en-GB" sz="1800">
                <a:solidFill>
                  <a:schemeClr val="hlink"/>
                </a:solidFill>
              </a:rPr>
              <a:t>Investors who </a:t>
            </a:r>
          </a:p>
          <a:p>
            <a:r>
              <a:rPr lang="en-GB" sz="1800">
                <a:solidFill>
                  <a:schemeClr val="hlink"/>
                </a:solidFill>
              </a:rPr>
              <a:t>are mainly in </a:t>
            </a:r>
          </a:p>
          <a:p>
            <a:r>
              <a:rPr lang="en-GB" sz="1800">
                <a:solidFill>
                  <a:schemeClr val="hlink"/>
                </a:solidFill>
              </a:rPr>
              <a:t>stocks &amp; bonds</a:t>
            </a:r>
          </a:p>
          <a:p>
            <a:endParaRPr lang="en-GB" sz="18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4" descr="Silver-CMX-1st-Month-Continuation-2015-01-12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Text Box 5"/>
          <p:cNvSpPr txBox="1">
            <a:spLocks noChangeArrowheads="1"/>
          </p:cNvSpPr>
          <p:nvPr/>
        </p:nvSpPr>
        <p:spPr bwMode="auto">
          <a:xfrm>
            <a:off x="735013" y="2343150"/>
            <a:ext cx="3784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Silver is high-beta gold so it will </a:t>
            </a:r>
          </a:p>
          <a:p>
            <a:r>
              <a:rPr lang="en-GB">
                <a:solidFill>
                  <a:schemeClr val="hlink"/>
                </a:solidFill>
              </a:rPr>
              <a:t>outperform when the yellow </a:t>
            </a:r>
          </a:p>
          <a:p>
            <a:r>
              <a:rPr lang="en-GB">
                <a:solidFill>
                  <a:schemeClr val="hlink"/>
                </a:solidFill>
              </a:rPr>
              <a:t>metal really has bottomed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4" descr="Crude-Oil-IPE-1st-Month-Continuation-2015-01-12-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Text Box 5"/>
          <p:cNvSpPr txBox="1">
            <a:spLocks noChangeArrowheads="1"/>
          </p:cNvSpPr>
          <p:nvPr/>
        </p:nvSpPr>
        <p:spPr bwMode="auto">
          <a:xfrm>
            <a:off x="2176463" y="3927475"/>
            <a:ext cx="39751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Needs a $5 upward dynamic</a:t>
            </a:r>
          </a:p>
          <a:p>
            <a:r>
              <a:rPr lang="en-GB">
                <a:solidFill>
                  <a:schemeClr val="hlink"/>
                </a:solidFill>
              </a:rPr>
              <a:t>to check downside consistency -</a:t>
            </a:r>
          </a:p>
          <a:p>
            <a:r>
              <a:rPr lang="en-GB">
                <a:solidFill>
                  <a:schemeClr val="hlink"/>
                </a:solidFill>
              </a:rPr>
              <a:t>trading at $47.48 at 3:40pm today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4" descr="Crude-Oil-IPE-1st-Month-Continuation-2015-01-12-chart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Text Box 5"/>
          <p:cNvSpPr txBox="1">
            <a:spLocks noChangeArrowheads="1"/>
          </p:cNvSpPr>
          <p:nvPr/>
        </p:nvSpPr>
        <p:spPr bwMode="auto">
          <a:xfrm>
            <a:off x="3419475" y="1773238"/>
            <a:ext cx="53292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The end of an era for producers of crude oil who have lost price control of this market</a:t>
            </a:r>
          </a:p>
        </p:txBody>
      </p:sp>
      <p:sp>
        <p:nvSpPr>
          <p:cNvPr id="55299" name="Text Box 6"/>
          <p:cNvSpPr txBox="1">
            <a:spLocks noChangeArrowheads="1"/>
          </p:cNvSpPr>
          <p:nvPr/>
        </p:nvSpPr>
        <p:spPr bwMode="auto">
          <a:xfrm>
            <a:off x="5416550" y="4287838"/>
            <a:ext cx="30638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hlink"/>
                </a:solidFill>
              </a:rPr>
              <a:t>No more price spikes </a:t>
            </a:r>
          </a:p>
          <a:p>
            <a:r>
              <a:rPr lang="en-GB">
                <a:solidFill>
                  <a:schemeClr val="hlink"/>
                </a:solidFill>
              </a:rPr>
              <a:t>such as 2008, despite </a:t>
            </a:r>
          </a:p>
          <a:p>
            <a:r>
              <a:rPr lang="en-GB">
                <a:solidFill>
                  <a:schemeClr val="hlink"/>
                </a:solidFill>
              </a:rPr>
              <a:t>turmoil in many producer </a:t>
            </a:r>
          </a:p>
          <a:p>
            <a:r>
              <a:rPr lang="en-GB">
                <a:solidFill>
                  <a:schemeClr val="hlink"/>
                </a:solidFill>
              </a:rPr>
              <a:t>regions and an eventual</a:t>
            </a:r>
          </a:p>
          <a:p>
            <a:r>
              <a:rPr lang="en-GB">
                <a:solidFill>
                  <a:schemeClr val="hlink"/>
                </a:solidFill>
              </a:rPr>
              <a:t>global economic recovery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2"/>
          <p:cNvSpPr txBox="1">
            <a:spLocks noChangeArrowheads="1"/>
          </p:cNvSpPr>
          <p:nvPr/>
        </p:nvSpPr>
        <p:spPr bwMode="auto">
          <a:xfrm>
            <a:off x="323850" y="1916113"/>
            <a:ext cx="84963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600">
                <a:solidFill>
                  <a:schemeClr val="hlink"/>
                </a:solidFill>
              </a:rPr>
              <a:t>Many thanks for your interest!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Any questions?</a:t>
            </a:r>
          </a:p>
          <a:p>
            <a:pPr algn="ctr"/>
            <a:endParaRPr lang="en-GB" sz="3200">
              <a:solidFill>
                <a:schemeClr val="hlink"/>
              </a:solidFill>
            </a:endParaRPr>
          </a:p>
          <a:p>
            <a:pPr algn="ctr"/>
            <a:r>
              <a:rPr lang="en-GB" sz="3200">
                <a:solidFill>
                  <a:schemeClr val="hlink"/>
                </a:solidFill>
              </a:rPr>
              <a:t>Please visit our site:</a:t>
            </a:r>
          </a:p>
          <a:p>
            <a:pPr algn="ctr"/>
            <a:r>
              <a:rPr lang="en-GB" sz="3200">
                <a:solidFill>
                  <a:schemeClr val="hlink"/>
                </a:solidFill>
              </a:rPr>
              <a:t>www.fullertreacymoney.com</a:t>
            </a:r>
          </a:p>
          <a:p>
            <a:pPr algn="ctr"/>
            <a:endParaRPr lang="en-GB" sz="36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4121</TotalTime>
  <Words>958</Words>
  <Application>Microsoft Office PowerPoint</Application>
  <PresentationFormat>On-screen Show (4:3)</PresentationFormat>
  <Paragraphs>212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David Fuller</cp:lastModifiedBy>
  <cp:revision>337</cp:revision>
  <dcterms:created xsi:type="dcterms:W3CDTF">2013-10-24T09:08:24Z</dcterms:created>
  <dcterms:modified xsi:type="dcterms:W3CDTF">2015-01-13T17:35:26Z</dcterms:modified>
</cp:coreProperties>
</file>