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349" r:id="rId3"/>
    <p:sldId id="319" r:id="rId4"/>
    <p:sldId id="324" r:id="rId5"/>
    <p:sldId id="382" r:id="rId6"/>
    <p:sldId id="350" r:id="rId7"/>
    <p:sldId id="352" r:id="rId8"/>
    <p:sldId id="381" r:id="rId9"/>
    <p:sldId id="354" r:id="rId10"/>
    <p:sldId id="383" r:id="rId11"/>
    <p:sldId id="385" r:id="rId12"/>
    <p:sldId id="384" r:id="rId13"/>
    <p:sldId id="386" r:id="rId14"/>
    <p:sldId id="391" r:id="rId15"/>
    <p:sldId id="387" r:id="rId16"/>
    <p:sldId id="388" r:id="rId17"/>
    <p:sldId id="389" r:id="rId18"/>
    <p:sldId id="390" r:id="rId19"/>
    <p:sldId id="416" r:id="rId20"/>
    <p:sldId id="417" r:id="rId21"/>
    <p:sldId id="418" r:id="rId22"/>
    <p:sldId id="392" r:id="rId23"/>
    <p:sldId id="393" r:id="rId24"/>
    <p:sldId id="394" r:id="rId25"/>
    <p:sldId id="395" r:id="rId26"/>
    <p:sldId id="396" r:id="rId27"/>
    <p:sldId id="397" r:id="rId28"/>
    <p:sldId id="419" r:id="rId29"/>
    <p:sldId id="398" r:id="rId30"/>
    <p:sldId id="399" r:id="rId31"/>
    <p:sldId id="400" r:id="rId32"/>
    <p:sldId id="401" r:id="rId33"/>
    <p:sldId id="402" r:id="rId34"/>
    <p:sldId id="414" r:id="rId35"/>
    <p:sldId id="415" r:id="rId36"/>
    <p:sldId id="412" r:id="rId37"/>
    <p:sldId id="403" r:id="rId38"/>
    <p:sldId id="413" r:id="rId39"/>
    <p:sldId id="378" r:id="rId40"/>
    <p:sldId id="404" r:id="rId41"/>
    <p:sldId id="405" r:id="rId42"/>
    <p:sldId id="406" r:id="rId43"/>
    <p:sldId id="407" r:id="rId44"/>
    <p:sldId id="408" r:id="rId45"/>
    <p:sldId id="409" r:id="rId46"/>
    <p:sldId id="410" r:id="rId47"/>
    <p:sldId id="411" r:id="rId48"/>
    <p:sldId id="421" r:id="rId49"/>
    <p:sldId id="420" r:id="rId50"/>
    <p:sldId id="270" r:id="rId51"/>
    <p:sldId id="338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CC"/>
    <a:srgbClr val="FFCC00"/>
    <a:srgbClr val="FFFF00"/>
    <a:srgbClr val="FF0000"/>
    <a:srgbClr val="34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30" autoAdjust="0"/>
    <p:restoredTop sz="94660"/>
  </p:normalViewPr>
  <p:slideViewPr>
    <p:cSldViewPr>
      <p:cViewPr varScale="1">
        <p:scale>
          <a:sx n="89" d="100"/>
          <a:sy n="89" d="100"/>
        </p:scale>
        <p:origin x="-102" y="-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6"/>
          <p:cNvSpPr>
            <a:spLocks noChangeArrowheads="1"/>
          </p:cNvSpPr>
          <p:nvPr/>
        </p:nvSpPr>
        <p:spPr bwMode="auto">
          <a:xfrm>
            <a:off x="395288" y="1412875"/>
            <a:ext cx="8353425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 b="1">
                <a:solidFill>
                  <a:schemeClr val="hlink"/>
                </a:solidFill>
              </a:rPr>
              <a:t>The Markets Now</a:t>
            </a:r>
          </a:p>
          <a:p>
            <a:pPr algn="ctr"/>
            <a:endParaRPr lang="en-GB" sz="28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Risks Versus Rewards</a:t>
            </a:r>
          </a:p>
          <a:p>
            <a:pPr algn="ctr"/>
            <a:endParaRPr lang="en-GB" sz="10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for Financial Markets</a:t>
            </a:r>
          </a:p>
          <a:p>
            <a:pPr algn="ctr"/>
            <a:endParaRPr lang="en-GB" sz="10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Through Yearend and to mid-2015</a:t>
            </a:r>
          </a:p>
          <a:p>
            <a:pPr algn="ctr"/>
            <a:endParaRPr lang="en-GB" sz="3200" b="1">
              <a:solidFill>
                <a:schemeClr val="hlink"/>
              </a:solidFill>
            </a:endParaRP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David Fuller – 10</a:t>
            </a:r>
            <a:r>
              <a:rPr lang="en-GB" sz="2400" b="1" baseline="30000">
                <a:solidFill>
                  <a:schemeClr val="hlink"/>
                </a:solidFill>
              </a:rPr>
              <a:t>th</a:t>
            </a:r>
            <a:r>
              <a:rPr lang="en-GB" sz="2400" b="1">
                <a:solidFill>
                  <a:schemeClr val="hlink"/>
                </a:solidFill>
              </a:rPr>
              <a:t> November 2014</a:t>
            </a: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fullertreacymoney.com</a:t>
            </a:r>
          </a:p>
          <a:p>
            <a:pPr algn="ctr"/>
            <a:endParaRPr lang="en-GB">
              <a:solidFill>
                <a:schemeClr val="hlink"/>
              </a:solidFill>
            </a:endParaRPr>
          </a:p>
          <a:p>
            <a:pPr algn="ctr"/>
            <a:r>
              <a:rPr lang="en-GB">
                <a:solidFill>
                  <a:schemeClr val="hlink"/>
                </a:solidFill>
              </a:rPr>
              <a:t>East India Club – 16 St. James Square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London SW1Y 4LH, 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4"/>
          <p:cNvSpPr txBox="1">
            <a:spLocks noChangeArrowheads="1"/>
          </p:cNvSpPr>
          <p:nvPr/>
        </p:nvSpPr>
        <p:spPr bwMode="auto">
          <a:xfrm>
            <a:off x="179388" y="2465388"/>
            <a:ext cx="87852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>
                <a:solidFill>
                  <a:schemeClr val="hlink"/>
                </a:solidFill>
              </a:rPr>
              <a:t>What are the main known risks</a:t>
            </a:r>
          </a:p>
          <a:p>
            <a:pPr algn="ctr"/>
            <a:r>
              <a:rPr lang="en-GB" sz="3600">
                <a:solidFill>
                  <a:schemeClr val="hlink"/>
                </a:solidFill>
              </a:rPr>
              <a:t>for stock markets, in your opinion?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4"/>
          <p:cNvSpPr txBox="1">
            <a:spLocks noChangeArrowheads="1"/>
          </p:cNvSpPr>
          <p:nvPr/>
        </p:nvSpPr>
        <p:spPr bwMode="auto">
          <a:xfrm>
            <a:off x="0" y="1268413"/>
            <a:ext cx="9144000" cy="683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GB" sz="32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Geopolitical Political &amp; Economic Risks </a:t>
            </a:r>
          </a:p>
          <a:p>
            <a:r>
              <a:rPr lang="en-GB" sz="2800" b="1">
                <a:solidFill>
                  <a:schemeClr val="hlink"/>
                </a:solidFill>
              </a:rPr>
              <a:t>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The war against ‘Islamic State’ is expensive and divisive </a:t>
            </a:r>
          </a:p>
          <a:p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Putin is a weakened loose cannon but can still lash out</a:t>
            </a:r>
          </a:p>
          <a:p>
            <a:pPr algn="ctr"/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China’s arriviste military strength risks territorial aggression </a:t>
            </a:r>
            <a:endParaRPr lang="en-GB" sz="1800">
              <a:solidFill>
                <a:schemeClr val="hlink"/>
              </a:solidFill>
            </a:endParaRPr>
          </a:p>
          <a:p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The UK General Election result in 2015 is uncertain &amp; risky </a:t>
            </a:r>
          </a:p>
          <a:p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The US Dollar’s Strength for emerging market borrowers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Europe’s deflationary slump and growing political unrest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r>
              <a:rPr lang="en-GB" sz="2600">
                <a:solidFill>
                  <a:schemeClr val="hlink"/>
                </a:solidFill>
              </a:rPr>
              <a:t>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4"/>
          <p:cNvSpPr txBox="1">
            <a:spLocks noChangeArrowheads="1"/>
          </p:cNvSpPr>
          <p:nvPr/>
        </p:nvSpPr>
        <p:spPr bwMode="auto">
          <a:xfrm>
            <a:off x="0" y="1196975"/>
            <a:ext cx="9036050" cy="570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 b="1">
                <a:solidFill>
                  <a:schemeClr val="hlink"/>
                </a:solidFill>
              </a:rPr>
              <a:t>Specific Market Risks</a:t>
            </a:r>
            <a:endParaRPr lang="en-GB" sz="1000" b="1">
              <a:solidFill>
                <a:schemeClr val="hlink"/>
              </a:solidFill>
            </a:endParaRPr>
          </a:p>
          <a:p>
            <a:pPr algn="ctr"/>
            <a:endParaRPr lang="en-GB" b="1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US public offerings are the highest in over a decade</a:t>
            </a:r>
            <a:endParaRPr lang="en-GB" sz="10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Leverage by hedge funds &amp; traders has soared in the USA</a:t>
            </a: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Leverage in other performing stock markets is increasing 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EU breakup risks increase if ECB’s Mario Draghi resigns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Some emerging market currencies slump on USD rise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Bond market yields will eventually rise with GDP growth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5" descr="Get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22363"/>
            <a:ext cx="8964612" cy="574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5" descr="Click to Vi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35063"/>
            <a:ext cx="7848600" cy="572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5" descr="Click to Vi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133475"/>
            <a:ext cx="7853362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5" descr="Click to Vi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44588"/>
            <a:ext cx="84963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5"/>
          <p:cNvSpPr txBox="1">
            <a:spLocks noChangeArrowheads="1"/>
          </p:cNvSpPr>
          <p:nvPr/>
        </p:nvSpPr>
        <p:spPr bwMode="auto">
          <a:xfrm>
            <a:off x="0" y="1557338"/>
            <a:ext cx="9144000" cy="58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>
                <a:solidFill>
                  <a:schemeClr val="hlink"/>
                </a:solidFill>
              </a:rPr>
              <a:t>Technical warning signs to watch for among indices</a:t>
            </a:r>
          </a:p>
          <a:p>
            <a:pPr algn="ctr"/>
            <a:endParaRPr lang="en-GB" sz="10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Trend acceleration relative to 200-day moving averages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Declining market breadth (fewer shares rising)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Failed upside breakouts from trading ranges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Loss of uptrend consistency characteristics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Churning price action relative to recent trading ranges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Breaks of 200-day moving averages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Broadening patterns relative the last several trading ranges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200-day moving averages turn downwards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Resistance is encountered beneath declining 200-day MAs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Previous rising lows are replaced by lower rally highs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Indices fall faster than they rose to their highs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4"/>
          <p:cNvSpPr txBox="1">
            <a:spLocks noChangeArrowheads="1"/>
          </p:cNvSpPr>
          <p:nvPr/>
        </p:nvSpPr>
        <p:spPr bwMode="auto">
          <a:xfrm>
            <a:off x="0" y="1268413"/>
            <a:ext cx="9144000" cy="534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Bullish Points for Stock Markets</a:t>
            </a:r>
          </a:p>
          <a:p>
            <a:r>
              <a:rPr lang="en-GB" sz="2600">
                <a:solidFill>
                  <a:schemeClr val="hlink"/>
                </a:solidFill>
              </a:rPr>
              <a:t>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S&amp;P up15.3% on average 6 months after mid-term election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Global monetary policy is still extremely accommodative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Central banks are worried about deflation, not inflation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Capitalism increasingly dominates on a global basis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Globalisation spurs rapid emerging market development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Growth in middleclass consumers surges, led by Asia-Pac</a:t>
            </a:r>
            <a:endParaRPr lang="en-GB" sz="32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 descr="MW-CV741_sp_ret_20141006143154_Z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0775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Line 3"/>
          <p:cNvSpPr>
            <a:spLocks noChangeShapeType="1"/>
          </p:cNvSpPr>
          <p:nvPr/>
        </p:nvSpPr>
        <p:spPr bwMode="auto">
          <a:xfrm>
            <a:off x="1258888" y="4149725"/>
            <a:ext cx="7207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3" name="Line 4"/>
          <p:cNvSpPr>
            <a:spLocks noChangeShapeType="1"/>
          </p:cNvSpPr>
          <p:nvPr/>
        </p:nvSpPr>
        <p:spPr bwMode="auto">
          <a:xfrm flipH="1">
            <a:off x="6877050" y="3789363"/>
            <a:ext cx="7191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5" descr="G4011X-Datawatch-Thur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268413"/>
            <a:ext cx="76327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 Box 6"/>
          <p:cNvSpPr txBox="1">
            <a:spLocks noChangeArrowheads="1"/>
          </p:cNvSpPr>
          <p:nvPr/>
        </p:nvSpPr>
        <p:spPr bwMode="auto">
          <a:xfrm>
            <a:off x="2843213" y="4941888"/>
            <a:ext cx="649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b="1">
                <a:solidFill>
                  <a:schemeClr val="hlink"/>
                </a:solidFill>
              </a:rPr>
              <a:t>2002</a:t>
            </a:r>
          </a:p>
        </p:txBody>
      </p:sp>
      <p:sp>
        <p:nvSpPr>
          <p:cNvPr id="16387" name="Text Box 7"/>
          <p:cNvSpPr txBox="1">
            <a:spLocks noChangeArrowheads="1"/>
          </p:cNvSpPr>
          <p:nvPr/>
        </p:nvSpPr>
        <p:spPr bwMode="auto">
          <a:xfrm>
            <a:off x="5076825" y="1773238"/>
            <a:ext cx="1582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b="1">
                <a:solidFill>
                  <a:schemeClr val="hlink"/>
                </a:solidFill>
              </a:rPr>
              <a:t>Since 1950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Russell-2000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1198563" y="1916113"/>
            <a:ext cx="4668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hlink"/>
                </a:solidFill>
              </a:rPr>
              <a:t>Wall Street’s canary in the coal mine</a:t>
            </a:r>
          </a:p>
        </p:txBody>
      </p:sp>
      <p:sp>
        <p:nvSpPr>
          <p:cNvPr id="17411" name="Line 6"/>
          <p:cNvSpPr>
            <a:spLocks noChangeShapeType="1"/>
          </p:cNvSpPr>
          <p:nvPr/>
        </p:nvSpPr>
        <p:spPr bwMode="auto">
          <a:xfrm>
            <a:off x="5148263" y="2133600"/>
            <a:ext cx="22320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2" name="Text Box 7"/>
          <p:cNvSpPr txBox="1">
            <a:spLocks noChangeArrowheads="1"/>
          </p:cNvSpPr>
          <p:nvPr/>
        </p:nvSpPr>
        <p:spPr bwMode="auto">
          <a:xfrm>
            <a:off x="7524750" y="3068638"/>
            <a:ext cx="1311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hlink"/>
                </a:solidFill>
              </a:rPr>
              <a:t>Downside</a:t>
            </a:r>
          </a:p>
          <a:p>
            <a:r>
              <a:rPr lang="en-GB" sz="1800">
                <a:solidFill>
                  <a:schemeClr val="hlink"/>
                </a:solidFill>
              </a:rPr>
              <a:t>failure</a:t>
            </a:r>
          </a:p>
        </p:txBody>
      </p:sp>
      <p:sp>
        <p:nvSpPr>
          <p:cNvPr id="17413" name="Line 8"/>
          <p:cNvSpPr>
            <a:spLocks noChangeShapeType="1"/>
          </p:cNvSpPr>
          <p:nvPr/>
        </p:nvSpPr>
        <p:spPr bwMode="auto">
          <a:xfrm flipV="1">
            <a:off x="7885113" y="2420938"/>
            <a:ext cx="574675" cy="64770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S-P-500-Index-2014-11-09-chart (2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 Box 5"/>
          <p:cNvSpPr txBox="1">
            <a:spLocks noChangeArrowheads="1"/>
          </p:cNvSpPr>
          <p:nvPr/>
        </p:nvSpPr>
        <p:spPr bwMode="auto">
          <a:xfrm>
            <a:off x="1116013" y="5300663"/>
            <a:ext cx="3062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S&amp;P 500 over 20 years</a:t>
            </a:r>
          </a:p>
        </p:txBody>
      </p:sp>
      <p:sp>
        <p:nvSpPr>
          <p:cNvPr id="18435" name="Line 6"/>
          <p:cNvSpPr>
            <a:spLocks noChangeShapeType="1"/>
          </p:cNvSpPr>
          <p:nvPr/>
        </p:nvSpPr>
        <p:spPr bwMode="auto">
          <a:xfrm flipV="1">
            <a:off x="7524750" y="1773238"/>
            <a:ext cx="0" cy="1150937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3635375" y="1720850"/>
            <a:ext cx="4203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hlink"/>
                </a:solidFill>
              </a:rPr>
              <a:t>This gain above the 2000 </a:t>
            </a:r>
          </a:p>
          <a:p>
            <a:r>
              <a:rPr lang="en-GB" sz="1800">
                <a:solidFill>
                  <a:schemeClr val="hlink"/>
                </a:solidFill>
              </a:rPr>
              <a:t>peak is due to CPI inflation</a:t>
            </a:r>
          </a:p>
        </p:txBody>
      </p:sp>
      <p:sp>
        <p:nvSpPr>
          <p:cNvPr id="18437" name="Line 8"/>
          <p:cNvSpPr>
            <a:spLocks noChangeShapeType="1"/>
          </p:cNvSpPr>
          <p:nvPr/>
        </p:nvSpPr>
        <p:spPr bwMode="auto">
          <a:xfrm flipH="1">
            <a:off x="2627313" y="2349500"/>
            <a:ext cx="1081087" cy="574675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8" name="Line 9"/>
          <p:cNvSpPr>
            <a:spLocks noChangeShapeType="1"/>
          </p:cNvSpPr>
          <p:nvPr/>
        </p:nvSpPr>
        <p:spPr bwMode="auto">
          <a:xfrm>
            <a:off x="6443663" y="2205038"/>
            <a:ext cx="936625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3492500" y="1125538"/>
            <a:ext cx="2232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solidFill>
                  <a:schemeClr val="hlink"/>
                </a:solidFill>
              </a:rPr>
              <a:t>No inflation?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 descr="S-P-500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4356100" y="1628775"/>
            <a:ext cx="187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 i="1">
                <a:solidFill>
                  <a:schemeClr val="hlink"/>
                </a:solidFill>
              </a:rPr>
              <a:t>Roundophobia</a:t>
            </a:r>
            <a:endParaRPr lang="en-GB" sz="1800">
              <a:solidFill>
                <a:schemeClr val="hlink"/>
              </a:solidFill>
            </a:endParaRPr>
          </a:p>
        </p:txBody>
      </p:sp>
      <p:sp>
        <p:nvSpPr>
          <p:cNvPr id="19459" name="Line 10"/>
          <p:cNvSpPr>
            <a:spLocks noChangeShapeType="1"/>
          </p:cNvSpPr>
          <p:nvPr/>
        </p:nvSpPr>
        <p:spPr bwMode="auto">
          <a:xfrm flipV="1">
            <a:off x="6156325" y="1844675"/>
            <a:ext cx="1728788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7164388" y="2944813"/>
            <a:ext cx="1655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hlink"/>
                </a:solidFill>
              </a:rPr>
              <a:t>Failed breaks</a:t>
            </a:r>
          </a:p>
          <a:p>
            <a:r>
              <a:rPr lang="en-GB" sz="1800">
                <a:solidFill>
                  <a:schemeClr val="hlink"/>
                </a:solidFill>
              </a:rPr>
              <a:t>but warnings?</a:t>
            </a:r>
          </a:p>
        </p:txBody>
      </p:sp>
      <p:sp>
        <p:nvSpPr>
          <p:cNvPr id="19462" name="Line 15"/>
          <p:cNvSpPr>
            <a:spLocks noChangeShapeType="1"/>
          </p:cNvSpPr>
          <p:nvPr/>
        </p:nvSpPr>
        <p:spPr bwMode="auto">
          <a:xfrm flipV="1">
            <a:off x="8027988" y="2276475"/>
            <a:ext cx="431800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3" name="Text Box 16"/>
          <p:cNvSpPr txBox="1">
            <a:spLocks noChangeArrowheads="1"/>
          </p:cNvSpPr>
          <p:nvPr/>
        </p:nvSpPr>
        <p:spPr bwMode="auto">
          <a:xfrm>
            <a:off x="4264025" y="4797425"/>
            <a:ext cx="39084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hlink"/>
                </a:solidFill>
              </a:rPr>
              <a:t>What were the uptrend consistency</a:t>
            </a:r>
          </a:p>
          <a:p>
            <a:r>
              <a:rPr lang="en-GB" sz="1800">
                <a:solidFill>
                  <a:schemeClr val="hlink"/>
                </a:solidFill>
              </a:rPr>
              <a:t>characteristics from here, and have they changed?</a:t>
            </a:r>
          </a:p>
        </p:txBody>
      </p:sp>
      <p:sp>
        <p:nvSpPr>
          <p:cNvPr id="19464" name="Line 18"/>
          <p:cNvSpPr>
            <a:spLocks noChangeShapeType="1"/>
          </p:cNvSpPr>
          <p:nvPr/>
        </p:nvSpPr>
        <p:spPr bwMode="auto">
          <a:xfrm flipH="1" flipV="1">
            <a:off x="5435600" y="4221163"/>
            <a:ext cx="1081088" cy="576262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7524750" y="2205038"/>
            <a:ext cx="1150938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 descr="NASDAQ-100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3203575" y="1989138"/>
            <a:ext cx="3600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Tech still very much in form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NASDAQ-100-2014-11-09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4859338" y="4456113"/>
            <a:ext cx="40338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hlink"/>
                </a:solidFill>
              </a:rPr>
              <a:t>Significantly, recovered even</a:t>
            </a:r>
          </a:p>
          <a:p>
            <a:r>
              <a:rPr lang="en-GB" sz="1800">
                <a:solidFill>
                  <a:schemeClr val="hlink"/>
                </a:solidFill>
              </a:rPr>
              <a:t>faster than it fell, showing liquidity</a:t>
            </a:r>
          </a:p>
          <a:p>
            <a:r>
              <a:rPr lang="en-GB" sz="1800">
                <a:solidFill>
                  <a:schemeClr val="hlink"/>
                </a:solidFill>
              </a:rPr>
              <a:t>on the sidelines and a growing belief   in the ‘Buy the Dips’ mantra.</a:t>
            </a:r>
            <a:r>
              <a:rPr lang="en-GB" sz="1800"/>
              <a:t> </a:t>
            </a:r>
          </a:p>
        </p:txBody>
      </p:sp>
      <p:sp>
        <p:nvSpPr>
          <p:cNvPr id="21507" name="Line 6"/>
          <p:cNvSpPr>
            <a:spLocks noChangeShapeType="1"/>
          </p:cNvSpPr>
          <p:nvPr/>
        </p:nvSpPr>
        <p:spPr bwMode="auto">
          <a:xfrm flipV="1">
            <a:off x="6372225" y="3068638"/>
            <a:ext cx="1295400" cy="12969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08" name="Line 7"/>
          <p:cNvSpPr>
            <a:spLocks noChangeShapeType="1"/>
          </p:cNvSpPr>
          <p:nvPr/>
        </p:nvSpPr>
        <p:spPr bwMode="auto">
          <a:xfrm flipH="1" flipV="1">
            <a:off x="8316913" y="2997200"/>
            <a:ext cx="215900" cy="15113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DJ-Transportation-Average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1268413"/>
            <a:ext cx="9126537" cy="509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2195513" y="1839913"/>
            <a:ext cx="5372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Transports have led the move to new highs, </a:t>
            </a:r>
          </a:p>
          <a:p>
            <a:r>
              <a:rPr lang="en-GB">
                <a:solidFill>
                  <a:schemeClr val="hlink"/>
                </a:solidFill>
              </a:rPr>
              <a:t>confirming the strength of the US economy</a:t>
            </a:r>
          </a:p>
        </p:txBody>
      </p:sp>
      <p:sp>
        <p:nvSpPr>
          <p:cNvPr id="22531" name="Line 6"/>
          <p:cNvSpPr>
            <a:spLocks noChangeShapeType="1"/>
          </p:cNvSpPr>
          <p:nvPr/>
        </p:nvSpPr>
        <p:spPr bwMode="auto">
          <a:xfrm flipV="1">
            <a:off x="7308850" y="1773238"/>
            <a:ext cx="1150938" cy="287337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Johnson-Johnson-2014-1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</p:spPr>
      </p:pic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1547813" y="2198688"/>
            <a:ext cx="49688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JNJ example of a still-inform Autonomy,</a:t>
            </a:r>
          </a:p>
          <a:p>
            <a:r>
              <a:rPr lang="en-GB">
                <a:solidFill>
                  <a:schemeClr val="hlink"/>
                </a:solidFill>
              </a:rPr>
              <a:t>provided it holds above $95</a:t>
            </a:r>
          </a:p>
          <a:p>
            <a:r>
              <a:rPr lang="en-GB">
                <a:solidFill>
                  <a:schemeClr val="hlink"/>
                </a:solidFill>
              </a:rPr>
              <a:t>est p/e 18, yield 2.59%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Procter-Gamble-Co-2014-1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6363"/>
            <a:ext cx="9144000" cy="5103812"/>
          </a:xfrm>
          <a:prstGeom prst="rect">
            <a:avLst/>
          </a:prstGeom>
          <a:noFill/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1239838" y="1911350"/>
            <a:ext cx="52022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PG another example of an inform Autonomy,</a:t>
            </a:r>
          </a:p>
          <a:p>
            <a:r>
              <a:rPr lang="en-GB">
                <a:solidFill>
                  <a:schemeClr val="hlink"/>
                </a:solidFill>
              </a:rPr>
              <a:t>provided it holds above $75</a:t>
            </a:r>
          </a:p>
          <a:p>
            <a:r>
              <a:rPr lang="en-GB">
                <a:solidFill>
                  <a:schemeClr val="hlink"/>
                </a:solidFill>
              </a:rPr>
              <a:t>est p/e 20.39, yields 2.89%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Kimberly-Clark-Corp-2014-1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</p:spPr>
      </p:pic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735013" y="2127250"/>
            <a:ext cx="54562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KMB another example of an inform Autonomy, </a:t>
            </a:r>
          </a:p>
          <a:p>
            <a:r>
              <a:rPr lang="en-GB">
                <a:solidFill>
                  <a:schemeClr val="hlink"/>
                </a:solidFill>
              </a:rPr>
              <a:t>provided it holds above $104</a:t>
            </a:r>
          </a:p>
          <a:p>
            <a:r>
              <a:rPr lang="en-GB">
                <a:solidFill>
                  <a:schemeClr val="hlink"/>
                </a:solidFill>
              </a:rPr>
              <a:t>est p/e 18.82, yields 2.97%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Canada-TSX-Composite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038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5580063" y="4287838"/>
            <a:ext cx="33829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Lengthy correction due to </a:t>
            </a:r>
          </a:p>
          <a:p>
            <a:r>
              <a:rPr lang="en-GB">
                <a:solidFill>
                  <a:schemeClr val="hlink"/>
                </a:solidFill>
              </a:rPr>
              <a:t>the sharp drop in oil prices</a:t>
            </a:r>
          </a:p>
        </p:txBody>
      </p:sp>
      <p:sp>
        <p:nvSpPr>
          <p:cNvPr id="23555" name="Line 6"/>
          <p:cNvSpPr>
            <a:spLocks noChangeShapeType="1"/>
          </p:cNvSpPr>
          <p:nvPr/>
        </p:nvSpPr>
        <p:spPr bwMode="auto">
          <a:xfrm flipV="1">
            <a:off x="7740650" y="2565400"/>
            <a:ext cx="719138" cy="16557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 descr="Mexico-IPC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5"/>
          <p:cNvSpPr>
            <a:spLocks noChangeArrowheads="1"/>
          </p:cNvSpPr>
          <p:nvPr/>
        </p:nvSpPr>
        <p:spPr bwMode="auto">
          <a:xfrm rot="10800000" flipV="1">
            <a:off x="4352925" y="3787775"/>
            <a:ext cx="439896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Can you see all the overextensions</a:t>
            </a:r>
          </a:p>
          <a:p>
            <a:r>
              <a:rPr lang="en-GB">
                <a:solidFill>
                  <a:schemeClr val="hlink"/>
                </a:solidFill>
              </a:rPr>
              <a:t>and mean reversions on this chart?</a:t>
            </a:r>
          </a:p>
          <a:p>
            <a:endParaRPr lang="en-GB">
              <a:solidFill>
                <a:schemeClr val="hlink"/>
              </a:solidFill>
            </a:endParaRPr>
          </a:p>
          <a:p>
            <a:r>
              <a:rPr lang="en-GB">
                <a:solidFill>
                  <a:schemeClr val="hlink"/>
                </a:solidFill>
              </a:rPr>
              <a:t>The moving average is a wonderful</a:t>
            </a:r>
          </a:p>
          <a:p>
            <a:r>
              <a:rPr lang="en-GB">
                <a:solidFill>
                  <a:schemeClr val="hlink"/>
                </a:solidFill>
              </a:rPr>
              <a:t>tool for identifying overextensions</a:t>
            </a:r>
          </a:p>
          <a:p>
            <a:r>
              <a:rPr lang="en-GB">
                <a:solidFill>
                  <a:schemeClr val="hlink"/>
                </a:solidFill>
              </a:rPr>
              <a:t>and potential for mean reversion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FTSE-100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4140200" y="4365625"/>
            <a:ext cx="50625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Significant breakdown from broadening</a:t>
            </a:r>
          </a:p>
          <a:p>
            <a:r>
              <a:rPr lang="en-GB">
                <a:solidFill>
                  <a:schemeClr val="hlink"/>
                </a:solidFill>
              </a:rPr>
              <a:t>pattern, ending sequence of higher</a:t>
            </a:r>
          </a:p>
          <a:p>
            <a:r>
              <a:rPr lang="en-GB">
                <a:solidFill>
                  <a:schemeClr val="hlink"/>
                </a:solidFill>
              </a:rPr>
              <a:t>reaction lows – 6000 level is important</a:t>
            </a:r>
          </a:p>
        </p:txBody>
      </p:sp>
      <p:sp>
        <p:nvSpPr>
          <p:cNvPr id="25603" name="Line 6"/>
          <p:cNvSpPr>
            <a:spLocks noChangeShapeType="1"/>
          </p:cNvSpPr>
          <p:nvPr/>
        </p:nvSpPr>
        <p:spPr bwMode="auto">
          <a:xfrm flipV="1">
            <a:off x="7596188" y="2852738"/>
            <a:ext cx="720725" cy="1584325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4" name="Line 7"/>
          <p:cNvSpPr>
            <a:spLocks noChangeShapeType="1"/>
          </p:cNvSpPr>
          <p:nvPr/>
        </p:nvSpPr>
        <p:spPr bwMode="auto">
          <a:xfrm>
            <a:off x="5867400" y="2781300"/>
            <a:ext cx="2881313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Euro-Stoxx-50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3708400" y="2205038"/>
            <a:ext cx="5184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Did not maintain break beneath 3000 but overhead supply may still be a problem</a:t>
            </a:r>
          </a:p>
        </p:txBody>
      </p:sp>
      <p:sp>
        <p:nvSpPr>
          <p:cNvPr id="26627" name="Line 6"/>
          <p:cNvSpPr>
            <a:spLocks noChangeShapeType="1"/>
          </p:cNvSpPr>
          <p:nvPr/>
        </p:nvSpPr>
        <p:spPr bwMode="auto">
          <a:xfrm>
            <a:off x="5364163" y="2997200"/>
            <a:ext cx="2520950" cy="64770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4" descr="Euro-STOXX-Bank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 Box 5"/>
          <p:cNvSpPr txBox="1">
            <a:spLocks noChangeArrowheads="1"/>
          </p:cNvSpPr>
          <p:nvPr/>
        </p:nvSpPr>
        <p:spPr bwMode="auto">
          <a:xfrm>
            <a:off x="4140200" y="2414588"/>
            <a:ext cx="41767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EU banks remain a concern</a:t>
            </a:r>
          </a:p>
          <a:p>
            <a:r>
              <a:rPr lang="en-GB">
                <a:solidFill>
                  <a:schemeClr val="hlink"/>
                </a:solidFill>
              </a:rPr>
              <a:t>despite significant assistance </a:t>
            </a:r>
          </a:p>
          <a:p>
            <a:r>
              <a:rPr lang="en-GB">
                <a:solidFill>
                  <a:schemeClr val="hlink"/>
                </a:solidFill>
              </a:rPr>
              <a:t>from the European Central Bank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Germany-DAX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 Box 5"/>
          <p:cNvSpPr txBox="1">
            <a:spLocks noChangeArrowheads="1"/>
          </p:cNvSpPr>
          <p:nvPr/>
        </p:nvSpPr>
        <p:spPr bwMode="auto">
          <a:xfrm>
            <a:off x="2916238" y="1622425"/>
            <a:ext cx="44640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German DAX Index did not maintain</a:t>
            </a:r>
          </a:p>
          <a:p>
            <a:r>
              <a:rPr lang="en-GB">
                <a:solidFill>
                  <a:schemeClr val="hlink"/>
                </a:solidFill>
              </a:rPr>
              <a:t>break beneath 8900 but has paused</a:t>
            </a:r>
          </a:p>
          <a:p>
            <a:r>
              <a:rPr lang="en-GB">
                <a:solidFill>
                  <a:schemeClr val="hlink"/>
                </a:solidFill>
              </a:rPr>
              <a:t>beneath the declining MA and there is</a:t>
            </a:r>
          </a:p>
          <a:p>
            <a:r>
              <a:rPr lang="en-GB">
                <a:solidFill>
                  <a:schemeClr val="hlink"/>
                </a:solidFill>
              </a:rPr>
              <a:t>plenty of overhead supply</a:t>
            </a:r>
          </a:p>
        </p:txBody>
      </p:sp>
      <p:sp>
        <p:nvSpPr>
          <p:cNvPr id="28675" name="Line 6"/>
          <p:cNvSpPr>
            <a:spLocks noChangeShapeType="1"/>
          </p:cNvSpPr>
          <p:nvPr/>
        </p:nvSpPr>
        <p:spPr bwMode="auto">
          <a:xfrm flipV="1">
            <a:off x="8027988" y="2420938"/>
            <a:ext cx="431800" cy="1152525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BMW-AG-2014-1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</p:spPr>
      </p:pic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1095375" y="2127250"/>
            <a:ext cx="33147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BMW is a cheap Autonomy,</a:t>
            </a:r>
          </a:p>
          <a:p>
            <a:r>
              <a:rPr lang="en-GB">
                <a:solidFill>
                  <a:schemeClr val="hlink"/>
                </a:solidFill>
              </a:rPr>
              <a:t>Est p/e 9.24, yield 3.11%,</a:t>
            </a:r>
          </a:p>
          <a:p>
            <a:r>
              <a:rPr lang="en-GB">
                <a:solidFill>
                  <a:schemeClr val="hlink"/>
                </a:solidFill>
              </a:rPr>
              <a:t>but needs to move above </a:t>
            </a:r>
          </a:p>
          <a:p>
            <a:r>
              <a:rPr lang="en-GB">
                <a:solidFill>
                  <a:schemeClr val="hlink"/>
                </a:solidFill>
              </a:rPr>
              <a:t>and hold above the MA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 descr="Russian-Trading-System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6975"/>
            <a:ext cx="9129713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 Box 5"/>
          <p:cNvSpPr txBox="1">
            <a:spLocks noChangeArrowheads="1"/>
          </p:cNvSpPr>
          <p:nvPr/>
        </p:nvSpPr>
        <p:spPr bwMode="auto">
          <a:xfrm>
            <a:off x="3635375" y="1431925"/>
            <a:ext cx="55086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i="1">
                <a:solidFill>
                  <a:schemeClr val="hlink"/>
                </a:solidFill>
              </a:rPr>
              <a:t>Governance is Everything</a:t>
            </a:r>
            <a:r>
              <a:rPr lang="en-GB">
                <a:solidFill>
                  <a:schemeClr val="hlink"/>
                </a:solidFill>
              </a:rPr>
              <a:t> - favourable</a:t>
            </a:r>
          </a:p>
          <a:p>
            <a:r>
              <a:rPr lang="en-GB">
                <a:solidFill>
                  <a:schemeClr val="hlink"/>
                </a:solidFill>
              </a:rPr>
              <a:t>regime change would make Russia a</a:t>
            </a:r>
          </a:p>
          <a:p>
            <a:r>
              <a:rPr lang="en-GB">
                <a:solidFill>
                  <a:schemeClr val="hlink"/>
                </a:solidFill>
              </a:rPr>
              <a:t>recovery candidate on cheap valuations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 descr="India-BSE-Sensex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2411413" y="1773238"/>
            <a:ext cx="89598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Watch the current trend’s consistency </a:t>
            </a:r>
          </a:p>
          <a:p>
            <a:r>
              <a:rPr lang="en-GB">
                <a:solidFill>
                  <a:schemeClr val="hlink"/>
                </a:solidFill>
              </a:rPr>
              <a:t>characteristics for signs of medium-term</a:t>
            </a:r>
          </a:p>
          <a:p>
            <a:r>
              <a:rPr lang="en-GB">
                <a:solidFill>
                  <a:schemeClr val="hlink"/>
                </a:solidFill>
              </a:rPr>
              <a:t>corrections and buying opportunities</a:t>
            </a:r>
          </a:p>
        </p:txBody>
      </p:sp>
      <p:sp>
        <p:nvSpPr>
          <p:cNvPr id="30723" name="Text Box 7"/>
          <p:cNvSpPr txBox="1">
            <a:spLocks noChangeArrowheads="1"/>
          </p:cNvSpPr>
          <p:nvPr/>
        </p:nvSpPr>
        <p:spPr bwMode="auto">
          <a:xfrm>
            <a:off x="5435600" y="4292600"/>
            <a:ext cx="33401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My 5-year plus favourite,</a:t>
            </a:r>
          </a:p>
          <a:p>
            <a:r>
              <a:rPr lang="en-GB">
                <a:solidFill>
                  <a:schemeClr val="hlink"/>
                </a:solidFill>
              </a:rPr>
              <a:t>due to Narendra Modi -</a:t>
            </a:r>
          </a:p>
          <a:p>
            <a:r>
              <a:rPr lang="en-GB">
                <a:solidFill>
                  <a:schemeClr val="hlink"/>
                </a:solidFill>
              </a:rPr>
              <a:t>currently short-term O/B</a:t>
            </a:r>
          </a:p>
          <a:p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 descr="Vietnam-Stock-Exchange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ext Box 5"/>
          <p:cNvSpPr txBox="1">
            <a:spLocks noChangeArrowheads="1"/>
          </p:cNvSpPr>
          <p:nvPr/>
        </p:nvSpPr>
        <p:spPr bwMode="auto">
          <a:xfrm>
            <a:off x="3563938" y="2198688"/>
            <a:ext cx="5040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Still a very promising frontier market </a:t>
            </a:r>
          </a:p>
          <a:p>
            <a:r>
              <a:rPr lang="en-GB">
                <a:solidFill>
                  <a:schemeClr val="hlink"/>
                </a:solidFill>
              </a:rPr>
              <a:t>Biggest risk – China’s potential aggression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 descr="China-Shanghai-A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Text Box 5"/>
          <p:cNvSpPr txBox="1">
            <a:spLocks noChangeArrowheads="1"/>
          </p:cNvSpPr>
          <p:nvPr/>
        </p:nvSpPr>
        <p:spPr bwMode="auto">
          <a:xfrm>
            <a:off x="3563938" y="2055813"/>
            <a:ext cx="52752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Enigmatic but attractively valued</a:t>
            </a:r>
          </a:p>
          <a:p>
            <a:r>
              <a:rPr lang="en-GB">
                <a:solidFill>
                  <a:schemeClr val="hlink"/>
                </a:solidFill>
              </a:rPr>
              <a:t>and coming back into form – a </a:t>
            </a:r>
          </a:p>
          <a:p>
            <a:r>
              <a:rPr lang="en-GB">
                <a:solidFill>
                  <a:schemeClr val="hlink"/>
                </a:solidFill>
              </a:rPr>
              <a:t>long-term favourite subject to governance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Hong-Kong-Hang-Seng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Text Box 5"/>
          <p:cNvSpPr txBox="1">
            <a:spLocks noChangeArrowheads="1"/>
          </p:cNvSpPr>
          <p:nvPr/>
        </p:nvSpPr>
        <p:spPr bwMode="auto">
          <a:xfrm>
            <a:off x="3616325" y="1911350"/>
            <a:ext cx="4937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A long-term favourite </a:t>
            </a:r>
          </a:p>
          <a:p>
            <a:r>
              <a:rPr lang="en-GB">
                <a:solidFill>
                  <a:schemeClr val="hlink"/>
                </a:solidFill>
              </a:rPr>
              <a:t>Biggest risk – if China erodes its freedoms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Alibaba-2014-1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1268413"/>
            <a:ext cx="9131300" cy="5095875"/>
          </a:xfrm>
          <a:prstGeom prst="rect">
            <a:avLst/>
          </a:prstGeom>
          <a:noFill/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1908175" y="2127250"/>
            <a:ext cx="4103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Is this reincarnation the new </a:t>
            </a:r>
          </a:p>
          <a:p>
            <a:r>
              <a:rPr lang="en-GB">
                <a:solidFill>
                  <a:schemeClr val="hlink"/>
                </a:solidFill>
              </a:rPr>
              <a:t>corporate showpiece of China?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Alibaba-Com-2014-11-10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2967038" y="2487613"/>
            <a:ext cx="2938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Acquired by Alibaba US</a:t>
            </a:r>
            <a:r>
              <a:rPr lang="en-GB"/>
              <a:t> </a:t>
            </a:r>
          </a:p>
        </p:txBody>
      </p:sp>
      <p:sp>
        <p:nvSpPr>
          <p:cNvPr id="51206" name="Line 6"/>
          <p:cNvSpPr>
            <a:spLocks noChangeShapeType="1"/>
          </p:cNvSpPr>
          <p:nvPr/>
        </p:nvSpPr>
        <p:spPr bwMode="auto">
          <a:xfrm>
            <a:off x="5795963" y="2852738"/>
            <a:ext cx="2232025" cy="1944687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 descr="Japan-Nikkei-225-Index-2014-11-10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</p:spPr>
      </p:pic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4551363" y="2055813"/>
            <a:ext cx="3854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Still a classic recovery candidate</a:t>
            </a:r>
          </a:p>
          <a:p>
            <a:r>
              <a:rPr lang="en-GB">
                <a:solidFill>
                  <a:schemeClr val="hlink"/>
                </a:solidFill>
              </a:rPr>
              <a:t>Following governance changes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 descr="Australia-S-P-ASX-200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5"/>
          <p:cNvSpPr txBox="1">
            <a:spLocks noChangeArrowheads="1"/>
          </p:cNvSpPr>
          <p:nvPr/>
        </p:nvSpPr>
        <p:spPr bwMode="auto">
          <a:xfrm>
            <a:off x="3779838" y="1839913"/>
            <a:ext cx="424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A long-term favourite </a:t>
            </a:r>
          </a:p>
          <a:p>
            <a:r>
              <a:rPr lang="en-GB">
                <a:solidFill>
                  <a:schemeClr val="hlink"/>
                </a:solidFill>
              </a:rPr>
              <a:t>Shrugging off the resources slump?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NZSX-All-Ordinaries-Idx-2014-1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3203575" y="2060575"/>
            <a:ext cx="424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Still a long-term recovery favourite</a:t>
            </a:r>
          </a:p>
          <a:p>
            <a:r>
              <a:rPr lang="en-GB">
                <a:solidFill>
                  <a:schemeClr val="hlink"/>
                </a:solidFill>
              </a:rPr>
              <a:t>provided it stays above 1030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4"/>
          <p:cNvSpPr txBox="1">
            <a:spLocks noChangeArrowheads="1"/>
          </p:cNvSpPr>
          <p:nvPr/>
        </p:nvSpPr>
        <p:spPr bwMode="auto">
          <a:xfrm>
            <a:off x="0" y="1258888"/>
            <a:ext cx="9144000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Long-term bull factors for stock markets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Accommodative monetary policies, until growth accelerates  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An accelerating rate of technological innovation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Lower energy prices in real terms, thanks to innovation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The triumph of capitalism, both democratic &amp; authoritarian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Globalisation, hastening development of emerging markets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Middleclass growth in emerging markets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Continued growth in the global population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 descr="US-10yr-Bond-Yield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53525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Text Box 5"/>
          <p:cNvSpPr txBox="1">
            <a:spLocks noChangeArrowheads="1"/>
          </p:cNvSpPr>
          <p:nvPr/>
        </p:nvSpPr>
        <p:spPr bwMode="auto">
          <a:xfrm>
            <a:off x="3975100" y="1839913"/>
            <a:ext cx="46148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1) Probable lengthy base building</a:t>
            </a:r>
          </a:p>
          <a:p>
            <a:r>
              <a:rPr lang="en-GB">
                <a:solidFill>
                  <a:schemeClr val="hlink"/>
                </a:solidFill>
              </a:rPr>
              <a:t>2) Above 3% base maturing</a:t>
            </a:r>
          </a:p>
          <a:p>
            <a:r>
              <a:rPr lang="en-GB">
                <a:solidFill>
                  <a:schemeClr val="hlink"/>
                </a:solidFill>
              </a:rPr>
              <a:t>3) Above 4% probable base completion</a:t>
            </a:r>
          </a:p>
        </p:txBody>
      </p:sp>
      <p:sp>
        <p:nvSpPr>
          <p:cNvPr id="36867" name="Line 9"/>
          <p:cNvSpPr>
            <a:spLocks noChangeShapeType="1"/>
          </p:cNvSpPr>
          <p:nvPr/>
        </p:nvSpPr>
        <p:spPr bwMode="auto">
          <a:xfrm>
            <a:off x="7956550" y="5300663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8" name="Line 11"/>
          <p:cNvSpPr>
            <a:spLocks noChangeShapeType="1"/>
          </p:cNvSpPr>
          <p:nvPr/>
        </p:nvSpPr>
        <p:spPr bwMode="auto">
          <a:xfrm>
            <a:off x="8748713" y="52292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9" name="Line 13"/>
          <p:cNvSpPr>
            <a:spLocks noChangeShapeType="1"/>
          </p:cNvSpPr>
          <p:nvPr/>
        </p:nvSpPr>
        <p:spPr bwMode="auto">
          <a:xfrm>
            <a:off x="8101013" y="52292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0" name="Line 14"/>
          <p:cNvSpPr>
            <a:spLocks noChangeShapeType="1"/>
          </p:cNvSpPr>
          <p:nvPr/>
        </p:nvSpPr>
        <p:spPr bwMode="auto">
          <a:xfrm>
            <a:off x="8101013" y="5300663"/>
            <a:ext cx="647700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1" name="Line 15"/>
          <p:cNvSpPr>
            <a:spLocks noChangeShapeType="1"/>
          </p:cNvSpPr>
          <p:nvPr/>
        </p:nvSpPr>
        <p:spPr bwMode="auto">
          <a:xfrm>
            <a:off x="7596188" y="5013325"/>
            <a:ext cx="11525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4" descr="Merrill-Lynch-10yr-US-Treasury-Total-Return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Line 6"/>
          <p:cNvSpPr>
            <a:spLocks noChangeShapeType="1"/>
          </p:cNvSpPr>
          <p:nvPr/>
        </p:nvSpPr>
        <p:spPr bwMode="auto">
          <a:xfrm>
            <a:off x="7956550" y="1916113"/>
            <a:ext cx="7921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1" name="Text Box 7"/>
          <p:cNvSpPr txBox="1">
            <a:spLocks noChangeArrowheads="1"/>
          </p:cNvSpPr>
          <p:nvPr/>
        </p:nvSpPr>
        <p:spPr bwMode="auto">
          <a:xfrm>
            <a:off x="2195513" y="1700213"/>
            <a:ext cx="43926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Top completion for US bondholders </a:t>
            </a:r>
          </a:p>
          <a:p>
            <a:r>
              <a:rPr lang="en-GB">
                <a:solidFill>
                  <a:schemeClr val="hlink"/>
                </a:solidFill>
              </a:rPr>
              <a:t>when this total return</a:t>
            </a:r>
          </a:p>
          <a:p>
            <a:r>
              <a:rPr lang="en-GB">
                <a:solidFill>
                  <a:schemeClr val="hlink"/>
                </a:solidFill>
              </a:rPr>
              <a:t>pattern breaks downwards</a:t>
            </a:r>
          </a:p>
          <a:p>
            <a:endParaRPr lang="en-GB"/>
          </a:p>
        </p:txBody>
      </p:sp>
      <p:sp>
        <p:nvSpPr>
          <p:cNvPr id="37892" name="Line 8"/>
          <p:cNvSpPr>
            <a:spLocks noChangeShapeType="1"/>
          </p:cNvSpPr>
          <p:nvPr/>
        </p:nvSpPr>
        <p:spPr bwMode="auto">
          <a:xfrm flipV="1">
            <a:off x="6372225" y="1916113"/>
            <a:ext cx="1223963" cy="73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4" descr="US-Dollar-Index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ext Box 5"/>
          <p:cNvSpPr txBox="1">
            <a:spLocks noChangeArrowheads="1"/>
          </p:cNvSpPr>
          <p:nvPr/>
        </p:nvSpPr>
        <p:spPr bwMode="auto">
          <a:xfrm>
            <a:off x="3635375" y="1695450"/>
            <a:ext cx="56848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hlink"/>
                </a:solidFill>
              </a:rPr>
              <a:t>US Dollar Index completing a base formation</a:t>
            </a:r>
          </a:p>
          <a:p>
            <a:r>
              <a:rPr lang="en-GB" sz="1800">
                <a:solidFill>
                  <a:schemeClr val="hlink"/>
                </a:solidFill>
              </a:rPr>
              <a:t>Driven by energy independence &amp; tech lead</a:t>
            </a:r>
          </a:p>
          <a:p>
            <a:r>
              <a:rPr lang="en-GB" sz="1800">
                <a:solidFill>
                  <a:schemeClr val="hlink"/>
                </a:solidFill>
              </a:rPr>
              <a:t>Fed &amp; Treasury will control speed of $ recovery</a:t>
            </a:r>
          </a:p>
        </p:txBody>
      </p:sp>
      <p:sp>
        <p:nvSpPr>
          <p:cNvPr id="38915" name="Line 8"/>
          <p:cNvSpPr>
            <a:spLocks noChangeShapeType="1"/>
          </p:cNvSpPr>
          <p:nvPr/>
        </p:nvSpPr>
        <p:spPr bwMode="auto">
          <a:xfrm>
            <a:off x="7164388" y="4941888"/>
            <a:ext cx="1584325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16" name="Line 9"/>
          <p:cNvSpPr>
            <a:spLocks noChangeShapeType="1"/>
          </p:cNvSpPr>
          <p:nvPr/>
        </p:nvSpPr>
        <p:spPr bwMode="auto">
          <a:xfrm>
            <a:off x="7451725" y="2565400"/>
            <a:ext cx="720725" cy="223202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4" descr="US-Dollar-Purchasing-Power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Text Box 5"/>
          <p:cNvSpPr txBox="1">
            <a:spLocks noChangeArrowheads="1"/>
          </p:cNvSpPr>
          <p:nvPr/>
        </p:nvSpPr>
        <p:spPr bwMode="auto">
          <a:xfrm>
            <a:off x="2339975" y="1911350"/>
            <a:ext cx="67611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Nevertheless the US dollar is still a fiat currency, which</a:t>
            </a:r>
          </a:p>
          <a:p>
            <a:r>
              <a:rPr lang="en-GB">
                <a:solidFill>
                  <a:schemeClr val="hlink"/>
                </a:solidFill>
              </a:rPr>
              <a:t>has lost most of its purchasing power since only</a:t>
            </a:r>
            <a:r>
              <a:rPr lang="en-GB"/>
              <a:t> </a:t>
            </a:r>
            <a:r>
              <a:rPr lang="en-GB">
                <a:solidFill>
                  <a:schemeClr val="hlink"/>
                </a:solidFill>
              </a:rPr>
              <a:t>1968</a:t>
            </a:r>
          </a:p>
          <a:p>
            <a:endParaRPr lang="en-GB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4" descr="London-Spot-Gold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26538" cy="509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ext Box 5"/>
          <p:cNvSpPr txBox="1">
            <a:spLocks noChangeArrowheads="1"/>
          </p:cNvSpPr>
          <p:nvPr/>
        </p:nvSpPr>
        <p:spPr bwMode="auto">
          <a:xfrm>
            <a:off x="5272088" y="4005263"/>
            <a:ext cx="354806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1. Broke critical juncture</a:t>
            </a:r>
          </a:p>
          <a:p>
            <a:r>
              <a:rPr lang="en-GB">
                <a:solidFill>
                  <a:schemeClr val="hlink"/>
                </a:solidFill>
              </a:rPr>
              <a:t>2. Traders heavily short</a:t>
            </a:r>
          </a:p>
          <a:p>
            <a:r>
              <a:rPr lang="en-GB">
                <a:solidFill>
                  <a:schemeClr val="hlink"/>
                </a:solidFill>
              </a:rPr>
              <a:t>3. Yet to reach sufficient revulsion stage for investor</a:t>
            </a:r>
          </a:p>
          <a:p>
            <a:r>
              <a:rPr lang="en-GB">
                <a:solidFill>
                  <a:schemeClr val="hlink"/>
                </a:solidFill>
              </a:rPr>
              <a:t> or trader longs?</a:t>
            </a:r>
          </a:p>
          <a:p>
            <a:r>
              <a:rPr lang="en-GB">
                <a:solidFill>
                  <a:schemeClr val="hlink"/>
                </a:solidFill>
              </a:rPr>
              <a:t>4. Indians &amp; Chinese buying</a:t>
            </a:r>
          </a:p>
          <a:p>
            <a:endParaRPr lang="en-GB"/>
          </a:p>
        </p:txBody>
      </p:sp>
      <p:sp>
        <p:nvSpPr>
          <p:cNvPr id="40963" name="Line 6"/>
          <p:cNvSpPr>
            <a:spLocks noChangeShapeType="1"/>
          </p:cNvSpPr>
          <p:nvPr/>
        </p:nvSpPr>
        <p:spPr bwMode="auto">
          <a:xfrm flipV="1">
            <a:off x="7740650" y="3716338"/>
            <a:ext cx="790575" cy="360362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64" name="Text Box 7"/>
          <p:cNvSpPr txBox="1">
            <a:spLocks noChangeArrowheads="1"/>
          </p:cNvSpPr>
          <p:nvPr/>
        </p:nvSpPr>
        <p:spPr bwMode="auto">
          <a:xfrm>
            <a:off x="879475" y="2127250"/>
            <a:ext cx="36544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Gold is hard money, albeit with</a:t>
            </a:r>
          </a:p>
          <a:p>
            <a:r>
              <a:rPr lang="en-GB">
                <a:solidFill>
                  <a:schemeClr val="hlink"/>
                </a:solidFill>
              </a:rPr>
              <a:t>a fluctuating price, just like </a:t>
            </a:r>
          </a:p>
          <a:p>
            <a:r>
              <a:rPr lang="en-GB">
                <a:solidFill>
                  <a:schemeClr val="hlink"/>
                </a:solidFill>
              </a:rPr>
              <a:t>anything else which can be</a:t>
            </a:r>
          </a:p>
          <a:p>
            <a:r>
              <a:rPr lang="en-GB">
                <a:solidFill>
                  <a:schemeClr val="hlink"/>
                </a:solidFill>
              </a:rPr>
              <a:t>bought or sold.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 descr="London-Spot-Gold-2014-11-09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Text Box 5"/>
          <p:cNvSpPr txBox="1">
            <a:spLocks noChangeArrowheads="1"/>
          </p:cNvSpPr>
          <p:nvPr/>
        </p:nvSpPr>
        <p:spPr bwMode="auto">
          <a:xfrm>
            <a:off x="4192588" y="5229225"/>
            <a:ext cx="328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Big upside key day reversal</a:t>
            </a:r>
          </a:p>
          <a:p>
            <a:r>
              <a:rPr lang="en-GB">
                <a:solidFill>
                  <a:schemeClr val="hlink"/>
                </a:solidFill>
              </a:rPr>
              <a:t>last Friday</a:t>
            </a:r>
          </a:p>
        </p:txBody>
      </p:sp>
      <p:sp>
        <p:nvSpPr>
          <p:cNvPr id="41987" name="Line 6"/>
          <p:cNvSpPr>
            <a:spLocks noChangeShapeType="1"/>
          </p:cNvSpPr>
          <p:nvPr/>
        </p:nvSpPr>
        <p:spPr bwMode="auto">
          <a:xfrm>
            <a:off x="7451725" y="5445125"/>
            <a:ext cx="1152525" cy="28892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127125"/>
            <a:ext cx="6911975" cy="57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Text Box 5"/>
          <p:cNvSpPr txBox="1">
            <a:spLocks noChangeArrowheads="1"/>
          </p:cNvSpPr>
          <p:nvPr/>
        </p:nvSpPr>
        <p:spPr bwMode="auto">
          <a:xfrm>
            <a:off x="7164388" y="2414588"/>
            <a:ext cx="1871662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Gold has been out of favour</a:t>
            </a:r>
          </a:p>
          <a:p>
            <a:r>
              <a:rPr lang="en-GB">
                <a:solidFill>
                  <a:schemeClr val="hlink"/>
                </a:solidFill>
              </a:rPr>
              <a:t>with Western investors</a:t>
            </a:r>
          </a:p>
          <a:p>
            <a:r>
              <a:rPr lang="en-GB">
                <a:solidFill>
                  <a:schemeClr val="hlink"/>
                </a:solidFill>
              </a:rPr>
              <a:t>who are in stocks &amp; bonds</a:t>
            </a:r>
          </a:p>
          <a:p>
            <a:endParaRPr lang="en-GB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4" descr="Silver-CMX-1st-Month-Continuation-2014-11-09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69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Text Box 5"/>
          <p:cNvSpPr txBox="1">
            <a:spLocks noChangeArrowheads="1"/>
          </p:cNvSpPr>
          <p:nvPr/>
        </p:nvSpPr>
        <p:spPr bwMode="auto">
          <a:xfrm>
            <a:off x="663575" y="2055813"/>
            <a:ext cx="3867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Silver is high-beta gold</a:t>
            </a:r>
          </a:p>
          <a:p>
            <a:r>
              <a:rPr lang="en-GB">
                <a:solidFill>
                  <a:schemeClr val="hlink"/>
                </a:solidFill>
              </a:rPr>
              <a:t>It will outperform When the </a:t>
            </a:r>
          </a:p>
          <a:p>
            <a:r>
              <a:rPr lang="en-GB">
                <a:solidFill>
                  <a:schemeClr val="hlink"/>
                </a:solidFill>
              </a:rPr>
              <a:t>yellow metal really has bottomed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Crude-Oil-IPE-1st-Month-Continuation-2014-11-10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</p:spPr>
      </p:pic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1958975" y="3500438"/>
            <a:ext cx="4037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Currently oversold but rallies $105</a:t>
            </a:r>
          </a:p>
          <a:p>
            <a:r>
              <a:rPr lang="en-GB">
                <a:solidFill>
                  <a:schemeClr val="hlink"/>
                </a:solidFill>
              </a:rPr>
              <a:t>are unlikely to hold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Crude-Oil-IPE-1st-Month-Continuation-2014-1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348038" y="1773238"/>
            <a:ext cx="5400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The ending of an era for producers of crude oil</a:t>
            </a:r>
          </a:p>
          <a:p>
            <a:r>
              <a:rPr lang="en-GB">
                <a:solidFill>
                  <a:schemeClr val="hlink"/>
                </a:solidFill>
              </a:rPr>
              <a:t>They are losing price control in this market</a:t>
            </a: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5416550" y="4143375"/>
            <a:ext cx="30638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No more price spikes </a:t>
            </a:r>
          </a:p>
          <a:p>
            <a:r>
              <a:rPr lang="en-GB">
                <a:solidFill>
                  <a:schemeClr val="hlink"/>
                </a:solidFill>
              </a:rPr>
              <a:t>such as 2008, despite </a:t>
            </a:r>
          </a:p>
          <a:p>
            <a:r>
              <a:rPr lang="en-GB">
                <a:solidFill>
                  <a:schemeClr val="hlink"/>
                </a:solidFill>
              </a:rPr>
              <a:t>turmoil in many producer </a:t>
            </a:r>
          </a:p>
          <a:p>
            <a:r>
              <a:rPr lang="en-GB">
                <a:solidFill>
                  <a:schemeClr val="hlink"/>
                </a:solidFill>
              </a:rPr>
              <a:t>regions and an eventual</a:t>
            </a:r>
          </a:p>
          <a:p>
            <a:r>
              <a:rPr lang="en-GB">
                <a:solidFill>
                  <a:schemeClr val="hlink"/>
                </a:solidFill>
              </a:rPr>
              <a:t>global economic recovery</a:t>
            </a:r>
          </a:p>
          <a:p>
            <a:endParaRPr lang="en-GB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2"/>
          <p:cNvSpPr txBox="1">
            <a:spLocks noChangeArrowheads="1"/>
          </p:cNvSpPr>
          <p:nvPr/>
        </p:nvSpPr>
        <p:spPr bwMode="auto">
          <a:xfrm>
            <a:off x="323850" y="1916113"/>
            <a:ext cx="84963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>
                <a:solidFill>
                  <a:schemeClr val="hlink"/>
                </a:solidFill>
              </a:rPr>
              <a:t>Many thanks for your interest!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Any more questions?</a:t>
            </a:r>
          </a:p>
          <a:p>
            <a:pPr algn="ctr"/>
            <a:endParaRPr lang="en-GB" sz="3200">
              <a:solidFill>
                <a:schemeClr val="hlink"/>
              </a:solidFill>
            </a:endParaRPr>
          </a:p>
          <a:p>
            <a:pPr algn="ctr"/>
            <a:r>
              <a:rPr lang="en-GB" sz="3200">
                <a:solidFill>
                  <a:schemeClr val="hlink"/>
                </a:solidFill>
              </a:rPr>
              <a:t>Please visit our site: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www.fullertreacymoney.com</a:t>
            </a:r>
          </a:p>
          <a:p>
            <a:pPr algn="ctr"/>
            <a:endParaRPr lang="en-GB" sz="3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4" descr="S-P-500-Index-2014-09-08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Text Box 5"/>
          <p:cNvSpPr txBox="1">
            <a:spLocks noChangeArrowheads="1"/>
          </p:cNvSpPr>
          <p:nvPr/>
        </p:nvSpPr>
        <p:spPr bwMode="auto">
          <a:xfrm>
            <a:off x="1547813" y="2349500"/>
            <a:ext cx="38877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Is Wall Street’s next 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secular bull market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Underway?</a:t>
            </a:r>
          </a:p>
        </p:txBody>
      </p:sp>
      <p:sp>
        <p:nvSpPr>
          <p:cNvPr id="47107" name="Text Box 6"/>
          <p:cNvSpPr txBox="1">
            <a:spLocks noChangeArrowheads="1"/>
          </p:cNvSpPr>
          <p:nvPr/>
        </p:nvSpPr>
        <p:spPr bwMode="auto">
          <a:xfrm>
            <a:off x="4067175" y="4005263"/>
            <a:ext cx="50768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en-GB">
                <a:solidFill>
                  <a:schemeClr val="hlink"/>
                </a:solidFill>
              </a:rPr>
              <a:t>If so, it will be led by</a:t>
            </a:r>
          </a:p>
          <a:p>
            <a:pPr marL="342900" indent="-342900">
              <a:buFontTx/>
              <a:buAutoNum type="arabicParenR"/>
            </a:pPr>
            <a:r>
              <a:rPr lang="en-GB">
                <a:solidFill>
                  <a:schemeClr val="hlink"/>
                </a:solidFill>
              </a:rPr>
              <a:t>Accelerated technological innovation</a:t>
            </a:r>
          </a:p>
          <a:p>
            <a:pPr marL="342900" indent="-342900">
              <a:buFontTx/>
              <a:buAutoNum type="arabicParenR"/>
            </a:pPr>
            <a:r>
              <a:rPr lang="en-GB">
                <a:solidFill>
                  <a:schemeClr val="hlink"/>
                </a:solidFill>
              </a:rPr>
              <a:t>Lower energy costs in real terms</a:t>
            </a:r>
          </a:p>
          <a:p>
            <a:pPr marL="342900" indent="-342900">
              <a:buFontTx/>
              <a:buAutoNum type="arabicParenR"/>
            </a:pPr>
            <a:r>
              <a:rPr lang="en-GB">
                <a:solidFill>
                  <a:schemeClr val="hlink"/>
                </a:solidFill>
              </a:rPr>
              <a:t>Worldwide acceptance of capitalism</a:t>
            </a:r>
          </a:p>
          <a:p>
            <a:pPr marL="342900" indent="-342900">
              <a:buFontTx/>
              <a:buAutoNum type="arabicParenR"/>
            </a:pPr>
            <a:r>
              <a:rPr lang="en-GB">
                <a:solidFill>
                  <a:schemeClr val="hlink"/>
                </a:solidFill>
              </a:rPr>
              <a:t>Globalisation </a:t>
            </a:r>
          </a:p>
          <a:p>
            <a:pPr marL="342900" indent="-342900">
              <a:buFontTx/>
              <a:buAutoNum type="arabicParenR"/>
            </a:pPr>
            <a:r>
              <a:rPr lang="en-GB">
                <a:solidFill>
                  <a:schemeClr val="hlink"/>
                </a:solidFill>
              </a:rPr>
              <a:t>An increasing global population</a:t>
            </a:r>
          </a:p>
          <a:p>
            <a:pPr marL="342900" indent="-342900">
              <a:buFontTx/>
              <a:buAutoNum type="arabicParenR"/>
            </a:pPr>
            <a:r>
              <a:rPr lang="en-GB">
                <a:solidFill>
                  <a:schemeClr val="hlink"/>
                </a:solidFill>
              </a:rPr>
              <a:t>A rapidly growing global middleclass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3323</TotalTime>
  <Words>960</Words>
  <Application>Microsoft Office PowerPoint</Application>
  <PresentationFormat>On-screen Show (4:3)</PresentationFormat>
  <Paragraphs>217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Barnes</dc:creator>
  <cp:lastModifiedBy>David Fuller</cp:lastModifiedBy>
  <cp:revision>260</cp:revision>
  <dcterms:created xsi:type="dcterms:W3CDTF">2013-10-24T09:08:24Z</dcterms:created>
  <dcterms:modified xsi:type="dcterms:W3CDTF">2014-11-10T15:11:37Z</dcterms:modified>
</cp:coreProperties>
</file>