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4"/>
  </p:notesMasterIdLst>
  <p:handoutMasterIdLst>
    <p:handoutMasterId r:id="rId15"/>
  </p:handoutMasterIdLst>
  <p:sldIdLst>
    <p:sldId id="264" r:id="rId2"/>
    <p:sldId id="293" r:id="rId3"/>
    <p:sldId id="294" r:id="rId4"/>
    <p:sldId id="298" r:id="rId5"/>
    <p:sldId id="312" r:id="rId6"/>
    <p:sldId id="330" r:id="rId7"/>
    <p:sldId id="334" r:id="rId8"/>
    <p:sldId id="335" r:id="rId9"/>
    <p:sldId id="336" r:id="rId10"/>
    <p:sldId id="329" r:id="rId11"/>
    <p:sldId id="337" r:id="rId12"/>
    <p:sldId id="316" r:id="rId13"/>
  </p:sldIdLst>
  <p:sldSz cx="9144000" cy="6858000" type="screen4x3"/>
  <p:notesSz cx="6797675" cy="9926638"/>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DEF6"/>
    <a:srgbClr val="FFEEB9"/>
    <a:srgbClr val="812D9B"/>
    <a:srgbClr val="DEA900"/>
    <a:srgbClr val="C86866"/>
    <a:srgbClr val="591F6B"/>
    <a:srgbClr val="7A5D00"/>
    <a:srgbClr val="BF504D"/>
    <a:srgbClr val="B967D3"/>
    <a:srgbClr val="FFF7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0136" autoAdjust="0"/>
    <p:restoredTop sz="99767" autoAdjust="0"/>
  </p:normalViewPr>
  <p:slideViewPr>
    <p:cSldViewPr>
      <p:cViewPr>
        <p:scale>
          <a:sx n="80" d="100"/>
          <a:sy n="80" d="100"/>
        </p:scale>
        <p:origin x="-930"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6400" cy="496808"/>
          </a:xfrm>
          <a:prstGeom prst="rect">
            <a:avLst/>
          </a:prstGeom>
        </p:spPr>
        <p:txBody>
          <a:bodyPr vert="horz" lIns="91412" tIns="45706" rIns="91412" bIns="45706" rtlCol="0"/>
          <a:lstStyle>
            <a:lvl1pPr algn="l">
              <a:defRPr sz="1200"/>
            </a:lvl1pPr>
          </a:lstStyle>
          <a:p>
            <a:pPr>
              <a:defRPr/>
            </a:pPr>
            <a:endParaRPr lang="en-GB"/>
          </a:p>
        </p:txBody>
      </p:sp>
      <p:sp>
        <p:nvSpPr>
          <p:cNvPr id="3" name="Date Placeholder 2"/>
          <p:cNvSpPr>
            <a:spLocks noGrp="1"/>
          </p:cNvSpPr>
          <p:nvPr>
            <p:ph type="dt" sz="quarter" idx="1"/>
          </p:nvPr>
        </p:nvSpPr>
        <p:spPr>
          <a:xfrm>
            <a:off x="3849689" y="1"/>
            <a:ext cx="2946400" cy="496808"/>
          </a:xfrm>
          <a:prstGeom prst="rect">
            <a:avLst/>
          </a:prstGeom>
        </p:spPr>
        <p:txBody>
          <a:bodyPr vert="horz" lIns="91412" tIns="45706" rIns="91412" bIns="45706" rtlCol="0"/>
          <a:lstStyle>
            <a:lvl1pPr algn="r">
              <a:defRPr sz="1200"/>
            </a:lvl1pPr>
          </a:lstStyle>
          <a:p>
            <a:pPr>
              <a:defRPr/>
            </a:pPr>
            <a:fld id="{3A4EC3B0-BFEF-46EA-B3BF-528D6223F497}" type="datetimeFigureOut">
              <a:rPr lang="en-US"/>
              <a:pPr>
                <a:defRPr/>
              </a:pPr>
              <a:t>3/27/2017</a:t>
            </a:fld>
            <a:endParaRPr lang="en-GB"/>
          </a:p>
        </p:txBody>
      </p:sp>
      <p:sp>
        <p:nvSpPr>
          <p:cNvPr id="4" name="Footer Placeholder 3"/>
          <p:cNvSpPr>
            <a:spLocks noGrp="1"/>
          </p:cNvSpPr>
          <p:nvPr>
            <p:ph type="ftr" sz="quarter" idx="2"/>
          </p:nvPr>
        </p:nvSpPr>
        <p:spPr>
          <a:xfrm>
            <a:off x="0" y="9428243"/>
            <a:ext cx="2946400" cy="496808"/>
          </a:xfrm>
          <a:prstGeom prst="rect">
            <a:avLst/>
          </a:prstGeom>
        </p:spPr>
        <p:txBody>
          <a:bodyPr vert="horz" lIns="91412" tIns="45706" rIns="91412" bIns="45706" rtlCol="0" anchor="b"/>
          <a:lstStyle>
            <a:lvl1pPr algn="l">
              <a:defRPr sz="1200"/>
            </a:lvl1pPr>
          </a:lstStyle>
          <a:p>
            <a:pPr>
              <a:defRPr/>
            </a:pPr>
            <a:endParaRPr lang="en-GB"/>
          </a:p>
        </p:txBody>
      </p:sp>
      <p:sp>
        <p:nvSpPr>
          <p:cNvPr id="5" name="Slide Number Placeholder 4"/>
          <p:cNvSpPr>
            <a:spLocks noGrp="1"/>
          </p:cNvSpPr>
          <p:nvPr>
            <p:ph type="sldNum" sz="quarter" idx="3"/>
          </p:nvPr>
        </p:nvSpPr>
        <p:spPr>
          <a:xfrm>
            <a:off x="3849689" y="9428243"/>
            <a:ext cx="2946400" cy="496808"/>
          </a:xfrm>
          <a:prstGeom prst="rect">
            <a:avLst/>
          </a:prstGeom>
        </p:spPr>
        <p:txBody>
          <a:bodyPr vert="horz" lIns="91412" tIns="45706" rIns="91412" bIns="45706" rtlCol="0" anchor="b"/>
          <a:lstStyle>
            <a:lvl1pPr algn="r">
              <a:defRPr sz="1200"/>
            </a:lvl1pPr>
          </a:lstStyle>
          <a:p>
            <a:pPr>
              <a:defRPr/>
            </a:pPr>
            <a:fld id="{D57DE117-C9DD-467A-B6F0-E336BAA36157}" type="slidenum">
              <a:rPr lang="en-GB"/>
              <a:pPr>
                <a:defRPr/>
              </a:pPr>
              <a:t>‹#›</a:t>
            </a:fld>
            <a:endParaRPr lang="en-GB"/>
          </a:p>
        </p:txBody>
      </p:sp>
    </p:spTree>
    <p:extLst>
      <p:ext uri="{BB962C8B-B14F-4D97-AF65-F5344CB8AC3E}">
        <p14:creationId xmlns:p14="http://schemas.microsoft.com/office/powerpoint/2010/main" val="3951927259"/>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6400" cy="496808"/>
          </a:xfrm>
          <a:prstGeom prst="rect">
            <a:avLst/>
          </a:prstGeom>
        </p:spPr>
        <p:txBody>
          <a:bodyPr vert="horz" lIns="91412" tIns="45706" rIns="91412" bIns="45706"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idx="1"/>
          </p:nvPr>
        </p:nvSpPr>
        <p:spPr>
          <a:xfrm>
            <a:off x="3849689" y="1"/>
            <a:ext cx="2946400" cy="496808"/>
          </a:xfrm>
          <a:prstGeom prst="rect">
            <a:avLst/>
          </a:prstGeom>
        </p:spPr>
        <p:txBody>
          <a:bodyPr vert="horz" lIns="91412" tIns="45706" rIns="91412" bIns="45706" rtlCol="0"/>
          <a:lstStyle>
            <a:lvl1pPr algn="r" fontAlgn="auto">
              <a:spcBef>
                <a:spcPts val="0"/>
              </a:spcBef>
              <a:spcAft>
                <a:spcPts val="0"/>
              </a:spcAft>
              <a:defRPr sz="1200">
                <a:latin typeface="+mn-lt"/>
                <a:cs typeface="+mn-cs"/>
              </a:defRPr>
            </a:lvl1pPr>
          </a:lstStyle>
          <a:p>
            <a:pPr>
              <a:defRPr/>
            </a:pPr>
            <a:fld id="{FAD230FF-97CB-4880-BBC8-5FB74BF69A03}" type="datetimeFigureOut">
              <a:rPr lang="en-US"/>
              <a:pPr>
                <a:defRPr/>
              </a:pPr>
              <a:t>3/27/2017</a:t>
            </a:fld>
            <a:endParaRPr lang="en-GB"/>
          </a:p>
        </p:txBody>
      </p:sp>
      <p:sp>
        <p:nvSpPr>
          <p:cNvPr id="4" name="Slide Image Placeholder 3"/>
          <p:cNvSpPr>
            <a:spLocks noGrp="1" noRot="1" noChangeAspect="1"/>
          </p:cNvSpPr>
          <p:nvPr>
            <p:ph type="sldImg" idx="2"/>
          </p:nvPr>
        </p:nvSpPr>
        <p:spPr>
          <a:xfrm>
            <a:off x="917575" y="742950"/>
            <a:ext cx="4962525" cy="3722688"/>
          </a:xfrm>
          <a:prstGeom prst="rect">
            <a:avLst/>
          </a:prstGeom>
          <a:noFill/>
          <a:ln w="12700">
            <a:solidFill>
              <a:prstClr val="black"/>
            </a:solidFill>
          </a:ln>
        </p:spPr>
        <p:txBody>
          <a:bodyPr vert="horz" lIns="91412" tIns="45706" rIns="91412" bIns="45706" rtlCol="0" anchor="ctr"/>
          <a:lstStyle/>
          <a:p>
            <a:pPr lvl="0"/>
            <a:endParaRPr lang="en-GB" noProof="0"/>
          </a:p>
        </p:txBody>
      </p:sp>
      <p:sp>
        <p:nvSpPr>
          <p:cNvPr id="5" name="Notes Placeholder 4"/>
          <p:cNvSpPr>
            <a:spLocks noGrp="1"/>
          </p:cNvSpPr>
          <p:nvPr>
            <p:ph type="body" sz="quarter" idx="3"/>
          </p:nvPr>
        </p:nvSpPr>
        <p:spPr>
          <a:xfrm>
            <a:off x="679451" y="4715710"/>
            <a:ext cx="5438775" cy="4466511"/>
          </a:xfrm>
          <a:prstGeom prst="rect">
            <a:avLst/>
          </a:prstGeom>
        </p:spPr>
        <p:txBody>
          <a:bodyPr vert="horz" lIns="91412" tIns="45706" rIns="91412" bIns="45706"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6" name="Footer Placeholder 5"/>
          <p:cNvSpPr>
            <a:spLocks noGrp="1"/>
          </p:cNvSpPr>
          <p:nvPr>
            <p:ph type="ftr" sz="quarter" idx="4"/>
          </p:nvPr>
        </p:nvSpPr>
        <p:spPr>
          <a:xfrm>
            <a:off x="0" y="9428243"/>
            <a:ext cx="2946400" cy="496808"/>
          </a:xfrm>
          <a:prstGeom prst="rect">
            <a:avLst/>
          </a:prstGeom>
        </p:spPr>
        <p:txBody>
          <a:bodyPr vert="horz" lIns="91412" tIns="45706" rIns="91412" bIns="45706" rtlCol="0" anchor="b"/>
          <a:lstStyle>
            <a:lvl1pPr algn="l" fontAlgn="auto">
              <a:spcBef>
                <a:spcPts val="0"/>
              </a:spcBef>
              <a:spcAft>
                <a:spcPts val="0"/>
              </a:spcAft>
              <a:defRPr sz="1200">
                <a:latin typeface="+mn-lt"/>
                <a:cs typeface="+mn-cs"/>
              </a:defRPr>
            </a:lvl1pPr>
          </a:lstStyle>
          <a:p>
            <a:pPr>
              <a:defRPr/>
            </a:pPr>
            <a:endParaRPr lang="en-GB"/>
          </a:p>
        </p:txBody>
      </p:sp>
      <p:sp>
        <p:nvSpPr>
          <p:cNvPr id="7" name="Slide Number Placeholder 6"/>
          <p:cNvSpPr>
            <a:spLocks noGrp="1"/>
          </p:cNvSpPr>
          <p:nvPr>
            <p:ph type="sldNum" sz="quarter" idx="5"/>
          </p:nvPr>
        </p:nvSpPr>
        <p:spPr>
          <a:xfrm>
            <a:off x="3849689" y="9428243"/>
            <a:ext cx="2946400" cy="496808"/>
          </a:xfrm>
          <a:prstGeom prst="rect">
            <a:avLst/>
          </a:prstGeom>
        </p:spPr>
        <p:txBody>
          <a:bodyPr vert="horz" lIns="91412" tIns="45706" rIns="91412" bIns="45706" rtlCol="0" anchor="b"/>
          <a:lstStyle>
            <a:lvl1pPr algn="r" fontAlgn="auto">
              <a:spcBef>
                <a:spcPts val="0"/>
              </a:spcBef>
              <a:spcAft>
                <a:spcPts val="0"/>
              </a:spcAft>
              <a:defRPr sz="1200">
                <a:latin typeface="+mn-lt"/>
                <a:cs typeface="+mn-cs"/>
              </a:defRPr>
            </a:lvl1pPr>
          </a:lstStyle>
          <a:p>
            <a:pPr>
              <a:defRPr/>
            </a:pPr>
            <a:fld id="{87FDB745-DA40-418B-9495-7EF01AE3721D}" type="slidenum">
              <a:rPr lang="en-GB"/>
              <a:pPr>
                <a:defRPr/>
              </a:pPr>
              <a:t>‹#›</a:t>
            </a:fld>
            <a:endParaRPr lang="en-GB"/>
          </a:p>
        </p:txBody>
      </p:sp>
    </p:spTree>
    <p:extLst>
      <p:ext uri="{BB962C8B-B14F-4D97-AF65-F5344CB8AC3E}">
        <p14:creationId xmlns:p14="http://schemas.microsoft.com/office/powerpoint/2010/main" val="1304487961"/>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xfrm>
            <a:off x="917575" y="742950"/>
            <a:ext cx="4962525" cy="3722688"/>
          </a:xfrm>
          <a:noFill/>
          <a:ln>
            <a:solidFill>
              <a:srgbClr val="000000"/>
            </a:solidFill>
            <a:miter lim="800000"/>
            <a:headEnd/>
            <a:tailEnd/>
          </a:ln>
        </p:spPr>
      </p:sp>
      <p:sp>
        <p:nvSpPr>
          <p:cNvPr id="133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GB" smtClean="0"/>
          </a:p>
        </p:txBody>
      </p:sp>
      <p:sp>
        <p:nvSpPr>
          <p:cNvPr id="4" name="Slide Number Placeholder 3"/>
          <p:cNvSpPr>
            <a:spLocks noGrp="1"/>
          </p:cNvSpPr>
          <p:nvPr>
            <p:ph type="sldNum" sz="quarter" idx="5"/>
          </p:nvPr>
        </p:nvSpPr>
        <p:spPr/>
        <p:txBody>
          <a:bodyPr/>
          <a:lstStyle/>
          <a:p>
            <a:pPr>
              <a:defRPr/>
            </a:pPr>
            <a:fld id="{800FACE3-665C-4760-93C1-E3A6B0603778}" type="slidenum">
              <a:rPr lang="en-GB" smtClean="0"/>
              <a:pPr>
                <a:defRPr/>
              </a:pPr>
              <a:t>1</a:t>
            </a:fld>
            <a:endParaRPr lang="en-GB"/>
          </a:p>
        </p:txBody>
      </p:sp>
      <p:sp>
        <p:nvSpPr>
          <p:cNvPr id="5" name="Footer Placeholder 4"/>
          <p:cNvSpPr>
            <a:spLocks noGrp="1"/>
          </p:cNvSpPr>
          <p:nvPr>
            <p:ph type="ftr" sz="quarter" idx="4"/>
          </p:nvPr>
        </p:nvSpPr>
        <p:spPr/>
        <p:txBody>
          <a:bodyPr/>
          <a:lstStyle/>
          <a:p>
            <a:pPr>
              <a:defRPr/>
            </a:pPr>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xfrm>
            <a:off x="8534400" y="228600"/>
            <a:ext cx="381000" cy="381000"/>
          </a:xfrm>
        </p:spPr>
        <p:txBody>
          <a:bodyPr/>
          <a:lstStyle>
            <a:lvl1pPr>
              <a:defRPr/>
            </a:lvl1pPr>
          </a:lstStyle>
          <a:p>
            <a:pPr>
              <a:defRPr/>
            </a:pPr>
            <a:fld id="{04A9A8D9-4596-4E29-9442-F722047CEA1D}"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 name="Rectangle 19"/>
          <p:cNvSpPr/>
          <p:nvPr/>
        </p:nvSpPr>
        <p:spPr>
          <a:xfrm>
            <a:off x="0" y="6553200"/>
            <a:ext cx="9144000" cy="304800"/>
          </a:xfrm>
          <a:prstGeom prst="rect">
            <a:avLst/>
          </a:prstGeom>
          <a:solidFill>
            <a:srgbClr val="E0BA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1027" name="Title Placeholder 1"/>
          <p:cNvSpPr>
            <a:spLocks noGrp="1"/>
          </p:cNvSpPr>
          <p:nvPr>
            <p:ph type="title"/>
          </p:nvPr>
        </p:nvSpPr>
        <p:spPr bwMode="auto">
          <a:xfrm>
            <a:off x="260351" y="274638"/>
            <a:ext cx="8229600" cy="4873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 name="Slide Number Placeholder 5"/>
          <p:cNvSpPr>
            <a:spLocks noGrp="1"/>
          </p:cNvSpPr>
          <p:nvPr>
            <p:ph type="sldNum" sz="quarter" idx="4"/>
          </p:nvPr>
        </p:nvSpPr>
        <p:spPr>
          <a:xfrm>
            <a:off x="8610600" y="174625"/>
            <a:ext cx="381000" cy="381000"/>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F370918-58BF-4BAE-AAA5-D72D10DE095A}" type="slidenum">
              <a:rPr lang="en-US"/>
              <a:pPr>
                <a:defRPr/>
              </a:pPr>
              <a:t>‹#›</a:t>
            </a:fld>
            <a:endParaRPr lang="en-US"/>
          </a:p>
        </p:txBody>
      </p:sp>
      <p:cxnSp>
        <p:nvCxnSpPr>
          <p:cNvPr id="1029" name="AutoShape 2"/>
          <p:cNvCxnSpPr>
            <a:cxnSpLocks noChangeShapeType="1"/>
          </p:cNvCxnSpPr>
          <p:nvPr/>
        </p:nvCxnSpPr>
        <p:spPr bwMode="auto">
          <a:xfrm>
            <a:off x="304800" y="804863"/>
            <a:ext cx="6172200" cy="1587"/>
          </a:xfrm>
          <a:prstGeom prst="straightConnector1">
            <a:avLst/>
          </a:prstGeom>
          <a:noFill/>
          <a:ln w="38100">
            <a:solidFill>
              <a:srgbClr val="7C2993"/>
            </a:solidFill>
            <a:round/>
            <a:headEnd/>
            <a:tailEnd/>
          </a:ln>
        </p:spPr>
      </p:cxnSp>
      <p:grpSp>
        <p:nvGrpSpPr>
          <p:cNvPr id="1030" name="Group 3"/>
          <p:cNvGrpSpPr>
            <a:grpSpLocks/>
          </p:cNvGrpSpPr>
          <p:nvPr/>
        </p:nvGrpSpPr>
        <p:grpSpPr bwMode="auto">
          <a:xfrm>
            <a:off x="6932613" y="714375"/>
            <a:ext cx="1752600" cy="165100"/>
            <a:chOff x="13830" y="10365"/>
            <a:chExt cx="3495" cy="330"/>
          </a:xfrm>
        </p:grpSpPr>
        <p:sp>
          <p:nvSpPr>
            <p:cNvPr id="9" name="Rectangle 4"/>
            <p:cNvSpPr>
              <a:spLocks noChangeArrowheads="1"/>
            </p:cNvSpPr>
            <p:nvPr/>
          </p:nvSpPr>
          <p:spPr bwMode="auto">
            <a:xfrm>
              <a:off x="13830" y="10365"/>
              <a:ext cx="329" cy="330"/>
            </a:xfrm>
            <a:prstGeom prst="rect">
              <a:avLst/>
            </a:prstGeom>
            <a:solidFill>
              <a:srgbClr val="FFFFFF"/>
            </a:solidFill>
            <a:ln w="9525">
              <a:solidFill>
                <a:srgbClr val="000000"/>
              </a:solidFill>
              <a:miter lim="800000"/>
              <a:headEnd/>
              <a:tailEnd/>
            </a:ln>
          </p:spPr>
          <p:txBody>
            <a:bodyPr/>
            <a:lstStyle/>
            <a:p>
              <a:pPr fontAlgn="auto">
                <a:spcBef>
                  <a:spcPts val="0"/>
                </a:spcBef>
                <a:spcAft>
                  <a:spcPts val="0"/>
                </a:spcAft>
                <a:defRPr/>
              </a:pPr>
              <a:endParaRPr lang="en-GB">
                <a:latin typeface="+mn-lt"/>
                <a:cs typeface="+mn-cs"/>
              </a:endParaRPr>
            </a:p>
          </p:txBody>
        </p:sp>
        <p:sp>
          <p:nvSpPr>
            <p:cNvPr id="10" name="Rectangle 5"/>
            <p:cNvSpPr>
              <a:spLocks noChangeArrowheads="1"/>
            </p:cNvSpPr>
            <p:nvPr/>
          </p:nvSpPr>
          <p:spPr bwMode="auto">
            <a:xfrm>
              <a:off x="14621" y="10365"/>
              <a:ext cx="329" cy="330"/>
            </a:xfrm>
            <a:prstGeom prst="rect">
              <a:avLst/>
            </a:prstGeom>
            <a:solidFill>
              <a:srgbClr val="7C2993"/>
            </a:solidFill>
            <a:ln w="9525">
              <a:solidFill>
                <a:srgbClr val="000000"/>
              </a:solidFill>
              <a:miter lim="800000"/>
              <a:headEnd/>
              <a:tailEnd/>
            </a:ln>
          </p:spPr>
          <p:txBody>
            <a:bodyPr/>
            <a:lstStyle/>
            <a:p>
              <a:pPr fontAlgn="auto">
                <a:spcBef>
                  <a:spcPts val="0"/>
                </a:spcBef>
                <a:spcAft>
                  <a:spcPts val="0"/>
                </a:spcAft>
                <a:defRPr/>
              </a:pPr>
              <a:endParaRPr lang="en-GB">
                <a:latin typeface="+mn-lt"/>
                <a:cs typeface="+mn-cs"/>
              </a:endParaRPr>
            </a:p>
          </p:txBody>
        </p:sp>
        <p:sp>
          <p:nvSpPr>
            <p:cNvPr id="11" name="Rectangle 6"/>
            <p:cNvSpPr>
              <a:spLocks noChangeArrowheads="1"/>
            </p:cNvSpPr>
            <p:nvPr/>
          </p:nvSpPr>
          <p:spPr bwMode="auto">
            <a:xfrm>
              <a:off x="16204" y="10365"/>
              <a:ext cx="329" cy="330"/>
            </a:xfrm>
            <a:prstGeom prst="rect">
              <a:avLst/>
            </a:prstGeom>
            <a:solidFill>
              <a:srgbClr val="7C2993"/>
            </a:solidFill>
            <a:ln w="9525">
              <a:solidFill>
                <a:srgbClr val="000000"/>
              </a:solidFill>
              <a:miter lim="800000"/>
              <a:headEnd/>
              <a:tailEnd/>
            </a:ln>
          </p:spPr>
          <p:txBody>
            <a:bodyPr/>
            <a:lstStyle/>
            <a:p>
              <a:pPr fontAlgn="auto">
                <a:spcBef>
                  <a:spcPts val="0"/>
                </a:spcBef>
                <a:spcAft>
                  <a:spcPts val="0"/>
                </a:spcAft>
                <a:defRPr/>
              </a:pPr>
              <a:endParaRPr lang="en-GB">
                <a:latin typeface="+mn-lt"/>
                <a:cs typeface="+mn-cs"/>
              </a:endParaRPr>
            </a:p>
          </p:txBody>
        </p:sp>
        <p:sp>
          <p:nvSpPr>
            <p:cNvPr id="12" name="Rectangle 7"/>
            <p:cNvSpPr>
              <a:spLocks noChangeArrowheads="1"/>
            </p:cNvSpPr>
            <p:nvPr/>
          </p:nvSpPr>
          <p:spPr bwMode="auto">
            <a:xfrm>
              <a:off x="15413" y="10365"/>
              <a:ext cx="329" cy="330"/>
            </a:xfrm>
            <a:prstGeom prst="rect">
              <a:avLst/>
            </a:prstGeom>
            <a:solidFill>
              <a:srgbClr val="D59CE4"/>
            </a:solidFill>
            <a:ln w="9525">
              <a:solidFill>
                <a:srgbClr val="000000"/>
              </a:solidFill>
              <a:miter lim="800000"/>
              <a:headEnd/>
              <a:tailEnd/>
            </a:ln>
          </p:spPr>
          <p:txBody>
            <a:bodyPr/>
            <a:lstStyle/>
            <a:p>
              <a:pPr fontAlgn="auto">
                <a:spcBef>
                  <a:spcPts val="0"/>
                </a:spcBef>
                <a:spcAft>
                  <a:spcPts val="0"/>
                </a:spcAft>
                <a:defRPr/>
              </a:pPr>
              <a:endParaRPr lang="en-GB">
                <a:latin typeface="+mn-lt"/>
                <a:cs typeface="+mn-cs"/>
              </a:endParaRPr>
            </a:p>
          </p:txBody>
        </p:sp>
        <p:sp>
          <p:nvSpPr>
            <p:cNvPr id="13" name="Rectangle 8"/>
            <p:cNvSpPr>
              <a:spLocks noChangeArrowheads="1"/>
            </p:cNvSpPr>
            <p:nvPr/>
          </p:nvSpPr>
          <p:spPr bwMode="auto">
            <a:xfrm>
              <a:off x="16996" y="10365"/>
              <a:ext cx="329" cy="330"/>
            </a:xfrm>
            <a:prstGeom prst="rect">
              <a:avLst/>
            </a:prstGeom>
            <a:solidFill>
              <a:srgbClr val="D59CE4"/>
            </a:solidFill>
            <a:ln w="9525">
              <a:solidFill>
                <a:srgbClr val="000000"/>
              </a:solidFill>
              <a:miter lim="800000"/>
              <a:headEnd/>
              <a:tailEnd/>
            </a:ln>
          </p:spPr>
          <p:txBody>
            <a:bodyPr/>
            <a:lstStyle/>
            <a:p>
              <a:pPr fontAlgn="auto">
                <a:spcBef>
                  <a:spcPts val="0"/>
                </a:spcBef>
                <a:spcAft>
                  <a:spcPts val="0"/>
                </a:spcAft>
                <a:defRPr/>
              </a:pPr>
              <a:endParaRPr lang="en-GB">
                <a:latin typeface="+mn-lt"/>
                <a:cs typeface="+mn-cs"/>
              </a:endParaRPr>
            </a:p>
          </p:txBody>
        </p:sp>
      </p:grpSp>
      <p:sp>
        <p:nvSpPr>
          <p:cNvPr id="14" name="TextBox 13"/>
          <p:cNvSpPr txBox="1"/>
          <p:nvPr/>
        </p:nvSpPr>
        <p:spPr>
          <a:xfrm>
            <a:off x="6172200" y="6548439"/>
            <a:ext cx="2971800" cy="307777"/>
          </a:xfrm>
          <a:prstGeom prst="rect">
            <a:avLst/>
          </a:prstGeom>
          <a:noFill/>
        </p:spPr>
        <p:txBody>
          <a:bodyPr>
            <a:spAutoFit/>
          </a:bodyPr>
          <a:lstStyle/>
          <a:p>
            <a:pPr fontAlgn="auto">
              <a:spcBef>
                <a:spcPts val="0"/>
              </a:spcBef>
              <a:spcAft>
                <a:spcPts val="0"/>
              </a:spcAft>
              <a:defRPr/>
            </a:pPr>
            <a:r>
              <a:rPr lang="en-GB" sz="1400" dirty="0">
                <a:solidFill>
                  <a:srgbClr val="591F6B"/>
                </a:solidFill>
                <a:latin typeface="Arial Black" pitchFamily="34" charset="0"/>
                <a:cs typeface="+mn-cs"/>
              </a:rPr>
              <a:t>Inflection Point Investments</a:t>
            </a:r>
          </a:p>
        </p:txBody>
      </p:sp>
    </p:spTree>
  </p:cSld>
  <p:clrMap bg1="lt1" tx1="dk1" bg2="lt2" tx2="dk2" accent1="accent1" accent2="accent2" accent3="accent3" accent4="accent4" accent5="accent5" accent6="accent6" hlink="hlink" folHlink="folHlink"/>
  <p:sldLayoutIdLst>
    <p:sldLayoutId id="2147483721" r:id="rId1"/>
  </p:sldLayoutIdLst>
  <p:hf hdr="0" dt="0"/>
  <p:txStyles>
    <p:titleStyle>
      <a:lvl1pPr algn="l" rtl="0" eaLnBrk="0" fontAlgn="base" hangingPunct="0">
        <a:spcBef>
          <a:spcPct val="0"/>
        </a:spcBef>
        <a:spcAft>
          <a:spcPct val="0"/>
        </a:spcAft>
        <a:defRPr sz="2400" kern="1200">
          <a:solidFill>
            <a:srgbClr val="792993"/>
          </a:solidFill>
          <a:latin typeface="Arial Black" pitchFamily="34" charset="0"/>
          <a:ea typeface="+mj-ea"/>
          <a:cs typeface="+mj-cs"/>
        </a:defRPr>
      </a:lvl1pPr>
      <a:lvl2pPr algn="l" rtl="0" eaLnBrk="0" fontAlgn="base" hangingPunct="0">
        <a:spcBef>
          <a:spcPct val="0"/>
        </a:spcBef>
        <a:spcAft>
          <a:spcPct val="0"/>
        </a:spcAft>
        <a:defRPr sz="2400">
          <a:solidFill>
            <a:srgbClr val="792993"/>
          </a:solidFill>
          <a:latin typeface="Arial Black" pitchFamily="34" charset="0"/>
        </a:defRPr>
      </a:lvl2pPr>
      <a:lvl3pPr algn="l" rtl="0" eaLnBrk="0" fontAlgn="base" hangingPunct="0">
        <a:spcBef>
          <a:spcPct val="0"/>
        </a:spcBef>
        <a:spcAft>
          <a:spcPct val="0"/>
        </a:spcAft>
        <a:defRPr sz="2400">
          <a:solidFill>
            <a:srgbClr val="792993"/>
          </a:solidFill>
          <a:latin typeface="Arial Black" pitchFamily="34" charset="0"/>
        </a:defRPr>
      </a:lvl3pPr>
      <a:lvl4pPr algn="l" rtl="0" eaLnBrk="0" fontAlgn="base" hangingPunct="0">
        <a:spcBef>
          <a:spcPct val="0"/>
        </a:spcBef>
        <a:spcAft>
          <a:spcPct val="0"/>
        </a:spcAft>
        <a:defRPr sz="2400">
          <a:solidFill>
            <a:srgbClr val="792993"/>
          </a:solidFill>
          <a:latin typeface="Arial Black" pitchFamily="34" charset="0"/>
        </a:defRPr>
      </a:lvl4pPr>
      <a:lvl5pPr algn="l" rtl="0" eaLnBrk="0" fontAlgn="base" hangingPunct="0">
        <a:spcBef>
          <a:spcPct val="0"/>
        </a:spcBef>
        <a:spcAft>
          <a:spcPct val="0"/>
        </a:spcAft>
        <a:defRPr sz="2400">
          <a:solidFill>
            <a:srgbClr val="792993"/>
          </a:solidFill>
          <a:latin typeface="Arial Black" pitchFamily="34" charset="0"/>
        </a:defRPr>
      </a:lvl5pPr>
      <a:lvl6pPr marL="457200" algn="l" rtl="0" fontAlgn="base">
        <a:spcBef>
          <a:spcPct val="0"/>
        </a:spcBef>
        <a:spcAft>
          <a:spcPct val="0"/>
        </a:spcAft>
        <a:defRPr sz="2400">
          <a:solidFill>
            <a:srgbClr val="792993"/>
          </a:solidFill>
          <a:latin typeface="Arial Black" pitchFamily="34" charset="0"/>
        </a:defRPr>
      </a:lvl6pPr>
      <a:lvl7pPr marL="914400" algn="l" rtl="0" fontAlgn="base">
        <a:spcBef>
          <a:spcPct val="0"/>
        </a:spcBef>
        <a:spcAft>
          <a:spcPct val="0"/>
        </a:spcAft>
        <a:defRPr sz="2400">
          <a:solidFill>
            <a:srgbClr val="792993"/>
          </a:solidFill>
          <a:latin typeface="Arial Black" pitchFamily="34" charset="0"/>
        </a:defRPr>
      </a:lvl7pPr>
      <a:lvl8pPr marL="1371600" algn="l" rtl="0" fontAlgn="base">
        <a:spcBef>
          <a:spcPct val="0"/>
        </a:spcBef>
        <a:spcAft>
          <a:spcPct val="0"/>
        </a:spcAft>
        <a:defRPr sz="2400">
          <a:solidFill>
            <a:srgbClr val="792993"/>
          </a:solidFill>
          <a:latin typeface="Arial Black" pitchFamily="34" charset="0"/>
        </a:defRPr>
      </a:lvl8pPr>
      <a:lvl9pPr marL="1828800" algn="l" rtl="0" fontAlgn="base">
        <a:spcBef>
          <a:spcPct val="0"/>
        </a:spcBef>
        <a:spcAft>
          <a:spcPct val="0"/>
        </a:spcAft>
        <a:defRPr sz="2400">
          <a:solidFill>
            <a:srgbClr val="792993"/>
          </a:solidFill>
          <a:latin typeface="Arial Black"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762000" y="1371600"/>
            <a:ext cx="7391400" cy="2600712"/>
          </a:xfrm>
          <a:prstGeom prst="rect">
            <a:avLst/>
          </a:prstGeom>
          <a:noFill/>
          <a:ln w="9525">
            <a:noFill/>
            <a:miter lim="800000"/>
            <a:headEnd/>
            <a:tailEnd/>
          </a:ln>
        </p:spPr>
        <p:txBody>
          <a:bodyPr>
            <a:spAutoFit/>
          </a:bodyPr>
          <a:lstStyle/>
          <a:p>
            <a:pPr algn="ctr" defTabSz="915988">
              <a:spcBef>
                <a:spcPct val="50000"/>
              </a:spcBef>
              <a:defRPr/>
            </a:pPr>
            <a:r>
              <a:rPr lang="en-GB" sz="3200" dirty="0" smtClean="0">
                <a:latin typeface="Arial Black" pitchFamily="34" charset="0"/>
              </a:rPr>
              <a:t>Investing in Technology</a:t>
            </a:r>
          </a:p>
          <a:p>
            <a:pPr algn="ctr" defTabSz="915988">
              <a:spcBef>
                <a:spcPct val="50000"/>
              </a:spcBef>
              <a:defRPr/>
            </a:pPr>
            <a:endParaRPr lang="en-GB" sz="1400" dirty="0" smtClean="0">
              <a:latin typeface="Arial Black" pitchFamily="34" charset="0"/>
            </a:endParaRPr>
          </a:p>
          <a:p>
            <a:pPr algn="ctr" defTabSz="915988">
              <a:spcBef>
                <a:spcPct val="50000"/>
              </a:spcBef>
              <a:buFont typeface="Arial" pitchFamily="34" charset="0"/>
              <a:buChar char="•"/>
              <a:defRPr/>
            </a:pPr>
            <a:r>
              <a:rPr lang="en-GB" sz="2000" dirty="0">
                <a:solidFill>
                  <a:schemeClr val="tx1">
                    <a:lumMod val="75000"/>
                    <a:lumOff val="25000"/>
                  </a:schemeClr>
                </a:solidFill>
                <a:latin typeface="Arial" pitchFamily="34" charset="0"/>
                <a:cs typeface="Arial" pitchFamily="34" charset="0"/>
              </a:rPr>
              <a:t> Tech Investing: The Big Picture-Online (almost) Everywhere.</a:t>
            </a:r>
          </a:p>
          <a:p>
            <a:pPr algn="ctr" defTabSz="915988">
              <a:spcBef>
                <a:spcPct val="50000"/>
              </a:spcBef>
              <a:buFont typeface="Arial" pitchFamily="34" charset="0"/>
              <a:buChar char="•"/>
              <a:defRPr/>
            </a:pPr>
            <a:r>
              <a:rPr lang="en-GB" sz="2000" dirty="0">
                <a:solidFill>
                  <a:schemeClr val="tx1">
                    <a:lumMod val="75000"/>
                    <a:lumOff val="25000"/>
                  </a:schemeClr>
                </a:solidFill>
                <a:latin typeface="Arial" pitchFamily="34" charset="0"/>
                <a:cs typeface="Arial" pitchFamily="34" charset="0"/>
              </a:rPr>
              <a:t> Today’s </a:t>
            </a:r>
            <a:r>
              <a:rPr lang="en-GB" sz="2000" dirty="0" err="1">
                <a:solidFill>
                  <a:schemeClr val="tx1">
                    <a:lumMod val="75000"/>
                    <a:lumOff val="25000"/>
                  </a:schemeClr>
                </a:solidFill>
                <a:latin typeface="Arial" pitchFamily="34" charset="0"/>
                <a:cs typeface="Arial" pitchFamily="34" charset="0"/>
              </a:rPr>
              <a:t>MegaTech</a:t>
            </a:r>
            <a:r>
              <a:rPr lang="en-GB" sz="2000" dirty="0">
                <a:solidFill>
                  <a:schemeClr val="tx1">
                    <a:lumMod val="75000"/>
                    <a:lumOff val="25000"/>
                  </a:schemeClr>
                </a:solidFill>
                <a:latin typeface="Arial" pitchFamily="34" charset="0"/>
                <a:cs typeface="Arial" pitchFamily="34" charset="0"/>
              </a:rPr>
              <a:t>: The FAANGs &amp; The Nifty Nine.</a:t>
            </a:r>
          </a:p>
          <a:p>
            <a:pPr algn="ctr" defTabSz="915988">
              <a:spcBef>
                <a:spcPct val="50000"/>
              </a:spcBef>
              <a:buFont typeface="Arial" pitchFamily="34" charset="0"/>
              <a:buChar char="•"/>
              <a:defRPr/>
            </a:pPr>
            <a:r>
              <a:rPr lang="en-GB" sz="2000" dirty="0">
                <a:solidFill>
                  <a:schemeClr val="tx1">
                    <a:lumMod val="75000"/>
                    <a:lumOff val="25000"/>
                  </a:schemeClr>
                </a:solidFill>
                <a:latin typeface="Arial" pitchFamily="34" charset="0"/>
                <a:cs typeface="Arial" pitchFamily="34" charset="0"/>
              </a:rPr>
              <a:t> Tomorrow’s World: DIY Tech tools, Automation from SMBs to the Home Cooking.</a:t>
            </a:r>
            <a:endParaRPr lang="en-GB" sz="2000" i="1" dirty="0">
              <a:solidFill>
                <a:schemeClr val="tx1">
                  <a:lumMod val="75000"/>
                  <a:lumOff val="25000"/>
                </a:schemeClr>
              </a:solidFill>
              <a:latin typeface="Arial" pitchFamily="34" charset="0"/>
              <a:cs typeface="Arial" pitchFamily="34" charset="0"/>
            </a:endParaRPr>
          </a:p>
        </p:txBody>
      </p:sp>
      <p:sp>
        <p:nvSpPr>
          <p:cNvPr id="3" name="Text Box 10"/>
          <p:cNvSpPr txBox="1">
            <a:spLocks noChangeArrowheads="1"/>
          </p:cNvSpPr>
          <p:nvPr/>
        </p:nvSpPr>
        <p:spPr bwMode="auto">
          <a:xfrm>
            <a:off x="2433376" y="4234696"/>
            <a:ext cx="4038600" cy="1785104"/>
          </a:xfrm>
          <a:prstGeom prst="rect">
            <a:avLst/>
          </a:prstGeom>
          <a:noFill/>
          <a:ln w="9525">
            <a:noFill/>
            <a:miter lim="800000"/>
            <a:headEnd/>
            <a:tailEnd/>
          </a:ln>
        </p:spPr>
        <p:txBody>
          <a:bodyPr wrap="square">
            <a:spAutoFit/>
          </a:bodyPr>
          <a:lstStyle/>
          <a:p>
            <a:pPr algn="ctr" defTabSz="915988">
              <a:spcBef>
                <a:spcPct val="50000"/>
              </a:spcBef>
              <a:defRPr/>
            </a:pPr>
            <a:r>
              <a:rPr lang="en-GB" sz="2000" b="1" dirty="0" smtClean="0">
                <a:solidFill>
                  <a:schemeClr val="tx1">
                    <a:lumMod val="85000"/>
                    <a:lumOff val="15000"/>
                  </a:schemeClr>
                </a:solidFill>
                <a:latin typeface="Arial" pitchFamily="34" charset="0"/>
                <a:cs typeface="Arial" pitchFamily="34" charset="0"/>
              </a:rPr>
              <a:t>Charles Elliott </a:t>
            </a:r>
            <a:br>
              <a:rPr lang="en-GB" sz="2000" b="1" dirty="0" smtClean="0">
                <a:solidFill>
                  <a:schemeClr val="tx1">
                    <a:lumMod val="85000"/>
                    <a:lumOff val="15000"/>
                  </a:schemeClr>
                </a:solidFill>
                <a:latin typeface="Arial" pitchFamily="34" charset="0"/>
                <a:cs typeface="Arial" pitchFamily="34" charset="0"/>
              </a:rPr>
            </a:br>
            <a:r>
              <a:rPr lang="en-GB" sz="2000" b="1" dirty="0" smtClean="0">
                <a:solidFill>
                  <a:schemeClr val="tx1">
                    <a:lumMod val="85000"/>
                    <a:lumOff val="15000"/>
                  </a:schemeClr>
                </a:solidFill>
                <a:latin typeface="Arial" pitchFamily="34" charset="0"/>
                <a:cs typeface="Arial" pitchFamily="34" charset="0"/>
              </a:rPr>
              <a:t/>
            </a:r>
            <a:br>
              <a:rPr lang="en-GB" sz="2000" b="1" dirty="0" smtClean="0">
                <a:solidFill>
                  <a:schemeClr val="tx1">
                    <a:lumMod val="85000"/>
                    <a:lumOff val="15000"/>
                  </a:schemeClr>
                </a:solidFill>
                <a:latin typeface="Arial" pitchFamily="34" charset="0"/>
                <a:cs typeface="Arial" pitchFamily="34" charset="0"/>
              </a:rPr>
            </a:br>
            <a:r>
              <a:rPr lang="en-GB" dirty="0" smtClean="0">
                <a:solidFill>
                  <a:schemeClr val="tx1">
                    <a:lumMod val="85000"/>
                    <a:lumOff val="15000"/>
                  </a:schemeClr>
                </a:solidFill>
                <a:latin typeface="Arial" pitchFamily="34" charset="0"/>
                <a:cs typeface="Arial" pitchFamily="34" charset="0"/>
              </a:rPr>
              <a:t>Founder, Inflection Point Investments</a:t>
            </a:r>
            <a:br>
              <a:rPr lang="en-GB" dirty="0" smtClean="0">
                <a:solidFill>
                  <a:schemeClr val="tx1">
                    <a:lumMod val="85000"/>
                    <a:lumOff val="15000"/>
                  </a:schemeClr>
                </a:solidFill>
                <a:latin typeface="Arial" pitchFamily="34" charset="0"/>
                <a:cs typeface="Arial" pitchFamily="34" charset="0"/>
              </a:rPr>
            </a:br>
            <a:r>
              <a:rPr lang="en-GB" dirty="0" smtClean="0">
                <a:solidFill>
                  <a:schemeClr val="tx1">
                    <a:lumMod val="85000"/>
                    <a:lumOff val="15000"/>
                  </a:schemeClr>
                </a:solidFill>
                <a:latin typeface="Arial" pitchFamily="34" charset="0"/>
                <a:cs typeface="Arial" pitchFamily="34" charset="0"/>
              </a:rPr>
              <a:t/>
            </a:r>
            <a:br>
              <a:rPr lang="en-GB" dirty="0" smtClean="0">
                <a:solidFill>
                  <a:schemeClr val="tx1">
                    <a:lumMod val="85000"/>
                    <a:lumOff val="15000"/>
                  </a:schemeClr>
                </a:solidFill>
                <a:latin typeface="Arial" pitchFamily="34" charset="0"/>
                <a:cs typeface="Arial" pitchFamily="34" charset="0"/>
              </a:rPr>
            </a:br>
            <a:r>
              <a:rPr lang="en-GB" dirty="0" smtClean="0">
                <a:solidFill>
                  <a:schemeClr val="tx1">
                    <a:lumMod val="85000"/>
                    <a:lumOff val="15000"/>
                  </a:schemeClr>
                </a:solidFill>
                <a:latin typeface="Arial" pitchFamily="34" charset="0"/>
                <a:cs typeface="Arial" pitchFamily="34" charset="0"/>
              </a:rPr>
              <a:t>            </a:t>
            </a:r>
            <a:r>
              <a:rPr lang="en-GB" sz="1600" i="1" dirty="0" smtClean="0">
                <a:solidFill>
                  <a:schemeClr val="bg1">
                    <a:lumMod val="65000"/>
                  </a:schemeClr>
                </a:solidFill>
              </a:rPr>
              <a:t>charles.elliott@ipinv.com</a:t>
            </a:r>
            <a:r>
              <a:rPr lang="en-GB" sz="1600" b="1" i="1" dirty="0">
                <a:solidFill>
                  <a:srgbClr val="DBBEE4"/>
                </a:solidFill>
              </a:rPr>
              <a:t>		    	</a:t>
            </a:r>
            <a:r>
              <a:rPr lang="en-GB" sz="1600" b="1" i="1" dirty="0" smtClean="0">
                <a:solidFill>
                  <a:srgbClr val="DBBEE4"/>
                </a:solidFill>
              </a:rPr>
              <a:t>   </a:t>
            </a:r>
            <a:r>
              <a:rPr lang="en-GB" sz="1600" b="1" dirty="0">
                <a:solidFill>
                  <a:schemeClr val="bg1"/>
                </a:solidFill>
              </a:rPr>
              <a:t>	</a:t>
            </a:r>
            <a:endParaRPr lang="en-GB" sz="1600" b="1" i="1" dirty="0">
              <a:solidFill>
                <a:srgbClr val="DBBEE4"/>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3"/>
          <p:cNvSpPr txBox="1">
            <a:spLocks noChangeArrowheads="1"/>
          </p:cNvSpPr>
          <p:nvPr/>
        </p:nvSpPr>
        <p:spPr bwMode="auto">
          <a:xfrm>
            <a:off x="381000" y="304801"/>
            <a:ext cx="8305800" cy="461665"/>
          </a:xfrm>
          <a:prstGeom prst="rect">
            <a:avLst/>
          </a:prstGeom>
          <a:noFill/>
          <a:ln w="9525">
            <a:noFill/>
            <a:miter lim="800000"/>
            <a:headEnd/>
            <a:tailEnd/>
          </a:ln>
        </p:spPr>
        <p:txBody>
          <a:bodyPr>
            <a:spAutoFit/>
          </a:bodyPr>
          <a:lstStyle/>
          <a:p>
            <a:r>
              <a:rPr lang="en-GB" sz="2400" b="1" dirty="0">
                <a:solidFill>
                  <a:schemeClr val="tx1">
                    <a:lumMod val="75000"/>
                    <a:lumOff val="25000"/>
                  </a:schemeClr>
                </a:solidFill>
                <a:latin typeface="Arial" pitchFamily="34" charset="0"/>
                <a:cs typeface="Arial" pitchFamily="34" charset="0"/>
              </a:rPr>
              <a:t>U.S. </a:t>
            </a:r>
            <a:r>
              <a:rPr lang="en-GB" sz="2400" b="1" dirty="0" smtClean="0">
                <a:solidFill>
                  <a:schemeClr val="tx1">
                    <a:lumMod val="75000"/>
                    <a:lumOff val="25000"/>
                  </a:schemeClr>
                </a:solidFill>
                <a:latin typeface="Arial" pitchFamily="34" charset="0"/>
                <a:cs typeface="Arial" pitchFamily="34" charset="0"/>
              </a:rPr>
              <a:t>e-Commerce </a:t>
            </a:r>
            <a:r>
              <a:rPr lang="en-GB" sz="2400" b="1" dirty="0">
                <a:solidFill>
                  <a:schemeClr val="tx1">
                    <a:lumMod val="75000"/>
                    <a:lumOff val="25000"/>
                  </a:schemeClr>
                </a:solidFill>
                <a:latin typeface="Arial" pitchFamily="34" charset="0"/>
                <a:cs typeface="Arial" pitchFamily="34" charset="0"/>
              </a:rPr>
              <a:t>Penetration by Vertical </a:t>
            </a:r>
            <a:r>
              <a:rPr lang="en-GB" sz="2400" b="1" dirty="0" smtClean="0">
                <a:solidFill>
                  <a:schemeClr val="tx1">
                    <a:lumMod val="75000"/>
                    <a:lumOff val="25000"/>
                  </a:schemeClr>
                </a:solidFill>
                <a:latin typeface="Arial" pitchFamily="34" charset="0"/>
                <a:cs typeface="Arial" pitchFamily="34" charset="0"/>
              </a:rPr>
              <a:t>'00-'22</a:t>
            </a:r>
            <a:endParaRPr lang="en-GB" sz="2400" b="1" dirty="0">
              <a:latin typeface="Arial Black" pitchFamily="34" charset="0"/>
            </a:endParaRPr>
          </a:p>
        </p:txBody>
      </p:sp>
      <p:sp>
        <p:nvSpPr>
          <p:cNvPr id="16" name="Text Box 6"/>
          <p:cNvSpPr txBox="1">
            <a:spLocks noChangeArrowheads="1"/>
          </p:cNvSpPr>
          <p:nvPr/>
        </p:nvSpPr>
        <p:spPr bwMode="auto">
          <a:xfrm>
            <a:off x="192592" y="1251898"/>
            <a:ext cx="9144000" cy="338738"/>
          </a:xfrm>
          <a:prstGeom prst="rect">
            <a:avLst/>
          </a:prstGeom>
          <a:noFill/>
          <a:ln w="9525">
            <a:noFill/>
            <a:miter lim="800000"/>
            <a:headEnd/>
            <a:tailEnd/>
          </a:ln>
        </p:spPr>
        <p:txBody>
          <a:bodyPr wrap="square" lIns="91623" tIns="45811" rIns="91623" bIns="45811">
            <a:spAutoFit/>
          </a:bodyPr>
          <a:lstStyle/>
          <a:p>
            <a:endParaRPr lang="en-GB" sz="1600" dirty="0" smtClean="0"/>
          </a:p>
        </p:txBody>
      </p:sp>
      <p:sp>
        <p:nvSpPr>
          <p:cNvPr id="4" name="Slide Number Placeholder 2"/>
          <p:cNvSpPr>
            <a:spLocks noGrp="1"/>
          </p:cNvSpPr>
          <p:nvPr>
            <p:ph type="sldNum" sz="quarter" idx="10"/>
          </p:nvPr>
        </p:nvSpPr>
        <p:spPr/>
        <p:txBody>
          <a:bodyPr/>
          <a:lstStyle/>
          <a:p>
            <a:fld id="{C67618DD-1F03-4490-8C40-52A4D209C0EC}" type="slidenum">
              <a:rPr lang="en-GB" smtClean="0"/>
              <a:pPr/>
              <a:t>2</a:t>
            </a:fld>
            <a:endParaRPr lang="en-GB" dirty="0" smtClean="0"/>
          </a:p>
        </p:txBody>
      </p:sp>
      <p:sp>
        <p:nvSpPr>
          <p:cNvPr id="20" name="Text Box 6"/>
          <p:cNvSpPr txBox="1">
            <a:spLocks noChangeArrowheads="1"/>
          </p:cNvSpPr>
          <p:nvPr/>
        </p:nvSpPr>
        <p:spPr bwMode="auto">
          <a:xfrm>
            <a:off x="344992" y="1404298"/>
            <a:ext cx="9144000" cy="338738"/>
          </a:xfrm>
          <a:prstGeom prst="rect">
            <a:avLst/>
          </a:prstGeom>
          <a:noFill/>
          <a:ln w="9525">
            <a:noFill/>
            <a:miter lim="800000"/>
            <a:headEnd/>
            <a:tailEnd/>
          </a:ln>
        </p:spPr>
        <p:txBody>
          <a:bodyPr wrap="square" lIns="91623" tIns="45811" rIns="91623" bIns="45811">
            <a:spAutoFit/>
          </a:bodyPr>
          <a:lstStyle/>
          <a:p>
            <a:endParaRPr lang="en-GB" sz="1600" dirty="0" smtClean="0"/>
          </a:p>
        </p:txBody>
      </p:sp>
      <p:sp>
        <p:nvSpPr>
          <p:cNvPr id="23" name="Text Box 6"/>
          <p:cNvSpPr txBox="1">
            <a:spLocks noChangeArrowheads="1"/>
          </p:cNvSpPr>
          <p:nvPr/>
        </p:nvSpPr>
        <p:spPr bwMode="auto">
          <a:xfrm>
            <a:off x="609600" y="5715000"/>
            <a:ext cx="9144000" cy="338738"/>
          </a:xfrm>
          <a:prstGeom prst="rect">
            <a:avLst/>
          </a:prstGeom>
          <a:noFill/>
          <a:ln w="9525">
            <a:noFill/>
            <a:miter lim="800000"/>
            <a:headEnd/>
            <a:tailEnd/>
          </a:ln>
        </p:spPr>
        <p:txBody>
          <a:bodyPr wrap="square" lIns="91623" tIns="45811" rIns="91623" bIns="45811">
            <a:spAutoFit/>
          </a:bodyPr>
          <a:lstStyle/>
          <a:p>
            <a:endParaRPr lang="en-GB" sz="1600" dirty="0" smtClean="0"/>
          </a:p>
        </p:txBody>
      </p:sp>
      <p:sp>
        <p:nvSpPr>
          <p:cNvPr id="24" name="Text Box 6"/>
          <p:cNvSpPr txBox="1">
            <a:spLocks noChangeArrowheads="1"/>
          </p:cNvSpPr>
          <p:nvPr/>
        </p:nvSpPr>
        <p:spPr bwMode="auto">
          <a:xfrm>
            <a:off x="497392" y="1556698"/>
            <a:ext cx="9144000" cy="338738"/>
          </a:xfrm>
          <a:prstGeom prst="rect">
            <a:avLst/>
          </a:prstGeom>
          <a:noFill/>
          <a:ln w="9525">
            <a:noFill/>
            <a:miter lim="800000"/>
            <a:headEnd/>
            <a:tailEnd/>
          </a:ln>
        </p:spPr>
        <p:txBody>
          <a:bodyPr wrap="square" lIns="91623" tIns="45811" rIns="91623" bIns="45811">
            <a:spAutoFit/>
          </a:bodyPr>
          <a:lstStyle/>
          <a:p>
            <a:endParaRPr lang="en-GB" sz="1600" dirty="0" smtClean="0"/>
          </a:p>
        </p:txBody>
      </p:sp>
      <p:pic>
        <p:nvPicPr>
          <p:cNvPr id="29" name="Picture 28" descr="93939315f34323037616433372d386532612d343532302d623062352d3061633461366438323838312e6a7067@MIME-Lite-HTML-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993" y="1081087"/>
            <a:ext cx="8341808" cy="469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Text Box 6"/>
          <p:cNvSpPr txBox="1">
            <a:spLocks noChangeArrowheads="1"/>
          </p:cNvSpPr>
          <p:nvPr/>
        </p:nvSpPr>
        <p:spPr bwMode="auto">
          <a:xfrm>
            <a:off x="762000" y="5867400"/>
            <a:ext cx="7772400" cy="338738"/>
          </a:xfrm>
          <a:prstGeom prst="rect">
            <a:avLst/>
          </a:prstGeom>
          <a:noFill/>
          <a:ln w="9525">
            <a:noFill/>
            <a:miter lim="800000"/>
            <a:headEnd/>
            <a:tailEnd/>
          </a:ln>
        </p:spPr>
        <p:txBody>
          <a:bodyPr wrap="square" lIns="91623" tIns="45811" rIns="91623" bIns="45811">
            <a:spAutoFit/>
          </a:bodyPr>
          <a:lstStyle/>
          <a:p>
            <a:endParaRPr lang="en-GB" sz="1600" dirty="0" smtClean="0"/>
          </a:p>
        </p:txBody>
      </p:sp>
    </p:spTree>
    <p:extLst>
      <p:ext uri="{BB962C8B-B14F-4D97-AF65-F5344CB8AC3E}">
        <p14:creationId xmlns:p14="http://schemas.microsoft.com/office/powerpoint/2010/main" val="14189155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3"/>
          <p:cNvSpPr txBox="1">
            <a:spLocks noChangeArrowheads="1"/>
          </p:cNvSpPr>
          <p:nvPr/>
        </p:nvSpPr>
        <p:spPr bwMode="auto">
          <a:xfrm>
            <a:off x="393865" y="294169"/>
            <a:ext cx="8305800" cy="461665"/>
          </a:xfrm>
          <a:prstGeom prst="rect">
            <a:avLst/>
          </a:prstGeom>
          <a:noFill/>
          <a:ln w="9525">
            <a:noFill/>
            <a:miter lim="800000"/>
            <a:headEnd/>
            <a:tailEnd/>
          </a:ln>
        </p:spPr>
        <p:txBody>
          <a:bodyPr>
            <a:spAutoFit/>
          </a:bodyPr>
          <a:lstStyle/>
          <a:p>
            <a:r>
              <a:rPr lang="en-GB" sz="2400" dirty="0">
                <a:latin typeface="Arial Black" pitchFamily="34" charset="0"/>
              </a:rPr>
              <a:t>Each new Technology wave </a:t>
            </a:r>
            <a:r>
              <a:rPr lang="en-GB" sz="2400" dirty="0" smtClean="0">
                <a:latin typeface="Arial Black" pitchFamily="34" charset="0"/>
              </a:rPr>
              <a:t>exceeds the </a:t>
            </a:r>
            <a:r>
              <a:rPr lang="en-GB" sz="2400" dirty="0">
                <a:latin typeface="Arial Black" pitchFamily="34" charset="0"/>
              </a:rPr>
              <a:t>last</a:t>
            </a:r>
          </a:p>
        </p:txBody>
      </p:sp>
      <p:sp>
        <p:nvSpPr>
          <p:cNvPr id="16" name="Text Box 6"/>
          <p:cNvSpPr txBox="1">
            <a:spLocks noChangeArrowheads="1"/>
          </p:cNvSpPr>
          <p:nvPr/>
        </p:nvSpPr>
        <p:spPr bwMode="auto">
          <a:xfrm>
            <a:off x="304800" y="1251898"/>
            <a:ext cx="8382000" cy="3416504"/>
          </a:xfrm>
          <a:prstGeom prst="rect">
            <a:avLst/>
          </a:prstGeom>
          <a:noFill/>
          <a:ln w="9525">
            <a:noFill/>
            <a:miter lim="800000"/>
            <a:headEnd/>
            <a:tailEnd/>
          </a:ln>
        </p:spPr>
        <p:txBody>
          <a:bodyPr wrap="square" lIns="91623" tIns="45811" rIns="91623" bIns="45811">
            <a:spAutoFit/>
          </a:bodyPr>
          <a:lstStyle/>
          <a:p>
            <a:pPr marL="342900" indent="-342900">
              <a:buFont typeface="Arial" pitchFamily="34" charset="0"/>
              <a:buChar char="•"/>
            </a:pPr>
            <a:r>
              <a:rPr lang="en-GB" sz="2400" dirty="0" smtClean="0">
                <a:latin typeface="+mn-lt"/>
              </a:rPr>
              <a:t>1970s Tech winners were the mainframe Computer companies</a:t>
            </a:r>
            <a:r>
              <a:rPr lang="en-GB" sz="2400" dirty="0">
                <a:latin typeface="+mn-lt"/>
              </a:rPr>
              <a:t>.</a:t>
            </a:r>
            <a:r>
              <a:rPr lang="en-GB" sz="2400" dirty="0" smtClean="0">
                <a:latin typeface="+mn-lt"/>
              </a:rPr>
              <a:t> </a:t>
            </a:r>
            <a:r>
              <a:rPr lang="en-GB" sz="2400" dirty="0" smtClean="0"/>
              <a:t>The world has 32,000 mainframe sites. </a:t>
            </a:r>
            <a:r>
              <a:rPr lang="en-GB" sz="2400" dirty="0">
                <a:latin typeface="+mn-lt"/>
              </a:rPr>
              <a:t/>
            </a:r>
            <a:br>
              <a:rPr lang="en-GB" sz="2400" dirty="0">
                <a:latin typeface="+mn-lt"/>
              </a:rPr>
            </a:br>
            <a:endParaRPr lang="en-GB" sz="2400" dirty="0">
              <a:latin typeface="+mn-lt"/>
            </a:endParaRPr>
          </a:p>
          <a:p>
            <a:pPr marL="342900" indent="-342900">
              <a:buFont typeface="Arial" pitchFamily="34" charset="0"/>
              <a:buChar char="•"/>
            </a:pPr>
            <a:r>
              <a:rPr lang="en-GB" sz="2400" dirty="0" smtClean="0">
                <a:latin typeface="+mn-lt"/>
              </a:rPr>
              <a:t>The ‘PC’ was able to handle most mainframe tasks from the early 1980s. The PC installed base is approximately 945Mn units</a:t>
            </a:r>
            <a:br>
              <a:rPr lang="en-GB" sz="2400" dirty="0" smtClean="0">
                <a:latin typeface="+mn-lt"/>
              </a:rPr>
            </a:br>
            <a:endParaRPr lang="en-GB" sz="2400" dirty="0" smtClean="0">
              <a:latin typeface="+mn-lt"/>
            </a:endParaRPr>
          </a:p>
          <a:p>
            <a:pPr marL="342900" indent="-342900">
              <a:buFont typeface="Arial" pitchFamily="34" charset="0"/>
              <a:buChar char="•"/>
            </a:pPr>
            <a:r>
              <a:rPr lang="en-GB" sz="2400" dirty="0" smtClean="0">
                <a:latin typeface="+mn-lt"/>
              </a:rPr>
              <a:t>The Smartphone installed base is forecast to reach 3bn in 2017, 4bn by 2019.</a:t>
            </a:r>
          </a:p>
        </p:txBody>
      </p:sp>
      <p:sp>
        <p:nvSpPr>
          <p:cNvPr id="4" name="Slide Number Placeholder 2"/>
          <p:cNvSpPr>
            <a:spLocks noGrp="1"/>
          </p:cNvSpPr>
          <p:nvPr>
            <p:ph type="sldNum" sz="quarter" idx="10"/>
          </p:nvPr>
        </p:nvSpPr>
        <p:spPr>
          <a:xfrm>
            <a:off x="8610600" y="174625"/>
            <a:ext cx="381000" cy="381000"/>
          </a:xfrm>
        </p:spPr>
        <p:txBody>
          <a:bodyPr/>
          <a:lstStyle/>
          <a:p>
            <a:pPr defTabSz="866158">
              <a:defRPr/>
            </a:pPr>
            <a:fld id="{C67618DD-1F03-4490-8C40-52A4D209C0EC}" type="slidenum">
              <a:rPr lang="en-GB" smtClean="0"/>
              <a:pPr defTabSz="866158">
                <a:defRPr/>
              </a:pPr>
              <a:t>3</a:t>
            </a:fld>
            <a:endParaRPr lang="en-GB" dirty="0" smtClean="0"/>
          </a:p>
        </p:txBody>
      </p:sp>
    </p:spTree>
    <p:extLst>
      <p:ext uri="{BB962C8B-B14F-4D97-AF65-F5344CB8AC3E}">
        <p14:creationId xmlns:p14="http://schemas.microsoft.com/office/powerpoint/2010/main" val="20568058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3"/>
          <p:cNvSpPr txBox="1">
            <a:spLocks noChangeArrowheads="1"/>
          </p:cNvSpPr>
          <p:nvPr/>
        </p:nvSpPr>
        <p:spPr bwMode="auto">
          <a:xfrm>
            <a:off x="381000" y="304801"/>
            <a:ext cx="8305800" cy="461665"/>
          </a:xfrm>
          <a:prstGeom prst="rect">
            <a:avLst/>
          </a:prstGeom>
          <a:noFill/>
          <a:ln w="9525">
            <a:noFill/>
            <a:miter lim="800000"/>
            <a:headEnd/>
            <a:tailEnd/>
          </a:ln>
        </p:spPr>
        <p:txBody>
          <a:bodyPr>
            <a:spAutoFit/>
          </a:bodyPr>
          <a:lstStyle/>
          <a:p>
            <a:r>
              <a:rPr lang="en-GB" sz="2400" dirty="0" smtClean="0">
                <a:latin typeface="Arial Black" pitchFamily="34" charset="0"/>
              </a:rPr>
              <a:t>Ruthless Obsolescence</a:t>
            </a:r>
            <a:endParaRPr lang="en-GB" sz="2400" dirty="0">
              <a:latin typeface="Arial Black" pitchFamily="34" charset="0"/>
            </a:endParaRPr>
          </a:p>
        </p:txBody>
      </p:sp>
      <p:sp>
        <p:nvSpPr>
          <p:cNvPr id="16" name="Text Box 6"/>
          <p:cNvSpPr txBox="1">
            <a:spLocks noChangeArrowheads="1"/>
          </p:cNvSpPr>
          <p:nvPr/>
        </p:nvSpPr>
        <p:spPr bwMode="auto">
          <a:xfrm>
            <a:off x="321546" y="1139125"/>
            <a:ext cx="8365253" cy="6186493"/>
          </a:xfrm>
          <a:prstGeom prst="rect">
            <a:avLst/>
          </a:prstGeom>
          <a:noFill/>
          <a:ln w="9525">
            <a:noFill/>
            <a:miter lim="800000"/>
            <a:headEnd/>
            <a:tailEnd/>
          </a:ln>
        </p:spPr>
        <p:txBody>
          <a:bodyPr wrap="square" lIns="91623" tIns="45811" rIns="91623" bIns="45811">
            <a:spAutoFit/>
          </a:bodyPr>
          <a:lstStyle/>
          <a:p>
            <a:r>
              <a:rPr lang="en-GB" sz="2200" dirty="0" smtClean="0">
                <a:latin typeface="+mn-lt"/>
              </a:rPr>
              <a:t>Mainframes</a:t>
            </a:r>
          </a:p>
          <a:p>
            <a:pPr marL="342900" indent="-342900">
              <a:buFont typeface="Arial" pitchFamily="34" charset="0"/>
              <a:buChar char="•"/>
            </a:pPr>
            <a:r>
              <a:rPr lang="en-GB" sz="2200" dirty="0" smtClean="0">
                <a:latin typeface="+mn-lt"/>
              </a:rPr>
              <a:t>IBM</a:t>
            </a:r>
            <a:r>
              <a:rPr lang="en-GB" sz="2200" dirty="0">
                <a:latin typeface="+mn-lt"/>
              </a:rPr>
              <a:t>, Burroughs, UNIVAC, NCR, Control Data Corporation (CDC), and Honeywell.</a:t>
            </a:r>
            <a:r>
              <a:rPr lang="en-GB" sz="2200" dirty="0" smtClean="0">
                <a:latin typeface="+mn-lt"/>
              </a:rPr>
              <a:t/>
            </a:r>
            <a:br>
              <a:rPr lang="en-GB" sz="2200" dirty="0" smtClean="0">
                <a:latin typeface="+mn-lt"/>
              </a:rPr>
            </a:br>
            <a:endParaRPr lang="en-GB" sz="2200" dirty="0" smtClean="0">
              <a:latin typeface="+mn-lt"/>
            </a:endParaRPr>
          </a:p>
          <a:p>
            <a:r>
              <a:rPr lang="en-GB" sz="2200" dirty="0" smtClean="0">
                <a:latin typeface="+mn-lt"/>
              </a:rPr>
              <a:t>PCs:</a:t>
            </a:r>
          </a:p>
          <a:p>
            <a:pPr marL="342900" indent="-342900">
              <a:buFont typeface="Arial" pitchFamily="34" charset="0"/>
              <a:buChar char="•"/>
            </a:pPr>
            <a:r>
              <a:rPr lang="en-GB" sz="2200" dirty="0" smtClean="0">
                <a:latin typeface="+mn-lt"/>
              </a:rPr>
              <a:t>Microsoft + Intel = 90% of industry earnings 1989-2009</a:t>
            </a:r>
          </a:p>
          <a:p>
            <a:endParaRPr lang="en-GB" sz="2200" dirty="0" smtClean="0">
              <a:latin typeface="+mn-lt"/>
            </a:endParaRPr>
          </a:p>
          <a:p>
            <a:r>
              <a:rPr lang="en-GB" sz="2200" dirty="0">
                <a:latin typeface="+mn-lt"/>
              </a:rPr>
              <a:t>Smartphones:</a:t>
            </a:r>
          </a:p>
          <a:p>
            <a:pPr marL="342900" indent="-342900">
              <a:buFont typeface="Arial" pitchFamily="34" charset="0"/>
              <a:buChar char="•"/>
            </a:pPr>
            <a:r>
              <a:rPr lang="en-GB" sz="2200" dirty="0" smtClean="0">
                <a:latin typeface="+mn-lt"/>
              </a:rPr>
              <a:t>iPhone + Android dominant</a:t>
            </a:r>
            <a:endParaRPr lang="en-GB" sz="2200" dirty="0">
              <a:latin typeface="+mn-lt"/>
            </a:endParaRPr>
          </a:p>
          <a:p>
            <a:endParaRPr lang="en-GB" sz="2200" dirty="0" smtClean="0">
              <a:latin typeface="+mn-lt"/>
            </a:endParaRPr>
          </a:p>
          <a:p>
            <a:r>
              <a:rPr lang="en-GB" sz="2200" dirty="0" smtClean="0">
                <a:latin typeface="+mn-lt"/>
              </a:rPr>
              <a:t>Online Advertising :</a:t>
            </a:r>
            <a:endParaRPr lang="en-GB" sz="2200" dirty="0">
              <a:latin typeface="+mn-lt"/>
            </a:endParaRPr>
          </a:p>
          <a:p>
            <a:pPr marL="342900" indent="-342900">
              <a:buFont typeface="Arial" pitchFamily="34" charset="0"/>
              <a:buChar char="•"/>
            </a:pPr>
            <a:r>
              <a:rPr lang="en-GB" sz="2200" dirty="0" smtClean="0">
                <a:latin typeface="+mn-lt"/>
              </a:rPr>
              <a:t>Google / </a:t>
            </a:r>
            <a:r>
              <a:rPr lang="en-GB" sz="2200" dirty="0" err="1" smtClean="0">
                <a:latin typeface="+mn-lt"/>
              </a:rPr>
              <a:t>Facebook</a:t>
            </a:r>
            <a:r>
              <a:rPr lang="en-GB" sz="2200" dirty="0" smtClean="0">
                <a:latin typeface="+mn-lt"/>
              </a:rPr>
              <a:t/>
            </a:r>
            <a:br>
              <a:rPr lang="en-GB" sz="2200" dirty="0" smtClean="0">
                <a:latin typeface="+mn-lt"/>
              </a:rPr>
            </a:br>
            <a:endParaRPr lang="en-GB" sz="2200" dirty="0" smtClean="0">
              <a:latin typeface="+mn-lt"/>
            </a:endParaRPr>
          </a:p>
          <a:p>
            <a:pPr marL="342900" indent="-342900"/>
            <a:r>
              <a:rPr lang="en-GB" sz="2200" dirty="0" smtClean="0">
                <a:solidFill>
                  <a:prstClr val="black"/>
                </a:solidFill>
                <a:latin typeface="Calibri"/>
              </a:rPr>
              <a:t>Online Retailing:</a:t>
            </a:r>
          </a:p>
          <a:p>
            <a:pPr marL="342900" indent="-342900">
              <a:buFont typeface="Arial" pitchFamily="34" charset="0"/>
              <a:buChar char="•"/>
            </a:pPr>
            <a:r>
              <a:rPr lang="en-GB" sz="2200" dirty="0" smtClean="0">
                <a:solidFill>
                  <a:prstClr val="black"/>
                </a:solidFill>
                <a:latin typeface="Calibri"/>
              </a:rPr>
              <a:t>Amazon</a:t>
            </a:r>
            <a:endParaRPr lang="en-GB" sz="2200" dirty="0" smtClean="0">
              <a:latin typeface="+mn-lt"/>
            </a:endParaRPr>
          </a:p>
          <a:p>
            <a:endParaRPr lang="en-GB" sz="2200" b="1" dirty="0">
              <a:latin typeface="+mn-lt"/>
            </a:endParaRPr>
          </a:p>
          <a:p>
            <a:r>
              <a:rPr lang="en-GB" sz="2200" dirty="0" smtClean="0">
                <a:latin typeface="+mn-lt"/>
              </a:rPr>
              <a:t/>
            </a:r>
            <a:br>
              <a:rPr lang="en-GB" sz="2200" dirty="0" smtClean="0">
                <a:latin typeface="+mn-lt"/>
              </a:rPr>
            </a:br>
            <a:endParaRPr lang="en-GB" sz="2200" dirty="0" smtClean="0">
              <a:latin typeface="+mn-lt"/>
            </a:endParaRPr>
          </a:p>
        </p:txBody>
      </p:sp>
      <p:sp>
        <p:nvSpPr>
          <p:cNvPr id="4" name="Slide Number Placeholder 2"/>
          <p:cNvSpPr>
            <a:spLocks noGrp="1"/>
          </p:cNvSpPr>
          <p:nvPr>
            <p:ph type="sldNum" sz="quarter" idx="10"/>
          </p:nvPr>
        </p:nvSpPr>
        <p:spPr>
          <a:xfrm>
            <a:off x="8610600" y="174625"/>
            <a:ext cx="381000" cy="381000"/>
          </a:xfrm>
        </p:spPr>
        <p:txBody>
          <a:bodyPr/>
          <a:lstStyle/>
          <a:p>
            <a:pPr defTabSz="866158">
              <a:defRPr/>
            </a:pPr>
            <a:fld id="{C67618DD-1F03-4490-8C40-52A4D209C0EC}" type="slidenum">
              <a:rPr lang="en-GB" smtClean="0"/>
              <a:pPr defTabSz="866158">
                <a:defRPr/>
              </a:pPr>
              <a:t>4</a:t>
            </a:fld>
            <a:endParaRPr lang="en-GB" dirty="0" smtClean="0"/>
          </a:p>
        </p:txBody>
      </p:sp>
    </p:spTree>
    <p:extLst>
      <p:ext uri="{BB962C8B-B14F-4D97-AF65-F5344CB8AC3E}">
        <p14:creationId xmlns:p14="http://schemas.microsoft.com/office/powerpoint/2010/main" val="32938225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3"/>
          <p:cNvSpPr txBox="1">
            <a:spLocks noChangeArrowheads="1"/>
          </p:cNvSpPr>
          <p:nvPr/>
        </p:nvSpPr>
        <p:spPr bwMode="auto">
          <a:xfrm>
            <a:off x="381000" y="304801"/>
            <a:ext cx="8305800" cy="461665"/>
          </a:xfrm>
          <a:prstGeom prst="rect">
            <a:avLst/>
          </a:prstGeom>
          <a:noFill/>
          <a:ln w="9525">
            <a:noFill/>
            <a:miter lim="800000"/>
            <a:headEnd/>
            <a:tailEnd/>
          </a:ln>
        </p:spPr>
        <p:txBody>
          <a:bodyPr>
            <a:spAutoFit/>
          </a:bodyPr>
          <a:lstStyle/>
          <a:p>
            <a:r>
              <a:rPr lang="en-GB" sz="2400" dirty="0" smtClean="0">
                <a:latin typeface="Arial Black" pitchFamily="34" charset="0"/>
              </a:rPr>
              <a:t>Factors Driving Leadership Changes</a:t>
            </a:r>
            <a:endParaRPr lang="en-GB" sz="2400" dirty="0">
              <a:latin typeface="Arial Black" pitchFamily="34" charset="0"/>
            </a:endParaRPr>
          </a:p>
        </p:txBody>
      </p:sp>
      <p:sp>
        <p:nvSpPr>
          <p:cNvPr id="16" name="Text Box 6"/>
          <p:cNvSpPr txBox="1">
            <a:spLocks noChangeArrowheads="1"/>
          </p:cNvSpPr>
          <p:nvPr/>
        </p:nvSpPr>
        <p:spPr bwMode="auto">
          <a:xfrm>
            <a:off x="321546" y="1234435"/>
            <a:ext cx="8365253" cy="4524499"/>
          </a:xfrm>
          <a:prstGeom prst="rect">
            <a:avLst/>
          </a:prstGeom>
          <a:noFill/>
          <a:ln w="9525">
            <a:noFill/>
            <a:miter lim="800000"/>
            <a:headEnd/>
            <a:tailEnd/>
          </a:ln>
        </p:spPr>
        <p:txBody>
          <a:bodyPr wrap="square" lIns="91623" tIns="45811" rIns="91623" bIns="45811">
            <a:spAutoFit/>
          </a:bodyPr>
          <a:lstStyle/>
          <a:p>
            <a:pPr marL="342900" indent="-342900">
              <a:buFont typeface="Arial" pitchFamily="34" charset="0"/>
              <a:buChar char="•"/>
            </a:pPr>
            <a:r>
              <a:rPr lang="en-GB" sz="2400" dirty="0" smtClean="0">
                <a:latin typeface="+mn-lt"/>
              </a:rPr>
              <a:t>Incumbents hate disrupting their own models. It could mean changing the entire workforce.</a:t>
            </a:r>
          </a:p>
          <a:p>
            <a:pPr marL="342900" indent="-342900">
              <a:buFont typeface="Arial" pitchFamily="34" charset="0"/>
              <a:buChar char="•"/>
            </a:pPr>
            <a:endParaRPr lang="en-GB" sz="2400" dirty="0">
              <a:latin typeface="+mn-lt"/>
            </a:endParaRPr>
          </a:p>
          <a:p>
            <a:pPr marL="342900" indent="-342900">
              <a:buFont typeface="Arial" pitchFamily="34" charset="0"/>
              <a:buChar char="•"/>
            </a:pPr>
            <a:r>
              <a:rPr lang="en-GB" sz="2400" dirty="0" smtClean="0">
                <a:latin typeface="+mn-lt"/>
              </a:rPr>
              <a:t>Scepticism that the new product works. “Everybody thinks everybody else is doing it, hardly anybody is-and, among those…it is not safe”.</a:t>
            </a:r>
          </a:p>
          <a:p>
            <a:endParaRPr lang="en-GB" sz="2400" dirty="0" smtClean="0">
              <a:latin typeface="+mn-lt"/>
            </a:endParaRPr>
          </a:p>
          <a:p>
            <a:pPr marL="342900" indent="-342900">
              <a:buFont typeface="Arial" pitchFamily="34" charset="0"/>
              <a:buChar char="•"/>
            </a:pPr>
            <a:r>
              <a:rPr lang="en-GB" sz="2400" dirty="0" smtClean="0">
                <a:latin typeface="+mn-lt"/>
              </a:rPr>
              <a:t>“If it turns out it works-we’ll acquire it”.</a:t>
            </a:r>
          </a:p>
          <a:p>
            <a:endParaRPr lang="en-GB" sz="2400" dirty="0" smtClean="0">
              <a:latin typeface="+mn-lt"/>
            </a:endParaRPr>
          </a:p>
          <a:p>
            <a:pPr marL="342900" indent="-342900">
              <a:buFont typeface="Arial" pitchFamily="34" charset="0"/>
              <a:buChar char="•"/>
            </a:pPr>
            <a:r>
              <a:rPr lang="en-GB" sz="2400" dirty="0" smtClean="0">
                <a:latin typeface="+mn-lt"/>
              </a:rPr>
              <a:t>Result: Massive premiums paid to buy promising new leaders. The assets (especially R&amp;D engineers) typically leave, often for new start-ups.</a:t>
            </a:r>
          </a:p>
        </p:txBody>
      </p:sp>
      <p:sp>
        <p:nvSpPr>
          <p:cNvPr id="4" name="Slide Number Placeholder 2"/>
          <p:cNvSpPr>
            <a:spLocks noGrp="1"/>
          </p:cNvSpPr>
          <p:nvPr>
            <p:ph type="sldNum" sz="quarter" idx="10"/>
          </p:nvPr>
        </p:nvSpPr>
        <p:spPr>
          <a:xfrm>
            <a:off x="8610600" y="174625"/>
            <a:ext cx="381000" cy="381000"/>
          </a:xfrm>
        </p:spPr>
        <p:txBody>
          <a:bodyPr/>
          <a:lstStyle/>
          <a:p>
            <a:pPr defTabSz="866158">
              <a:defRPr/>
            </a:pPr>
            <a:fld id="{C67618DD-1F03-4490-8C40-52A4D209C0EC}" type="slidenum">
              <a:rPr lang="en-GB" smtClean="0"/>
              <a:pPr defTabSz="866158">
                <a:defRPr/>
              </a:pPr>
              <a:t>5</a:t>
            </a:fld>
            <a:endParaRPr lang="en-GB" dirty="0" smtClean="0"/>
          </a:p>
        </p:txBody>
      </p:sp>
    </p:spTree>
    <p:extLst>
      <p:ext uri="{BB962C8B-B14F-4D97-AF65-F5344CB8AC3E}">
        <p14:creationId xmlns:p14="http://schemas.microsoft.com/office/powerpoint/2010/main" val="38501868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3"/>
          <p:cNvSpPr txBox="1">
            <a:spLocks noChangeArrowheads="1"/>
          </p:cNvSpPr>
          <p:nvPr/>
        </p:nvSpPr>
        <p:spPr bwMode="auto">
          <a:xfrm>
            <a:off x="381000" y="304801"/>
            <a:ext cx="8305800" cy="830997"/>
          </a:xfrm>
          <a:prstGeom prst="rect">
            <a:avLst/>
          </a:prstGeom>
          <a:noFill/>
          <a:ln w="9525">
            <a:noFill/>
            <a:miter lim="800000"/>
            <a:headEnd/>
            <a:tailEnd/>
          </a:ln>
        </p:spPr>
        <p:txBody>
          <a:bodyPr>
            <a:spAutoFit/>
          </a:bodyPr>
          <a:lstStyle/>
          <a:p>
            <a:r>
              <a:rPr lang="en-GB" sz="2400" dirty="0" smtClean="0">
                <a:latin typeface="Arial Black" pitchFamily="34" charset="0"/>
              </a:rPr>
              <a:t>FOMO &amp; FOGEG</a:t>
            </a:r>
          </a:p>
          <a:p>
            <a:endParaRPr lang="en-GB" sz="2400" dirty="0">
              <a:latin typeface="Arial Black" pitchFamily="34" charset="0"/>
            </a:endParaRPr>
          </a:p>
        </p:txBody>
      </p:sp>
      <p:sp>
        <p:nvSpPr>
          <p:cNvPr id="4" name="Slide Number Placeholder 2"/>
          <p:cNvSpPr>
            <a:spLocks noGrp="1"/>
          </p:cNvSpPr>
          <p:nvPr>
            <p:ph type="sldNum" sz="quarter" idx="10"/>
          </p:nvPr>
        </p:nvSpPr>
        <p:spPr/>
        <p:txBody>
          <a:bodyPr/>
          <a:lstStyle/>
          <a:p>
            <a:fld id="{C67618DD-1F03-4490-8C40-52A4D209C0EC}" type="slidenum">
              <a:rPr lang="en-GB" smtClean="0"/>
              <a:pPr/>
              <a:t>6</a:t>
            </a:fld>
            <a:endParaRPr lang="en-GB" dirty="0" smtClean="0"/>
          </a:p>
        </p:txBody>
      </p:sp>
      <p:sp>
        <p:nvSpPr>
          <p:cNvPr id="7" name="Rectangle 1"/>
          <p:cNvSpPr>
            <a:spLocks noChangeArrowheads="1"/>
          </p:cNvSpPr>
          <p:nvPr/>
        </p:nvSpPr>
        <p:spPr bwMode="auto">
          <a:xfrm>
            <a:off x="1271874" y="2889424"/>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100" b="0" i="0" u="none" strike="noStrike" cap="none" normalizeH="0" baseline="0" smtClean="0">
                <a:ln>
                  <a:noFill/>
                </a:ln>
                <a:solidFill>
                  <a:schemeClr val="tx1"/>
                </a:solidFill>
                <a:effectLst/>
                <a:latin typeface="Arial" pitchFamily="34" charset="0"/>
                <a:ea typeface="Calibri" pitchFamily="34" charset="0"/>
                <a:cs typeface="Times New Roman" pitchFamily="18" charset="0"/>
              </a:rPr>
              <a:t/>
            </a:r>
            <a:br>
              <a:rPr kumimoji="0" lang="en-GB" altLang="en-US" sz="1100" b="0" i="0" u="none" strike="noStrike" cap="none" normalizeH="0" baseline="0" smtClean="0">
                <a:ln>
                  <a:noFill/>
                </a:ln>
                <a:solidFill>
                  <a:schemeClr val="tx1"/>
                </a:solidFill>
                <a:effectLst/>
                <a:latin typeface="Arial" pitchFamily="34" charset="0"/>
                <a:ea typeface="Calibri" pitchFamily="34" charset="0"/>
                <a:cs typeface="Times New Roman" pitchFamily="18" charset="0"/>
              </a:rPr>
            </a:br>
            <a:r>
              <a:rPr kumimoji="0" lang="en-GB" altLang="en-US" sz="1100" b="0" i="0" u="none" strike="noStrike" cap="none" normalizeH="0" baseline="0" smtClean="0">
                <a:ln>
                  <a:noFill/>
                </a:ln>
                <a:solidFill>
                  <a:schemeClr val="tx1"/>
                </a:solidFill>
                <a:effectLst/>
                <a:latin typeface="Arial" pitchFamily="34" charset="0"/>
                <a:ea typeface="Calibri" pitchFamily="34" charset="0"/>
                <a:cs typeface="Times New Roman" pitchFamily="18" charset="0"/>
              </a:rPr>
              <a:t/>
            </a:r>
            <a:br>
              <a:rPr kumimoji="0" lang="en-GB" altLang="en-US" sz="1100" b="0" i="0" u="none" strike="noStrike" cap="none" normalizeH="0" baseline="0" smtClean="0">
                <a:ln>
                  <a:noFill/>
                </a:ln>
                <a:solidFill>
                  <a:schemeClr val="tx1"/>
                </a:solidFill>
                <a:effectLst/>
                <a:latin typeface="Arial" pitchFamily="34" charset="0"/>
                <a:ea typeface="Calibri" pitchFamily="34" charset="0"/>
                <a:cs typeface="Times New Roman" pitchFamily="18" charset="0"/>
              </a:rPr>
            </a:br>
            <a:endParaRPr kumimoji="0" lang="en-GB"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8" name="TextBox 7"/>
          <p:cNvSpPr txBox="1"/>
          <p:nvPr/>
        </p:nvSpPr>
        <p:spPr>
          <a:xfrm>
            <a:off x="8991600" y="1600200"/>
            <a:ext cx="184731" cy="369332"/>
          </a:xfrm>
          <a:prstGeom prst="rect">
            <a:avLst/>
          </a:prstGeom>
          <a:noFill/>
        </p:spPr>
        <p:txBody>
          <a:bodyPr wrap="none" rtlCol="0">
            <a:spAutoFit/>
          </a:bodyPr>
          <a:lstStyle/>
          <a:p>
            <a:endParaRPr lang="en-GB" dirty="0"/>
          </a:p>
        </p:txBody>
      </p:sp>
      <p:sp>
        <p:nvSpPr>
          <p:cNvPr id="10" name="Rectangle 9"/>
          <p:cNvSpPr/>
          <p:nvPr/>
        </p:nvSpPr>
        <p:spPr>
          <a:xfrm>
            <a:off x="479961" y="1184649"/>
            <a:ext cx="8229600" cy="3025444"/>
          </a:xfrm>
          <a:prstGeom prst="rect">
            <a:avLst/>
          </a:prstGeom>
        </p:spPr>
        <p:txBody>
          <a:bodyPr wrap="square">
            <a:spAutoFit/>
          </a:bodyPr>
          <a:lstStyle/>
          <a:p>
            <a:pPr>
              <a:lnSpc>
                <a:spcPct val="115000"/>
              </a:lnSpc>
              <a:spcAft>
                <a:spcPts val="1000"/>
              </a:spcAft>
            </a:pPr>
            <a:r>
              <a:rPr lang="en-GB" dirty="0">
                <a:latin typeface="Calibri"/>
                <a:ea typeface="Calibri"/>
                <a:cs typeface="Times New Roman"/>
              </a:rPr>
              <a:t>Reflecting this pattern, Tech Titans often have undemanding valuations on decent growth prospects, while Emerging Tech can look very expensive. </a:t>
            </a:r>
          </a:p>
          <a:p>
            <a:pPr>
              <a:lnSpc>
                <a:spcPct val="115000"/>
              </a:lnSpc>
              <a:spcAft>
                <a:spcPts val="1000"/>
              </a:spcAft>
            </a:pPr>
            <a:r>
              <a:rPr lang="en-GB" dirty="0">
                <a:latin typeface="Calibri"/>
                <a:ea typeface="Calibri"/>
                <a:cs typeface="Times New Roman"/>
              </a:rPr>
              <a:t>High valuations on Emerging Tech are often attributed to </a:t>
            </a:r>
            <a:r>
              <a:rPr lang="en-GB" b="1" dirty="0">
                <a:latin typeface="Calibri"/>
                <a:ea typeface="Calibri"/>
                <a:cs typeface="Times New Roman"/>
              </a:rPr>
              <a:t>FOMO</a:t>
            </a:r>
            <a:r>
              <a:rPr lang="en-GB" dirty="0">
                <a:latin typeface="Calibri"/>
                <a:ea typeface="Calibri"/>
                <a:cs typeface="Times New Roman"/>
              </a:rPr>
              <a:t>: </a:t>
            </a:r>
            <a:r>
              <a:rPr lang="en-GB" b="1" dirty="0">
                <a:latin typeface="Calibri"/>
                <a:ea typeface="Calibri"/>
                <a:cs typeface="Times New Roman"/>
              </a:rPr>
              <a:t>Investor Fear of Missing Out </a:t>
            </a:r>
            <a:r>
              <a:rPr lang="en-GB" dirty="0">
                <a:latin typeface="Calibri"/>
                <a:ea typeface="Calibri"/>
                <a:cs typeface="Times New Roman"/>
              </a:rPr>
              <a:t>(on new Technologies</a:t>
            </a:r>
            <a:r>
              <a:rPr lang="en-GB" dirty="0" smtClean="0">
                <a:latin typeface="Calibri"/>
                <a:ea typeface="Calibri"/>
                <a:cs typeface="Times New Roman"/>
              </a:rPr>
              <a:t>)-however, these more often produce major earnings beats, or be acquisition targets, or both.</a:t>
            </a:r>
            <a:endParaRPr lang="en-GB" dirty="0">
              <a:latin typeface="Calibri"/>
              <a:ea typeface="Calibri"/>
              <a:cs typeface="Times New Roman"/>
            </a:endParaRPr>
          </a:p>
          <a:p>
            <a:pPr>
              <a:lnSpc>
                <a:spcPct val="115000"/>
              </a:lnSpc>
              <a:spcAft>
                <a:spcPts val="1000"/>
              </a:spcAft>
            </a:pPr>
            <a:r>
              <a:rPr lang="en-GB" dirty="0">
                <a:latin typeface="Calibri"/>
                <a:ea typeface="Calibri"/>
                <a:cs typeface="Times New Roman"/>
              </a:rPr>
              <a:t>Low valuations on maturing Tech should probably be attributed to </a:t>
            </a:r>
            <a:r>
              <a:rPr lang="en-GB" b="1" dirty="0">
                <a:latin typeface="Calibri"/>
                <a:ea typeface="Calibri"/>
                <a:cs typeface="Times New Roman"/>
              </a:rPr>
              <a:t>FOGEG:  Investor Fear of Going </a:t>
            </a:r>
            <a:r>
              <a:rPr lang="en-GB" b="1" dirty="0" smtClean="0">
                <a:latin typeface="Calibri"/>
                <a:ea typeface="Calibri"/>
                <a:cs typeface="Times New Roman"/>
              </a:rPr>
              <a:t>Ex-Growth.</a:t>
            </a:r>
          </a:p>
          <a:p>
            <a:pPr>
              <a:lnSpc>
                <a:spcPct val="115000"/>
              </a:lnSpc>
              <a:spcAft>
                <a:spcPts val="1000"/>
              </a:spcAft>
            </a:pPr>
            <a:endParaRPr lang="en-GB" b="1" dirty="0">
              <a:effectLst/>
              <a:latin typeface="Calibri"/>
              <a:ea typeface="Calibri"/>
              <a:cs typeface="Times New Roman"/>
            </a:endParaRPr>
          </a:p>
        </p:txBody>
      </p:sp>
    </p:spTree>
    <p:extLst>
      <p:ext uri="{BB962C8B-B14F-4D97-AF65-F5344CB8AC3E}">
        <p14:creationId xmlns:p14="http://schemas.microsoft.com/office/powerpoint/2010/main" val="38501868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3"/>
          <p:cNvSpPr txBox="1">
            <a:spLocks noChangeArrowheads="1"/>
          </p:cNvSpPr>
          <p:nvPr/>
        </p:nvSpPr>
        <p:spPr bwMode="auto">
          <a:xfrm>
            <a:off x="381000" y="304801"/>
            <a:ext cx="8305800" cy="461665"/>
          </a:xfrm>
          <a:prstGeom prst="rect">
            <a:avLst/>
          </a:prstGeom>
          <a:noFill/>
          <a:ln w="9525">
            <a:noFill/>
            <a:miter lim="800000"/>
            <a:headEnd/>
            <a:tailEnd/>
          </a:ln>
        </p:spPr>
        <p:txBody>
          <a:bodyPr>
            <a:spAutoFit/>
          </a:bodyPr>
          <a:lstStyle/>
          <a:p>
            <a:r>
              <a:rPr lang="en-GB" sz="2400" dirty="0" smtClean="0">
                <a:latin typeface="Arial Black" pitchFamily="34" charset="0"/>
              </a:rPr>
              <a:t>Valuations on ‘maturing’ Tech </a:t>
            </a:r>
            <a:endParaRPr lang="en-GB" sz="2400" dirty="0">
              <a:latin typeface="Arial Black" pitchFamily="34" charset="0"/>
            </a:endParaRPr>
          </a:p>
        </p:txBody>
      </p:sp>
      <p:sp>
        <p:nvSpPr>
          <p:cNvPr id="4" name="Slide Number Placeholder 2"/>
          <p:cNvSpPr>
            <a:spLocks noGrp="1"/>
          </p:cNvSpPr>
          <p:nvPr>
            <p:ph type="sldNum" sz="quarter" idx="10"/>
          </p:nvPr>
        </p:nvSpPr>
        <p:spPr>
          <a:xfrm>
            <a:off x="8610600" y="174625"/>
            <a:ext cx="381000" cy="381000"/>
          </a:xfrm>
        </p:spPr>
        <p:txBody>
          <a:bodyPr/>
          <a:lstStyle/>
          <a:p>
            <a:pPr defTabSz="866158">
              <a:defRPr/>
            </a:pPr>
            <a:fld id="{C67618DD-1F03-4490-8C40-52A4D209C0EC}" type="slidenum">
              <a:rPr lang="en-GB" smtClean="0"/>
              <a:pPr defTabSz="866158">
                <a:defRPr/>
              </a:pPr>
              <a:t>7</a:t>
            </a:fld>
            <a:endParaRPr lang="en-GB" dirty="0" smtClean="0"/>
          </a:p>
        </p:txBody>
      </p:sp>
      <p:graphicFrame>
        <p:nvGraphicFramePr>
          <p:cNvPr id="3" name="Table 2"/>
          <p:cNvGraphicFramePr>
            <a:graphicFrameLocks noGrp="1"/>
          </p:cNvGraphicFramePr>
          <p:nvPr>
            <p:extLst>
              <p:ext uri="{D42A27DB-BD31-4B8C-83A1-F6EECF244321}">
                <p14:modId xmlns:p14="http://schemas.microsoft.com/office/powerpoint/2010/main" val="3764428121"/>
              </p:ext>
            </p:extLst>
          </p:nvPr>
        </p:nvGraphicFramePr>
        <p:xfrm>
          <a:off x="800099" y="1447800"/>
          <a:ext cx="7467601" cy="4910938"/>
        </p:xfrm>
        <a:graphic>
          <a:graphicData uri="http://schemas.openxmlformats.org/drawingml/2006/table">
            <a:tbl>
              <a:tblPr/>
              <a:tblGrid>
                <a:gridCol w="1460898"/>
                <a:gridCol w="680807"/>
                <a:gridCol w="921926"/>
                <a:gridCol w="712720"/>
                <a:gridCol w="712720"/>
                <a:gridCol w="2978530"/>
              </a:tblGrid>
              <a:tr h="1314521">
                <a:tc>
                  <a:txBody>
                    <a:bodyPr/>
                    <a:lstStyle/>
                    <a:p>
                      <a:pPr algn="l" fontAlgn="b"/>
                      <a:endParaRPr lang="en-GB" sz="1100" b="1"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1"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1"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1"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1"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en-GB" sz="1100" b="1" i="0" u="none" strike="noStrike" dirty="0">
                        <a:solidFill>
                          <a:srgbClr val="000000"/>
                        </a:solidFill>
                        <a:effectLst/>
                        <a:latin typeface="Calibri"/>
                      </a:endParaRPr>
                    </a:p>
                  </a:txBody>
                  <a:tcPr marL="9525" marR="9525" marT="9525" marB="0" anchor="b">
                    <a:lnL>
                      <a:noFill/>
                    </a:lnL>
                    <a:lnR>
                      <a:noFill/>
                    </a:lnR>
                    <a:lnT>
                      <a:noFill/>
                    </a:lnT>
                    <a:lnB>
                      <a:noFill/>
                    </a:lnB>
                  </a:tcPr>
                </a:tc>
              </a:tr>
              <a:tr h="199801">
                <a:tc>
                  <a:txBody>
                    <a:bodyPr/>
                    <a:lstStyle/>
                    <a:p>
                      <a:pPr algn="l"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r>
              <a:tr h="199801">
                <a:tc>
                  <a:txBody>
                    <a:bodyPr/>
                    <a:lstStyle/>
                    <a:p>
                      <a:pPr algn="l"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r>
              <a:tr h="199801">
                <a:tc>
                  <a:txBody>
                    <a:bodyPr/>
                    <a:lstStyle/>
                    <a:p>
                      <a:pPr algn="l"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r>
              <a:tr h="199801">
                <a:tc>
                  <a:txBody>
                    <a:bodyPr/>
                    <a:lstStyle/>
                    <a:p>
                      <a:pPr algn="l"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r>
              <a:tr h="199801">
                <a:tc>
                  <a:txBody>
                    <a:bodyPr/>
                    <a:lstStyle/>
                    <a:p>
                      <a:pPr algn="l"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r>
              <a:tr h="199801">
                <a:tc>
                  <a:txBody>
                    <a:bodyPr/>
                    <a:lstStyle/>
                    <a:p>
                      <a:pPr algn="l" fontAlgn="b"/>
                      <a:endParaRPr lang="en-GB" sz="1100" b="1"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r>
              <a:tr h="199801">
                <a:tc>
                  <a:txBody>
                    <a:bodyPr/>
                    <a:lstStyle/>
                    <a:p>
                      <a:pPr algn="l"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r>
              <a:tr h="199801">
                <a:tc>
                  <a:txBody>
                    <a:bodyPr/>
                    <a:lstStyle/>
                    <a:p>
                      <a:pPr algn="l"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r>
              <a:tr h="199801">
                <a:tc>
                  <a:txBody>
                    <a:bodyPr/>
                    <a:lstStyle/>
                    <a:p>
                      <a:pPr algn="l"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r>
              <a:tr h="199801">
                <a:tc>
                  <a:txBody>
                    <a:bodyPr/>
                    <a:lstStyle/>
                    <a:p>
                      <a:pPr algn="l"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r>
              <a:tr h="199801">
                <a:tc>
                  <a:txBody>
                    <a:bodyPr/>
                    <a:lstStyle/>
                    <a:p>
                      <a:pPr algn="l"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r>
              <a:tr h="199801">
                <a:tc>
                  <a:txBody>
                    <a:bodyPr/>
                    <a:lstStyle/>
                    <a:p>
                      <a:pPr algn="l"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r>
              <a:tr h="199801">
                <a:tc>
                  <a:txBody>
                    <a:bodyPr/>
                    <a:lstStyle/>
                    <a:p>
                      <a:pPr algn="l"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en-GB" sz="1100" b="0" i="0" u="none" strike="noStrike" dirty="0">
                        <a:solidFill>
                          <a:srgbClr val="000000"/>
                        </a:solidFill>
                        <a:effectLst/>
                        <a:latin typeface="Calibri"/>
                      </a:endParaRPr>
                    </a:p>
                  </a:txBody>
                  <a:tcPr marL="9525" marR="9525" marT="9525" marB="0" anchor="b">
                    <a:lnL>
                      <a:noFill/>
                    </a:lnL>
                    <a:lnR>
                      <a:noFill/>
                    </a:lnR>
                    <a:lnT>
                      <a:noFill/>
                    </a:lnT>
                    <a:lnB>
                      <a:noFill/>
                    </a:lnB>
                  </a:tcPr>
                </a:tc>
              </a:tr>
              <a:tr h="199801">
                <a:tc>
                  <a:txBody>
                    <a:bodyPr/>
                    <a:lstStyle/>
                    <a:p>
                      <a:pPr algn="l"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1"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en-GB" sz="1100" b="0" i="0" u="none" strike="noStrike" dirty="0">
                        <a:solidFill>
                          <a:srgbClr val="000000"/>
                        </a:solidFill>
                        <a:effectLst/>
                        <a:latin typeface="Calibri"/>
                      </a:endParaRPr>
                    </a:p>
                  </a:txBody>
                  <a:tcPr marL="9525" marR="9525" marT="9525" marB="0" anchor="b">
                    <a:lnL>
                      <a:noFill/>
                    </a:lnL>
                    <a:lnR>
                      <a:noFill/>
                    </a:lnR>
                    <a:lnT>
                      <a:noFill/>
                    </a:lnT>
                    <a:lnB>
                      <a:noFill/>
                    </a:lnB>
                  </a:tcPr>
                </a:tc>
              </a:tr>
              <a:tr h="199801">
                <a:tc>
                  <a:txBody>
                    <a:bodyPr/>
                    <a:lstStyle/>
                    <a:p>
                      <a:pPr algn="l"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en-GB" sz="1100" b="0" i="0" u="none" strike="noStrike" dirty="0">
                        <a:solidFill>
                          <a:srgbClr val="000000"/>
                        </a:solidFill>
                        <a:effectLst/>
                        <a:latin typeface="Calibri"/>
                      </a:endParaRPr>
                    </a:p>
                  </a:txBody>
                  <a:tcPr marL="9525" marR="9525" marT="9525" marB="0" anchor="b">
                    <a:lnL>
                      <a:noFill/>
                    </a:lnL>
                    <a:lnR>
                      <a:noFill/>
                    </a:lnR>
                    <a:lnT>
                      <a:noFill/>
                    </a:lnT>
                    <a:lnB>
                      <a:noFill/>
                    </a:lnB>
                  </a:tcPr>
                </a:tc>
              </a:tr>
              <a:tr h="199801">
                <a:tc>
                  <a:txBody>
                    <a:bodyPr/>
                    <a:lstStyle/>
                    <a:p>
                      <a:pPr algn="l"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en-GB" sz="1100" b="0" i="0" u="none" strike="noStrike" dirty="0">
                        <a:solidFill>
                          <a:srgbClr val="000000"/>
                        </a:solidFill>
                        <a:effectLst/>
                        <a:latin typeface="Calibri"/>
                      </a:endParaRPr>
                    </a:p>
                  </a:txBody>
                  <a:tcPr marL="9525" marR="9525" marT="9525" marB="0" anchor="b">
                    <a:lnL>
                      <a:noFill/>
                    </a:lnL>
                    <a:lnR>
                      <a:noFill/>
                    </a:lnR>
                    <a:lnT>
                      <a:noFill/>
                    </a:lnT>
                    <a:lnB>
                      <a:noFill/>
                    </a:lnB>
                  </a:tcPr>
                </a:tc>
              </a:tr>
              <a:tr h="399601">
                <a:tc>
                  <a:txBody>
                    <a:bodyPr/>
                    <a:lstStyle/>
                    <a:p>
                      <a:pPr algn="l"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GB" sz="1100" b="1"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en-GB" sz="1100" b="0" i="0" u="none" strike="noStrike" dirty="0">
                        <a:solidFill>
                          <a:srgbClr val="000000"/>
                        </a:solidFill>
                        <a:effectLst/>
                        <a:latin typeface="Calibri"/>
                      </a:endParaRPr>
                    </a:p>
                  </a:txBody>
                  <a:tcPr marL="9525" marR="9525" marT="9525" marB="0" anchor="b">
                    <a:lnL>
                      <a:noFill/>
                    </a:lnL>
                    <a:lnR>
                      <a:noFill/>
                    </a:lnR>
                    <a:lnT>
                      <a:noFill/>
                    </a:lnT>
                    <a:lnB>
                      <a:noFill/>
                    </a:lnB>
                  </a:tcPr>
                </a:tc>
              </a:tr>
            </a:tbl>
          </a:graphicData>
        </a:graphic>
      </p:graphicFrame>
      <p:pic>
        <p:nvPicPr>
          <p:cNvPr id="307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294824"/>
            <a:ext cx="7448550" cy="4724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01868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3"/>
          <p:cNvSpPr txBox="1">
            <a:spLocks noChangeArrowheads="1"/>
          </p:cNvSpPr>
          <p:nvPr/>
        </p:nvSpPr>
        <p:spPr bwMode="auto">
          <a:xfrm>
            <a:off x="381000" y="304801"/>
            <a:ext cx="8305800" cy="461665"/>
          </a:xfrm>
          <a:prstGeom prst="rect">
            <a:avLst/>
          </a:prstGeom>
          <a:noFill/>
          <a:ln w="9525">
            <a:noFill/>
            <a:miter lim="800000"/>
            <a:headEnd/>
            <a:tailEnd/>
          </a:ln>
        </p:spPr>
        <p:txBody>
          <a:bodyPr>
            <a:spAutoFit/>
          </a:bodyPr>
          <a:lstStyle/>
          <a:p>
            <a:r>
              <a:rPr lang="en-GB" sz="2400" dirty="0" smtClean="0">
                <a:latin typeface="Arial Black" pitchFamily="34" charset="0"/>
              </a:rPr>
              <a:t>New </a:t>
            </a:r>
            <a:r>
              <a:rPr lang="en-GB" sz="2400" dirty="0" err="1" smtClean="0">
                <a:latin typeface="Arial Black" pitchFamily="34" charset="0"/>
              </a:rPr>
              <a:t>MegaTech</a:t>
            </a:r>
            <a:r>
              <a:rPr lang="en-GB" sz="2400" dirty="0" smtClean="0">
                <a:latin typeface="Arial Black" pitchFamily="34" charset="0"/>
              </a:rPr>
              <a:t> Trends</a:t>
            </a:r>
            <a:endParaRPr lang="en-GB" sz="2400" dirty="0">
              <a:latin typeface="Arial Black" pitchFamily="34" charset="0"/>
            </a:endParaRPr>
          </a:p>
        </p:txBody>
      </p:sp>
      <p:sp>
        <p:nvSpPr>
          <p:cNvPr id="16" name="Text Box 6"/>
          <p:cNvSpPr txBox="1">
            <a:spLocks noChangeArrowheads="1"/>
          </p:cNvSpPr>
          <p:nvPr/>
        </p:nvSpPr>
        <p:spPr bwMode="auto">
          <a:xfrm>
            <a:off x="321546" y="1155258"/>
            <a:ext cx="8365253" cy="461849"/>
          </a:xfrm>
          <a:prstGeom prst="rect">
            <a:avLst/>
          </a:prstGeom>
          <a:noFill/>
          <a:ln w="9525">
            <a:noFill/>
            <a:miter lim="800000"/>
            <a:headEnd/>
            <a:tailEnd/>
          </a:ln>
        </p:spPr>
        <p:txBody>
          <a:bodyPr wrap="square" lIns="91623" tIns="45811" rIns="91623" bIns="45811">
            <a:spAutoFit/>
          </a:bodyPr>
          <a:lstStyle/>
          <a:p>
            <a:r>
              <a:rPr lang="en-GB" sz="2400" b="1" dirty="0" smtClean="0">
                <a:latin typeface="+mn-lt"/>
              </a:rPr>
              <a:t>Up to 2020</a:t>
            </a:r>
          </a:p>
        </p:txBody>
      </p:sp>
      <p:sp>
        <p:nvSpPr>
          <p:cNvPr id="4" name="Slide Number Placeholder 2"/>
          <p:cNvSpPr>
            <a:spLocks noGrp="1"/>
          </p:cNvSpPr>
          <p:nvPr>
            <p:ph type="sldNum" sz="quarter" idx="10"/>
          </p:nvPr>
        </p:nvSpPr>
        <p:spPr>
          <a:xfrm>
            <a:off x="8610600" y="174625"/>
            <a:ext cx="381000" cy="381000"/>
          </a:xfrm>
        </p:spPr>
        <p:txBody>
          <a:bodyPr/>
          <a:lstStyle/>
          <a:p>
            <a:pPr defTabSz="866158">
              <a:defRPr/>
            </a:pPr>
            <a:fld id="{C67618DD-1F03-4490-8C40-52A4D209C0EC}" type="slidenum">
              <a:rPr lang="en-GB" smtClean="0"/>
              <a:pPr defTabSz="866158">
                <a:defRPr/>
              </a:pPr>
              <a:t>8</a:t>
            </a:fld>
            <a:endParaRPr lang="en-GB" dirty="0" smtClean="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8778" y="1828800"/>
            <a:ext cx="7310243" cy="3200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01868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3"/>
          <p:cNvSpPr txBox="1">
            <a:spLocks noChangeArrowheads="1"/>
          </p:cNvSpPr>
          <p:nvPr/>
        </p:nvSpPr>
        <p:spPr bwMode="auto">
          <a:xfrm>
            <a:off x="381000" y="304800"/>
            <a:ext cx="8305800" cy="461665"/>
          </a:xfrm>
          <a:prstGeom prst="rect">
            <a:avLst/>
          </a:prstGeom>
          <a:noFill/>
          <a:ln w="9525">
            <a:noFill/>
            <a:miter lim="800000"/>
            <a:headEnd/>
            <a:tailEnd/>
          </a:ln>
        </p:spPr>
        <p:txBody>
          <a:bodyPr>
            <a:spAutoFit/>
          </a:bodyPr>
          <a:lstStyle/>
          <a:p>
            <a:r>
              <a:rPr lang="en-GB" sz="2400" dirty="0" smtClean="0">
                <a:latin typeface="Arial Black" pitchFamily="34" charset="0"/>
              </a:rPr>
              <a:t>Small to 2020, Big Beyond</a:t>
            </a:r>
            <a:endParaRPr lang="en-GB" sz="2400" dirty="0">
              <a:latin typeface="Arial Black" pitchFamily="34" charset="0"/>
            </a:endParaRPr>
          </a:p>
        </p:txBody>
      </p:sp>
      <p:sp>
        <p:nvSpPr>
          <p:cNvPr id="4" name="Slide Number Placeholder 2"/>
          <p:cNvSpPr>
            <a:spLocks noGrp="1"/>
          </p:cNvSpPr>
          <p:nvPr>
            <p:ph type="sldNum" sz="quarter" idx="10"/>
          </p:nvPr>
        </p:nvSpPr>
        <p:spPr>
          <a:xfrm>
            <a:off x="8610600" y="174625"/>
            <a:ext cx="381000" cy="381000"/>
          </a:xfrm>
        </p:spPr>
        <p:txBody>
          <a:bodyPr/>
          <a:lstStyle/>
          <a:p>
            <a:pPr defTabSz="866158">
              <a:defRPr/>
            </a:pPr>
            <a:fld id="{C67618DD-1F03-4490-8C40-52A4D209C0EC}" type="slidenum">
              <a:rPr lang="en-GB" smtClean="0"/>
              <a:pPr defTabSz="866158">
                <a:defRPr/>
              </a:pPr>
              <a:t>9</a:t>
            </a:fld>
            <a:endParaRPr lang="en-GB" dirty="0" smtClean="0"/>
          </a:p>
        </p:txBody>
      </p:sp>
      <p:sp>
        <p:nvSpPr>
          <p:cNvPr id="3" name="Rectangle 2"/>
          <p:cNvSpPr/>
          <p:nvPr/>
        </p:nvSpPr>
        <p:spPr>
          <a:xfrm>
            <a:off x="838200" y="1312267"/>
            <a:ext cx="6934200" cy="2959272"/>
          </a:xfrm>
          <a:prstGeom prst="rect">
            <a:avLst/>
          </a:prstGeom>
        </p:spPr>
        <p:txBody>
          <a:bodyPr wrap="square">
            <a:spAutoFit/>
          </a:bodyPr>
          <a:lstStyle/>
          <a:p>
            <a:pPr marL="342900" lvl="0" indent="-342900">
              <a:lnSpc>
                <a:spcPct val="115000"/>
              </a:lnSpc>
              <a:spcAft>
                <a:spcPts val="0"/>
              </a:spcAft>
              <a:buFont typeface="Symbol"/>
              <a:buChar char=""/>
            </a:pPr>
            <a:r>
              <a:rPr lang="en-GB" dirty="0">
                <a:latin typeface="Calibri"/>
                <a:ea typeface="Calibri"/>
                <a:cs typeface="Times New Roman"/>
              </a:rPr>
              <a:t>Electric Vehicles, Driverless Cars, Flying Cars: Apple, Google, Tesla &amp; </a:t>
            </a:r>
            <a:r>
              <a:rPr lang="en-GB" dirty="0" err="1">
                <a:latin typeface="Calibri"/>
                <a:ea typeface="Calibri"/>
                <a:cs typeface="Times New Roman"/>
              </a:rPr>
              <a:t>Uber</a:t>
            </a:r>
            <a:r>
              <a:rPr lang="en-GB" dirty="0">
                <a:latin typeface="Calibri"/>
                <a:ea typeface="Calibri"/>
                <a:cs typeface="Times New Roman"/>
              </a:rPr>
              <a:t>  disrupt conventional car makers. Their advantages:</a:t>
            </a:r>
          </a:p>
          <a:p>
            <a:pPr marL="457200">
              <a:lnSpc>
                <a:spcPct val="115000"/>
              </a:lnSpc>
              <a:spcAft>
                <a:spcPts val="0"/>
              </a:spcAft>
            </a:pPr>
            <a:r>
              <a:rPr lang="en-GB" dirty="0">
                <a:latin typeface="Calibri"/>
                <a:ea typeface="Calibri"/>
                <a:cs typeface="Times New Roman"/>
              </a:rPr>
              <a:t> </a:t>
            </a:r>
          </a:p>
          <a:p>
            <a:pPr marL="742950" lvl="1" indent="-285750">
              <a:lnSpc>
                <a:spcPct val="115000"/>
              </a:lnSpc>
              <a:spcAft>
                <a:spcPts val="0"/>
              </a:spcAft>
              <a:buFont typeface="Courier New"/>
              <a:buChar char="o"/>
            </a:pPr>
            <a:r>
              <a:rPr lang="en-GB" dirty="0">
                <a:latin typeface="Calibri"/>
                <a:ea typeface="Calibri"/>
                <a:cs typeface="Times New Roman"/>
              </a:rPr>
              <a:t>Battery price/power (Tesla)</a:t>
            </a:r>
          </a:p>
          <a:p>
            <a:pPr marL="742950" lvl="1" indent="-285750">
              <a:lnSpc>
                <a:spcPct val="115000"/>
              </a:lnSpc>
              <a:spcAft>
                <a:spcPts val="0"/>
              </a:spcAft>
              <a:buFont typeface="Courier New"/>
              <a:buChar char="o"/>
            </a:pPr>
            <a:r>
              <a:rPr lang="en-GB" dirty="0">
                <a:latin typeface="Calibri"/>
                <a:ea typeface="Calibri"/>
                <a:cs typeface="Times New Roman"/>
              </a:rPr>
              <a:t>Software capabilities (Apple, </a:t>
            </a:r>
            <a:r>
              <a:rPr lang="en-GB" dirty="0" err="1" smtClean="0">
                <a:latin typeface="Calibri"/>
                <a:ea typeface="Calibri"/>
                <a:cs typeface="Times New Roman"/>
              </a:rPr>
              <a:t>Google,Tesla</a:t>
            </a:r>
            <a:r>
              <a:rPr lang="en-GB" dirty="0">
                <a:latin typeface="Calibri"/>
                <a:ea typeface="Calibri"/>
                <a:cs typeface="Times New Roman"/>
              </a:rPr>
              <a:t>)</a:t>
            </a:r>
          </a:p>
          <a:p>
            <a:pPr marL="742950" lvl="1" indent="-285750">
              <a:lnSpc>
                <a:spcPct val="115000"/>
              </a:lnSpc>
              <a:spcAft>
                <a:spcPts val="0"/>
              </a:spcAft>
              <a:buFont typeface="Courier New"/>
              <a:buChar char="o"/>
            </a:pPr>
            <a:r>
              <a:rPr lang="en-GB" dirty="0">
                <a:latin typeface="Calibri"/>
                <a:ea typeface="Calibri"/>
                <a:cs typeface="Times New Roman"/>
              </a:rPr>
              <a:t>High utilisation capability (</a:t>
            </a:r>
            <a:r>
              <a:rPr lang="en-GB" dirty="0" err="1">
                <a:latin typeface="Calibri"/>
                <a:ea typeface="Calibri"/>
                <a:cs typeface="Times New Roman"/>
              </a:rPr>
              <a:t>Uber</a:t>
            </a:r>
            <a:r>
              <a:rPr lang="en-GB" dirty="0">
                <a:latin typeface="Calibri"/>
                <a:ea typeface="Calibri"/>
                <a:cs typeface="Times New Roman"/>
              </a:rPr>
              <a:t>, car-share companies)</a:t>
            </a:r>
          </a:p>
          <a:p>
            <a:pPr marL="457200">
              <a:lnSpc>
                <a:spcPct val="115000"/>
              </a:lnSpc>
              <a:spcAft>
                <a:spcPts val="0"/>
              </a:spcAft>
            </a:pPr>
            <a:r>
              <a:rPr lang="en-GB" dirty="0">
                <a:latin typeface="Calibri"/>
                <a:ea typeface="Calibri"/>
                <a:cs typeface="Times New Roman"/>
              </a:rPr>
              <a:t> </a:t>
            </a:r>
          </a:p>
          <a:p>
            <a:pPr marL="342900" lvl="0" indent="-342900">
              <a:lnSpc>
                <a:spcPct val="115000"/>
              </a:lnSpc>
              <a:spcAft>
                <a:spcPts val="1000"/>
              </a:spcAft>
              <a:buFont typeface="Symbol"/>
              <a:buChar char=""/>
            </a:pPr>
            <a:r>
              <a:rPr lang="en-GB" dirty="0">
                <a:latin typeface="Calibri"/>
                <a:ea typeface="Calibri"/>
                <a:cs typeface="Times New Roman"/>
              </a:rPr>
              <a:t>Artificial Intelligence, Machine Learning, Voice Recognition, Virtual Reality-evolving well now, but beware ‘hype’.</a:t>
            </a:r>
            <a:endParaRPr lang="en-GB" dirty="0">
              <a:effectLst/>
              <a:latin typeface="Calibri"/>
              <a:ea typeface="Calibri"/>
              <a:cs typeface="Times New Roman"/>
            </a:endParaRPr>
          </a:p>
        </p:txBody>
      </p:sp>
    </p:spTree>
    <p:extLst>
      <p:ext uri="{BB962C8B-B14F-4D97-AF65-F5344CB8AC3E}">
        <p14:creationId xmlns:p14="http://schemas.microsoft.com/office/powerpoint/2010/main" val="38501868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3"/>
          <p:cNvSpPr txBox="1">
            <a:spLocks noChangeArrowheads="1"/>
          </p:cNvSpPr>
          <p:nvPr/>
        </p:nvSpPr>
        <p:spPr bwMode="auto">
          <a:xfrm>
            <a:off x="381000" y="304801"/>
            <a:ext cx="8305800" cy="461665"/>
          </a:xfrm>
          <a:prstGeom prst="rect">
            <a:avLst/>
          </a:prstGeom>
          <a:noFill/>
          <a:ln w="9525">
            <a:noFill/>
            <a:miter lim="800000"/>
            <a:headEnd/>
            <a:tailEnd/>
          </a:ln>
        </p:spPr>
        <p:txBody>
          <a:bodyPr>
            <a:spAutoFit/>
          </a:bodyPr>
          <a:lstStyle/>
          <a:p>
            <a:r>
              <a:rPr lang="en-GB" sz="2400" dirty="0" smtClean="0">
                <a:latin typeface="Arial Black" pitchFamily="34" charset="0"/>
              </a:rPr>
              <a:t>New Issues &amp; Risks</a:t>
            </a:r>
            <a:endParaRPr lang="en-GB" sz="2400" dirty="0">
              <a:latin typeface="Arial Black" pitchFamily="34" charset="0"/>
            </a:endParaRPr>
          </a:p>
        </p:txBody>
      </p:sp>
      <p:sp>
        <p:nvSpPr>
          <p:cNvPr id="4" name="Slide Number Placeholder 2"/>
          <p:cNvSpPr>
            <a:spLocks noGrp="1"/>
          </p:cNvSpPr>
          <p:nvPr>
            <p:ph type="sldNum" sz="quarter" idx="10"/>
          </p:nvPr>
        </p:nvSpPr>
        <p:spPr>
          <a:xfrm>
            <a:off x="8610600" y="174625"/>
            <a:ext cx="381000" cy="381000"/>
          </a:xfrm>
        </p:spPr>
        <p:txBody>
          <a:bodyPr/>
          <a:lstStyle/>
          <a:p>
            <a:pPr defTabSz="866158">
              <a:defRPr/>
            </a:pPr>
            <a:fld id="{C67618DD-1F03-4490-8C40-52A4D209C0EC}" type="slidenum">
              <a:rPr lang="en-GB" smtClean="0"/>
              <a:pPr defTabSz="866158">
                <a:defRPr/>
              </a:pPr>
              <a:t>10</a:t>
            </a:fld>
            <a:endParaRPr lang="en-GB" dirty="0" smtClean="0"/>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1295400"/>
            <a:ext cx="7467599"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01868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3"/>
          <p:cNvSpPr txBox="1">
            <a:spLocks noChangeArrowheads="1"/>
          </p:cNvSpPr>
          <p:nvPr/>
        </p:nvSpPr>
        <p:spPr bwMode="auto">
          <a:xfrm>
            <a:off x="381000" y="304801"/>
            <a:ext cx="8305800" cy="461665"/>
          </a:xfrm>
          <a:prstGeom prst="rect">
            <a:avLst/>
          </a:prstGeom>
          <a:noFill/>
          <a:ln w="9525">
            <a:noFill/>
            <a:miter lim="800000"/>
            <a:headEnd/>
            <a:tailEnd/>
          </a:ln>
        </p:spPr>
        <p:txBody>
          <a:bodyPr>
            <a:spAutoFit/>
          </a:bodyPr>
          <a:lstStyle/>
          <a:p>
            <a:r>
              <a:rPr lang="en-GB" sz="2400" dirty="0" smtClean="0">
                <a:latin typeface="Arial Black" pitchFamily="34" charset="0"/>
              </a:rPr>
              <a:t>Stock Picks</a:t>
            </a:r>
            <a:endParaRPr lang="en-GB" sz="2400" dirty="0">
              <a:latin typeface="Arial Black" pitchFamily="34" charset="0"/>
            </a:endParaRPr>
          </a:p>
        </p:txBody>
      </p:sp>
      <p:sp>
        <p:nvSpPr>
          <p:cNvPr id="16" name="Text Box 6"/>
          <p:cNvSpPr txBox="1">
            <a:spLocks noChangeArrowheads="1"/>
          </p:cNvSpPr>
          <p:nvPr/>
        </p:nvSpPr>
        <p:spPr bwMode="auto">
          <a:xfrm>
            <a:off x="152400" y="766466"/>
            <a:ext cx="8365253" cy="3785835"/>
          </a:xfrm>
          <a:prstGeom prst="rect">
            <a:avLst/>
          </a:prstGeom>
          <a:noFill/>
          <a:ln w="9525">
            <a:noFill/>
            <a:miter lim="800000"/>
            <a:headEnd/>
            <a:tailEnd/>
          </a:ln>
        </p:spPr>
        <p:txBody>
          <a:bodyPr wrap="square" lIns="91623" tIns="45811" rIns="91623" bIns="45811">
            <a:spAutoFit/>
          </a:bodyPr>
          <a:lstStyle/>
          <a:p>
            <a:pPr marL="342900" indent="-342900">
              <a:buFont typeface="Arial" pitchFamily="34" charset="0"/>
              <a:buChar char="•"/>
            </a:pPr>
            <a:r>
              <a:rPr lang="en-GB" sz="2400" dirty="0" smtClean="0">
                <a:latin typeface="+mn-lt"/>
              </a:rPr>
              <a:t>Tech Titans: </a:t>
            </a:r>
          </a:p>
          <a:p>
            <a:pPr marL="800100" lvl="1" indent="-342900">
              <a:buFont typeface="Arial" pitchFamily="34" charset="0"/>
              <a:buChar char="•"/>
            </a:pPr>
            <a:r>
              <a:rPr lang="en-GB" sz="2400" dirty="0" smtClean="0">
                <a:latin typeface="+mn-lt"/>
              </a:rPr>
              <a:t>Amazon for the roll-out of e-commerce, barriers to entry, and cash flow greatly exceeding stated earnings.</a:t>
            </a:r>
          </a:p>
          <a:p>
            <a:pPr marL="800100" lvl="1" indent="-342900">
              <a:buFont typeface="Arial" pitchFamily="34" charset="0"/>
              <a:buChar char="•"/>
            </a:pPr>
            <a:r>
              <a:rPr lang="en-GB" sz="2400" dirty="0" smtClean="0">
                <a:latin typeface="+mn-lt"/>
              </a:rPr>
              <a:t>Google &amp; </a:t>
            </a:r>
            <a:r>
              <a:rPr lang="en-GB" sz="2400" dirty="0">
                <a:latin typeface="+mn-lt"/>
              </a:rPr>
              <a:t>F</a:t>
            </a:r>
            <a:r>
              <a:rPr lang="en-GB" sz="2400" dirty="0" smtClean="0">
                <a:latin typeface="+mn-lt"/>
              </a:rPr>
              <a:t>acebook for continued growth existing earnings and strong next-generation product lines. </a:t>
            </a:r>
          </a:p>
          <a:p>
            <a:pPr marL="342900" indent="-342900">
              <a:buFont typeface="Arial" pitchFamily="34" charset="0"/>
              <a:buChar char="•"/>
            </a:pPr>
            <a:r>
              <a:rPr lang="en-GB" sz="2400" dirty="0" smtClean="0">
                <a:latin typeface="+mn-lt"/>
              </a:rPr>
              <a:t>Small &amp; Mid-Cap:</a:t>
            </a:r>
          </a:p>
          <a:p>
            <a:pPr marL="800100" lvl="1" indent="-342900">
              <a:buFont typeface="Arial" pitchFamily="34" charset="0"/>
              <a:buChar char="•"/>
            </a:pPr>
            <a:r>
              <a:rPr lang="en-GB" sz="2400" dirty="0" smtClean="0">
                <a:latin typeface="+mn-lt"/>
              </a:rPr>
              <a:t>Controversial catch-all name here: Rocket Internet: 50% minimum discount to Sum of the Parts, upside option on Internet models for Emerging markets. </a:t>
            </a:r>
            <a:r>
              <a:rPr lang="en-GB" sz="2400" dirty="0" smtClean="0">
                <a:latin typeface="+mn-lt"/>
              </a:rPr>
              <a:t/>
            </a:r>
            <a:br>
              <a:rPr lang="en-GB" sz="2400" dirty="0" smtClean="0">
                <a:latin typeface="+mn-lt"/>
              </a:rPr>
            </a:br>
            <a:endParaRPr lang="en-GB" sz="2400" dirty="0" smtClean="0">
              <a:latin typeface="+mn-lt"/>
            </a:endParaRPr>
          </a:p>
        </p:txBody>
      </p:sp>
      <p:sp>
        <p:nvSpPr>
          <p:cNvPr id="4" name="Slide Number Placeholder 2"/>
          <p:cNvSpPr>
            <a:spLocks noGrp="1"/>
          </p:cNvSpPr>
          <p:nvPr>
            <p:ph type="sldNum" sz="quarter" idx="10"/>
          </p:nvPr>
        </p:nvSpPr>
        <p:spPr/>
        <p:txBody>
          <a:bodyPr/>
          <a:lstStyle/>
          <a:p>
            <a:pPr defTabSz="866158">
              <a:defRPr/>
            </a:pPr>
            <a:fld id="{C67618DD-1F03-4490-8C40-52A4D209C0EC}" type="slidenum">
              <a:rPr lang="en-GB" smtClean="0"/>
              <a:pPr defTabSz="866158">
                <a:defRPr/>
              </a:pPr>
              <a:t>11</a:t>
            </a:fld>
            <a:endParaRPr lang="en-GB" dirty="0" smtClean="0"/>
          </a:p>
        </p:txBody>
      </p:sp>
      <p:graphicFrame>
        <p:nvGraphicFramePr>
          <p:cNvPr id="5" name="Table 4"/>
          <p:cNvGraphicFramePr>
            <a:graphicFrameLocks noGrp="1"/>
          </p:cNvGraphicFramePr>
          <p:nvPr>
            <p:extLst>
              <p:ext uri="{D42A27DB-BD31-4B8C-83A1-F6EECF244321}">
                <p14:modId xmlns:p14="http://schemas.microsoft.com/office/powerpoint/2010/main" val="3417566659"/>
              </p:ext>
            </p:extLst>
          </p:nvPr>
        </p:nvGraphicFramePr>
        <p:xfrm>
          <a:off x="1600200" y="4572000"/>
          <a:ext cx="5486400" cy="1625727"/>
        </p:xfrm>
        <a:graphic>
          <a:graphicData uri="http://schemas.openxmlformats.org/drawingml/2006/table">
            <a:tbl>
              <a:tblPr firstRow="1" firstCol="1" bandRow="1"/>
              <a:tblGrid>
                <a:gridCol w="2950085"/>
                <a:gridCol w="2536315"/>
              </a:tblGrid>
              <a:tr h="0">
                <a:tc>
                  <a:txBody>
                    <a:bodyPr/>
                    <a:lstStyle/>
                    <a:p>
                      <a:pPr>
                        <a:lnSpc>
                          <a:spcPct val="115000"/>
                        </a:lnSpc>
                        <a:spcAft>
                          <a:spcPts val="0"/>
                        </a:spcAft>
                      </a:pPr>
                      <a:r>
                        <a:rPr lang="en-GB" sz="1000" b="1" dirty="0">
                          <a:solidFill>
                            <a:srgbClr val="5F497A"/>
                          </a:solidFill>
                          <a:effectLst/>
                          <a:latin typeface="Calibri"/>
                          <a:ea typeface="Times New Roman"/>
                          <a:cs typeface="Times New Roman"/>
                        </a:rPr>
                        <a:t>Holding</a:t>
                      </a:r>
                      <a:endParaRPr lang="en-GB" sz="1100" dirty="0">
                        <a:solidFill>
                          <a:srgbClr val="5F497A"/>
                        </a:solidFill>
                        <a:effectLst/>
                        <a:latin typeface="Calibri"/>
                        <a:ea typeface="Times New Roman"/>
                        <a:cs typeface="Times New Roman"/>
                      </a:endParaRPr>
                    </a:p>
                  </a:txBody>
                  <a:tcPr marL="68580" marR="68580" marT="0" marB="0">
                    <a:lnL>
                      <a:noFill/>
                    </a:lnL>
                    <a:lnR>
                      <a:noFill/>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nSpc>
                          <a:spcPct val="115000"/>
                        </a:lnSpc>
                        <a:spcAft>
                          <a:spcPts val="0"/>
                        </a:spcAft>
                      </a:pPr>
                      <a:r>
                        <a:rPr lang="en-GB" sz="1000" b="1">
                          <a:solidFill>
                            <a:srgbClr val="5F497A"/>
                          </a:solidFill>
                          <a:effectLst/>
                          <a:latin typeface="Calibri"/>
                          <a:ea typeface="Times New Roman"/>
                          <a:cs typeface="Times New Roman"/>
                        </a:rPr>
                        <a:t>SOTP value per share (€)</a:t>
                      </a:r>
                      <a:endParaRPr lang="en-GB" sz="1100">
                        <a:solidFill>
                          <a:srgbClr val="5F497A"/>
                        </a:solidFill>
                        <a:effectLst/>
                        <a:latin typeface="Calibri"/>
                        <a:ea typeface="Times New Roman"/>
                        <a:cs typeface="Times New Roman"/>
                      </a:endParaRPr>
                    </a:p>
                  </a:txBody>
                  <a:tcPr marL="68580" marR="68580" marT="0" marB="0">
                    <a:lnL>
                      <a:noFill/>
                    </a:lnL>
                    <a:lnR>
                      <a:noFill/>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r>
              <a:tr h="0">
                <a:tc>
                  <a:txBody>
                    <a:bodyPr/>
                    <a:lstStyle/>
                    <a:p>
                      <a:pPr>
                        <a:lnSpc>
                          <a:spcPct val="115000"/>
                        </a:lnSpc>
                        <a:spcAft>
                          <a:spcPts val="0"/>
                        </a:spcAft>
                      </a:pPr>
                      <a:r>
                        <a:rPr lang="en-GB" sz="1000">
                          <a:solidFill>
                            <a:srgbClr val="5F497A"/>
                          </a:solidFill>
                          <a:effectLst/>
                          <a:latin typeface="Calibri"/>
                          <a:ea typeface="Times New Roman"/>
                          <a:cs typeface="Times New Roman"/>
                        </a:rPr>
                        <a:t>Hello Fresh</a:t>
                      </a:r>
                      <a:endParaRPr lang="en-GB" sz="1100">
                        <a:solidFill>
                          <a:srgbClr val="5F497A"/>
                        </a:solidFill>
                        <a:effectLst/>
                        <a:latin typeface="Calibri"/>
                        <a:ea typeface="Times New Roman"/>
                        <a:cs typeface="Times New Roman"/>
                      </a:endParaRPr>
                    </a:p>
                  </a:txBody>
                  <a:tcPr marL="68580" marR="68580" marT="0" marB="0">
                    <a:lnL>
                      <a:noFill/>
                    </a:lnL>
                    <a:lnR>
                      <a:noFill/>
                    </a:lnR>
                    <a:lnT w="12700" cap="flat" cmpd="sng" algn="ctr">
                      <a:solidFill>
                        <a:srgbClr val="8064A2"/>
                      </a:solidFill>
                      <a:prstDash val="solid"/>
                      <a:round/>
                      <a:headEnd type="none" w="med" len="med"/>
                      <a:tailEnd type="none" w="med" len="med"/>
                    </a:lnT>
                    <a:lnB>
                      <a:noFill/>
                    </a:lnB>
                    <a:solidFill>
                      <a:srgbClr val="DFD8E8"/>
                    </a:solidFill>
                  </a:tcPr>
                </a:tc>
                <a:tc>
                  <a:txBody>
                    <a:bodyPr/>
                    <a:lstStyle/>
                    <a:p>
                      <a:pPr>
                        <a:lnSpc>
                          <a:spcPct val="115000"/>
                        </a:lnSpc>
                        <a:spcAft>
                          <a:spcPts val="0"/>
                        </a:spcAft>
                      </a:pPr>
                      <a:r>
                        <a:rPr lang="en-GB" sz="1000">
                          <a:solidFill>
                            <a:srgbClr val="5F497A"/>
                          </a:solidFill>
                          <a:effectLst/>
                          <a:latin typeface="Calibri"/>
                          <a:ea typeface="Times New Roman"/>
                          <a:cs typeface="Times New Roman"/>
                        </a:rPr>
                        <a:t>3.8</a:t>
                      </a:r>
                      <a:endParaRPr lang="en-GB" sz="1100">
                        <a:solidFill>
                          <a:srgbClr val="5F497A"/>
                        </a:solidFill>
                        <a:effectLst/>
                        <a:latin typeface="Calibri"/>
                        <a:ea typeface="Times New Roman"/>
                        <a:cs typeface="Times New Roman"/>
                      </a:endParaRPr>
                    </a:p>
                  </a:txBody>
                  <a:tcPr marL="68580" marR="68580" marT="0" marB="0">
                    <a:lnL>
                      <a:noFill/>
                    </a:lnL>
                    <a:lnR>
                      <a:noFill/>
                    </a:lnR>
                    <a:lnT w="12700" cap="flat" cmpd="sng" algn="ctr">
                      <a:solidFill>
                        <a:srgbClr val="8064A2"/>
                      </a:solidFill>
                      <a:prstDash val="solid"/>
                      <a:round/>
                      <a:headEnd type="none" w="med" len="med"/>
                      <a:tailEnd type="none" w="med" len="med"/>
                    </a:lnT>
                    <a:lnB>
                      <a:noFill/>
                    </a:lnB>
                    <a:solidFill>
                      <a:srgbClr val="DFD8E8"/>
                    </a:solidFill>
                  </a:tcPr>
                </a:tc>
              </a:tr>
              <a:tr h="0">
                <a:tc>
                  <a:txBody>
                    <a:bodyPr/>
                    <a:lstStyle/>
                    <a:p>
                      <a:pPr>
                        <a:lnSpc>
                          <a:spcPct val="115000"/>
                        </a:lnSpc>
                        <a:spcAft>
                          <a:spcPts val="0"/>
                        </a:spcAft>
                      </a:pPr>
                      <a:r>
                        <a:rPr lang="en-GB" sz="1000">
                          <a:solidFill>
                            <a:srgbClr val="5F497A"/>
                          </a:solidFill>
                          <a:effectLst/>
                          <a:latin typeface="Calibri"/>
                          <a:ea typeface="Times New Roman"/>
                          <a:cs typeface="Times New Roman"/>
                        </a:rPr>
                        <a:t>Delivery Hero</a:t>
                      </a:r>
                      <a:endParaRPr lang="en-GB" sz="1100">
                        <a:solidFill>
                          <a:srgbClr val="5F497A"/>
                        </a:solidFill>
                        <a:effectLst/>
                        <a:latin typeface="Calibri"/>
                        <a:ea typeface="Times New Roman"/>
                        <a:cs typeface="Times New Roman"/>
                      </a:endParaRPr>
                    </a:p>
                  </a:txBody>
                  <a:tcPr marL="68580" marR="68580" marT="0" marB="0">
                    <a:lnL>
                      <a:noFill/>
                    </a:lnL>
                    <a:lnR>
                      <a:noFill/>
                    </a:lnR>
                    <a:lnT>
                      <a:noFill/>
                    </a:lnT>
                    <a:lnB>
                      <a:noFill/>
                    </a:lnB>
                  </a:tcPr>
                </a:tc>
                <a:tc>
                  <a:txBody>
                    <a:bodyPr/>
                    <a:lstStyle/>
                    <a:p>
                      <a:pPr>
                        <a:lnSpc>
                          <a:spcPct val="115000"/>
                        </a:lnSpc>
                        <a:spcAft>
                          <a:spcPts val="0"/>
                        </a:spcAft>
                      </a:pPr>
                      <a:r>
                        <a:rPr lang="en-GB" sz="1000">
                          <a:solidFill>
                            <a:srgbClr val="5F497A"/>
                          </a:solidFill>
                          <a:effectLst/>
                          <a:latin typeface="Calibri"/>
                          <a:ea typeface="Times New Roman"/>
                          <a:cs typeface="Times New Roman"/>
                        </a:rPr>
                        <a:t>8.7</a:t>
                      </a:r>
                      <a:endParaRPr lang="en-GB" sz="1100">
                        <a:solidFill>
                          <a:srgbClr val="5F497A"/>
                        </a:solidFill>
                        <a:effectLst/>
                        <a:latin typeface="Calibri"/>
                        <a:ea typeface="Times New Roman"/>
                        <a:cs typeface="Times New Roman"/>
                      </a:endParaRPr>
                    </a:p>
                  </a:txBody>
                  <a:tcPr marL="68580" marR="68580" marT="0" marB="0">
                    <a:lnL>
                      <a:noFill/>
                    </a:lnL>
                    <a:lnR>
                      <a:noFill/>
                    </a:lnR>
                    <a:lnT>
                      <a:noFill/>
                    </a:lnT>
                    <a:lnB>
                      <a:noFill/>
                    </a:lnB>
                  </a:tcPr>
                </a:tc>
              </a:tr>
              <a:tr h="0">
                <a:tc>
                  <a:txBody>
                    <a:bodyPr/>
                    <a:lstStyle/>
                    <a:p>
                      <a:pPr>
                        <a:lnSpc>
                          <a:spcPct val="115000"/>
                        </a:lnSpc>
                        <a:spcAft>
                          <a:spcPts val="0"/>
                        </a:spcAft>
                      </a:pPr>
                      <a:r>
                        <a:rPr lang="en-GB" sz="1000">
                          <a:solidFill>
                            <a:srgbClr val="5F497A"/>
                          </a:solidFill>
                          <a:effectLst/>
                          <a:latin typeface="Calibri"/>
                          <a:ea typeface="Times New Roman"/>
                          <a:cs typeface="Times New Roman"/>
                        </a:rPr>
                        <a:t>Other “Proven Winners”</a:t>
                      </a:r>
                      <a:endParaRPr lang="en-GB" sz="1100">
                        <a:solidFill>
                          <a:srgbClr val="5F497A"/>
                        </a:solidFill>
                        <a:effectLst/>
                        <a:latin typeface="Calibri"/>
                        <a:ea typeface="Times New Roman"/>
                        <a:cs typeface="Times New Roman"/>
                      </a:endParaRPr>
                    </a:p>
                  </a:txBody>
                  <a:tcPr marL="68580" marR="68580" marT="0" marB="0">
                    <a:lnL>
                      <a:noFill/>
                    </a:lnL>
                    <a:lnR>
                      <a:noFill/>
                    </a:lnR>
                    <a:lnT>
                      <a:noFill/>
                    </a:lnT>
                    <a:lnB>
                      <a:noFill/>
                    </a:lnB>
                    <a:solidFill>
                      <a:srgbClr val="DFD8E8"/>
                    </a:solidFill>
                  </a:tcPr>
                </a:tc>
                <a:tc>
                  <a:txBody>
                    <a:bodyPr/>
                    <a:lstStyle/>
                    <a:p>
                      <a:pPr>
                        <a:lnSpc>
                          <a:spcPct val="115000"/>
                        </a:lnSpc>
                        <a:spcAft>
                          <a:spcPts val="0"/>
                        </a:spcAft>
                      </a:pPr>
                      <a:r>
                        <a:rPr lang="en-GB" sz="1000" dirty="0">
                          <a:solidFill>
                            <a:srgbClr val="5F497A"/>
                          </a:solidFill>
                          <a:effectLst/>
                          <a:latin typeface="Calibri"/>
                          <a:ea typeface="Times New Roman"/>
                          <a:cs typeface="Times New Roman"/>
                        </a:rPr>
                        <a:t>4.8</a:t>
                      </a:r>
                      <a:endParaRPr lang="en-GB" sz="1100" dirty="0">
                        <a:solidFill>
                          <a:srgbClr val="5F497A"/>
                        </a:solidFill>
                        <a:effectLst/>
                        <a:latin typeface="Calibri"/>
                        <a:ea typeface="Times New Roman"/>
                        <a:cs typeface="Times New Roman"/>
                      </a:endParaRPr>
                    </a:p>
                  </a:txBody>
                  <a:tcPr marL="68580" marR="68580" marT="0" marB="0">
                    <a:lnL>
                      <a:noFill/>
                    </a:lnL>
                    <a:lnR>
                      <a:noFill/>
                    </a:lnR>
                    <a:lnT>
                      <a:noFill/>
                    </a:lnT>
                    <a:lnB>
                      <a:noFill/>
                    </a:lnB>
                    <a:solidFill>
                      <a:srgbClr val="DFD8E8"/>
                    </a:solidFill>
                  </a:tcPr>
                </a:tc>
              </a:tr>
              <a:tr h="223647">
                <a:tc>
                  <a:txBody>
                    <a:bodyPr/>
                    <a:lstStyle/>
                    <a:p>
                      <a:pPr>
                        <a:lnSpc>
                          <a:spcPct val="115000"/>
                        </a:lnSpc>
                        <a:spcAft>
                          <a:spcPts val="0"/>
                        </a:spcAft>
                      </a:pPr>
                      <a:r>
                        <a:rPr lang="en-GB" sz="1000">
                          <a:solidFill>
                            <a:srgbClr val="5F497A"/>
                          </a:solidFill>
                          <a:effectLst/>
                          <a:latin typeface="Calibri"/>
                          <a:ea typeface="Times New Roman"/>
                          <a:cs typeface="Times New Roman"/>
                        </a:rPr>
                        <a:t>Regional Internet Groups</a:t>
                      </a:r>
                      <a:endParaRPr lang="en-GB" sz="1100">
                        <a:solidFill>
                          <a:srgbClr val="5F497A"/>
                        </a:solidFill>
                        <a:effectLst/>
                        <a:latin typeface="Calibri"/>
                        <a:ea typeface="Times New Roman"/>
                        <a:cs typeface="Times New Roman"/>
                      </a:endParaRPr>
                    </a:p>
                  </a:txBody>
                  <a:tcPr marL="68580" marR="68580" marT="0" marB="0">
                    <a:lnL>
                      <a:noFill/>
                    </a:lnL>
                    <a:lnR>
                      <a:noFill/>
                    </a:lnR>
                    <a:lnT>
                      <a:noFill/>
                    </a:lnT>
                    <a:lnB>
                      <a:noFill/>
                    </a:lnB>
                  </a:tcPr>
                </a:tc>
                <a:tc>
                  <a:txBody>
                    <a:bodyPr/>
                    <a:lstStyle/>
                    <a:p>
                      <a:pPr>
                        <a:lnSpc>
                          <a:spcPct val="115000"/>
                        </a:lnSpc>
                        <a:spcAft>
                          <a:spcPts val="0"/>
                        </a:spcAft>
                      </a:pPr>
                      <a:r>
                        <a:rPr lang="en-GB" sz="1000">
                          <a:solidFill>
                            <a:srgbClr val="5F497A"/>
                          </a:solidFill>
                          <a:effectLst/>
                          <a:latin typeface="Calibri"/>
                          <a:ea typeface="Times New Roman"/>
                          <a:cs typeface="Times New Roman"/>
                        </a:rPr>
                        <a:t>2.6</a:t>
                      </a:r>
                      <a:endParaRPr lang="en-GB" sz="1100">
                        <a:solidFill>
                          <a:srgbClr val="5F497A"/>
                        </a:solidFill>
                        <a:effectLst/>
                        <a:latin typeface="Calibri"/>
                        <a:ea typeface="Times New Roman"/>
                        <a:cs typeface="Times New Roman"/>
                      </a:endParaRPr>
                    </a:p>
                  </a:txBody>
                  <a:tcPr marL="68580" marR="68580" marT="0" marB="0">
                    <a:lnL>
                      <a:noFill/>
                    </a:lnL>
                    <a:lnR>
                      <a:noFill/>
                    </a:lnR>
                    <a:lnT>
                      <a:noFill/>
                    </a:lnT>
                    <a:lnB>
                      <a:noFill/>
                    </a:lnB>
                  </a:tcPr>
                </a:tc>
              </a:tr>
              <a:tr h="0">
                <a:tc>
                  <a:txBody>
                    <a:bodyPr/>
                    <a:lstStyle/>
                    <a:p>
                      <a:pPr>
                        <a:lnSpc>
                          <a:spcPct val="115000"/>
                        </a:lnSpc>
                        <a:spcAft>
                          <a:spcPts val="0"/>
                        </a:spcAft>
                      </a:pPr>
                      <a:r>
                        <a:rPr lang="en-GB" sz="1000">
                          <a:solidFill>
                            <a:srgbClr val="5F497A"/>
                          </a:solidFill>
                          <a:effectLst/>
                          <a:latin typeface="Calibri"/>
                          <a:ea typeface="Times New Roman"/>
                          <a:cs typeface="Times New Roman"/>
                        </a:rPr>
                        <a:t>New Businesses</a:t>
                      </a:r>
                      <a:endParaRPr lang="en-GB" sz="1100">
                        <a:solidFill>
                          <a:srgbClr val="5F497A"/>
                        </a:solidFill>
                        <a:effectLst/>
                        <a:latin typeface="Calibri"/>
                        <a:ea typeface="Times New Roman"/>
                        <a:cs typeface="Times New Roman"/>
                      </a:endParaRPr>
                    </a:p>
                  </a:txBody>
                  <a:tcPr marL="68580" marR="68580" marT="0" marB="0">
                    <a:lnL>
                      <a:noFill/>
                    </a:lnL>
                    <a:lnR>
                      <a:noFill/>
                    </a:lnR>
                    <a:lnT>
                      <a:noFill/>
                    </a:lnT>
                    <a:lnB>
                      <a:noFill/>
                    </a:lnB>
                    <a:solidFill>
                      <a:srgbClr val="DFD8E8"/>
                    </a:solidFill>
                  </a:tcPr>
                </a:tc>
                <a:tc>
                  <a:txBody>
                    <a:bodyPr/>
                    <a:lstStyle/>
                    <a:p>
                      <a:pPr>
                        <a:lnSpc>
                          <a:spcPct val="115000"/>
                        </a:lnSpc>
                        <a:spcAft>
                          <a:spcPts val="0"/>
                        </a:spcAft>
                      </a:pPr>
                      <a:r>
                        <a:rPr lang="en-GB" sz="1000">
                          <a:solidFill>
                            <a:srgbClr val="5F497A"/>
                          </a:solidFill>
                          <a:effectLst/>
                          <a:latin typeface="Calibri"/>
                          <a:ea typeface="Times New Roman"/>
                          <a:cs typeface="Times New Roman"/>
                        </a:rPr>
                        <a:t>3.2</a:t>
                      </a:r>
                      <a:endParaRPr lang="en-GB" sz="1100">
                        <a:solidFill>
                          <a:srgbClr val="5F497A"/>
                        </a:solidFill>
                        <a:effectLst/>
                        <a:latin typeface="Calibri"/>
                        <a:ea typeface="Times New Roman"/>
                        <a:cs typeface="Times New Roman"/>
                      </a:endParaRPr>
                    </a:p>
                  </a:txBody>
                  <a:tcPr marL="68580" marR="68580" marT="0" marB="0">
                    <a:lnL>
                      <a:noFill/>
                    </a:lnL>
                    <a:lnR>
                      <a:noFill/>
                    </a:lnR>
                    <a:lnT>
                      <a:noFill/>
                    </a:lnT>
                    <a:lnB>
                      <a:noFill/>
                    </a:lnB>
                    <a:solidFill>
                      <a:srgbClr val="DFD8E8"/>
                    </a:solidFill>
                  </a:tcPr>
                </a:tc>
              </a:tr>
              <a:tr h="0">
                <a:tc>
                  <a:txBody>
                    <a:bodyPr/>
                    <a:lstStyle/>
                    <a:p>
                      <a:pPr>
                        <a:lnSpc>
                          <a:spcPct val="115000"/>
                        </a:lnSpc>
                        <a:spcAft>
                          <a:spcPts val="0"/>
                        </a:spcAft>
                      </a:pPr>
                      <a:r>
                        <a:rPr lang="en-GB" sz="1000" dirty="0">
                          <a:solidFill>
                            <a:srgbClr val="5F497A"/>
                          </a:solidFill>
                          <a:effectLst/>
                          <a:latin typeface="Calibri"/>
                          <a:ea typeface="Times New Roman"/>
                          <a:cs typeface="Times New Roman"/>
                        </a:rPr>
                        <a:t>Investments</a:t>
                      </a:r>
                      <a:endParaRPr lang="en-GB" sz="1100" dirty="0">
                        <a:solidFill>
                          <a:srgbClr val="5F497A"/>
                        </a:solidFill>
                        <a:effectLst/>
                        <a:latin typeface="Calibri"/>
                        <a:ea typeface="Times New Roman"/>
                        <a:cs typeface="Times New Roman"/>
                      </a:endParaRPr>
                    </a:p>
                  </a:txBody>
                  <a:tcPr marL="68580" marR="68580" marT="0" marB="0">
                    <a:lnL>
                      <a:noFill/>
                    </a:lnL>
                    <a:lnR>
                      <a:noFill/>
                    </a:lnR>
                    <a:lnT>
                      <a:noFill/>
                    </a:lnT>
                    <a:lnB>
                      <a:noFill/>
                    </a:lnB>
                  </a:tcPr>
                </a:tc>
                <a:tc>
                  <a:txBody>
                    <a:bodyPr/>
                    <a:lstStyle/>
                    <a:p>
                      <a:pPr>
                        <a:lnSpc>
                          <a:spcPct val="115000"/>
                        </a:lnSpc>
                        <a:spcAft>
                          <a:spcPts val="0"/>
                        </a:spcAft>
                      </a:pPr>
                      <a:r>
                        <a:rPr lang="en-GB" sz="1000">
                          <a:solidFill>
                            <a:srgbClr val="5F497A"/>
                          </a:solidFill>
                          <a:effectLst/>
                          <a:latin typeface="Calibri"/>
                          <a:ea typeface="Times New Roman"/>
                          <a:cs typeface="Times New Roman"/>
                        </a:rPr>
                        <a:t>1.2</a:t>
                      </a:r>
                      <a:endParaRPr lang="en-GB" sz="1100">
                        <a:solidFill>
                          <a:srgbClr val="5F497A"/>
                        </a:solidFill>
                        <a:effectLst/>
                        <a:latin typeface="Calibri"/>
                        <a:ea typeface="Times New Roman"/>
                        <a:cs typeface="Times New Roman"/>
                      </a:endParaRPr>
                    </a:p>
                  </a:txBody>
                  <a:tcPr marL="68580" marR="68580" marT="0" marB="0">
                    <a:lnL>
                      <a:noFill/>
                    </a:lnL>
                    <a:lnR>
                      <a:noFill/>
                    </a:lnR>
                    <a:lnT>
                      <a:noFill/>
                    </a:lnT>
                    <a:lnB>
                      <a:noFill/>
                    </a:lnB>
                  </a:tcPr>
                </a:tc>
              </a:tr>
              <a:tr h="0">
                <a:tc>
                  <a:txBody>
                    <a:bodyPr/>
                    <a:lstStyle/>
                    <a:p>
                      <a:pPr>
                        <a:lnSpc>
                          <a:spcPct val="115000"/>
                        </a:lnSpc>
                        <a:spcAft>
                          <a:spcPts val="0"/>
                        </a:spcAft>
                      </a:pPr>
                      <a:r>
                        <a:rPr lang="en-GB" sz="1000">
                          <a:solidFill>
                            <a:srgbClr val="5F497A"/>
                          </a:solidFill>
                          <a:effectLst/>
                          <a:latin typeface="Calibri"/>
                          <a:ea typeface="Times New Roman"/>
                          <a:cs typeface="Times New Roman"/>
                        </a:rPr>
                        <a:t>Net Cash (discounted by 25%)</a:t>
                      </a:r>
                      <a:endParaRPr lang="en-GB" sz="1100">
                        <a:solidFill>
                          <a:srgbClr val="5F497A"/>
                        </a:solidFill>
                        <a:effectLst/>
                        <a:latin typeface="Calibri"/>
                        <a:ea typeface="Times New Roman"/>
                        <a:cs typeface="Times New Roman"/>
                      </a:endParaRPr>
                    </a:p>
                  </a:txBody>
                  <a:tcPr marL="68580" marR="68580" marT="0" marB="0">
                    <a:lnL>
                      <a:noFill/>
                    </a:lnL>
                    <a:lnR>
                      <a:noFill/>
                    </a:lnR>
                    <a:lnT>
                      <a:noFill/>
                    </a:lnT>
                    <a:lnB>
                      <a:noFill/>
                    </a:lnB>
                    <a:solidFill>
                      <a:srgbClr val="DFD8E8"/>
                    </a:solidFill>
                  </a:tcPr>
                </a:tc>
                <a:tc>
                  <a:txBody>
                    <a:bodyPr/>
                    <a:lstStyle/>
                    <a:p>
                      <a:pPr>
                        <a:lnSpc>
                          <a:spcPct val="115000"/>
                        </a:lnSpc>
                        <a:spcAft>
                          <a:spcPts val="0"/>
                        </a:spcAft>
                      </a:pPr>
                      <a:r>
                        <a:rPr lang="en-GB" sz="1000">
                          <a:solidFill>
                            <a:srgbClr val="5F497A"/>
                          </a:solidFill>
                          <a:effectLst/>
                          <a:latin typeface="Calibri"/>
                          <a:ea typeface="Times New Roman"/>
                          <a:cs typeface="Times New Roman"/>
                        </a:rPr>
                        <a:t>6.1</a:t>
                      </a:r>
                      <a:endParaRPr lang="en-GB" sz="1100">
                        <a:solidFill>
                          <a:srgbClr val="5F497A"/>
                        </a:solidFill>
                        <a:effectLst/>
                        <a:latin typeface="Calibri"/>
                        <a:ea typeface="Times New Roman"/>
                        <a:cs typeface="Times New Roman"/>
                      </a:endParaRPr>
                    </a:p>
                  </a:txBody>
                  <a:tcPr marL="68580" marR="68580" marT="0" marB="0">
                    <a:lnL>
                      <a:noFill/>
                    </a:lnL>
                    <a:lnR>
                      <a:noFill/>
                    </a:lnR>
                    <a:lnT>
                      <a:noFill/>
                    </a:lnT>
                    <a:lnB>
                      <a:noFill/>
                    </a:lnB>
                    <a:solidFill>
                      <a:srgbClr val="DFD8E8"/>
                    </a:solidFill>
                  </a:tcPr>
                </a:tc>
              </a:tr>
              <a:tr h="0">
                <a:tc>
                  <a:txBody>
                    <a:bodyPr/>
                    <a:lstStyle/>
                    <a:p>
                      <a:pPr>
                        <a:lnSpc>
                          <a:spcPct val="115000"/>
                        </a:lnSpc>
                        <a:spcAft>
                          <a:spcPts val="0"/>
                        </a:spcAft>
                      </a:pPr>
                      <a:r>
                        <a:rPr lang="en-GB" sz="1000" b="1">
                          <a:solidFill>
                            <a:srgbClr val="5F497A"/>
                          </a:solidFill>
                          <a:effectLst/>
                          <a:latin typeface="Calibri"/>
                          <a:ea typeface="Times New Roman"/>
                          <a:cs typeface="Times New Roman"/>
                        </a:rPr>
                        <a:t>Total</a:t>
                      </a:r>
                      <a:endParaRPr lang="en-GB" sz="1100">
                        <a:solidFill>
                          <a:srgbClr val="5F497A"/>
                        </a:solidFill>
                        <a:effectLst/>
                        <a:latin typeface="Calibri"/>
                        <a:ea typeface="Times New Roman"/>
                        <a:cs typeface="Times New Roman"/>
                      </a:endParaRPr>
                    </a:p>
                  </a:txBody>
                  <a:tcPr marL="68580" marR="68580" marT="0" marB="0">
                    <a:lnL>
                      <a:noFill/>
                    </a:lnL>
                    <a:lnR>
                      <a:noFill/>
                    </a:lnR>
                    <a:lnT>
                      <a:noFill/>
                    </a:lnT>
                    <a:lnB w="12700" cap="flat" cmpd="sng" algn="ctr">
                      <a:solidFill>
                        <a:srgbClr val="8064A2"/>
                      </a:solidFill>
                      <a:prstDash val="solid"/>
                      <a:round/>
                      <a:headEnd type="none" w="med" len="med"/>
                      <a:tailEnd type="none" w="med" len="med"/>
                    </a:lnB>
                  </a:tcPr>
                </a:tc>
                <a:tc>
                  <a:txBody>
                    <a:bodyPr/>
                    <a:lstStyle/>
                    <a:p>
                      <a:pPr>
                        <a:lnSpc>
                          <a:spcPct val="115000"/>
                        </a:lnSpc>
                        <a:spcAft>
                          <a:spcPts val="0"/>
                        </a:spcAft>
                      </a:pPr>
                      <a:r>
                        <a:rPr lang="en-GB" sz="1000" b="1" dirty="0">
                          <a:solidFill>
                            <a:srgbClr val="5F497A"/>
                          </a:solidFill>
                          <a:effectLst/>
                          <a:latin typeface="Calibri"/>
                          <a:ea typeface="Times New Roman"/>
                          <a:cs typeface="Times New Roman"/>
                        </a:rPr>
                        <a:t>30.4</a:t>
                      </a:r>
                      <a:endParaRPr lang="en-GB" sz="1100" dirty="0">
                        <a:solidFill>
                          <a:srgbClr val="5F497A"/>
                        </a:solidFill>
                        <a:effectLst/>
                        <a:latin typeface="Calibri"/>
                        <a:ea typeface="Times New Roman"/>
                        <a:cs typeface="Times New Roman"/>
                      </a:endParaRPr>
                    </a:p>
                  </a:txBody>
                  <a:tcPr marL="68580" marR="68580" marT="0" marB="0">
                    <a:lnL>
                      <a:noFill/>
                    </a:lnL>
                    <a:lnR>
                      <a:noFill/>
                    </a:lnR>
                    <a:lnT>
                      <a:noFill/>
                    </a:lnT>
                    <a:lnB w="12700" cap="flat" cmpd="sng" algn="ctr">
                      <a:solidFill>
                        <a:srgbClr val="8064A2"/>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8501868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3"/>
          <p:cNvSpPr txBox="1">
            <a:spLocks noChangeArrowheads="1"/>
          </p:cNvSpPr>
          <p:nvPr/>
        </p:nvSpPr>
        <p:spPr bwMode="auto">
          <a:xfrm>
            <a:off x="381000" y="304800"/>
            <a:ext cx="8305800" cy="369332"/>
          </a:xfrm>
          <a:prstGeom prst="rect">
            <a:avLst/>
          </a:prstGeom>
          <a:noFill/>
          <a:ln w="9525">
            <a:noFill/>
            <a:miter lim="800000"/>
            <a:headEnd/>
            <a:tailEnd/>
          </a:ln>
        </p:spPr>
        <p:txBody>
          <a:bodyPr>
            <a:spAutoFit/>
          </a:bodyPr>
          <a:lstStyle/>
          <a:p>
            <a:r>
              <a:rPr lang="en-GB">
                <a:latin typeface="Arial Black" pitchFamily="34" charset="0"/>
              </a:rPr>
              <a:t>Disclaimers</a:t>
            </a:r>
          </a:p>
        </p:txBody>
      </p:sp>
      <p:sp>
        <p:nvSpPr>
          <p:cNvPr id="15" name="Text Box 3"/>
          <p:cNvSpPr txBox="1">
            <a:spLocks noChangeArrowheads="1"/>
          </p:cNvSpPr>
          <p:nvPr/>
        </p:nvSpPr>
        <p:spPr bwMode="auto">
          <a:xfrm>
            <a:off x="381000" y="1066800"/>
            <a:ext cx="8351839" cy="5324718"/>
          </a:xfrm>
          <a:prstGeom prst="rect">
            <a:avLst/>
          </a:prstGeom>
          <a:noFill/>
          <a:ln w="9525">
            <a:noFill/>
            <a:miter lim="800000"/>
            <a:headEnd/>
            <a:tailEnd/>
          </a:ln>
        </p:spPr>
        <p:txBody>
          <a:bodyPr lIns="91623" tIns="45811" rIns="91623" bIns="45811">
            <a:spAutoFit/>
          </a:bodyPr>
          <a:lstStyle/>
          <a:p>
            <a:pPr indent="-342900" defTabSz="915988">
              <a:defRPr/>
            </a:pPr>
            <a:r>
              <a:rPr lang="en-GB" sz="1000" dirty="0">
                <a:solidFill>
                  <a:schemeClr val="tx1">
                    <a:lumMod val="85000"/>
                    <a:lumOff val="15000"/>
                  </a:schemeClr>
                </a:solidFill>
              </a:rPr>
              <a:t>Inflection Point Investments LLP is authorised and regulated by the Financial </a:t>
            </a:r>
            <a:r>
              <a:rPr lang="en-GB" sz="1000" dirty="0" smtClean="0">
                <a:solidFill>
                  <a:schemeClr val="tx1">
                    <a:lumMod val="85000"/>
                    <a:lumOff val="15000"/>
                  </a:schemeClr>
                </a:solidFill>
              </a:rPr>
              <a:t>Conduct Authority </a:t>
            </a:r>
            <a:r>
              <a:rPr lang="en-GB" sz="1000" dirty="0">
                <a:solidFill>
                  <a:schemeClr val="tx1">
                    <a:lumMod val="85000"/>
                    <a:lumOff val="15000"/>
                  </a:schemeClr>
                </a:solidFill>
              </a:rPr>
              <a:t>(UK) under </a:t>
            </a:r>
            <a:r>
              <a:rPr lang="en-GB" sz="1000" dirty="0" smtClean="0">
                <a:solidFill>
                  <a:schemeClr val="tx1">
                    <a:lumMod val="85000"/>
                    <a:lumOff val="15000"/>
                  </a:schemeClr>
                </a:solidFill>
              </a:rPr>
              <a:t>FCA </a:t>
            </a:r>
            <a:r>
              <a:rPr lang="en-GB" sz="1000" dirty="0">
                <a:solidFill>
                  <a:schemeClr val="tx1">
                    <a:lumMod val="85000"/>
                    <a:lumOff val="15000"/>
                  </a:schemeClr>
                </a:solidFill>
              </a:rPr>
              <a:t>register no: 465103. Registered office: 59 Ravenscourt Road, London W6 0UJ</a:t>
            </a:r>
          </a:p>
          <a:p>
            <a:pPr indent="-342900" defTabSz="915988">
              <a:defRPr/>
            </a:pPr>
            <a:endParaRPr lang="en-GB" sz="1000" dirty="0">
              <a:solidFill>
                <a:schemeClr val="tx1">
                  <a:lumMod val="85000"/>
                  <a:lumOff val="15000"/>
                </a:schemeClr>
              </a:solidFill>
            </a:endParaRPr>
          </a:p>
          <a:p>
            <a:pPr marL="0" indent="0">
              <a:buNone/>
            </a:pPr>
            <a:r>
              <a:rPr lang="en-GB" sz="1000" dirty="0" smtClean="0"/>
              <a:t>This </a:t>
            </a:r>
            <a:r>
              <a:rPr lang="en-GB" sz="1000" dirty="0"/>
              <a:t>document is issued in the United Kingdom by Inflection Point Investments LLP (“</a:t>
            </a:r>
            <a:r>
              <a:rPr lang="en-GB" sz="1000" b="1" dirty="0"/>
              <a:t>Inflection Point Investments</a:t>
            </a:r>
            <a:r>
              <a:rPr lang="en-GB" sz="1000" dirty="0"/>
              <a:t>”), which is authorised and regulated by the Financial Conduct Authority (“</a:t>
            </a:r>
            <a:r>
              <a:rPr lang="en-GB" sz="1000" b="1" dirty="0"/>
              <a:t>FCA</a:t>
            </a:r>
            <a:r>
              <a:rPr lang="en-GB" sz="1000" dirty="0"/>
              <a:t>”). Inflection Point Investments Company Limited (the “</a:t>
            </a:r>
            <a:r>
              <a:rPr lang="en-GB" sz="1000" b="1" dirty="0"/>
              <a:t>Fund</a:t>
            </a:r>
            <a:r>
              <a:rPr lang="en-GB" sz="1000" dirty="0"/>
              <a:t>”) is not a recognised collective investment scheme for the purposes of the Financial Services and Markets Act 2000 of the United Kingdom (the “</a:t>
            </a:r>
            <a:r>
              <a:rPr lang="en-GB" sz="1000" b="1" dirty="0"/>
              <a:t>Act</a:t>
            </a:r>
            <a:r>
              <a:rPr lang="en-GB" sz="1000" dirty="0"/>
              <a:t>”). The promotion of the Fund and the distribution of this document is accordingly restricted by law. This document is exempt from the scheme promotion restriction (in Section 238 of the Act) on the communication of invitations or inducements to participate in unrecognised collective investment schemes on the grounds that it is being issued to and/or directed at only persons who are professional clients or eligible counterparties for the purposes of the FCA’s Conduct of Business Sourcebook. </a:t>
            </a:r>
            <a:endParaRPr lang="en-GB" sz="1000" dirty="0" smtClean="0"/>
          </a:p>
          <a:p>
            <a:pPr marL="0" indent="0">
              <a:buNone/>
            </a:pPr>
            <a:endParaRPr lang="en-GB" sz="1000" dirty="0"/>
          </a:p>
          <a:p>
            <a:pPr marL="0" indent="0">
              <a:buNone/>
            </a:pPr>
            <a:r>
              <a:rPr lang="en-GB" sz="1000" dirty="0"/>
              <a:t>To the extent that this document is issued by Inflection Point Investments, the opportunity to invest in the Fund is only available to such persons and this document must not be relied or acted upon by any other persons. Any recipient of this document who is an authorised person may (if and to the extent it is permitted to do so by the FCA rules applicable to it) distribute it or otherwise promote the Fund in accordance with Section 238 of the Act but not otherwise. Any recipient of this document who is not an authorised person may not distribute it to any other person. This document does not constitute or form part of any offer to issue or sell, or any solicitation of any offer to subscribe or purchase, any investment, nor shall it or the fact of its distribution or communication form the basis of, or be relied on in connection with, any contract therefor. </a:t>
            </a:r>
            <a:endParaRPr lang="en-GB" sz="1000" dirty="0" smtClean="0"/>
          </a:p>
          <a:p>
            <a:pPr marL="0" indent="0">
              <a:buNone/>
            </a:pPr>
            <a:endParaRPr lang="en-GB" sz="1000" dirty="0"/>
          </a:p>
          <a:p>
            <a:pPr marL="0" indent="0">
              <a:buNone/>
            </a:pPr>
            <a:r>
              <a:rPr lang="en-GB" sz="1000" dirty="0"/>
              <a:t>Applications for investment in the Fund can only be made on the basis of the current prospectus. The information and opinions contained in this document are for background purposes only, do not purport to be full or complete, and do not constitute investment advice. Inflection Point Investments neither provides investment advice to, nor receives and transmits orders from, investors in the Fund, nor does it carry on any other activities with or for such investors that constitute "</a:t>
            </a:r>
            <a:r>
              <a:rPr lang="en-GB" sz="1000" dirty="0" err="1"/>
              <a:t>MiFID</a:t>
            </a:r>
            <a:r>
              <a:rPr lang="en-GB" sz="1000" dirty="0"/>
              <a:t> or equivalent third country business" for the purposes of the FCA Rules. Past performance is not a reliable indicator of future results. Inflection Point Investments gives no representations or warranty that any indicative performance or return will be achieved in the future or that the investment objectives and policies from time to time of the Fund will be achieved. You should note that, if you choose to invest in the Fund, your capital will be at risk and you may therefore lose some or all of any amount that you choose to invest</a:t>
            </a:r>
            <a:r>
              <a:rPr lang="en-GB" sz="1000" dirty="0" smtClean="0"/>
              <a:t>.</a:t>
            </a:r>
          </a:p>
          <a:p>
            <a:pPr marL="0" indent="0">
              <a:buNone/>
            </a:pPr>
            <a:endParaRPr lang="en-GB" sz="1000" dirty="0"/>
          </a:p>
          <a:p>
            <a:pPr marL="0" indent="0">
              <a:buNone/>
            </a:pPr>
            <a:r>
              <a:rPr lang="en-GB" sz="1000" dirty="0"/>
              <a:t> This material is not intended to constitute, and should not be construed as, investment advice. Information and opinions presented in this material have been obtained or derived from sources believed by Inflection Point Investments to be reliable, but Inflection Point Investments makes no representation as to their accuracy or completeness. No representation, warranty or undertaking, express or implied, is given as to the accuracy or completeness of the information or opinions contained in this document by any of Inflection Point Investments, the Fund, or any of their directors, officers, shareholders or employees and no liability is accepted by such persons for the accuracy or completeness of any such information or opinions. Investing in the Fund may expose an investor to a significant risk of losing all of the amount invested. Any person who is in any doubt about investing in the Fund should consult an authorised person specialising in advising on such investments.</a:t>
            </a:r>
          </a:p>
        </p:txBody>
      </p:sp>
      <p:sp>
        <p:nvSpPr>
          <p:cNvPr id="4" name="Slide Number Placeholder 1"/>
          <p:cNvSpPr>
            <a:spLocks noGrp="1"/>
          </p:cNvSpPr>
          <p:nvPr>
            <p:ph type="sldNum" sz="quarter" idx="10"/>
          </p:nvPr>
        </p:nvSpPr>
        <p:spPr>
          <a:xfrm>
            <a:off x="8610600" y="174625"/>
            <a:ext cx="381000" cy="381000"/>
          </a:xfrm>
        </p:spPr>
        <p:txBody>
          <a:bodyPr/>
          <a:lstStyle/>
          <a:p>
            <a:pPr>
              <a:defRPr/>
            </a:pPr>
            <a:fld id="{04A35586-8476-4106-9D26-C5B558086FF1}" type="slidenum">
              <a:rPr lang="en-GB" smtClean="0"/>
              <a:pPr>
                <a:defRPr/>
              </a:pPr>
              <a:t>12</a:t>
            </a:fld>
            <a:endParaRPr lang="en-GB" dirty="0" smtClean="0"/>
          </a:p>
        </p:txBody>
      </p:sp>
    </p:spTree>
    <p:extLst>
      <p:ext uri="{BB962C8B-B14F-4D97-AF65-F5344CB8AC3E}">
        <p14:creationId xmlns:p14="http://schemas.microsoft.com/office/powerpoint/2010/main" val="201346043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28005</TotalTime>
  <Words>1130</Words>
  <Application>Microsoft Office PowerPoint</Application>
  <PresentationFormat>On-screen Show (4:3)</PresentationFormat>
  <Paragraphs>97</Paragraphs>
  <Slides>12</Slides>
  <Notes>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Sasha Karim</dc:creator>
  <cp:lastModifiedBy>Charles Elliott</cp:lastModifiedBy>
  <cp:revision>606</cp:revision>
  <cp:lastPrinted>2016-04-22T11:20:49Z</cp:lastPrinted>
  <dcterms:created xsi:type="dcterms:W3CDTF">2006-08-16T00:00:00Z</dcterms:created>
  <dcterms:modified xsi:type="dcterms:W3CDTF">2017-03-27T15:36:49Z</dcterms:modified>
</cp:coreProperties>
</file>