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806" r:id="rId2"/>
    <p:sldId id="973" r:id="rId3"/>
    <p:sldId id="974" r:id="rId4"/>
    <p:sldId id="975" r:id="rId5"/>
    <p:sldId id="880" r:id="rId6"/>
    <p:sldId id="935" r:id="rId7"/>
    <p:sldId id="989" r:id="rId8"/>
    <p:sldId id="977" r:id="rId9"/>
    <p:sldId id="922" r:id="rId10"/>
    <p:sldId id="972" r:id="rId11"/>
    <p:sldId id="982" r:id="rId12"/>
    <p:sldId id="978" r:id="rId13"/>
    <p:sldId id="979" r:id="rId14"/>
    <p:sldId id="980" r:id="rId15"/>
    <p:sldId id="981" r:id="rId16"/>
    <p:sldId id="983" r:id="rId17"/>
    <p:sldId id="984" r:id="rId18"/>
    <p:sldId id="1004" r:id="rId19"/>
    <p:sldId id="1003" r:id="rId20"/>
    <p:sldId id="986" r:id="rId21"/>
    <p:sldId id="987" r:id="rId22"/>
    <p:sldId id="990" r:id="rId23"/>
    <p:sldId id="991" r:id="rId24"/>
    <p:sldId id="992" r:id="rId25"/>
    <p:sldId id="985" r:id="rId26"/>
    <p:sldId id="993" r:id="rId27"/>
    <p:sldId id="994" r:id="rId28"/>
    <p:sldId id="995" r:id="rId29"/>
    <p:sldId id="996" r:id="rId30"/>
    <p:sldId id="997" r:id="rId31"/>
    <p:sldId id="998" r:id="rId32"/>
    <p:sldId id="999" r:id="rId33"/>
    <p:sldId id="1000" r:id="rId34"/>
    <p:sldId id="1001" r:id="rId35"/>
    <p:sldId id="1002" r:id="rId36"/>
    <p:sldId id="1005" r:id="rId37"/>
    <p:sldId id="1007" r:id="rId38"/>
    <p:sldId id="1008" r:id="rId39"/>
    <p:sldId id="1010" r:id="rId40"/>
    <p:sldId id="1011" r:id="rId41"/>
    <p:sldId id="1012" r:id="rId42"/>
    <p:sldId id="1014" r:id="rId43"/>
    <p:sldId id="1009" r:id="rId44"/>
    <p:sldId id="1015" r:id="rId45"/>
    <p:sldId id="1006" r:id="rId46"/>
    <p:sldId id="969" r:id="rId47"/>
    <p:sldId id="920" r:id="rId48"/>
    <p:sldId id="921" r:id="rId49"/>
    <p:sldId id="877" r:id="rId50"/>
    <p:sldId id="878" r:id="rId5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0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FF33CC"/>
    <a:srgbClr val="009900"/>
    <a:srgbClr val="FFFF00"/>
    <a:srgbClr val="008000"/>
    <a:srgbClr val="FFCC00"/>
    <a:srgbClr val="34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183" autoAdjust="0"/>
    <p:restoredTop sz="94586" autoAdjust="0"/>
  </p:normalViewPr>
  <p:slideViewPr>
    <p:cSldViewPr>
      <p:cViewPr varScale="1">
        <p:scale>
          <a:sx n="108" d="100"/>
          <a:sy n="108" d="100"/>
        </p:scale>
        <p:origin x="108" y="3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15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commentAuthors" Target="commentAuthor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E09649-7E55-420A-9A82-B470D05F099D}" type="datetimeFigureOut">
              <a:rPr lang="en-GB" smtClean="0"/>
              <a:t>29/03/2017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B5D6E4-A25F-4E19-B75D-9289760C9C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4532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5079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5619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595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1111250"/>
          </a:xfrm>
          <a:prstGeom prst="rect">
            <a:avLst/>
          </a:prstGeom>
          <a:solidFill>
            <a:srgbClr val="34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025525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-25400"/>
            <a:ext cx="4211637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36512" y="1412776"/>
            <a:ext cx="9144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FF"/>
                </a:solidFill>
              </a:rPr>
              <a:t>Increasing Risk of Medium-Term</a:t>
            </a:r>
          </a:p>
          <a:p>
            <a:pPr algn="ctr"/>
            <a:r>
              <a:rPr lang="en-GB" dirty="0" smtClean="0">
                <a:solidFill>
                  <a:srgbClr val="0000FF"/>
                </a:solidFill>
              </a:rPr>
              <a:t>Correction Within Ongoing Bull Market</a:t>
            </a:r>
            <a:endParaRPr lang="en-GB" sz="1200" dirty="0">
              <a:solidFill>
                <a:srgbClr val="0000FF"/>
              </a:solidFill>
            </a:endParaRPr>
          </a:p>
          <a:p>
            <a:pPr algn="ctr"/>
            <a:endParaRPr lang="en-GB" sz="2800" dirty="0" smtClean="0">
              <a:solidFill>
                <a:srgbClr val="0000FF"/>
              </a:solidFill>
            </a:endParaRPr>
          </a:p>
          <a:p>
            <a:pPr algn="ctr"/>
            <a:r>
              <a:rPr lang="en-GB" sz="2800" dirty="0" smtClean="0">
                <a:solidFill>
                  <a:srgbClr val="0000FF"/>
                </a:solidFill>
              </a:rPr>
              <a:t>This is a Markets Now Seminar </a:t>
            </a:r>
          </a:p>
          <a:p>
            <a:pPr algn="ctr"/>
            <a:r>
              <a:rPr lang="en-GB" sz="2800" dirty="0" smtClean="0">
                <a:solidFill>
                  <a:srgbClr val="0000FF"/>
                </a:solidFill>
              </a:rPr>
              <a:t>March 27</a:t>
            </a:r>
            <a:r>
              <a:rPr lang="en-GB" sz="2800" baseline="30000" dirty="0" smtClean="0">
                <a:solidFill>
                  <a:srgbClr val="0000FF"/>
                </a:solidFill>
              </a:rPr>
              <a:t>th</a:t>
            </a:r>
            <a:r>
              <a:rPr lang="en-GB" sz="2800" dirty="0" smtClean="0">
                <a:solidFill>
                  <a:srgbClr val="0000FF"/>
                </a:solidFill>
              </a:rPr>
              <a:t> 2017</a:t>
            </a:r>
            <a:endParaRPr lang="en-GB" dirty="0">
              <a:solidFill>
                <a:srgbClr val="0000FF"/>
              </a:solidFill>
            </a:endParaRPr>
          </a:p>
          <a:p>
            <a:pPr algn="ctr"/>
            <a:endParaRPr lang="en-GB" sz="1200" dirty="0">
              <a:solidFill>
                <a:srgbClr val="0000FF"/>
              </a:solidFill>
            </a:endParaRPr>
          </a:p>
          <a:p>
            <a:pPr algn="ctr"/>
            <a:r>
              <a:rPr lang="en-GB" sz="2800" dirty="0" smtClean="0">
                <a:solidFill>
                  <a:srgbClr val="0000FF"/>
                </a:solidFill>
              </a:rPr>
              <a:t>By David Fuller</a:t>
            </a:r>
          </a:p>
          <a:p>
            <a:pPr algn="ctr"/>
            <a:r>
              <a:rPr lang="en-GB" sz="2800" dirty="0" smtClean="0">
                <a:solidFill>
                  <a:srgbClr val="0000FF"/>
                </a:solidFill>
              </a:rPr>
              <a:t>fullertreacymoney.com</a:t>
            </a:r>
          </a:p>
          <a:p>
            <a:pPr algn="ctr"/>
            <a:endParaRPr lang="en-GB" sz="2800" dirty="0">
              <a:solidFill>
                <a:srgbClr val="0000FF"/>
              </a:solidFill>
            </a:endParaRPr>
          </a:p>
          <a:p>
            <a:pPr algn="ctr"/>
            <a:r>
              <a:rPr lang="en-GB" sz="2800" dirty="0" smtClean="0">
                <a:solidFill>
                  <a:srgbClr val="0000FF"/>
                </a:solidFill>
              </a:rPr>
              <a:t>The Caledonian Club – 9 Halkin Street</a:t>
            </a:r>
          </a:p>
          <a:p>
            <a:pPr algn="ctr"/>
            <a:r>
              <a:rPr lang="en-GB" sz="2800" dirty="0" smtClean="0">
                <a:solidFill>
                  <a:srgbClr val="0000FF"/>
                </a:solidFill>
              </a:rPr>
              <a:t>London SW1Y 4LH, UK</a:t>
            </a:r>
          </a:p>
          <a:p>
            <a:pPr algn="ctr"/>
            <a:endParaRPr lang="en-GB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396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21" y="1340768"/>
            <a:ext cx="910850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FF"/>
                </a:solidFill>
              </a:rPr>
              <a:t>The crowd’s animal spirits following Trump’s</a:t>
            </a:r>
          </a:p>
          <a:p>
            <a:r>
              <a:rPr lang="en-GB" dirty="0" smtClean="0">
                <a:solidFill>
                  <a:srgbClr val="0000FF"/>
                </a:solidFill>
              </a:rPr>
              <a:t>election on 8</a:t>
            </a:r>
            <a:r>
              <a:rPr lang="en-GB" baseline="30000" dirty="0" smtClean="0">
                <a:solidFill>
                  <a:srgbClr val="0000FF"/>
                </a:solidFill>
              </a:rPr>
              <a:t>th</a:t>
            </a:r>
            <a:r>
              <a:rPr lang="en-GB" dirty="0" smtClean="0">
                <a:solidFill>
                  <a:srgbClr val="0000FF"/>
                </a:solidFill>
              </a:rPr>
              <a:t> Nov drove stock markets</a:t>
            </a:r>
          </a:p>
          <a:p>
            <a:r>
              <a:rPr lang="en-GB" dirty="0" smtClean="0">
                <a:solidFill>
                  <a:srgbClr val="0000FF"/>
                </a:solidFill>
              </a:rPr>
              <a:t>higher on</a:t>
            </a:r>
            <a:r>
              <a:rPr lang="en-GB" dirty="0">
                <a:solidFill>
                  <a:srgbClr val="0000FF"/>
                </a:solidFill>
              </a:rPr>
              <a:t> promises </a:t>
            </a:r>
            <a:r>
              <a:rPr lang="en-GB" dirty="0" smtClean="0">
                <a:solidFill>
                  <a:srgbClr val="0000FF"/>
                </a:solidFill>
              </a:rPr>
              <a:t>of tax cuts, fiscal spending and repatriation of capital  </a:t>
            </a:r>
          </a:p>
          <a:p>
            <a:pPr algn="ctr"/>
            <a:endParaRPr lang="en-GB" dirty="0">
              <a:solidFill>
                <a:srgbClr val="0000FF"/>
              </a:solidFill>
            </a:endParaRPr>
          </a:p>
          <a:p>
            <a:r>
              <a:rPr lang="en-GB" dirty="0" smtClean="0">
                <a:solidFill>
                  <a:srgbClr val="0000FF"/>
                </a:solidFill>
              </a:rPr>
              <a:t>However, share valuations have run far</a:t>
            </a:r>
          </a:p>
          <a:p>
            <a:r>
              <a:rPr lang="en-GB" dirty="0" smtClean="0">
                <a:solidFill>
                  <a:srgbClr val="0000FF"/>
                </a:solidFill>
              </a:rPr>
              <a:t>ahead of 3% GDP growth forecasts and potential additional earnings increases,</a:t>
            </a:r>
          </a:p>
          <a:p>
            <a:r>
              <a:rPr lang="en-GB" dirty="0" smtClean="0">
                <a:solidFill>
                  <a:srgbClr val="0000FF"/>
                </a:solidFill>
              </a:rPr>
              <a:t>which may not occur before 2018, at best</a:t>
            </a:r>
          </a:p>
        </p:txBody>
      </p:sp>
    </p:spTree>
    <p:extLst>
      <p:ext uri="{BB962C8B-B14F-4D97-AF65-F5344CB8AC3E}">
        <p14:creationId xmlns:p14="http://schemas.microsoft.com/office/powerpoint/2010/main" val="47931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95736" y="1340768"/>
            <a:ext cx="2771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Nasdaq 100 (daily)</a:t>
            </a:r>
            <a:endParaRPr lang="en-GB" sz="2400" dirty="0">
              <a:solidFill>
                <a:srgbClr val="0000FF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4716016" y="3573016"/>
            <a:ext cx="504056" cy="86409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802295" y="4437112"/>
            <a:ext cx="24513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Pre-election caution</a:t>
            </a:r>
            <a:endParaRPr lang="en-GB" sz="2000" dirty="0">
              <a:solidFill>
                <a:srgbClr val="0000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689126" y="2257039"/>
            <a:ext cx="15008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Trump wins</a:t>
            </a:r>
            <a:endParaRPr lang="en-GB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5148064" y="2564904"/>
            <a:ext cx="360040" cy="648072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7596336" y="1529839"/>
            <a:ext cx="898896" cy="172523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228184" y="3255077"/>
            <a:ext cx="249331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Downside key day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reversal on Tuesday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21</a:t>
            </a:r>
            <a:r>
              <a:rPr lang="en-GB" sz="2000" baseline="30000" dirty="0" smtClean="0">
                <a:solidFill>
                  <a:srgbClr val="0000FF"/>
                </a:solidFill>
              </a:rPr>
              <a:t>st</a:t>
            </a:r>
            <a:r>
              <a:rPr lang="en-GB" sz="2000" dirty="0" smtClean="0">
                <a:solidFill>
                  <a:srgbClr val="0000FF"/>
                </a:solidFill>
              </a:rPr>
              <a:t> March signals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start of a correction</a:t>
            </a:r>
            <a:endParaRPr lang="en-GB" sz="2000" dirty="0">
              <a:solidFill>
                <a:srgbClr val="0000FF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5148064" y="3212976"/>
            <a:ext cx="288032" cy="79208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832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4744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17953" y="1556792"/>
            <a:ext cx="3079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Nasdaq 100 (weekly)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51720" y="2061488"/>
            <a:ext cx="360226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Temporarily overextended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but above large support range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some mean reversion likely</a:t>
            </a:r>
            <a:endParaRPr lang="en-GB" sz="2000" dirty="0">
              <a:solidFill>
                <a:srgbClr val="0000FF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5148064" y="1628800"/>
            <a:ext cx="3312368" cy="64807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8091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44" y="1268760"/>
            <a:ext cx="925252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3200" dirty="0" smtClean="0">
              <a:solidFill>
                <a:srgbClr val="0000FF"/>
              </a:solidFill>
            </a:endParaRPr>
          </a:p>
          <a:p>
            <a:r>
              <a:rPr lang="en-GB" sz="3200" dirty="0" smtClean="0">
                <a:solidFill>
                  <a:srgbClr val="0000FF"/>
                </a:solidFill>
              </a:rPr>
              <a:t>Trump’s economic stimulus</a:t>
            </a:r>
            <a:r>
              <a:rPr lang="en-GB" sz="3200" dirty="0">
                <a:solidFill>
                  <a:srgbClr val="0000FF"/>
                </a:solidFill>
              </a:rPr>
              <a:t> </a:t>
            </a:r>
            <a:r>
              <a:rPr lang="en-GB" sz="3200" dirty="0" smtClean="0">
                <a:solidFill>
                  <a:srgbClr val="0000FF"/>
                </a:solidFill>
              </a:rPr>
              <a:t>had been </a:t>
            </a:r>
          </a:p>
          <a:p>
            <a:r>
              <a:rPr lang="en-GB" sz="3200" dirty="0" smtClean="0">
                <a:solidFill>
                  <a:srgbClr val="0000FF"/>
                </a:solidFill>
              </a:rPr>
              <a:t>discounted well before any surge in GDP </a:t>
            </a:r>
          </a:p>
          <a:p>
            <a:r>
              <a:rPr lang="en-GB" sz="3200" dirty="0" smtClean="0">
                <a:solidFill>
                  <a:srgbClr val="0000FF"/>
                </a:solidFill>
              </a:rPr>
              <a:t>&amp; proportionally higher corporate profits</a:t>
            </a:r>
          </a:p>
          <a:p>
            <a:endParaRPr lang="en-GB" sz="2000" dirty="0">
              <a:solidFill>
                <a:srgbClr val="0000FF"/>
              </a:solidFill>
            </a:endParaRPr>
          </a:p>
          <a:p>
            <a:r>
              <a:rPr lang="en-GB" sz="3200" dirty="0" smtClean="0">
                <a:solidFill>
                  <a:srgbClr val="0000FF"/>
                </a:solidFill>
              </a:rPr>
              <a:t>Stock markets underperform, on average,</a:t>
            </a:r>
          </a:p>
          <a:p>
            <a:r>
              <a:rPr lang="en-GB" sz="3200" dirty="0" smtClean="0">
                <a:solidFill>
                  <a:srgbClr val="0000FF"/>
                </a:solidFill>
              </a:rPr>
              <a:t>in 2Q and 3Q of each year </a:t>
            </a:r>
          </a:p>
          <a:p>
            <a:endParaRPr lang="en-GB" sz="2000" dirty="0">
              <a:solidFill>
                <a:srgbClr val="0000FF"/>
              </a:solidFill>
            </a:endParaRPr>
          </a:p>
          <a:p>
            <a:r>
              <a:rPr lang="en-GB" sz="3200" dirty="0" smtClean="0">
                <a:solidFill>
                  <a:srgbClr val="0000FF"/>
                </a:solidFill>
              </a:rPr>
              <a:t>Meanwhile, investors’ worst fears about </a:t>
            </a:r>
          </a:p>
          <a:p>
            <a:r>
              <a:rPr lang="en-GB" sz="3200" dirty="0" smtClean="0">
                <a:solidFill>
                  <a:srgbClr val="0000FF"/>
                </a:solidFill>
              </a:rPr>
              <a:t>Trump have not gone away</a:t>
            </a:r>
          </a:p>
          <a:p>
            <a:pPr algn="ctr"/>
            <a:endParaRPr lang="en-GB" sz="1600" dirty="0">
              <a:solidFill>
                <a:srgbClr val="0000FF"/>
              </a:solidFill>
            </a:endParaRPr>
          </a:p>
          <a:p>
            <a:pPr algn="ctr"/>
            <a:endParaRPr lang="en-GB" sz="2800" dirty="0" smtClean="0">
              <a:solidFill>
                <a:srgbClr val="0000FF"/>
              </a:solidFill>
            </a:endParaRPr>
          </a:p>
          <a:p>
            <a:pPr algn="ctr"/>
            <a:r>
              <a:rPr lang="en-GB" sz="2800" dirty="0" smtClean="0">
                <a:solidFill>
                  <a:srgbClr val="0000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2450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pbs.twimg.com/media/C1gtrJJW8AAeUne.jpg:larg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165" y="1249045"/>
            <a:ext cx="6503670" cy="43599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6995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1" y="105273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55776" y="1412776"/>
            <a:ext cx="22325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S&amp;P 500 Index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59632" y="1847063"/>
            <a:ext cx="498405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Most other diversified US indices have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similar patterns, losing upside momentum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from temporarily overbought conditions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relative to their 200-day MAs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74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15816" y="1196752"/>
            <a:ext cx="19672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00FF"/>
                </a:solidFill>
              </a:rPr>
              <a:t>Russell 2000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9580" y="1663594"/>
            <a:ext cx="349967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Medium-cap shares are now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underperforming once again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as stock market breadth has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deteriorated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310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844824"/>
            <a:ext cx="91440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FF"/>
                </a:solidFill>
              </a:rPr>
              <a:t>Market corrections occur periodically</a:t>
            </a:r>
          </a:p>
          <a:p>
            <a:endParaRPr lang="en-GB" sz="3200" dirty="0" smtClean="0">
              <a:solidFill>
                <a:srgbClr val="0000FF"/>
              </a:solidFill>
            </a:endParaRPr>
          </a:p>
          <a:p>
            <a:r>
              <a:rPr lang="en-GB" dirty="0" smtClean="0">
                <a:solidFill>
                  <a:srgbClr val="0000FF"/>
                </a:solidFill>
              </a:rPr>
              <a:t>They can be frightening but they also </a:t>
            </a:r>
          </a:p>
          <a:p>
            <a:r>
              <a:rPr lang="en-GB" dirty="0" smtClean="0">
                <a:solidFill>
                  <a:srgbClr val="0000FF"/>
                </a:solidFill>
              </a:rPr>
              <a:t>create buying opportunities which we will see once again after investor sentiment </a:t>
            </a:r>
          </a:p>
          <a:p>
            <a:r>
              <a:rPr lang="en-GB" dirty="0" smtClean="0">
                <a:solidFill>
                  <a:srgbClr val="0000FF"/>
                </a:solidFill>
              </a:rPr>
              <a:t>turns bearish</a:t>
            </a:r>
            <a:endParaRPr lang="en-GB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182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1412776"/>
            <a:ext cx="9144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FF"/>
                </a:solidFill>
              </a:rPr>
              <a:t>Looking further ahead (2017/18)</a:t>
            </a:r>
          </a:p>
          <a:p>
            <a:endParaRPr lang="en-GB" dirty="0">
              <a:solidFill>
                <a:srgbClr val="0000FF"/>
              </a:solidFill>
            </a:endParaRPr>
          </a:p>
          <a:p>
            <a:r>
              <a:rPr lang="en-GB" dirty="0">
                <a:solidFill>
                  <a:srgbClr val="0000FF"/>
                </a:solidFill>
              </a:rPr>
              <a:t>T</a:t>
            </a:r>
            <a:r>
              <a:rPr lang="en-GB" dirty="0" smtClean="0">
                <a:solidFill>
                  <a:srgbClr val="0000FF"/>
                </a:solidFill>
              </a:rPr>
              <a:t>here is little evidence of another significant bear market, which many commentators have been predicting</a:t>
            </a:r>
            <a:r>
              <a:rPr lang="en-GB" dirty="0">
                <a:solidFill>
                  <a:srgbClr val="0000FF"/>
                </a:solidFill>
              </a:rPr>
              <a:t> </a:t>
            </a:r>
            <a:r>
              <a:rPr lang="en-GB" dirty="0" smtClean="0">
                <a:solidFill>
                  <a:srgbClr val="0000FF"/>
                </a:solidFill>
              </a:rPr>
              <a:t>since 2008, although their greater optimism recently is another indication of an imminent correction</a:t>
            </a:r>
            <a:endParaRPr lang="en-GB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706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412776"/>
            <a:ext cx="8820472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FF"/>
                </a:solidFill>
              </a:rPr>
              <a:t>Over the next 10 years, we are very likely to see a cyclical bear market or two in stock markets but they will move higher overall</a:t>
            </a:r>
          </a:p>
          <a:p>
            <a:endParaRPr lang="en-GB" sz="2000" dirty="0" smtClean="0">
              <a:solidFill>
                <a:srgbClr val="0000FF"/>
              </a:solidFill>
            </a:endParaRPr>
          </a:p>
          <a:p>
            <a:r>
              <a:rPr lang="en-GB" dirty="0" smtClean="0">
                <a:solidFill>
                  <a:srgbClr val="0000FF"/>
                </a:solidFill>
              </a:rPr>
              <a:t>The known and likely bear market triggers:</a:t>
            </a:r>
          </a:p>
          <a:p>
            <a:pPr algn="ctr"/>
            <a:endParaRPr lang="en-GB" sz="2000" dirty="0" smtClean="0">
              <a:solidFill>
                <a:srgbClr val="0000FF"/>
              </a:solidFill>
            </a:endParaRPr>
          </a:p>
          <a:p>
            <a:r>
              <a:rPr lang="en-GB" dirty="0" smtClean="0">
                <a:solidFill>
                  <a:srgbClr val="0000FF"/>
                </a:solidFill>
              </a:rPr>
              <a:t>1) After the US yield curve inverts</a:t>
            </a:r>
          </a:p>
          <a:p>
            <a:r>
              <a:rPr lang="en-GB" dirty="0" smtClean="0">
                <a:solidFill>
                  <a:srgbClr val="0000FF"/>
                </a:solidFill>
              </a:rPr>
              <a:t>2) Treasury Bond yields rise towards 4%</a:t>
            </a:r>
          </a:p>
          <a:p>
            <a:r>
              <a:rPr lang="en-GB" dirty="0" smtClean="0">
                <a:solidFill>
                  <a:srgbClr val="0000FF"/>
                </a:solidFill>
              </a:rPr>
              <a:t>3) </a:t>
            </a:r>
            <a:r>
              <a:rPr lang="en-GB" dirty="0">
                <a:solidFill>
                  <a:srgbClr val="0000FF"/>
                </a:solidFill>
              </a:rPr>
              <a:t>T</a:t>
            </a:r>
            <a:r>
              <a:rPr lang="en-GB" dirty="0" smtClean="0">
                <a:solidFill>
                  <a:srgbClr val="0000FF"/>
                </a:solidFill>
              </a:rPr>
              <a:t>he Dollar Index moves sharply higher</a:t>
            </a:r>
          </a:p>
          <a:p>
            <a:pPr algn="ctr"/>
            <a:endParaRPr lang="en-GB" dirty="0" smtClean="0">
              <a:solidFill>
                <a:srgbClr val="0000FF"/>
              </a:solidFill>
            </a:endParaRPr>
          </a:p>
          <a:p>
            <a:pPr marL="742950" indent="-742950" algn="ctr">
              <a:buAutoNum type="arabicParenR"/>
            </a:pPr>
            <a:endParaRPr lang="en-GB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419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3684"/>
            <a:ext cx="9144000" cy="5103628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2627784" y="5157192"/>
            <a:ext cx="4911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This is normally a leading indicator</a:t>
            </a:r>
            <a:endParaRPr lang="en-GB" sz="2400" dirty="0">
              <a:solidFill>
                <a:srgbClr val="0000FF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4869160"/>
            <a:ext cx="874846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716016" y="3532542"/>
            <a:ext cx="358187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Monetary tightening causes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most bear markets, after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10 versus 2 year T-bond rates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invert 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826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4744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39752" y="1484784"/>
            <a:ext cx="3967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US 2yr Treasury Bond Yield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95736" y="3789040"/>
            <a:ext cx="19367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Multi-year base</a:t>
            </a:r>
            <a:endParaRPr lang="en-GB" sz="2000" dirty="0">
              <a:solidFill>
                <a:srgbClr val="0000FF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2915816" y="4221088"/>
            <a:ext cx="504056" cy="576064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563888" y="4189150"/>
            <a:ext cx="1080120" cy="896034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211960" y="4189150"/>
            <a:ext cx="2952328" cy="463986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084168" y="3140968"/>
            <a:ext cx="20072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First step above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the base</a:t>
            </a:r>
            <a:endParaRPr lang="en-GB" sz="2000" dirty="0">
              <a:solidFill>
                <a:srgbClr val="0000FF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7308304" y="3717032"/>
            <a:ext cx="1080120" cy="70411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718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2736"/>
            <a:ext cx="9144000" cy="510362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843808" y="1268760"/>
            <a:ext cx="4572000" cy="150810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400" dirty="0">
                <a:solidFill>
                  <a:srgbClr val="0000FF"/>
                </a:solidFill>
              </a:rPr>
              <a:t>US 10-Yr Treasury Bond Yield</a:t>
            </a:r>
          </a:p>
          <a:p>
            <a:pPr lvl="0"/>
            <a:endParaRPr lang="en-GB" sz="800" dirty="0">
              <a:solidFill>
                <a:srgbClr val="0000FF"/>
              </a:solidFill>
            </a:endParaRP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Historic low of 1.3180% on 6</a:t>
            </a:r>
            <a:r>
              <a:rPr lang="en-GB" sz="2000" baseline="30000" dirty="0">
                <a:solidFill>
                  <a:srgbClr val="0000FF"/>
                </a:solidFill>
              </a:rPr>
              <a:t>th</a:t>
            </a:r>
            <a:r>
              <a:rPr lang="en-GB" sz="2000" dirty="0">
                <a:solidFill>
                  <a:srgbClr val="0000FF"/>
                </a:solidFill>
              </a:rPr>
              <a:t> July </a:t>
            </a:r>
            <a:r>
              <a:rPr lang="en-GB" sz="2000" dirty="0" smtClean="0">
                <a:solidFill>
                  <a:srgbClr val="0000FF"/>
                </a:solidFill>
              </a:rPr>
              <a:t>2016 - I </a:t>
            </a:r>
            <a:r>
              <a:rPr lang="en-GB" sz="2000" dirty="0">
                <a:solidFill>
                  <a:srgbClr val="0000FF"/>
                </a:solidFill>
              </a:rPr>
              <a:t>don’t think we will </a:t>
            </a:r>
            <a:r>
              <a:rPr lang="en-GB" sz="2000" i="1" dirty="0">
                <a:solidFill>
                  <a:srgbClr val="0000FF"/>
                </a:solidFill>
              </a:rPr>
              <a:t>ever</a:t>
            </a:r>
            <a:r>
              <a:rPr lang="en-GB" sz="2000" dirty="0">
                <a:solidFill>
                  <a:srgbClr val="0000FF"/>
                </a:solidFill>
              </a:rPr>
              <a:t> see that low again</a:t>
            </a:r>
          </a:p>
        </p:txBody>
      </p:sp>
      <p:sp>
        <p:nvSpPr>
          <p:cNvPr id="4" name="Rectangle 3"/>
          <p:cNvSpPr/>
          <p:nvPr/>
        </p:nvSpPr>
        <p:spPr>
          <a:xfrm>
            <a:off x="3563888" y="2792834"/>
            <a:ext cx="46442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000" dirty="0" smtClean="0">
                <a:solidFill>
                  <a:srgbClr val="0000FF"/>
                </a:solidFill>
              </a:rPr>
              <a:t>Bond yields risky for equities above </a:t>
            </a:r>
            <a:r>
              <a:rPr lang="en-GB" sz="2000" dirty="0">
                <a:solidFill>
                  <a:srgbClr val="0000FF"/>
                </a:solidFill>
              </a:rPr>
              <a:t>4%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2792834"/>
            <a:ext cx="874846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8184246" y="2852903"/>
            <a:ext cx="491807" cy="20499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607918" y="3112046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000" dirty="0" smtClean="0">
                <a:solidFill>
                  <a:srgbClr val="0000FF"/>
                </a:solidFill>
              </a:rPr>
              <a:t>Bond yields </a:t>
            </a:r>
            <a:r>
              <a:rPr lang="en-GB" sz="2000" dirty="0">
                <a:solidFill>
                  <a:srgbClr val="0000FF"/>
                </a:solidFill>
              </a:rPr>
              <a:t>start to </a:t>
            </a:r>
            <a:r>
              <a:rPr lang="en-GB" sz="2000" dirty="0" smtClean="0">
                <a:solidFill>
                  <a:srgbClr val="0000FF"/>
                </a:solidFill>
              </a:rPr>
              <a:t>become a </a:t>
            </a:r>
            <a:endParaRPr lang="en-GB" sz="2000" dirty="0">
              <a:solidFill>
                <a:srgbClr val="0000FF"/>
              </a:solidFill>
            </a:endParaRPr>
          </a:p>
          <a:p>
            <a:pPr lvl="0"/>
            <a:r>
              <a:rPr lang="en-GB" sz="2000" dirty="0" smtClean="0">
                <a:solidFill>
                  <a:srgbClr val="0000FF"/>
                </a:solidFill>
              </a:rPr>
              <a:t>headwind for stocks above 3</a:t>
            </a:r>
            <a:r>
              <a:rPr lang="en-GB" sz="2000" dirty="0">
                <a:solidFill>
                  <a:srgbClr val="0000FF"/>
                </a:solidFill>
              </a:rPr>
              <a:t>%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8216875" y="3604550"/>
            <a:ext cx="426548" cy="18449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004048" y="3819932"/>
            <a:ext cx="3744416" cy="0"/>
          </a:xfrm>
          <a:prstGeom prst="line">
            <a:avLst/>
          </a:prstGeom>
          <a:ln w="1905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251520" y="4898311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000" dirty="0">
                <a:solidFill>
                  <a:srgbClr val="0000FF"/>
                </a:solidFill>
              </a:rPr>
              <a:t>Some money trickling out of 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bonds is going into equities 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0" y="4828190"/>
            <a:ext cx="8748464" cy="15970"/>
          </a:xfrm>
          <a:prstGeom prst="line">
            <a:avLst/>
          </a:prstGeom>
          <a:ln w="1905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635896" y="4852145"/>
            <a:ext cx="0" cy="665087"/>
          </a:xfrm>
          <a:prstGeom prst="line">
            <a:avLst/>
          </a:prstGeom>
          <a:ln w="1905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8100392" y="4149080"/>
            <a:ext cx="0" cy="679110"/>
          </a:xfrm>
          <a:prstGeom prst="line">
            <a:avLst/>
          </a:prstGeom>
          <a:ln w="1905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8607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4744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55776" y="1628800"/>
            <a:ext cx="32656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US Dollar Index (DXY)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63688" y="2090465"/>
            <a:ext cx="5040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0000FF"/>
                </a:solidFill>
              </a:rPr>
              <a:t>A secular bull </a:t>
            </a:r>
            <a:r>
              <a:rPr lang="en-GB" sz="2400" dirty="0" smtClean="0">
                <a:solidFill>
                  <a:srgbClr val="0000FF"/>
                </a:solidFill>
              </a:rPr>
              <a:t>market is underway </a:t>
            </a:r>
          </a:p>
          <a:p>
            <a:pPr lvl="0"/>
            <a:r>
              <a:rPr lang="en-GB" sz="2400" dirty="0" smtClean="0">
                <a:solidFill>
                  <a:srgbClr val="0000FF"/>
                </a:solidFill>
              </a:rPr>
              <a:t>which </a:t>
            </a:r>
            <a:r>
              <a:rPr lang="en-GB" sz="2400" dirty="0">
                <a:solidFill>
                  <a:srgbClr val="0000FF"/>
                </a:solidFill>
              </a:rPr>
              <a:t>started </a:t>
            </a:r>
            <a:r>
              <a:rPr lang="en-GB" sz="2400" dirty="0" smtClean="0">
                <a:solidFill>
                  <a:srgbClr val="0000FF"/>
                </a:solidFill>
              </a:rPr>
              <a:t>from </a:t>
            </a:r>
            <a:r>
              <a:rPr lang="en-GB" sz="2400" dirty="0">
                <a:solidFill>
                  <a:srgbClr val="0000FF"/>
                </a:solidFill>
              </a:rPr>
              <a:t>a very </a:t>
            </a:r>
            <a:r>
              <a:rPr lang="en-GB" sz="2400" dirty="0" smtClean="0">
                <a:solidFill>
                  <a:srgbClr val="0000FF"/>
                </a:solidFill>
              </a:rPr>
              <a:t>low base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7092280" y="2996952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000" dirty="0">
                <a:solidFill>
                  <a:srgbClr val="0000FF"/>
                </a:solidFill>
              </a:rPr>
              <a:t>Trump wins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Presidential</a:t>
            </a:r>
          </a:p>
          <a:p>
            <a:pPr lvl="0"/>
            <a:r>
              <a:rPr lang="en-GB" sz="2000" dirty="0" smtClean="0">
                <a:solidFill>
                  <a:srgbClr val="0000FF"/>
                </a:solidFill>
              </a:rPr>
              <a:t>election but</a:t>
            </a:r>
          </a:p>
          <a:p>
            <a:pPr lvl="0"/>
            <a:r>
              <a:rPr lang="en-GB" sz="2000" dirty="0" smtClean="0">
                <a:solidFill>
                  <a:srgbClr val="0000FF"/>
                </a:solidFill>
              </a:rPr>
              <a:t>is trying to</a:t>
            </a:r>
          </a:p>
          <a:p>
            <a:pPr lvl="0"/>
            <a:r>
              <a:rPr lang="en-GB" sz="2000" dirty="0" smtClean="0">
                <a:solidFill>
                  <a:srgbClr val="0000FF"/>
                </a:solidFill>
              </a:rPr>
              <a:t>slow $ rise</a:t>
            </a:r>
            <a:endParaRPr lang="en-GB" sz="2000" dirty="0">
              <a:solidFill>
                <a:srgbClr val="0000FF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8244408" y="2505964"/>
            <a:ext cx="72008" cy="562996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067944" y="4752836"/>
            <a:ext cx="46636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Another sharp rise by the Dollar Index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would be risky for the US stock market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19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420888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FF"/>
                </a:solidFill>
              </a:rPr>
              <a:t>A quick look at </a:t>
            </a:r>
          </a:p>
          <a:p>
            <a:pPr algn="ctr"/>
            <a:r>
              <a:rPr lang="en-GB" dirty="0" smtClean="0">
                <a:solidFill>
                  <a:srgbClr val="0000FF"/>
                </a:solidFill>
              </a:rPr>
              <a:t>a few other stock markets</a:t>
            </a:r>
          </a:p>
          <a:p>
            <a:pPr algn="ctr"/>
            <a:r>
              <a:rPr lang="en-GB" dirty="0" smtClean="0">
                <a:solidFill>
                  <a:srgbClr val="0000FF"/>
                </a:solidFill>
              </a:rPr>
              <a:t>which may be of interest to you </a:t>
            </a:r>
            <a:endParaRPr lang="en-GB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767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689" y="1124744"/>
            <a:ext cx="9144000" cy="510362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198199" y="1556792"/>
            <a:ext cx="29209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0000FF"/>
                </a:solidFill>
              </a:rPr>
              <a:t>UK FTSE </a:t>
            </a:r>
            <a:r>
              <a:rPr lang="en-GB" sz="2400" dirty="0" smtClean="0">
                <a:solidFill>
                  <a:srgbClr val="0000FF"/>
                </a:solidFill>
              </a:rPr>
              <a:t>100 Index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49311" y="3956160"/>
            <a:ext cx="4001737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Holding up well following Brexit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vote, helped by soft sterling, a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steady economy and the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post-Trump election rally, but now</a:t>
            </a:r>
          </a:p>
          <a:p>
            <a:r>
              <a:rPr lang="en-GB" sz="2000" dirty="0">
                <a:solidFill>
                  <a:srgbClr val="0000FF"/>
                </a:solidFill>
              </a:rPr>
              <a:t>s</a:t>
            </a:r>
            <a:r>
              <a:rPr lang="en-GB" sz="2000" dirty="0" smtClean="0">
                <a:solidFill>
                  <a:srgbClr val="0000FF"/>
                </a:solidFill>
              </a:rPr>
              <a:t>omewhat overextended</a:t>
            </a:r>
            <a:endParaRPr lang="en-GB" sz="2000" dirty="0">
              <a:solidFill>
                <a:srgbClr val="0000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724128" y="3476503"/>
            <a:ext cx="18517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000" dirty="0">
                <a:solidFill>
                  <a:srgbClr val="0000FF"/>
                </a:solidFill>
              </a:rPr>
              <a:t>Brexit vote win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7575917" y="3251567"/>
            <a:ext cx="430576" cy="370326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1856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tt cartoon, March 1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9" y="1124744"/>
            <a:ext cx="5904655" cy="57332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0997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39752" y="1268760"/>
            <a:ext cx="28023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FTSE 250 Midcaps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36096" y="3356992"/>
            <a:ext cx="28200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Healthy overall pattern;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less affected by Brexit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concerns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162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tt cartoon, February 2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24744"/>
            <a:ext cx="6480720" cy="57332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9801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4744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99792" y="1628800"/>
            <a:ext cx="27847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Ireland ISEQ Index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0" y="2094678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000" dirty="0">
                <a:solidFill>
                  <a:srgbClr val="0000FF"/>
                </a:solidFill>
              </a:rPr>
              <a:t>Gradually eroding resistance 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within 2-year trading range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but needs to maintain sequence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of higher reaction </a:t>
            </a:r>
            <a:r>
              <a:rPr lang="en-GB" sz="2000" dirty="0" smtClean="0">
                <a:solidFill>
                  <a:srgbClr val="0000FF"/>
                </a:solidFill>
              </a:rPr>
              <a:t>lows since mid-2016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931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67744" y="1484784"/>
            <a:ext cx="2853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German DAX Index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80112" y="3443057"/>
            <a:ext cx="28937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Temporarily overbought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but well underpinned by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large area of underlying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support</a:t>
            </a:r>
            <a:endParaRPr lang="en-GB" sz="20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2140" y="1979244"/>
            <a:ext cx="32848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Best market in terms of risk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and diversity within the EU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246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43808" y="1340768"/>
            <a:ext cx="2717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French CAC Index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83768" y="1916832"/>
            <a:ext cx="37753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Similar pattern to DAX although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considerably underperforming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Germany since 2009 lows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321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57377" y="1340768"/>
            <a:ext cx="2629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Italy SPMIB Index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43808" y="1988840"/>
            <a:ext cx="365837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A major victim of the Euro but </a:t>
            </a:r>
          </a:p>
          <a:p>
            <a:r>
              <a:rPr lang="en-GB" sz="2000" dirty="0">
                <a:solidFill>
                  <a:srgbClr val="0000FF"/>
                </a:solidFill>
              </a:rPr>
              <a:t>s</a:t>
            </a:r>
            <a:r>
              <a:rPr lang="en-GB" sz="2000" dirty="0" smtClean="0">
                <a:solidFill>
                  <a:srgbClr val="0000FF"/>
                </a:solidFill>
              </a:rPr>
              <a:t>ome recover from lower side </a:t>
            </a:r>
          </a:p>
          <a:p>
            <a:r>
              <a:rPr lang="en-GB" sz="2000" dirty="0">
                <a:solidFill>
                  <a:srgbClr val="0000FF"/>
                </a:solidFill>
              </a:rPr>
              <a:t>o</a:t>
            </a:r>
            <a:r>
              <a:rPr lang="en-GB" sz="2000" dirty="0" smtClean="0">
                <a:solidFill>
                  <a:srgbClr val="0000FF"/>
                </a:solidFill>
              </a:rPr>
              <a:t>f trading range since 2009 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335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dams cartoon, September 1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56677"/>
            <a:ext cx="8640959" cy="50966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433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636912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FF"/>
                </a:solidFill>
              </a:rPr>
              <a:t>Asia Pacific </a:t>
            </a:r>
          </a:p>
          <a:p>
            <a:pPr algn="ctr"/>
            <a:r>
              <a:rPr lang="en-GB" dirty="0" smtClean="0">
                <a:solidFill>
                  <a:srgbClr val="0000FF"/>
                </a:solidFill>
              </a:rPr>
              <a:t>stock markets</a:t>
            </a:r>
            <a:endParaRPr lang="en-GB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569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11" y="1196752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11760" y="1484784"/>
            <a:ext cx="28200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India Nifty 50 Index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79712" y="1946449"/>
            <a:ext cx="40174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A leading growth engine while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Narendra Modi remains President</a:t>
            </a:r>
          </a:p>
          <a:p>
            <a:pPr algn="ctr"/>
            <a:r>
              <a:rPr lang="en-GB" sz="2000" i="1" dirty="0" smtClean="0">
                <a:solidFill>
                  <a:srgbClr val="0000FF"/>
                </a:solidFill>
              </a:rPr>
              <a:t>Governance is Everything</a:t>
            </a:r>
            <a:endParaRPr lang="en-GB" sz="2000" i="1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97158" y="3548511"/>
            <a:ext cx="259077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The most successful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strategy for India has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been to buy the dips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348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39752" y="1268760"/>
            <a:ext cx="34199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Japan Topix 2</a:t>
            </a:r>
            <a:r>
              <a:rPr lang="en-GB" sz="2400" baseline="30000" dirty="0" smtClean="0">
                <a:solidFill>
                  <a:srgbClr val="0000FF"/>
                </a:solidFill>
              </a:rPr>
              <a:t>nd</a:t>
            </a:r>
            <a:r>
              <a:rPr lang="en-GB" sz="2400" dirty="0" smtClean="0">
                <a:solidFill>
                  <a:srgbClr val="0000FF"/>
                </a:solidFill>
              </a:rPr>
              <a:t> Section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63688" y="2204864"/>
            <a:ext cx="481253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TSE2 has long been a leading indicator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for Japan and it is now due for a lengthy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reaction and consolidation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269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2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67744" y="1628800"/>
            <a:ext cx="3731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China Shanghai A-Shares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75656" y="2522513"/>
            <a:ext cx="532709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Edging higher with the help of government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stimulus and a soft currency but watch out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when the progression of higher reaction lows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is broken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9535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59832" y="1340768"/>
            <a:ext cx="27190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00FF"/>
                </a:solidFill>
              </a:rPr>
              <a:t>Australia Materials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99992" y="1802433"/>
            <a:ext cx="411522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Some loss of form including a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larger reaction and dip into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the previous trading range – this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Is likely to be a lengthier corrective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phase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 </a:t>
            </a:r>
            <a:endParaRPr lang="en-GB" sz="2000" dirty="0">
              <a:solidFill>
                <a:srgbClr val="0000FF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7524328" y="3068960"/>
            <a:ext cx="936104" cy="72008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391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682" y="1052736"/>
            <a:ext cx="9144000" cy="510362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628800"/>
            <a:ext cx="69127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000" dirty="0">
                <a:solidFill>
                  <a:srgbClr val="0000FF"/>
                </a:solidFill>
              </a:rPr>
              <a:t>The first clear uptrend </a:t>
            </a:r>
            <a:r>
              <a:rPr lang="en-GB" sz="2000" dirty="0" smtClean="0">
                <a:solidFill>
                  <a:srgbClr val="0000FF"/>
                </a:solidFill>
              </a:rPr>
              <a:t>inconsistency was </a:t>
            </a:r>
            <a:r>
              <a:rPr lang="en-GB" sz="2000" dirty="0">
                <a:solidFill>
                  <a:srgbClr val="0000FF"/>
                </a:solidFill>
              </a:rPr>
              <a:t>the overextension</a:t>
            </a: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relative to the MA in early September – the second was a far </a:t>
            </a:r>
            <a:r>
              <a:rPr lang="en-GB" sz="2000" dirty="0" smtClean="0">
                <a:solidFill>
                  <a:srgbClr val="0000FF"/>
                </a:solidFill>
              </a:rPr>
              <a:t>bigger </a:t>
            </a:r>
            <a:r>
              <a:rPr lang="en-GB" sz="2000" dirty="0">
                <a:solidFill>
                  <a:srgbClr val="0000FF"/>
                </a:solidFill>
              </a:rPr>
              <a:t>reaction than seen previously.  These confirmed </a:t>
            </a:r>
            <a:r>
              <a:rPr lang="en-GB" sz="2000" dirty="0" smtClean="0">
                <a:solidFill>
                  <a:srgbClr val="0000FF"/>
                </a:solidFill>
              </a:rPr>
              <a:t>that New </a:t>
            </a:r>
            <a:r>
              <a:rPr lang="en-GB" sz="2000" dirty="0">
                <a:solidFill>
                  <a:srgbClr val="0000FF"/>
                </a:solidFill>
              </a:rPr>
              <a:t>Zealand </a:t>
            </a:r>
            <a:r>
              <a:rPr lang="en-GB" sz="2000" dirty="0" smtClean="0">
                <a:solidFill>
                  <a:srgbClr val="0000FF"/>
                </a:solidFill>
              </a:rPr>
              <a:t>had seen </a:t>
            </a:r>
            <a:r>
              <a:rPr lang="en-GB" sz="2000" dirty="0">
                <a:solidFill>
                  <a:srgbClr val="0000FF"/>
                </a:solidFill>
              </a:rPr>
              <a:t>a peak of lengthy </a:t>
            </a:r>
            <a:r>
              <a:rPr lang="en-GB" sz="2000" dirty="0" smtClean="0">
                <a:solidFill>
                  <a:srgbClr val="0000FF"/>
                </a:solidFill>
              </a:rPr>
              <a:t>duration. It subsequently unwound a </a:t>
            </a:r>
            <a:r>
              <a:rPr lang="en-GB" sz="2000" dirty="0">
                <a:solidFill>
                  <a:srgbClr val="0000FF"/>
                </a:solidFill>
              </a:rPr>
              <a:t>short-term oversold </a:t>
            </a:r>
            <a:r>
              <a:rPr lang="en-GB" sz="2000" dirty="0" smtClean="0">
                <a:solidFill>
                  <a:srgbClr val="0000FF"/>
                </a:solidFill>
              </a:rPr>
              <a:t>condition</a:t>
            </a:r>
          </a:p>
          <a:p>
            <a:pPr lvl="0"/>
            <a:r>
              <a:rPr lang="en-GB" sz="2000" dirty="0" smtClean="0">
                <a:solidFill>
                  <a:srgbClr val="0000FF"/>
                </a:solidFill>
              </a:rPr>
              <a:t>and is likely to range sideways to somewhat lower.</a:t>
            </a:r>
            <a:endParaRPr lang="en-GB" sz="2000" dirty="0">
              <a:solidFill>
                <a:srgbClr val="0000FF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6804248" y="1556792"/>
            <a:ext cx="1296144" cy="28803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168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87824" y="2636912"/>
            <a:ext cx="287771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FF"/>
                </a:solidFill>
              </a:rPr>
              <a:t>Several Key </a:t>
            </a:r>
          </a:p>
          <a:p>
            <a:r>
              <a:rPr lang="en-GB" dirty="0" smtClean="0">
                <a:solidFill>
                  <a:srgbClr val="0000FF"/>
                </a:solidFill>
              </a:rPr>
              <a:t>Commodities</a:t>
            </a:r>
            <a:endParaRPr lang="en-GB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829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ssets.bwbx.io/images/users/iqjWHBFdfxIU/isx06srh928c/v0/800x-1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9144000" cy="483395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043608" y="2708920"/>
            <a:ext cx="28894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1. A 70-year bull market</a:t>
            </a:r>
            <a:endParaRPr lang="en-GB" sz="2000" dirty="0">
              <a:solidFill>
                <a:srgbClr val="0000FF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827584" y="3212976"/>
            <a:ext cx="1872208" cy="1656184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3203848" y="2708920"/>
            <a:ext cx="2160240" cy="504056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220072" y="4077659"/>
            <a:ext cx="29872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2. A 50-year bear market</a:t>
            </a:r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5580112" y="2852936"/>
            <a:ext cx="1197257" cy="127084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7022528" y="3861050"/>
            <a:ext cx="1054494" cy="26272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067655" y="2066652"/>
            <a:ext cx="22653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3. A new secular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bull market begins</a:t>
            </a:r>
            <a:endParaRPr lang="en-GB" sz="2000" dirty="0">
              <a:solidFill>
                <a:srgbClr val="0000FF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7164288" y="2768734"/>
            <a:ext cx="912734" cy="948298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9484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ssets.bwbx.io/images/users/iqjWHBFdfxIU/i4DL5wFzh2ro/v0/1200x-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24744"/>
            <a:ext cx="7776864" cy="573325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057773" y="6021288"/>
            <a:ext cx="3316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Take me to your leader</a:t>
            </a:r>
            <a:endParaRPr lang="en-GB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963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31840" y="1196752"/>
            <a:ext cx="2307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Brent Crude Oil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39952" y="4149080"/>
            <a:ext cx="21087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Weak recovery -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too much supply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65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3" y="836712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3568" y="1340768"/>
            <a:ext cx="26677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London Spot Gold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00613" y="4149080"/>
            <a:ext cx="40302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Currently firming in choppy range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as USD weakens but susceptible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to the next $ rally</a:t>
            </a:r>
            <a:endParaRPr lang="en-GB" sz="20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24128" y="1340768"/>
            <a:ext cx="305904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Plenty of uncertainty to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support gold but we are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currently seeing mainly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HFT moves in response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to Dollar Index’s direction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883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19672" y="1340768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Silver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2160" y="1829308"/>
            <a:ext cx="274786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Silver trades like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high-beta gold which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it often leads on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significant moves, but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currently has a similar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pattern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218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411760" y="4005064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000" dirty="0" smtClean="0">
                <a:solidFill>
                  <a:srgbClr val="0000FF"/>
                </a:solidFill>
              </a:rPr>
              <a:t>Completed base formation with upside surge in Oct/Nov</a:t>
            </a:r>
            <a:r>
              <a:rPr lang="en-GB" sz="2000" dirty="0">
                <a:solidFill>
                  <a:srgbClr val="0000FF"/>
                </a:solidFill>
              </a:rPr>
              <a:t> </a:t>
            </a:r>
            <a:r>
              <a:rPr lang="en-GB" sz="2000" dirty="0" smtClean="0">
                <a:solidFill>
                  <a:srgbClr val="0000FF"/>
                </a:solidFill>
              </a:rPr>
              <a:t>2016– currently still consolidating </a:t>
            </a:r>
            <a:r>
              <a:rPr lang="en-GB" sz="2000" dirty="0">
                <a:solidFill>
                  <a:srgbClr val="0000FF"/>
                </a:solidFill>
              </a:rPr>
              <a:t>initial gains</a:t>
            </a:r>
          </a:p>
        </p:txBody>
      </p:sp>
      <p:sp>
        <p:nvSpPr>
          <p:cNvPr id="4" name="Rectangle 3"/>
          <p:cNvSpPr/>
          <p:nvPr/>
        </p:nvSpPr>
        <p:spPr>
          <a:xfrm>
            <a:off x="4139952" y="1484784"/>
            <a:ext cx="21707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0000FF"/>
                </a:solidFill>
              </a:rPr>
              <a:t>Copper (CMX)</a:t>
            </a:r>
          </a:p>
        </p:txBody>
      </p:sp>
    </p:spTree>
    <p:extLst>
      <p:ext uri="{BB962C8B-B14F-4D97-AF65-F5344CB8AC3E}">
        <p14:creationId xmlns:p14="http://schemas.microsoft.com/office/powerpoint/2010/main" val="376566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15816" y="1412776"/>
            <a:ext cx="25122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LME Nickel 3mth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32040" y="1988840"/>
            <a:ext cx="367440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The lagging industrial metal,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Nickel currently requires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production cuts – Russia is the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 biggest producer - and a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stronger global economy to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resume a recovery 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768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47" y="836712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87824" y="1484784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LME Zinc 3mth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63888" y="2194411"/>
            <a:ext cx="400141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Zinc has seen the best recovery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among LME metals, with the help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of Australian production cuts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35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355976" y="1196752"/>
            <a:ext cx="13131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Iron Ore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63688" y="3429000"/>
            <a:ext cx="307648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Both Australia and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China have reduced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Iron Ore production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to create this partial</a:t>
            </a:r>
          </a:p>
          <a:p>
            <a:r>
              <a:rPr lang="en-GB" sz="2000" dirty="0">
                <a:solidFill>
                  <a:srgbClr val="0000FF"/>
                </a:solidFill>
              </a:rPr>
              <a:t>r</a:t>
            </a:r>
            <a:r>
              <a:rPr lang="en-GB" sz="2000" dirty="0" smtClean="0">
                <a:solidFill>
                  <a:srgbClr val="0000FF"/>
                </a:solidFill>
              </a:rPr>
              <a:t>ecovery which is</a:t>
            </a:r>
          </a:p>
          <a:p>
            <a:r>
              <a:rPr lang="en-GB" sz="2000" dirty="0">
                <a:solidFill>
                  <a:srgbClr val="0000FF"/>
                </a:solidFill>
              </a:rPr>
              <a:t>t</a:t>
            </a:r>
            <a:r>
              <a:rPr lang="en-GB" sz="2000" dirty="0" smtClean="0">
                <a:solidFill>
                  <a:srgbClr val="0000FF"/>
                </a:solidFill>
              </a:rPr>
              <a:t>emporarily overextended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120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97" y="2420888"/>
            <a:ext cx="9108504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FF"/>
                </a:solidFill>
              </a:rPr>
              <a:t>Many thanks for your interest</a:t>
            </a:r>
          </a:p>
          <a:p>
            <a:pPr algn="ctr"/>
            <a:endParaRPr lang="en-GB" sz="2800" dirty="0">
              <a:solidFill>
                <a:srgbClr val="0000FF"/>
              </a:solidFill>
            </a:endParaRPr>
          </a:p>
          <a:p>
            <a:pPr algn="ctr"/>
            <a:r>
              <a:rPr lang="en-GB" dirty="0" smtClean="0">
                <a:solidFill>
                  <a:srgbClr val="0000FF"/>
                </a:solidFill>
              </a:rPr>
              <a:t>Any questions?</a:t>
            </a:r>
          </a:p>
          <a:p>
            <a:pPr algn="ctr"/>
            <a:endParaRPr lang="en-GB" dirty="0">
              <a:solidFill>
                <a:srgbClr val="0000FF"/>
              </a:solidFill>
            </a:endParaRPr>
          </a:p>
          <a:p>
            <a:pPr algn="ctr"/>
            <a:r>
              <a:rPr lang="en-GB" sz="2800" dirty="0" smtClean="0">
                <a:solidFill>
                  <a:srgbClr val="0000FF"/>
                </a:solidFill>
              </a:rPr>
              <a:t>www.fullertreacymoney.com</a:t>
            </a:r>
            <a:endParaRPr lang="en-GB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773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4728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739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471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0480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1694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368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7003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545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vidFuller_MarketsNow_18January2016.ppt [Compatibility Mode]" id="{106C249F-F2CC-4E55-92AE-327018A7CB07}" vid="{BCF97A6D-B17A-4FDC-8B34-6E411E41F1E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9569</TotalTime>
  <Words>966</Words>
  <Application>Microsoft Office PowerPoint</Application>
  <PresentationFormat>On-screen Show (4:3)</PresentationFormat>
  <Paragraphs>207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667</cp:revision>
  <dcterms:created xsi:type="dcterms:W3CDTF">2016-04-02T13:42:26Z</dcterms:created>
  <dcterms:modified xsi:type="dcterms:W3CDTF">2017-03-29T19:28:54Z</dcterms:modified>
</cp:coreProperties>
</file>