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9"/>
  </p:notesMasterIdLst>
  <p:sldIdLst>
    <p:sldId id="806" r:id="rId2"/>
    <p:sldId id="1019" r:id="rId3"/>
    <p:sldId id="1021" r:id="rId4"/>
    <p:sldId id="973" r:id="rId5"/>
    <p:sldId id="1016" r:id="rId6"/>
    <p:sldId id="1017" r:id="rId7"/>
    <p:sldId id="880" r:id="rId8"/>
    <p:sldId id="935" r:id="rId9"/>
    <p:sldId id="1018" r:id="rId10"/>
    <p:sldId id="1020" r:id="rId11"/>
    <p:sldId id="922" r:id="rId12"/>
    <p:sldId id="972" r:id="rId13"/>
    <p:sldId id="982" r:id="rId14"/>
    <p:sldId id="1022" r:id="rId15"/>
    <p:sldId id="1024" r:id="rId16"/>
    <p:sldId id="1023" r:id="rId17"/>
    <p:sldId id="1025" r:id="rId18"/>
    <p:sldId id="1026" r:id="rId19"/>
    <p:sldId id="1027" r:id="rId20"/>
    <p:sldId id="1028" r:id="rId21"/>
    <p:sldId id="1039" r:id="rId22"/>
    <p:sldId id="1040" r:id="rId23"/>
    <p:sldId id="1042" r:id="rId24"/>
    <p:sldId id="1041" r:id="rId25"/>
    <p:sldId id="1044" r:id="rId26"/>
    <p:sldId id="1043" r:id="rId27"/>
    <p:sldId id="1045" r:id="rId28"/>
    <p:sldId id="1046" r:id="rId29"/>
    <p:sldId id="983" r:id="rId30"/>
    <p:sldId id="1029" r:id="rId31"/>
    <p:sldId id="1030" r:id="rId32"/>
    <p:sldId id="1031" r:id="rId33"/>
    <p:sldId id="1034" r:id="rId34"/>
    <p:sldId id="1036" r:id="rId35"/>
    <p:sldId id="1032" r:id="rId36"/>
    <p:sldId id="1033" r:id="rId37"/>
    <p:sldId id="1035" r:id="rId38"/>
    <p:sldId id="1014" r:id="rId39"/>
    <p:sldId id="1037" r:id="rId40"/>
    <p:sldId id="1038" r:id="rId41"/>
    <p:sldId id="986" r:id="rId42"/>
    <p:sldId id="985" r:id="rId43"/>
    <p:sldId id="999" r:id="rId44"/>
    <p:sldId id="1005" r:id="rId45"/>
    <p:sldId id="1007" r:id="rId46"/>
    <p:sldId id="1008" r:id="rId47"/>
    <p:sldId id="1010" r:id="rId48"/>
    <p:sldId id="1011" r:id="rId49"/>
    <p:sldId id="1012" r:id="rId50"/>
    <p:sldId id="1009" r:id="rId51"/>
    <p:sldId id="1015" r:id="rId52"/>
    <p:sldId id="1006" r:id="rId53"/>
    <p:sldId id="969" r:id="rId54"/>
    <p:sldId id="920" r:id="rId55"/>
    <p:sldId id="921" r:id="rId56"/>
    <p:sldId id="877" r:id="rId57"/>
    <p:sldId id="878" r:id="rId5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0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FF33CC"/>
    <a:srgbClr val="009900"/>
    <a:srgbClr val="FFFF00"/>
    <a:srgbClr val="008000"/>
    <a:srgbClr val="FFCC00"/>
    <a:srgbClr val="34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183" autoAdjust="0"/>
    <p:restoredTop sz="94586" autoAdjust="0"/>
  </p:normalViewPr>
  <p:slideViewPr>
    <p:cSldViewPr>
      <p:cViewPr varScale="1">
        <p:scale>
          <a:sx n="108" d="100"/>
          <a:sy n="108" d="100"/>
        </p:scale>
        <p:origin x="126" y="3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15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E09649-7E55-420A-9A82-B470D05F099D}" type="datetimeFigureOut">
              <a:rPr lang="en-GB" smtClean="0"/>
              <a:t>12/06/2017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B5D6E4-A25F-4E19-B75D-9289760C9C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4532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5079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5619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595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1111250"/>
          </a:xfrm>
          <a:prstGeom prst="rect">
            <a:avLst/>
          </a:prstGeom>
          <a:solidFill>
            <a:srgbClr val="34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800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025525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-25400"/>
            <a:ext cx="4211637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36512" y="1412776"/>
            <a:ext cx="9144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FF"/>
                </a:solidFill>
              </a:rPr>
              <a:t>Continued Risk of Medium-Term</a:t>
            </a:r>
          </a:p>
          <a:p>
            <a:pPr algn="ctr"/>
            <a:r>
              <a:rPr lang="en-GB" dirty="0" smtClean="0">
                <a:solidFill>
                  <a:srgbClr val="0000FF"/>
                </a:solidFill>
              </a:rPr>
              <a:t>Correction Within Ongoing Bull Market</a:t>
            </a:r>
            <a:endParaRPr lang="en-GB" sz="1200" dirty="0">
              <a:solidFill>
                <a:srgbClr val="0000FF"/>
              </a:solidFill>
            </a:endParaRPr>
          </a:p>
          <a:p>
            <a:pPr algn="ctr"/>
            <a:endParaRPr lang="en-GB" sz="2800" dirty="0" smtClean="0">
              <a:solidFill>
                <a:srgbClr val="0000FF"/>
              </a:solidFill>
            </a:endParaRPr>
          </a:p>
          <a:p>
            <a:pPr algn="ctr"/>
            <a:r>
              <a:rPr lang="en-GB" sz="2800" dirty="0" smtClean="0">
                <a:solidFill>
                  <a:srgbClr val="0000FF"/>
                </a:solidFill>
              </a:rPr>
              <a:t>This is a Markets Now Seminar </a:t>
            </a:r>
          </a:p>
          <a:p>
            <a:pPr algn="ctr"/>
            <a:r>
              <a:rPr lang="en-GB" sz="2800" dirty="0" smtClean="0">
                <a:solidFill>
                  <a:srgbClr val="0000FF"/>
                </a:solidFill>
              </a:rPr>
              <a:t>June 12</a:t>
            </a:r>
            <a:r>
              <a:rPr lang="en-GB" sz="2800" baseline="30000" dirty="0" smtClean="0">
                <a:solidFill>
                  <a:srgbClr val="0000FF"/>
                </a:solidFill>
              </a:rPr>
              <a:t>th</a:t>
            </a:r>
            <a:r>
              <a:rPr lang="en-GB" sz="2800" dirty="0" smtClean="0">
                <a:solidFill>
                  <a:srgbClr val="0000FF"/>
                </a:solidFill>
              </a:rPr>
              <a:t> 2017</a:t>
            </a:r>
            <a:endParaRPr lang="en-GB" dirty="0">
              <a:solidFill>
                <a:srgbClr val="0000FF"/>
              </a:solidFill>
            </a:endParaRPr>
          </a:p>
          <a:p>
            <a:pPr algn="ctr"/>
            <a:endParaRPr lang="en-GB" sz="1200" dirty="0">
              <a:solidFill>
                <a:srgbClr val="0000FF"/>
              </a:solidFill>
            </a:endParaRPr>
          </a:p>
          <a:p>
            <a:pPr algn="ctr"/>
            <a:r>
              <a:rPr lang="en-GB" sz="2800" dirty="0" smtClean="0">
                <a:solidFill>
                  <a:srgbClr val="0000FF"/>
                </a:solidFill>
              </a:rPr>
              <a:t>By David Fuller</a:t>
            </a:r>
          </a:p>
          <a:p>
            <a:pPr algn="ctr"/>
            <a:r>
              <a:rPr lang="en-GB" sz="2800" dirty="0" smtClean="0">
                <a:solidFill>
                  <a:srgbClr val="0000FF"/>
                </a:solidFill>
              </a:rPr>
              <a:t>fullertreacymoney.com</a:t>
            </a:r>
          </a:p>
          <a:p>
            <a:pPr algn="ctr"/>
            <a:endParaRPr lang="en-GB" sz="2800" dirty="0">
              <a:solidFill>
                <a:srgbClr val="0000FF"/>
              </a:solidFill>
            </a:endParaRPr>
          </a:p>
          <a:p>
            <a:pPr algn="ctr"/>
            <a:r>
              <a:rPr lang="en-GB" sz="2800" dirty="0" smtClean="0">
                <a:solidFill>
                  <a:srgbClr val="0000FF"/>
                </a:solidFill>
              </a:rPr>
              <a:t>The Caledonian Club – 9 Halkin Street</a:t>
            </a:r>
          </a:p>
          <a:p>
            <a:pPr algn="ctr"/>
            <a:r>
              <a:rPr lang="en-GB" sz="2800" dirty="0" smtClean="0">
                <a:solidFill>
                  <a:srgbClr val="0000FF"/>
                </a:solidFill>
              </a:rPr>
              <a:t>London SW1Y 4LH, UK</a:t>
            </a:r>
          </a:p>
          <a:p>
            <a:pPr algn="ctr"/>
            <a:endParaRPr lang="en-GB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396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3215" y="1340768"/>
            <a:ext cx="66909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FF"/>
                </a:solidFill>
              </a:rPr>
              <a:t>Theresa May’s Election Blunder</a:t>
            </a:r>
          </a:p>
          <a:p>
            <a:pPr algn="ctr"/>
            <a:r>
              <a:rPr lang="en-GB" dirty="0" smtClean="0">
                <a:solidFill>
                  <a:srgbClr val="0000FF"/>
                </a:solidFill>
              </a:rPr>
              <a:t>(discussion)</a:t>
            </a:r>
            <a:endParaRPr lang="en-GB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59" y="2276872"/>
            <a:ext cx="793424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3200" dirty="0" smtClean="0">
              <a:solidFill>
                <a:srgbClr val="0000FF"/>
              </a:solidFill>
            </a:endParaRPr>
          </a:p>
          <a:p>
            <a:r>
              <a:rPr lang="en-GB" sz="3200" dirty="0" smtClean="0">
                <a:solidFill>
                  <a:srgbClr val="0000FF"/>
                </a:solidFill>
              </a:rPr>
              <a:t>1. A disaster for her</a:t>
            </a:r>
          </a:p>
          <a:p>
            <a:r>
              <a:rPr lang="en-GB" sz="3200" dirty="0" smtClean="0">
                <a:solidFill>
                  <a:srgbClr val="0000FF"/>
                </a:solidFill>
              </a:rPr>
              <a:t>2. A political risk for the UK economy </a:t>
            </a:r>
          </a:p>
          <a:p>
            <a:r>
              <a:rPr lang="en-GB" sz="3200" dirty="0" smtClean="0">
                <a:solidFill>
                  <a:srgbClr val="0000FF"/>
                </a:solidFill>
              </a:rPr>
              <a:t>3. But also an opportunity</a:t>
            </a:r>
          </a:p>
          <a:p>
            <a:r>
              <a:rPr lang="en-GB" sz="3200" dirty="0" smtClean="0">
                <a:solidFill>
                  <a:srgbClr val="0000FF"/>
                </a:solidFill>
              </a:rPr>
              <a:t>4. Provided strong, inspired, inclusive</a:t>
            </a:r>
          </a:p>
          <a:p>
            <a:r>
              <a:rPr lang="en-GB" sz="3200" dirty="0" smtClean="0">
                <a:solidFill>
                  <a:srgbClr val="0000FF"/>
                </a:solidFill>
              </a:rPr>
              <a:t>    Tory leadership emerges quickly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19672" y="5517232"/>
            <a:ext cx="55451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smtClean="0">
                <a:solidFill>
                  <a:srgbClr val="0000FF"/>
                </a:solidFill>
              </a:rPr>
              <a:t>Governance is everything!</a:t>
            </a:r>
            <a:endParaRPr lang="en-GB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727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2060848"/>
            <a:ext cx="757130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0000FF"/>
                </a:solidFill>
              </a:rPr>
              <a:t>“I fear we may be in an era when</a:t>
            </a:r>
          </a:p>
          <a:p>
            <a:r>
              <a:rPr lang="en-GB" dirty="0" smtClean="0">
                <a:solidFill>
                  <a:srgbClr val="0000FF"/>
                </a:solidFill>
              </a:rPr>
              <a:t>the political parties compete to bribe</a:t>
            </a:r>
          </a:p>
          <a:p>
            <a:r>
              <a:rPr lang="en-GB" dirty="0" smtClean="0">
                <a:solidFill>
                  <a:srgbClr val="0000FF"/>
                </a:solidFill>
              </a:rPr>
              <a:t>us with our own money.”</a:t>
            </a:r>
            <a:endParaRPr lang="en-GB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02541" y="3933056"/>
            <a:ext cx="52854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i="1" dirty="0" smtClean="0">
                <a:solidFill>
                  <a:srgbClr val="0000FF"/>
                </a:solidFill>
              </a:rPr>
              <a:t>Roger Bootle, 10 June 2017</a:t>
            </a:r>
            <a:endParaRPr lang="en-GB" sz="3200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086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21" y="1340768"/>
            <a:ext cx="910850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FF"/>
                </a:solidFill>
              </a:rPr>
              <a:t>The crowd’s animal spirits following Trump’s</a:t>
            </a:r>
          </a:p>
          <a:p>
            <a:r>
              <a:rPr lang="en-GB" dirty="0" smtClean="0">
                <a:solidFill>
                  <a:srgbClr val="0000FF"/>
                </a:solidFill>
              </a:rPr>
              <a:t>election on 8</a:t>
            </a:r>
            <a:r>
              <a:rPr lang="en-GB" baseline="30000" dirty="0" smtClean="0">
                <a:solidFill>
                  <a:srgbClr val="0000FF"/>
                </a:solidFill>
              </a:rPr>
              <a:t>th</a:t>
            </a:r>
            <a:r>
              <a:rPr lang="en-GB" dirty="0" smtClean="0">
                <a:solidFill>
                  <a:srgbClr val="0000FF"/>
                </a:solidFill>
              </a:rPr>
              <a:t> Nov drove stock markets</a:t>
            </a:r>
          </a:p>
          <a:p>
            <a:r>
              <a:rPr lang="en-GB" dirty="0" smtClean="0">
                <a:solidFill>
                  <a:srgbClr val="0000FF"/>
                </a:solidFill>
              </a:rPr>
              <a:t>higher on</a:t>
            </a:r>
            <a:r>
              <a:rPr lang="en-GB" dirty="0">
                <a:solidFill>
                  <a:srgbClr val="0000FF"/>
                </a:solidFill>
              </a:rPr>
              <a:t> promises </a:t>
            </a:r>
            <a:r>
              <a:rPr lang="en-GB" dirty="0" smtClean="0">
                <a:solidFill>
                  <a:srgbClr val="0000FF"/>
                </a:solidFill>
              </a:rPr>
              <a:t>of tax cuts, fiscal spending and repatriation of capital  </a:t>
            </a:r>
          </a:p>
          <a:p>
            <a:pPr algn="ctr"/>
            <a:endParaRPr lang="en-GB" dirty="0">
              <a:solidFill>
                <a:srgbClr val="0000FF"/>
              </a:solidFill>
            </a:endParaRPr>
          </a:p>
          <a:p>
            <a:r>
              <a:rPr lang="en-GB" dirty="0" smtClean="0">
                <a:solidFill>
                  <a:srgbClr val="0000FF"/>
                </a:solidFill>
              </a:rPr>
              <a:t>However, share valuations have run far</a:t>
            </a:r>
          </a:p>
          <a:p>
            <a:r>
              <a:rPr lang="en-GB" dirty="0" smtClean="0">
                <a:solidFill>
                  <a:srgbClr val="0000FF"/>
                </a:solidFill>
              </a:rPr>
              <a:t>ahead of 3% GDP growth forecasts and potential additional earnings increases,</a:t>
            </a:r>
          </a:p>
          <a:p>
            <a:r>
              <a:rPr lang="en-GB" dirty="0" smtClean="0">
                <a:solidFill>
                  <a:srgbClr val="0000FF"/>
                </a:solidFill>
              </a:rPr>
              <a:t>which may not occur before 2018, at best</a:t>
            </a:r>
          </a:p>
        </p:txBody>
      </p:sp>
    </p:spTree>
    <p:extLst>
      <p:ext uri="{BB962C8B-B14F-4D97-AF65-F5344CB8AC3E}">
        <p14:creationId xmlns:p14="http://schemas.microsoft.com/office/powerpoint/2010/main" val="47931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4744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38258" y="1455167"/>
            <a:ext cx="3079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Nasdaq 100 (weekly)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83306" y="1936803"/>
            <a:ext cx="31346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Temporarily overextended</a:t>
            </a:r>
            <a:endParaRPr lang="en-GB" sz="2000" dirty="0">
              <a:solidFill>
                <a:srgbClr val="0000FF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5817947" y="1556792"/>
            <a:ext cx="2683306" cy="64807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8054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1196752"/>
            <a:ext cx="9144000" cy="510362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555776" y="1484784"/>
            <a:ext cx="27719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srgbClr val="0000FF"/>
                </a:solidFill>
              </a:rPr>
              <a:t>Nasdaq 100 </a:t>
            </a:r>
            <a:r>
              <a:rPr lang="en-GB" sz="2400" dirty="0" smtClean="0">
                <a:solidFill>
                  <a:srgbClr val="0000FF"/>
                </a:solidFill>
              </a:rPr>
              <a:t>(daily)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55976" y="4221088"/>
            <a:ext cx="422583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Downward dynamics are warning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shots across the bow but no further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downside confirmation to date</a:t>
            </a:r>
            <a:endParaRPr lang="en-GB" sz="2000" dirty="0">
              <a:solidFill>
                <a:srgbClr val="0000FF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6156176" y="2924944"/>
            <a:ext cx="432048" cy="122413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6876256" y="2276872"/>
            <a:ext cx="1008112" cy="180020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7596336" y="1988840"/>
            <a:ext cx="864096" cy="208823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1125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544" y="1268760"/>
            <a:ext cx="925252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3200" dirty="0" smtClean="0">
              <a:solidFill>
                <a:srgbClr val="0000FF"/>
              </a:solidFill>
            </a:endParaRPr>
          </a:p>
          <a:p>
            <a:endParaRPr lang="en-GB" sz="3200" dirty="0" smtClean="0">
              <a:solidFill>
                <a:srgbClr val="0000FF"/>
              </a:solidFill>
            </a:endParaRPr>
          </a:p>
          <a:p>
            <a:r>
              <a:rPr lang="en-GB" sz="3200" dirty="0" smtClean="0">
                <a:solidFill>
                  <a:srgbClr val="0000FF"/>
                </a:solidFill>
              </a:rPr>
              <a:t>Trump’s economic stimulus</a:t>
            </a:r>
            <a:r>
              <a:rPr lang="en-GB" sz="3200" dirty="0">
                <a:solidFill>
                  <a:srgbClr val="0000FF"/>
                </a:solidFill>
              </a:rPr>
              <a:t> </a:t>
            </a:r>
            <a:r>
              <a:rPr lang="en-GB" sz="3200" dirty="0" smtClean="0">
                <a:solidFill>
                  <a:srgbClr val="0000FF"/>
                </a:solidFill>
              </a:rPr>
              <a:t>had been </a:t>
            </a:r>
          </a:p>
          <a:p>
            <a:r>
              <a:rPr lang="en-GB" sz="3200" dirty="0" smtClean="0">
                <a:solidFill>
                  <a:srgbClr val="0000FF"/>
                </a:solidFill>
              </a:rPr>
              <a:t>discounted well before any surge in GDP </a:t>
            </a:r>
          </a:p>
          <a:p>
            <a:r>
              <a:rPr lang="en-GB" sz="3200" dirty="0" smtClean="0">
                <a:solidFill>
                  <a:srgbClr val="0000FF"/>
                </a:solidFill>
              </a:rPr>
              <a:t>&amp; proportionally higher corporate profits</a:t>
            </a:r>
          </a:p>
          <a:p>
            <a:endParaRPr lang="en-GB" sz="2000" dirty="0">
              <a:solidFill>
                <a:srgbClr val="0000FF"/>
              </a:solidFill>
            </a:endParaRPr>
          </a:p>
          <a:p>
            <a:r>
              <a:rPr lang="en-GB" sz="3200" dirty="0" smtClean="0">
                <a:solidFill>
                  <a:srgbClr val="0000FF"/>
                </a:solidFill>
              </a:rPr>
              <a:t>Stock markets underperform, on average,</a:t>
            </a:r>
          </a:p>
          <a:p>
            <a:r>
              <a:rPr lang="en-GB" sz="3200" dirty="0" smtClean="0">
                <a:solidFill>
                  <a:srgbClr val="0000FF"/>
                </a:solidFill>
              </a:rPr>
              <a:t>in 2Q and 3Q of each year </a:t>
            </a:r>
          </a:p>
          <a:p>
            <a:endParaRPr lang="en-GB" sz="2000" dirty="0">
              <a:solidFill>
                <a:srgbClr val="0000FF"/>
              </a:solidFill>
            </a:endParaRPr>
          </a:p>
          <a:p>
            <a:r>
              <a:rPr lang="en-GB" sz="3200" dirty="0" smtClean="0">
                <a:solidFill>
                  <a:srgbClr val="0000FF"/>
                </a:solidFill>
              </a:rPr>
              <a:t>Meanwhile, investors’ worst fears about </a:t>
            </a:r>
          </a:p>
          <a:p>
            <a:r>
              <a:rPr lang="en-GB" sz="3200" dirty="0" smtClean="0">
                <a:solidFill>
                  <a:srgbClr val="0000FF"/>
                </a:solidFill>
              </a:rPr>
              <a:t>Trump have not gone away</a:t>
            </a:r>
          </a:p>
          <a:p>
            <a:pPr algn="ctr"/>
            <a:endParaRPr lang="en-GB" sz="1600" dirty="0">
              <a:solidFill>
                <a:srgbClr val="0000FF"/>
              </a:solidFill>
            </a:endParaRPr>
          </a:p>
          <a:p>
            <a:pPr algn="ctr"/>
            <a:endParaRPr lang="en-GB" sz="2800" dirty="0" smtClean="0">
              <a:solidFill>
                <a:srgbClr val="0000FF"/>
              </a:solidFill>
            </a:endParaRPr>
          </a:p>
          <a:p>
            <a:pPr algn="ctr"/>
            <a:r>
              <a:rPr lang="en-GB" sz="2800" dirty="0" smtClean="0">
                <a:solidFill>
                  <a:srgbClr val="0000FF"/>
                </a:solidFill>
              </a:rPr>
              <a:t>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1340768"/>
            <a:ext cx="4395597" cy="96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50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2780928"/>
            <a:ext cx="798648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>
                <a:solidFill>
                  <a:srgbClr val="0000FF"/>
                </a:solidFill>
              </a:rPr>
              <a:t>Fortunately, we are in a secular bull market</a:t>
            </a:r>
          </a:p>
          <a:p>
            <a:pPr algn="ctr"/>
            <a:r>
              <a:rPr lang="en-GB" sz="3200" dirty="0" smtClean="0">
                <a:solidFill>
                  <a:srgbClr val="0000FF"/>
                </a:solidFill>
              </a:rPr>
              <a:t>which very few investors recognise</a:t>
            </a:r>
            <a:endParaRPr lang="en-GB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995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5740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504" y="2852936"/>
            <a:ext cx="28905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Preceded by post-WW2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secular bull market</a:t>
            </a:r>
            <a:endParaRPr lang="en-GB" sz="2000" dirty="0">
              <a:solidFill>
                <a:srgbClr val="0000FF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107504" y="3645024"/>
            <a:ext cx="648072" cy="0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979712" y="1484784"/>
            <a:ext cx="40295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S&amp;P 500 (monthly 50 years)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492" y="4719222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0000FF"/>
                </a:solidFill>
              </a:rPr>
              <a:t>1</a:t>
            </a:r>
            <a:endParaRPr lang="en-GB" sz="16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4095" y="5509801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0000FF"/>
                </a:solidFill>
              </a:rPr>
              <a:t>2</a:t>
            </a:r>
            <a:endParaRPr lang="en-GB" sz="16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1600" y="4598468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0000FF"/>
                </a:solidFill>
              </a:rPr>
              <a:t>3</a:t>
            </a:r>
            <a:endParaRPr lang="en-GB" sz="16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03531" y="5589240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0000FF"/>
                </a:solidFill>
              </a:rPr>
              <a:t>4</a:t>
            </a:r>
            <a:endParaRPr lang="en-GB" sz="16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72200" y="1777172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0000FF"/>
                </a:solidFill>
              </a:rPr>
              <a:t>1</a:t>
            </a:r>
            <a:endParaRPr lang="en-GB" sz="1600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32240" y="2924944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0000FF"/>
                </a:solidFill>
              </a:rPr>
              <a:t>2</a:t>
            </a:r>
            <a:endParaRPr lang="en-GB" sz="1600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08304" y="1777172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0000FF"/>
                </a:solidFill>
              </a:rPr>
              <a:t>3</a:t>
            </a:r>
            <a:endParaRPr lang="en-GB" sz="1600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57544" y="3037602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0000FF"/>
                </a:solidFill>
              </a:rPr>
              <a:t>4</a:t>
            </a:r>
            <a:endParaRPr lang="en-GB" sz="1600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10310" y="4467309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0000FF"/>
                </a:solidFill>
              </a:rPr>
              <a:t>a</a:t>
            </a:r>
            <a:endParaRPr lang="en-GB" sz="1600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47864" y="5137962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0000FF"/>
                </a:solidFill>
              </a:rPr>
              <a:t>b</a:t>
            </a:r>
            <a:endParaRPr lang="en-GB" sz="16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503603" y="4267109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0000FF"/>
                </a:solidFill>
              </a:rPr>
              <a:t>c</a:t>
            </a:r>
            <a:endParaRPr lang="en-GB" sz="1600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215314" y="1484784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0000FF"/>
                </a:solidFill>
              </a:rPr>
              <a:t>a</a:t>
            </a:r>
            <a:endParaRPr lang="en-GB" sz="1600" dirty="0">
              <a:solidFill>
                <a:srgbClr val="00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364554" y="1958167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0000FF"/>
                </a:solidFill>
              </a:rPr>
              <a:t>b</a:t>
            </a:r>
            <a:endParaRPr lang="en-GB" sz="1600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513794" y="1361046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0000FF"/>
                </a:solidFill>
              </a:rPr>
              <a:t>c</a:t>
            </a:r>
            <a:endParaRPr lang="en-GB" sz="1600" dirty="0">
              <a:solidFill>
                <a:srgbClr val="0000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323171" y="2010084"/>
            <a:ext cx="33425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Market history often rhymes</a:t>
            </a:r>
            <a:endParaRPr lang="en-GB" sz="2000" dirty="0">
              <a:solidFill>
                <a:srgbClr val="0000FF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3790861" y="3376156"/>
            <a:ext cx="2581339" cy="1681620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6156176" y="2410194"/>
            <a:ext cx="432048" cy="853304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 rot="19679545">
            <a:off x="4492821" y="4230368"/>
            <a:ext cx="15263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Secular bull</a:t>
            </a:r>
            <a:endParaRPr lang="en-GB" sz="2000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 rot="17723683">
            <a:off x="5523489" y="2425219"/>
            <a:ext cx="10921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Blow off</a:t>
            </a:r>
            <a:endParaRPr lang="en-GB" sz="2000" dirty="0">
              <a:solidFill>
                <a:srgbClr val="0000F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54271" y="3856266"/>
            <a:ext cx="15263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Secular bull</a:t>
            </a:r>
            <a:endParaRPr lang="en-GB" sz="2000" dirty="0">
              <a:solidFill>
                <a:srgbClr val="0000FF"/>
              </a:solidFill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8100392" y="1958167"/>
            <a:ext cx="264162" cy="1766937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2077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836712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23728" y="1412776"/>
            <a:ext cx="26268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S&amp;P 500 (weekly)</a:t>
            </a:r>
            <a:endParaRPr lang="en-GB" sz="2400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1893427"/>
            <a:ext cx="5060119" cy="145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60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844824"/>
            <a:ext cx="91440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FF"/>
                </a:solidFill>
              </a:rPr>
              <a:t>Market corrections occur periodically</a:t>
            </a:r>
          </a:p>
          <a:p>
            <a:endParaRPr lang="en-GB" sz="3200" dirty="0" smtClean="0">
              <a:solidFill>
                <a:srgbClr val="0000FF"/>
              </a:solidFill>
            </a:endParaRPr>
          </a:p>
          <a:p>
            <a:r>
              <a:rPr lang="en-GB" dirty="0" smtClean="0">
                <a:solidFill>
                  <a:srgbClr val="0000FF"/>
                </a:solidFill>
              </a:rPr>
              <a:t>They can be frightening but they also </a:t>
            </a:r>
          </a:p>
          <a:p>
            <a:r>
              <a:rPr lang="en-GB" dirty="0" smtClean="0">
                <a:solidFill>
                  <a:srgbClr val="0000FF"/>
                </a:solidFill>
              </a:rPr>
              <a:t>create buying opportunities which we will see once again after investor sentiment </a:t>
            </a:r>
          </a:p>
          <a:p>
            <a:r>
              <a:rPr lang="en-GB" dirty="0" smtClean="0">
                <a:solidFill>
                  <a:srgbClr val="0000FF"/>
                </a:solidFill>
              </a:rPr>
              <a:t>turns bearish</a:t>
            </a:r>
            <a:endParaRPr lang="en-GB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182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1412776"/>
            <a:ext cx="9144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FF"/>
                </a:solidFill>
              </a:rPr>
              <a:t>Looking further ahead </a:t>
            </a:r>
            <a:r>
              <a:rPr lang="en-GB" dirty="0" smtClean="0">
                <a:solidFill>
                  <a:srgbClr val="0000FF"/>
                </a:solidFill>
              </a:rPr>
              <a:t>(2</a:t>
            </a:r>
            <a:r>
              <a:rPr lang="en-GB" baseline="30000" dirty="0" smtClean="0">
                <a:solidFill>
                  <a:srgbClr val="0000FF"/>
                </a:solidFill>
              </a:rPr>
              <a:t>nd</a:t>
            </a:r>
            <a:r>
              <a:rPr lang="en-GB" dirty="0" smtClean="0">
                <a:solidFill>
                  <a:srgbClr val="0000FF"/>
                </a:solidFill>
              </a:rPr>
              <a:t>-half 2017/18</a:t>
            </a:r>
            <a:r>
              <a:rPr lang="en-GB" dirty="0" smtClean="0">
                <a:solidFill>
                  <a:srgbClr val="0000FF"/>
                </a:solidFill>
              </a:rPr>
              <a:t>)</a:t>
            </a:r>
          </a:p>
          <a:p>
            <a:endParaRPr lang="en-GB" dirty="0">
              <a:solidFill>
                <a:srgbClr val="0000FF"/>
              </a:solidFill>
            </a:endParaRPr>
          </a:p>
          <a:p>
            <a:r>
              <a:rPr lang="en-GB" dirty="0">
                <a:solidFill>
                  <a:srgbClr val="0000FF"/>
                </a:solidFill>
              </a:rPr>
              <a:t>T</a:t>
            </a:r>
            <a:r>
              <a:rPr lang="en-GB" dirty="0" smtClean="0">
                <a:solidFill>
                  <a:srgbClr val="0000FF"/>
                </a:solidFill>
              </a:rPr>
              <a:t>here is little evidence of another significant bear market, which many commentators have been predicting</a:t>
            </a:r>
            <a:r>
              <a:rPr lang="en-GB" dirty="0">
                <a:solidFill>
                  <a:srgbClr val="0000FF"/>
                </a:solidFill>
              </a:rPr>
              <a:t> </a:t>
            </a:r>
            <a:r>
              <a:rPr lang="en-GB" dirty="0" smtClean="0">
                <a:solidFill>
                  <a:srgbClr val="0000FF"/>
                </a:solidFill>
              </a:rPr>
              <a:t>since 2008, although their greater optimism recently is another indication of an imminent correction</a:t>
            </a:r>
            <a:endParaRPr lang="en-GB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706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4377" y="1268760"/>
            <a:ext cx="8820472" cy="723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0000FF"/>
                </a:solidFill>
              </a:rPr>
              <a:t>Over the next 10 years, we are very likely to see a cyclical bear </a:t>
            </a:r>
            <a:r>
              <a:rPr lang="en-GB" sz="3200" dirty="0" smtClean="0">
                <a:solidFill>
                  <a:srgbClr val="0000FF"/>
                </a:solidFill>
              </a:rPr>
              <a:t>trend or </a:t>
            </a:r>
            <a:r>
              <a:rPr lang="en-GB" sz="3200" dirty="0" smtClean="0">
                <a:solidFill>
                  <a:srgbClr val="0000FF"/>
                </a:solidFill>
              </a:rPr>
              <a:t>two in stock markets but they will move higher overall</a:t>
            </a:r>
          </a:p>
          <a:p>
            <a:endParaRPr lang="en-GB" sz="2400" dirty="0" smtClean="0">
              <a:solidFill>
                <a:srgbClr val="0000FF"/>
              </a:solidFill>
            </a:endParaRPr>
          </a:p>
          <a:p>
            <a:r>
              <a:rPr lang="en-GB" sz="3200" dirty="0" smtClean="0">
                <a:solidFill>
                  <a:srgbClr val="0000FF"/>
                </a:solidFill>
              </a:rPr>
              <a:t>Three potential bear market triggers:</a:t>
            </a:r>
          </a:p>
          <a:p>
            <a:pPr algn="ctr"/>
            <a:endParaRPr lang="en-GB" sz="2400" dirty="0" smtClean="0">
              <a:solidFill>
                <a:srgbClr val="0000FF"/>
              </a:solidFill>
            </a:endParaRPr>
          </a:p>
          <a:p>
            <a:r>
              <a:rPr lang="en-GB" sz="3200" dirty="0" smtClean="0">
                <a:solidFill>
                  <a:srgbClr val="0000FF"/>
                </a:solidFill>
              </a:rPr>
              <a:t>1) After the US yield curve inverts</a:t>
            </a:r>
          </a:p>
          <a:p>
            <a:r>
              <a:rPr lang="en-GB" sz="3200" dirty="0" smtClean="0">
                <a:solidFill>
                  <a:srgbClr val="0000FF"/>
                </a:solidFill>
              </a:rPr>
              <a:t>2) Treasury Bond yields rise towards 4%</a:t>
            </a:r>
          </a:p>
          <a:p>
            <a:r>
              <a:rPr lang="en-GB" sz="3200" dirty="0" smtClean="0">
                <a:solidFill>
                  <a:srgbClr val="0000FF"/>
                </a:solidFill>
              </a:rPr>
              <a:t>3) </a:t>
            </a:r>
            <a:r>
              <a:rPr lang="en-GB" sz="3200" dirty="0">
                <a:solidFill>
                  <a:srgbClr val="0000FF"/>
                </a:solidFill>
              </a:rPr>
              <a:t>T</a:t>
            </a:r>
            <a:r>
              <a:rPr lang="en-GB" sz="3200" dirty="0" smtClean="0">
                <a:solidFill>
                  <a:srgbClr val="0000FF"/>
                </a:solidFill>
              </a:rPr>
              <a:t>he Dollar Index moves sharply higher</a:t>
            </a:r>
          </a:p>
          <a:p>
            <a:endParaRPr lang="en-GB" sz="2400" dirty="0" smtClean="0">
              <a:solidFill>
                <a:srgbClr val="0000FF"/>
              </a:solidFill>
            </a:endParaRPr>
          </a:p>
          <a:p>
            <a:r>
              <a:rPr lang="en-GB" sz="3200" dirty="0" smtClean="0">
                <a:solidFill>
                  <a:srgbClr val="0000FF"/>
                </a:solidFill>
              </a:rPr>
              <a:t>Presently, none of these is a problem, although</a:t>
            </a:r>
          </a:p>
          <a:p>
            <a:r>
              <a:rPr lang="en-GB" sz="3200" dirty="0" smtClean="0">
                <a:solidFill>
                  <a:srgbClr val="0000FF"/>
                </a:solidFill>
              </a:rPr>
              <a:t>political risks have increased</a:t>
            </a:r>
          </a:p>
          <a:p>
            <a:endParaRPr lang="en-GB" sz="3200" dirty="0" smtClean="0">
              <a:solidFill>
                <a:srgbClr val="0000FF"/>
              </a:solidFill>
            </a:endParaRPr>
          </a:p>
          <a:p>
            <a:pPr algn="ctr"/>
            <a:endParaRPr lang="en-GB" dirty="0" smtClean="0">
              <a:solidFill>
                <a:srgbClr val="0000FF"/>
              </a:solidFill>
            </a:endParaRPr>
          </a:p>
          <a:p>
            <a:pPr marL="742950" indent="-742950" algn="ctr">
              <a:buAutoNum type="arabicParenR"/>
            </a:pPr>
            <a:endParaRPr lang="en-GB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419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0" y="4725144"/>
            <a:ext cx="874846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619672" y="4869160"/>
            <a:ext cx="65966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Bear market danger zone although timing highly variable</a:t>
            </a:r>
            <a:endParaRPr lang="en-GB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116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6712"/>
            <a:ext cx="9144000" cy="510362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159400" y="1128806"/>
            <a:ext cx="4572000" cy="150810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400" dirty="0">
                <a:solidFill>
                  <a:srgbClr val="0000FF"/>
                </a:solidFill>
              </a:rPr>
              <a:t>US 10-Yr Treasury Bond Yield</a:t>
            </a:r>
          </a:p>
          <a:p>
            <a:pPr lvl="0"/>
            <a:endParaRPr lang="en-GB" sz="800" dirty="0">
              <a:solidFill>
                <a:srgbClr val="0000FF"/>
              </a:solidFill>
            </a:endParaRPr>
          </a:p>
          <a:p>
            <a:pPr lvl="0"/>
            <a:r>
              <a:rPr lang="en-GB" sz="2000" dirty="0">
                <a:solidFill>
                  <a:srgbClr val="0000FF"/>
                </a:solidFill>
              </a:rPr>
              <a:t>Historic low of 1.3180% on 6</a:t>
            </a:r>
            <a:r>
              <a:rPr lang="en-GB" sz="2000" baseline="30000" dirty="0">
                <a:solidFill>
                  <a:srgbClr val="0000FF"/>
                </a:solidFill>
              </a:rPr>
              <a:t>th</a:t>
            </a:r>
            <a:r>
              <a:rPr lang="en-GB" sz="2000" dirty="0">
                <a:solidFill>
                  <a:srgbClr val="0000FF"/>
                </a:solidFill>
              </a:rPr>
              <a:t> July 2016 - I don’t think we will </a:t>
            </a:r>
            <a:r>
              <a:rPr lang="en-GB" sz="2000" i="1" dirty="0">
                <a:solidFill>
                  <a:srgbClr val="0000FF"/>
                </a:solidFill>
              </a:rPr>
              <a:t>ever</a:t>
            </a:r>
            <a:r>
              <a:rPr lang="en-GB" sz="2000" dirty="0">
                <a:solidFill>
                  <a:srgbClr val="0000FF"/>
                </a:solidFill>
              </a:rPr>
              <a:t> see that low again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1880" y="2636912"/>
            <a:ext cx="4718713" cy="536494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1115616" y="2600908"/>
            <a:ext cx="76328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3707904" y="3602133"/>
            <a:ext cx="5040560" cy="42891"/>
          </a:xfrm>
          <a:prstGeom prst="line">
            <a:avLst/>
          </a:prstGeom>
          <a:ln w="1905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76295" y="4481291"/>
            <a:ext cx="402866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Fear has driven more money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into bonds and some of this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will revert to equities as rates rise</a:t>
            </a:r>
            <a:endParaRPr lang="en-GB" sz="2000" dirty="0">
              <a:solidFill>
                <a:srgbClr val="0000FF"/>
              </a:solidFill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0509" y="2929005"/>
            <a:ext cx="3743268" cy="841321"/>
          </a:xfrm>
          <a:prstGeom prst="rect">
            <a:avLst/>
          </a:prstGeom>
        </p:spPr>
      </p:pic>
      <p:cxnSp>
        <p:nvCxnSpPr>
          <p:cNvPr id="25" name="Straight Arrow Connector 24"/>
          <p:cNvCxnSpPr>
            <a:stCxn id="4" idx="3"/>
          </p:cNvCxnSpPr>
          <p:nvPr/>
        </p:nvCxnSpPr>
        <p:spPr>
          <a:xfrm flipV="1">
            <a:off x="8210593" y="2600908"/>
            <a:ext cx="393855" cy="30425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23" idx="3"/>
          </p:cNvCxnSpPr>
          <p:nvPr/>
        </p:nvCxnSpPr>
        <p:spPr>
          <a:xfrm>
            <a:off x="7693777" y="3349666"/>
            <a:ext cx="550631" cy="25246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0641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720" y="1268760"/>
            <a:ext cx="3414056" cy="64013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8795" y="1844824"/>
            <a:ext cx="59638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A secular bull market is underway but these spend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far more time ranging than trending and Trump has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jawboned the Dollar lower this year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045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4704"/>
            <a:ext cx="9144000" cy="510362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588283" y="1412776"/>
            <a:ext cx="39674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srgbClr val="0000FF"/>
                </a:solidFill>
              </a:rPr>
              <a:t>US 2yr Treasury Bond Yield</a:t>
            </a:r>
            <a:endParaRPr lang="en-GB" sz="2400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176" y="2852936"/>
            <a:ext cx="2121592" cy="841321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>
            <a:off x="7308304" y="3429000"/>
            <a:ext cx="1080120" cy="70411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6952" y="3308585"/>
            <a:ext cx="2030144" cy="536494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H="1">
            <a:off x="2588283" y="3845079"/>
            <a:ext cx="504056" cy="576064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275856" y="3863085"/>
            <a:ext cx="1080120" cy="896034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3724157" y="3845079"/>
            <a:ext cx="2828571" cy="604767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6246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2276872"/>
            <a:ext cx="767306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FF"/>
                </a:solidFill>
              </a:rPr>
              <a:t>The two sectors which will continue </a:t>
            </a:r>
          </a:p>
          <a:p>
            <a:pPr algn="ctr"/>
            <a:r>
              <a:rPr lang="en-GB" dirty="0" smtClean="0">
                <a:solidFill>
                  <a:srgbClr val="0000FF"/>
                </a:solidFill>
              </a:rPr>
              <a:t>to dominate the secular bull market</a:t>
            </a:r>
          </a:p>
          <a:p>
            <a:endParaRPr lang="en-GB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265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4744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71800" y="1628800"/>
            <a:ext cx="3300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Information technology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55776" y="2192682"/>
            <a:ext cx="38138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Currently short-term overbought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295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6712"/>
            <a:ext cx="9144000" cy="51036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79712" y="1556792"/>
            <a:ext cx="31983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Nasdaq Biotech Index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91680" y="2041744"/>
            <a:ext cx="39020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000" dirty="0" smtClean="0">
                <a:solidFill>
                  <a:srgbClr val="0000FF"/>
                </a:solidFill>
              </a:rPr>
              <a:t>Completed lengthy medium-term</a:t>
            </a:r>
          </a:p>
          <a:p>
            <a:pPr lvl="0"/>
            <a:r>
              <a:rPr lang="en-GB" sz="2000" dirty="0" smtClean="0">
                <a:solidFill>
                  <a:srgbClr val="0000FF"/>
                </a:solidFill>
              </a:rPr>
              <a:t>reaction and consolidation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57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2348880"/>
            <a:ext cx="69046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0000FF"/>
                </a:solidFill>
              </a:rPr>
              <a:t>A few of the greatest tech shares</a:t>
            </a:r>
            <a:endParaRPr lang="en-GB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91680" y="3356992"/>
            <a:ext cx="576151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FF"/>
                </a:solidFill>
              </a:rPr>
              <a:t>All of which have commenced </a:t>
            </a:r>
          </a:p>
          <a:p>
            <a:pPr algn="ctr"/>
            <a:r>
              <a:rPr lang="en-GB" sz="3200" dirty="0" smtClean="0">
                <a:solidFill>
                  <a:srgbClr val="0000FF"/>
                </a:solidFill>
              </a:rPr>
              <a:t>at least short-term overbought </a:t>
            </a:r>
          </a:p>
          <a:p>
            <a:pPr algn="ctr"/>
            <a:r>
              <a:rPr lang="en-GB" sz="3200" dirty="0" smtClean="0">
                <a:solidFill>
                  <a:srgbClr val="0000FF"/>
                </a:solidFill>
              </a:rPr>
              <a:t>reactions and corrections</a:t>
            </a:r>
            <a:endParaRPr lang="en-GB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781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4744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98657" y="1628800"/>
            <a:ext cx="973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Apple</a:t>
            </a:r>
            <a:endParaRPr lang="en-GB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640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273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71800" y="1628800"/>
            <a:ext cx="30780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Samsung Electronics</a:t>
            </a:r>
            <a:endParaRPr lang="en-GB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37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99792" y="1340768"/>
            <a:ext cx="26853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Alphabet (Google)</a:t>
            </a:r>
            <a:endParaRPr lang="en-GB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100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91880" y="1340768"/>
            <a:ext cx="1314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Amazon</a:t>
            </a:r>
            <a:endParaRPr lang="en-GB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494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2" y="980728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63888" y="1412776"/>
            <a:ext cx="1537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Facebook</a:t>
            </a:r>
            <a:endParaRPr lang="en-GB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209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273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55297" y="1340768"/>
            <a:ext cx="1433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Microsoft</a:t>
            </a:r>
            <a:endParaRPr lang="en-GB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73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23928" y="1412776"/>
            <a:ext cx="1042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err="1" smtClean="0">
                <a:solidFill>
                  <a:srgbClr val="0000FF"/>
                </a:solidFill>
              </a:rPr>
              <a:t>Nvidia</a:t>
            </a:r>
            <a:endParaRPr lang="en-GB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1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420888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FF"/>
                </a:solidFill>
              </a:rPr>
              <a:t>A quick look at </a:t>
            </a:r>
          </a:p>
          <a:p>
            <a:pPr algn="ctr"/>
            <a:r>
              <a:rPr lang="en-GB" dirty="0" smtClean="0">
                <a:solidFill>
                  <a:srgbClr val="0000FF"/>
                </a:solidFill>
              </a:rPr>
              <a:t>a few other stock markets</a:t>
            </a:r>
          </a:p>
          <a:p>
            <a:pPr algn="ctr"/>
            <a:r>
              <a:rPr lang="en-GB" dirty="0" smtClean="0">
                <a:solidFill>
                  <a:srgbClr val="0000FF"/>
                </a:solidFill>
              </a:rPr>
              <a:t>which </a:t>
            </a:r>
            <a:r>
              <a:rPr lang="en-GB" dirty="0" smtClean="0">
                <a:solidFill>
                  <a:srgbClr val="0000FF"/>
                </a:solidFill>
              </a:rPr>
              <a:t>are likely to be among</a:t>
            </a:r>
          </a:p>
          <a:p>
            <a:pPr algn="ctr"/>
            <a:r>
              <a:rPr lang="en-GB" dirty="0" smtClean="0">
                <a:solidFill>
                  <a:srgbClr val="0000FF"/>
                </a:solidFill>
              </a:rPr>
              <a:t>the leaders of the secular bull trend</a:t>
            </a:r>
            <a:endParaRPr lang="en-GB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767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0728"/>
            <a:ext cx="9144000" cy="51036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67744" y="1340768"/>
            <a:ext cx="34034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India National (Nifty 50)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67744" y="1844824"/>
            <a:ext cx="34628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At least while Narendra Modi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remains Prime Minister –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currently short-term OB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017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0728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99792" y="1196752"/>
            <a:ext cx="11444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Taiwan</a:t>
            </a:r>
            <a:endParaRPr lang="en-GB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634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5" y="105273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75856" y="1412776"/>
            <a:ext cx="1521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Indonesia</a:t>
            </a:r>
            <a:endParaRPr lang="en-GB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22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4744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79912" y="1412776"/>
            <a:ext cx="1896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South Korea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42429" y="1874441"/>
            <a:ext cx="18341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Short-term OB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154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50017" y="1484784"/>
            <a:ext cx="457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2172876" y="1348497"/>
            <a:ext cx="36371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Japan’s Topix 2</a:t>
            </a:r>
            <a:r>
              <a:rPr lang="en-GB" sz="2400" baseline="30000" dirty="0" smtClean="0">
                <a:solidFill>
                  <a:srgbClr val="0000FF"/>
                </a:solidFill>
              </a:rPr>
              <a:t>nd</a:t>
            </a:r>
            <a:r>
              <a:rPr lang="en-GB" sz="2400" dirty="0" smtClean="0">
                <a:solidFill>
                  <a:srgbClr val="0000FF"/>
                </a:solidFill>
              </a:rPr>
              <a:t> Section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74373" y="1816739"/>
            <a:ext cx="18341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Short-term OB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1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15816" y="1340768"/>
            <a:ext cx="2000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New Zealand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39752" y="1837201"/>
            <a:ext cx="35301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May still be in a medium-term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corrective phase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824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273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19872" y="1484784"/>
            <a:ext cx="1451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Germany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75856" y="1978387"/>
            <a:ext cx="19752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Short-term OB  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920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07704" y="1124744"/>
            <a:ext cx="24625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United Kingdom 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9515" y="1586409"/>
            <a:ext cx="35189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Subject to governance during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lengthy separation from EU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888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97" y="2420888"/>
            <a:ext cx="9108504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FF"/>
                </a:solidFill>
              </a:rPr>
              <a:t>Many thanks for your interest</a:t>
            </a:r>
          </a:p>
          <a:p>
            <a:pPr algn="ctr"/>
            <a:endParaRPr lang="en-GB" sz="2800" dirty="0">
              <a:solidFill>
                <a:srgbClr val="0000FF"/>
              </a:solidFill>
            </a:endParaRPr>
          </a:p>
          <a:p>
            <a:pPr algn="ctr"/>
            <a:r>
              <a:rPr lang="en-GB" dirty="0" smtClean="0">
                <a:solidFill>
                  <a:srgbClr val="0000FF"/>
                </a:solidFill>
              </a:rPr>
              <a:t>Any questions?</a:t>
            </a:r>
          </a:p>
          <a:p>
            <a:pPr algn="ctr"/>
            <a:endParaRPr lang="en-GB" dirty="0">
              <a:solidFill>
                <a:srgbClr val="0000FF"/>
              </a:solidFill>
            </a:endParaRPr>
          </a:p>
          <a:p>
            <a:pPr algn="ctr"/>
            <a:r>
              <a:rPr lang="en-GB" sz="2800" dirty="0" smtClean="0">
                <a:solidFill>
                  <a:srgbClr val="0000FF"/>
                </a:solidFill>
              </a:rPr>
              <a:t>www.fullertreacymoney.com</a:t>
            </a:r>
            <a:endParaRPr lang="en-GB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773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4335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135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tt cartoon, February 2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24744"/>
            <a:ext cx="6480720" cy="57332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9801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dams cartoon, September 1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56677"/>
            <a:ext cx="8640959" cy="50966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433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87824" y="2636912"/>
            <a:ext cx="287771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FF"/>
                </a:solidFill>
              </a:rPr>
              <a:t>Several Key </a:t>
            </a:r>
          </a:p>
          <a:p>
            <a:r>
              <a:rPr lang="en-GB" dirty="0" smtClean="0">
                <a:solidFill>
                  <a:srgbClr val="0000FF"/>
                </a:solidFill>
              </a:rPr>
              <a:t>Commodities</a:t>
            </a:r>
            <a:endParaRPr lang="en-GB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829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3" y="836712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3568" y="1340768"/>
            <a:ext cx="26677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London Spot Gold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00613" y="4149080"/>
            <a:ext cx="403027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Currently firming in choppy range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as USD weakens but susceptible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to the next $ rally</a:t>
            </a:r>
            <a:endParaRPr lang="en-GB" sz="20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24128" y="1340768"/>
            <a:ext cx="305904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Plenty of uncertainty to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support gold but we are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currently seeing mainly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HFT moves in response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to Dollar Index’s direction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883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19672" y="1340768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Silver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2160" y="1829308"/>
            <a:ext cx="274786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Silver trades like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high-beta gold which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it often leads on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significant moves, but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currently has a similar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pattern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218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411760" y="4005064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000" dirty="0" smtClean="0">
                <a:solidFill>
                  <a:srgbClr val="0000FF"/>
                </a:solidFill>
              </a:rPr>
              <a:t>Completed base formation with upside surge in Oct/Nov</a:t>
            </a:r>
            <a:r>
              <a:rPr lang="en-GB" sz="2000" dirty="0">
                <a:solidFill>
                  <a:srgbClr val="0000FF"/>
                </a:solidFill>
              </a:rPr>
              <a:t> </a:t>
            </a:r>
            <a:r>
              <a:rPr lang="en-GB" sz="2000" dirty="0" smtClean="0">
                <a:solidFill>
                  <a:srgbClr val="0000FF"/>
                </a:solidFill>
              </a:rPr>
              <a:t>2016– currently still consolidating </a:t>
            </a:r>
            <a:r>
              <a:rPr lang="en-GB" sz="2000" dirty="0">
                <a:solidFill>
                  <a:srgbClr val="0000FF"/>
                </a:solidFill>
              </a:rPr>
              <a:t>initial gains</a:t>
            </a:r>
          </a:p>
        </p:txBody>
      </p:sp>
      <p:sp>
        <p:nvSpPr>
          <p:cNvPr id="4" name="Rectangle 3"/>
          <p:cNvSpPr/>
          <p:nvPr/>
        </p:nvSpPr>
        <p:spPr>
          <a:xfrm>
            <a:off x="4139952" y="1484784"/>
            <a:ext cx="21707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srgbClr val="0000FF"/>
                </a:solidFill>
              </a:rPr>
              <a:t>Copper (CMX)</a:t>
            </a:r>
          </a:p>
        </p:txBody>
      </p:sp>
    </p:spTree>
    <p:extLst>
      <p:ext uri="{BB962C8B-B14F-4D97-AF65-F5344CB8AC3E}">
        <p14:creationId xmlns:p14="http://schemas.microsoft.com/office/powerpoint/2010/main" val="376566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15816" y="1412776"/>
            <a:ext cx="25122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LME Nickel 3mth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32040" y="1988840"/>
            <a:ext cx="367440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The lagging industrial metal,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Nickel currently requires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production cuts – Russia is the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 biggest producer - and a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stronger global economy to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resume a recovery 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768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47" y="836712"/>
            <a:ext cx="9144000" cy="5103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87824" y="1484784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LME Zinc 3mth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63888" y="2194411"/>
            <a:ext cx="400141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Zinc has seen the best recovery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among LME metals, with the help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of Australian production cuts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35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355976" y="1196752"/>
            <a:ext cx="13131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0000FF"/>
                </a:solidFill>
              </a:rPr>
              <a:t>Iron Ore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63688" y="3429000"/>
            <a:ext cx="307648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Both Australia and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China have reduced 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Iron Ore production</a:t>
            </a:r>
          </a:p>
          <a:p>
            <a:r>
              <a:rPr lang="en-GB" sz="2000" dirty="0" smtClean="0">
                <a:solidFill>
                  <a:srgbClr val="0000FF"/>
                </a:solidFill>
              </a:rPr>
              <a:t>to create this partial</a:t>
            </a:r>
          </a:p>
          <a:p>
            <a:r>
              <a:rPr lang="en-GB" sz="2000" dirty="0">
                <a:solidFill>
                  <a:srgbClr val="0000FF"/>
                </a:solidFill>
              </a:rPr>
              <a:t>r</a:t>
            </a:r>
            <a:r>
              <a:rPr lang="en-GB" sz="2000" dirty="0" smtClean="0">
                <a:solidFill>
                  <a:srgbClr val="0000FF"/>
                </a:solidFill>
              </a:rPr>
              <a:t>ecovery which is</a:t>
            </a:r>
          </a:p>
          <a:p>
            <a:r>
              <a:rPr lang="en-GB" sz="2000" dirty="0">
                <a:solidFill>
                  <a:srgbClr val="0000FF"/>
                </a:solidFill>
              </a:rPr>
              <a:t>t</a:t>
            </a:r>
            <a:r>
              <a:rPr lang="en-GB" sz="2000" dirty="0" smtClean="0">
                <a:solidFill>
                  <a:srgbClr val="0000FF"/>
                </a:solidFill>
              </a:rPr>
              <a:t>emporarily overextended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120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4728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739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471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0480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1694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3681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7003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545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vidFuller_MarketsNow_18January2016.ppt [Compatibility Mode]" id="{106C249F-F2CC-4E55-92AE-327018A7CB07}" vid="{BCF97A6D-B17A-4FDC-8B34-6E411E41F1E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10261</TotalTime>
  <Words>794</Words>
  <Application>Microsoft Office PowerPoint</Application>
  <PresentationFormat>On-screen Show (4:3)</PresentationFormat>
  <Paragraphs>188</Paragraphs>
  <Slides>57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731</cp:revision>
  <dcterms:created xsi:type="dcterms:W3CDTF">2016-04-02T13:42:26Z</dcterms:created>
  <dcterms:modified xsi:type="dcterms:W3CDTF">2017-06-12T14:51:14Z</dcterms:modified>
</cp:coreProperties>
</file>