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806" r:id="rId2"/>
    <p:sldId id="880" r:id="rId3"/>
    <p:sldId id="935" r:id="rId4"/>
    <p:sldId id="922" r:id="rId5"/>
    <p:sldId id="923" r:id="rId6"/>
    <p:sldId id="925" r:id="rId7"/>
    <p:sldId id="963" r:id="rId8"/>
    <p:sldId id="964" r:id="rId9"/>
    <p:sldId id="926" r:id="rId10"/>
    <p:sldId id="927" r:id="rId11"/>
    <p:sldId id="928" r:id="rId12"/>
    <p:sldId id="924" r:id="rId13"/>
    <p:sldId id="929" r:id="rId14"/>
    <p:sldId id="930" r:id="rId15"/>
    <p:sldId id="931" r:id="rId16"/>
    <p:sldId id="932" r:id="rId17"/>
    <p:sldId id="936" r:id="rId18"/>
    <p:sldId id="934" r:id="rId19"/>
    <p:sldId id="933" r:id="rId20"/>
    <p:sldId id="937" r:id="rId21"/>
    <p:sldId id="938" r:id="rId22"/>
    <p:sldId id="939" r:id="rId23"/>
    <p:sldId id="940" r:id="rId24"/>
    <p:sldId id="902" r:id="rId25"/>
    <p:sldId id="941" r:id="rId26"/>
    <p:sldId id="942" r:id="rId27"/>
    <p:sldId id="943" r:id="rId28"/>
    <p:sldId id="944" r:id="rId29"/>
    <p:sldId id="945" r:id="rId30"/>
    <p:sldId id="946" r:id="rId31"/>
    <p:sldId id="947" r:id="rId32"/>
    <p:sldId id="948" r:id="rId33"/>
    <p:sldId id="949" r:id="rId34"/>
    <p:sldId id="892" r:id="rId35"/>
    <p:sldId id="908" r:id="rId36"/>
    <p:sldId id="952" r:id="rId37"/>
    <p:sldId id="950" r:id="rId38"/>
    <p:sldId id="951" r:id="rId39"/>
    <p:sldId id="953" r:id="rId40"/>
    <p:sldId id="954" r:id="rId41"/>
    <p:sldId id="955" r:id="rId42"/>
    <p:sldId id="956" r:id="rId43"/>
    <p:sldId id="957" r:id="rId44"/>
    <p:sldId id="958" r:id="rId45"/>
    <p:sldId id="959" r:id="rId46"/>
    <p:sldId id="960" r:id="rId47"/>
    <p:sldId id="961" r:id="rId48"/>
    <p:sldId id="962" r:id="rId49"/>
    <p:sldId id="965" r:id="rId50"/>
    <p:sldId id="966" r:id="rId51"/>
    <p:sldId id="967" r:id="rId52"/>
    <p:sldId id="968" r:id="rId53"/>
    <p:sldId id="970" r:id="rId54"/>
    <p:sldId id="843" r:id="rId55"/>
    <p:sldId id="969" r:id="rId56"/>
    <p:sldId id="920" r:id="rId57"/>
    <p:sldId id="921" r:id="rId58"/>
    <p:sldId id="848" r:id="rId59"/>
    <p:sldId id="855" r:id="rId60"/>
    <p:sldId id="807" r:id="rId61"/>
    <p:sldId id="808" r:id="rId62"/>
    <p:sldId id="849" r:id="rId63"/>
    <p:sldId id="851" r:id="rId64"/>
    <p:sldId id="850" r:id="rId65"/>
    <p:sldId id="856" r:id="rId66"/>
    <p:sldId id="816" r:id="rId67"/>
    <p:sldId id="875" r:id="rId68"/>
    <p:sldId id="876" r:id="rId69"/>
    <p:sldId id="877" r:id="rId70"/>
    <p:sldId id="878" r:id="rId71"/>
    <p:sldId id="354" r:id="rId72"/>
  </p:sldIdLst>
  <p:sldSz cx="9144000" cy="6858000" type="screen4x3"/>
  <p:notesSz cx="6858000" cy="9144000"/>
  <p:defaultTextStyle>
    <a:defPPr>
      <a:defRPr lang="en-US"/>
    </a:defPPr>
    <a:lvl1pPr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5pPr>
    <a:lvl6pPr marL="2286000" algn="l" defTabSz="914400" rtl="0" eaLnBrk="1" latinLnBrk="0" hangingPunct="1">
      <a:defRPr sz="3600" kern="1200">
        <a:solidFill>
          <a:schemeClr val="tx1"/>
        </a:solidFill>
        <a:latin typeface="Arial" panose="020B0604020202020204" pitchFamily="34" charset="0"/>
        <a:ea typeface="+mn-ea"/>
        <a:cs typeface="+mn-cs"/>
      </a:defRPr>
    </a:lvl6pPr>
    <a:lvl7pPr marL="2743200" algn="l" defTabSz="914400" rtl="0" eaLnBrk="1" latinLnBrk="0" hangingPunct="1">
      <a:defRPr sz="3600" kern="1200">
        <a:solidFill>
          <a:schemeClr val="tx1"/>
        </a:solidFill>
        <a:latin typeface="Arial" panose="020B0604020202020204" pitchFamily="34" charset="0"/>
        <a:ea typeface="+mn-ea"/>
        <a:cs typeface="+mn-cs"/>
      </a:defRPr>
    </a:lvl7pPr>
    <a:lvl8pPr marL="3200400" algn="l" defTabSz="914400" rtl="0" eaLnBrk="1" latinLnBrk="0" hangingPunct="1">
      <a:defRPr sz="3600" kern="1200">
        <a:solidFill>
          <a:schemeClr val="tx1"/>
        </a:solidFill>
        <a:latin typeface="Arial" panose="020B0604020202020204" pitchFamily="34" charset="0"/>
        <a:ea typeface="+mn-ea"/>
        <a:cs typeface="+mn-cs"/>
      </a:defRPr>
    </a:lvl8pPr>
    <a:lvl9pPr marL="3657600" algn="l" defTabSz="914400" rtl="0" eaLnBrk="1" latinLnBrk="0" hangingPunct="1">
      <a:defRPr sz="3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0"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CC"/>
    <a:srgbClr val="009900"/>
    <a:srgbClr val="FFFF00"/>
    <a:srgbClr val="FF0000"/>
    <a:srgbClr val="008000"/>
    <a:srgbClr val="FFCC00"/>
    <a:srgbClr val="34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183" autoAdjust="0"/>
    <p:restoredTop sz="94586" autoAdjust="0"/>
  </p:normalViewPr>
  <p:slideViewPr>
    <p:cSldViewPr>
      <p:cViewPr varScale="1">
        <p:scale>
          <a:sx n="108" d="100"/>
          <a:sy n="108" d="100"/>
        </p:scale>
        <p:origin x="108" y="3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5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5079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619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6595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111250"/>
          </a:xfrm>
          <a:prstGeom prst="rect">
            <a:avLst/>
          </a:prstGeom>
          <a:solidFill>
            <a:srgbClr val="34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800" dirty="0"/>
          </a:p>
        </p:txBody>
      </p:sp>
      <p:cxnSp>
        <p:nvCxnSpPr>
          <p:cNvPr id="8" name="Straight Connector 7"/>
          <p:cNvCxnSpPr/>
          <p:nvPr userDrawn="1"/>
        </p:nvCxnSpPr>
        <p:spPr>
          <a:xfrm>
            <a:off x="0" y="1025525"/>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411413" y="-25400"/>
            <a:ext cx="421163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56792"/>
            <a:ext cx="9144000" cy="5570756"/>
          </a:xfrm>
          <a:prstGeom prst="rect">
            <a:avLst/>
          </a:prstGeom>
          <a:noFill/>
        </p:spPr>
        <p:txBody>
          <a:bodyPr wrap="square" rtlCol="0">
            <a:spAutoFit/>
          </a:bodyPr>
          <a:lstStyle/>
          <a:p>
            <a:pPr algn="ctr"/>
            <a:r>
              <a:rPr lang="en-GB" dirty="0" smtClean="0">
                <a:solidFill>
                  <a:srgbClr val="0000FF"/>
                </a:solidFill>
              </a:rPr>
              <a:t>The Donald Trump </a:t>
            </a:r>
          </a:p>
          <a:p>
            <a:pPr algn="ctr"/>
            <a:r>
              <a:rPr lang="en-GB" dirty="0" smtClean="0">
                <a:solidFill>
                  <a:srgbClr val="0000FF"/>
                </a:solidFill>
              </a:rPr>
              <a:t>Bull</a:t>
            </a:r>
            <a:r>
              <a:rPr lang="en-GB" dirty="0">
                <a:solidFill>
                  <a:srgbClr val="0000FF"/>
                </a:solidFill>
              </a:rPr>
              <a:t> </a:t>
            </a:r>
            <a:r>
              <a:rPr lang="en-GB" dirty="0" smtClean="0">
                <a:solidFill>
                  <a:srgbClr val="0000FF"/>
                </a:solidFill>
              </a:rPr>
              <a:t>Market Extension</a:t>
            </a:r>
          </a:p>
          <a:p>
            <a:pPr algn="ctr"/>
            <a:r>
              <a:rPr lang="en-GB" dirty="0" smtClean="0">
                <a:solidFill>
                  <a:srgbClr val="0000FF"/>
                </a:solidFill>
              </a:rPr>
              <a:t>How long </a:t>
            </a:r>
            <a:r>
              <a:rPr lang="en-GB" dirty="0">
                <a:solidFill>
                  <a:srgbClr val="0000FF"/>
                </a:solidFill>
              </a:rPr>
              <a:t>w</a:t>
            </a:r>
            <a:r>
              <a:rPr lang="en-GB" dirty="0" smtClean="0">
                <a:solidFill>
                  <a:srgbClr val="0000FF"/>
                </a:solidFill>
              </a:rPr>
              <a:t>ill </a:t>
            </a:r>
            <a:r>
              <a:rPr lang="en-GB" dirty="0">
                <a:solidFill>
                  <a:srgbClr val="0000FF"/>
                </a:solidFill>
              </a:rPr>
              <a:t>i</a:t>
            </a:r>
            <a:r>
              <a:rPr lang="en-GB" dirty="0" smtClean="0">
                <a:solidFill>
                  <a:srgbClr val="0000FF"/>
                </a:solidFill>
              </a:rPr>
              <a:t>t </a:t>
            </a:r>
            <a:r>
              <a:rPr lang="en-GB" dirty="0">
                <a:solidFill>
                  <a:srgbClr val="0000FF"/>
                </a:solidFill>
              </a:rPr>
              <a:t>l</a:t>
            </a:r>
            <a:r>
              <a:rPr lang="en-GB" dirty="0" smtClean="0">
                <a:solidFill>
                  <a:srgbClr val="0000FF"/>
                </a:solidFill>
              </a:rPr>
              <a:t>ast?</a:t>
            </a:r>
          </a:p>
          <a:p>
            <a:pPr algn="ctr"/>
            <a:endParaRPr lang="en-GB" sz="1200" dirty="0">
              <a:solidFill>
                <a:srgbClr val="0000FF"/>
              </a:solidFill>
            </a:endParaRPr>
          </a:p>
          <a:p>
            <a:pPr algn="ctr"/>
            <a:r>
              <a:rPr lang="en-GB" sz="2800" dirty="0" smtClean="0">
                <a:solidFill>
                  <a:srgbClr val="0000FF"/>
                </a:solidFill>
              </a:rPr>
              <a:t>This is a Markets Now Seminar </a:t>
            </a:r>
          </a:p>
          <a:p>
            <a:pPr algn="ctr"/>
            <a:r>
              <a:rPr lang="en-GB" sz="2800" dirty="0" smtClean="0">
                <a:solidFill>
                  <a:srgbClr val="0000FF"/>
                </a:solidFill>
              </a:rPr>
              <a:t>January 16</a:t>
            </a:r>
            <a:r>
              <a:rPr lang="en-GB" sz="2800" baseline="30000" dirty="0" smtClean="0">
                <a:solidFill>
                  <a:srgbClr val="0000FF"/>
                </a:solidFill>
              </a:rPr>
              <a:t>th</a:t>
            </a:r>
            <a:r>
              <a:rPr lang="en-GB" sz="2800" dirty="0" smtClean="0">
                <a:solidFill>
                  <a:srgbClr val="0000FF"/>
                </a:solidFill>
              </a:rPr>
              <a:t> 2017</a:t>
            </a:r>
            <a:endParaRPr lang="en-GB" dirty="0">
              <a:solidFill>
                <a:srgbClr val="0000FF"/>
              </a:solidFill>
            </a:endParaRPr>
          </a:p>
          <a:p>
            <a:pPr algn="ctr"/>
            <a:endParaRPr lang="en-GB" sz="1200" dirty="0">
              <a:solidFill>
                <a:srgbClr val="0000FF"/>
              </a:solidFill>
            </a:endParaRPr>
          </a:p>
          <a:p>
            <a:pPr algn="ctr"/>
            <a:r>
              <a:rPr lang="en-GB" sz="2800" dirty="0" smtClean="0">
                <a:solidFill>
                  <a:srgbClr val="0000FF"/>
                </a:solidFill>
              </a:rPr>
              <a:t>By David Fuller</a:t>
            </a:r>
          </a:p>
          <a:p>
            <a:pPr algn="ctr"/>
            <a:r>
              <a:rPr lang="en-GB" sz="2800" dirty="0" smtClean="0">
                <a:solidFill>
                  <a:srgbClr val="0000FF"/>
                </a:solidFill>
              </a:rPr>
              <a:t>fullertreacymoney.com</a:t>
            </a:r>
          </a:p>
          <a:p>
            <a:pPr algn="ctr"/>
            <a:endParaRPr lang="en-GB" sz="2800" dirty="0">
              <a:solidFill>
                <a:srgbClr val="0000FF"/>
              </a:solidFill>
            </a:endParaRPr>
          </a:p>
          <a:p>
            <a:pPr algn="ctr"/>
            <a:r>
              <a:rPr lang="en-GB" sz="2800" dirty="0" smtClean="0">
                <a:solidFill>
                  <a:srgbClr val="0000FF"/>
                </a:solidFill>
              </a:rPr>
              <a:t>The Caledonian Club – 9 Halkin Street</a:t>
            </a:r>
          </a:p>
          <a:p>
            <a:pPr algn="ctr"/>
            <a:r>
              <a:rPr lang="en-GB" sz="2800" dirty="0" smtClean="0">
                <a:solidFill>
                  <a:srgbClr val="0000FF"/>
                </a:solidFill>
              </a:rPr>
              <a:t>London SW1Y 4LH, UK</a:t>
            </a:r>
          </a:p>
          <a:p>
            <a:pPr algn="ctr"/>
            <a:endParaRPr lang="en-GB" sz="2800" dirty="0">
              <a:solidFill>
                <a:srgbClr val="0000FF"/>
              </a:solidFill>
            </a:endParaRPr>
          </a:p>
        </p:txBody>
      </p:sp>
    </p:spTree>
    <p:extLst>
      <p:ext uri="{BB962C8B-B14F-4D97-AF65-F5344CB8AC3E}">
        <p14:creationId xmlns:p14="http://schemas.microsoft.com/office/powerpoint/2010/main" val="1635396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8728" y="1484784"/>
            <a:ext cx="9252520" cy="5878532"/>
          </a:xfrm>
          <a:prstGeom prst="rect">
            <a:avLst/>
          </a:prstGeom>
          <a:noFill/>
        </p:spPr>
        <p:txBody>
          <a:bodyPr wrap="square" rtlCol="0">
            <a:spAutoFit/>
          </a:bodyPr>
          <a:lstStyle/>
          <a:p>
            <a:pPr algn="ctr"/>
            <a:r>
              <a:rPr lang="en-GB" sz="3200" dirty="0" smtClean="0">
                <a:solidFill>
                  <a:srgbClr val="0000FF"/>
                </a:solidFill>
              </a:rPr>
              <a:t>Potentially, it can last for a long time, </a:t>
            </a:r>
          </a:p>
          <a:p>
            <a:pPr algn="ctr"/>
            <a:r>
              <a:rPr lang="en-GB" sz="3200" dirty="0" smtClean="0">
                <a:solidFill>
                  <a:srgbClr val="0000FF"/>
                </a:solidFill>
              </a:rPr>
              <a:t>provided Trump’s economic programme</a:t>
            </a:r>
          </a:p>
          <a:p>
            <a:pPr algn="ctr"/>
            <a:r>
              <a:rPr lang="en-GB" sz="3200" dirty="0" smtClean="0">
                <a:solidFill>
                  <a:srgbClr val="0000FF"/>
                </a:solidFill>
              </a:rPr>
              <a:t>leads to a surge in GDP &amp; higher corporate profits </a:t>
            </a:r>
          </a:p>
          <a:p>
            <a:pPr algn="ctr"/>
            <a:endParaRPr lang="en-GB" sz="1600" dirty="0">
              <a:solidFill>
                <a:srgbClr val="0000FF"/>
              </a:solidFill>
            </a:endParaRPr>
          </a:p>
          <a:p>
            <a:pPr algn="ctr"/>
            <a:r>
              <a:rPr lang="en-GB" sz="3200" dirty="0" smtClean="0">
                <a:solidFill>
                  <a:srgbClr val="0000FF"/>
                </a:solidFill>
              </a:rPr>
              <a:t> … and people’s worst fears about Trump</a:t>
            </a:r>
          </a:p>
          <a:p>
            <a:pPr algn="ctr"/>
            <a:r>
              <a:rPr lang="en-GB" sz="3200" dirty="0" smtClean="0">
                <a:solidFill>
                  <a:srgbClr val="0000FF"/>
                </a:solidFill>
              </a:rPr>
              <a:t>are not realised</a:t>
            </a:r>
          </a:p>
          <a:p>
            <a:pPr algn="ctr"/>
            <a:endParaRPr lang="en-GB" sz="1600" dirty="0">
              <a:solidFill>
                <a:srgbClr val="0000FF"/>
              </a:solidFill>
            </a:endParaRPr>
          </a:p>
          <a:p>
            <a:pPr algn="ctr"/>
            <a:r>
              <a:rPr lang="en-GB" sz="3200" dirty="0" smtClean="0">
                <a:solidFill>
                  <a:srgbClr val="0000FF"/>
                </a:solidFill>
              </a:rPr>
              <a:t>Currently, we know more about Trump’s</a:t>
            </a:r>
          </a:p>
          <a:p>
            <a:pPr algn="ctr"/>
            <a:r>
              <a:rPr lang="en-GB" sz="3200" dirty="0" smtClean="0">
                <a:solidFill>
                  <a:srgbClr val="0000FF"/>
                </a:solidFill>
              </a:rPr>
              <a:t>shortcomings rather than his potential,</a:t>
            </a:r>
          </a:p>
          <a:p>
            <a:pPr algn="ctr"/>
            <a:r>
              <a:rPr lang="en-GB" sz="3200" dirty="0" smtClean="0">
                <a:solidFill>
                  <a:srgbClr val="0000FF"/>
                </a:solidFill>
              </a:rPr>
              <a:t>although his economic proposals have </a:t>
            </a:r>
          </a:p>
          <a:p>
            <a:pPr algn="ctr"/>
            <a:r>
              <a:rPr lang="en-GB" sz="3200" dirty="0" smtClean="0">
                <a:solidFill>
                  <a:srgbClr val="0000FF"/>
                </a:solidFill>
              </a:rPr>
              <a:t>increased his ratings</a:t>
            </a:r>
          </a:p>
          <a:p>
            <a:endParaRPr lang="en-GB" sz="2800" dirty="0" smtClean="0">
              <a:solidFill>
                <a:srgbClr val="0000FF"/>
              </a:solidFill>
            </a:endParaRPr>
          </a:p>
          <a:p>
            <a:endParaRPr lang="en-GB" sz="2800" dirty="0" smtClean="0">
              <a:solidFill>
                <a:srgbClr val="0000FF"/>
              </a:solidFill>
            </a:endParaRPr>
          </a:p>
        </p:txBody>
      </p:sp>
    </p:spTree>
    <p:extLst>
      <p:ext uri="{BB962C8B-B14F-4D97-AF65-F5344CB8AC3E}">
        <p14:creationId xmlns:p14="http://schemas.microsoft.com/office/powerpoint/2010/main" val="1424500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pbs.twimg.com/media/C1gtrJJW8AAeUne.jpg:lar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0165" y="1249045"/>
            <a:ext cx="6503670" cy="4359910"/>
          </a:xfrm>
          <a:prstGeom prst="rect">
            <a:avLst/>
          </a:prstGeom>
          <a:noFill/>
          <a:ln>
            <a:noFill/>
          </a:ln>
        </p:spPr>
      </p:pic>
    </p:spTree>
    <p:extLst>
      <p:ext uri="{BB962C8B-B14F-4D97-AF65-F5344CB8AC3E}">
        <p14:creationId xmlns:p14="http://schemas.microsoft.com/office/powerpoint/2010/main" val="2226995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420888"/>
            <a:ext cx="9144000" cy="1200329"/>
          </a:xfrm>
          <a:prstGeom prst="rect">
            <a:avLst/>
          </a:prstGeom>
          <a:noFill/>
        </p:spPr>
        <p:txBody>
          <a:bodyPr wrap="square" rtlCol="0">
            <a:spAutoFit/>
          </a:bodyPr>
          <a:lstStyle/>
          <a:p>
            <a:pPr algn="ctr"/>
            <a:r>
              <a:rPr lang="en-GB" dirty="0" smtClean="0">
                <a:solidFill>
                  <a:srgbClr val="0000FF"/>
                </a:solidFill>
              </a:rPr>
              <a:t>Some key charts to watch</a:t>
            </a:r>
          </a:p>
          <a:p>
            <a:pPr algn="ctr"/>
            <a:r>
              <a:rPr lang="en-GB" dirty="0" smtClean="0">
                <a:solidFill>
                  <a:srgbClr val="0000FF"/>
                </a:solidFill>
              </a:rPr>
              <a:t>during this year of uncertainty</a:t>
            </a:r>
            <a:endParaRPr lang="en-GB" dirty="0">
              <a:solidFill>
                <a:srgbClr val="0000FF"/>
              </a:solidFill>
            </a:endParaRPr>
          </a:p>
        </p:txBody>
      </p:sp>
    </p:spTree>
    <p:extLst>
      <p:ext uri="{BB962C8B-B14F-4D97-AF65-F5344CB8AC3E}">
        <p14:creationId xmlns:p14="http://schemas.microsoft.com/office/powerpoint/2010/main" val="3609182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8760"/>
            <a:ext cx="9144000" cy="5103628"/>
          </a:xfrm>
          <a:prstGeom prst="rect">
            <a:avLst/>
          </a:prstGeom>
        </p:spPr>
      </p:pic>
      <p:sp>
        <p:nvSpPr>
          <p:cNvPr id="3" name="Rectangle 2"/>
          <p:cNvSpPr/>
          <p:nvPr/>
        </p:nvSpPr>
        <p:spPr>
          <a:xfrm>
            <a:off x="4067944" y="1844824"/>
            <a:ext cx="4572000" cy="769441"/>
          </a:xfrm>
          <a:prstGeom prst="rect">
            <a:avLst/>
          </a:prstGeom>
        </p:spPr>
        <p:txBody>
          <a:bodyPr>
            <a:spAutoFit/>
          </a:bodyPr>
          <a:lstStyle/>
          <a:p>
            <a:pPr lvl="0"/>
            <a:r>
              <a:rPr lang="en-GB" sz="2400" dirty="0">
                <a:solidFill>
                  <a:srgbClr val="0000FF"/>
                </a:solidFill>
              </a:rPr>
              <a:t>US Dollar Index (DXY)</a:t>
            </a:r>
          </a:p>
          <a:p>
            <a:pPr lvl="0"/>
            <a:r>
              <a:rPr lang="en-GB" sz="2000" dirty="0">
                <a:solidFill>
                  <a:srgbClr val="0000FF"/>
                </a:solidFill>
              </a:rPr>
              <a:t>50-years - arithmetic scale</a:t>
            </a:r>
          </a:p>
        </p:txBody>
      </p:sp>
    </p:spTree>
    <p:extLst>
      <p:ext uri="{BB962C8B-B14F-4D97-AF65-F5344CB8AC3E}">
        <p14:creationId xmlns:p14="http://schemas.microsoft.com/office/powerpoint/2010/main" val="2020737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p:spPr>
      </p:pic>
      <p:sp>
        <p:nvSpPr>
          <p:cNvPr id="7" name="TextBox 6"/>
          <p:cNvSpPr txBox="1"/>
          <p:nvPr/>
        </p:nvSpPr>
        <p:spPr>
          <a:xfrm>
            <a:off x="3739948" y="1484784"/>
            <a:ext cx="817853" cy="461665"/>
          </a:xfrm>
          <a:prstGeom prst="rect">
            <a:avLst/>
          </a:prstGeom>
          <a:noFill/>
        </p:spPr>
        <p:txBody>
          <a:bodyPr wrap="none" rtlCol="0">
            <a:spAutoFit/>
          </a:bodyPr>
          <a:lstStyle/>
          <a:p>
            <a:r>
              <a:rPr lang="en-GB" sz="2400" dirty="0" smtClean="0">
                <a:solidFill>
                  <a:srgbClr val="0000FF"/>
                </a:solidFill>
              </a:rPr>
              <a:t>DXY</a:t>
            </a:r>
            <a:endParaRPr lang="en-GB" sz="2400" dirty="0">
              <a:solidFill>
                <a:srgbClr val="0000FF"/>
              </a:solidFill>
            </a:endParaRPr>
          </a:p>
        </p:txBody>
      </p:sp>
      <p:sp>
        <p:nvSpPr>
          <p:cNvPr id="8" name="TextBox 7"/>
          <p:cNvSpPr txBox="1"/>
          <p:nvPr/>
        </p:nvSpPr>
        <p:spPr>
          <a:xfrm>
            <a:off x="1762323" y="2204864"/>
            <a:ext cx="4992072" cy="830997"/>
          </a:xfrm>
          <a:prstGeom prst="rect">
            <a:avLst/>
          </a:prstGeom>
          <a:noFill/>
        </p:spPr>
        <p:txBody>
          <a:bodyPr wrap="none" rtlCol="0">
            <a:spAutoFit/>
          </a:bodyPr>
          <a:lstStyle/>
          <a:p>
            <a:r>
              <a:rPr lang="en-GB" sz="2400" dirty="0" smtClean="0">
                <a:solidFill>
                  <a:srgbClr val="0000FF"/>
                </a:solidFill>
              </a:rPr>
              <a:t>A secular bull market is underway</a:t>
            </a:r>
          </a:p>
          <a:p>
            <a:r>
              <a:rPr lang="en-GB" sz="2400" dirty="0" smtClean="0">
                <a:solidFill>
                  <a:srgbClr val="0000FF"/>
                </a:solidFill>
              </a:rPr>
              <a:t>which started from a very low base</a:t>
            </a:r>
            <a:endParaRPr lang="en-GB" sz="2400" dirty="0">
              <a:solidFill>
                <a:srgbClr val="0000FF"/>
              </a:solidFill>
            </a:endParaRPr>
          </a:p>
        </p:txBody>
      </p:sp>
      <p:sp>
        <p:nvSpPr>
          <p:cNvPr id="9" name="TextBox 8"/>
          <p:cNvSpPr txBox="1"/>
          <p:nvPr/>
        </p:nvSpPr>
        <p:spPr>
          <a:xfrm>
            <a:off x="7092280" y="3356992"/>
            <a:ext cx="1526380" cy="1015663"/>
          </a:xfrm>
          <a:prstGeom prst="rect">
            <a:avLst/>
          </a:prstGeom>
          <a:noFill/>
        </p:spPr>
        <p:txBody>
          <a:bodyPr wrap="none" rtlCol="0">
            <a:spAutoFit/>
          </a:bodyPr>
          <a:lstStyle/>
          <a:p>
            <a:r>
              <a:rPr lang="en-GB" sz="2000" dirty="0" smtClean="0">
                <a:solidFill>
                  <a:srgbClr val="0000FF"/>
                </a:solidFill>
              </a:rPr>
              <a:t>Trump wins</a:t>
            </a:r>
          </a:p>
          <a:p>
            <a:r>
              <a:rPr lang="en-GB" sz="2000" dirty="0" smtClean="0">
                <a:solidFill>
                  <a:srgbClr val="0000FF"/>
                </a:solidFill>
              </a:rPr>
              <a:t>Presidential</a:t>
            </a:r>
          </a:p>
          <a:p>
            <a:r>
              <a:rPr lang="en-GB" sz="2000" dirty="0" smtClean="0">
                <a:solidFill>
                  <a:srgbClr val="0000FF"/>
                </a:solidFill>
              </a:rPr>
              <a:t>election</a:t>
            </a:r>
            <a:endParaRPr lang="en-GB" sz="2000" dirty="0">
              <a:solidFill>
                <a:srgbClr val="0000FF"/>
              </a:solidFill>
            </a:endParaRPr>
          </a:p>
        </p:txBody>
      </p:sp>
      <p:cxnSp>
        <p:nvCxnSpPr>
          <p:cNvPr id="11" name="Straight Arrow Connector 10"/>
          <p:cNvCxnSpPr/>
          <p:nvPr/>
        </p:nvCxnSpPr>
        <p:spPr>
          <a:xfrm flipV="1">
            <a:off x="8244408" y="2564904"/>
            <a:ext cx="272310" cy="864096"/>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648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103628"/>
          </a:xfrm>
          <a:prstGeom prst="rect">
            <a:avLst/>
          </a:prstGeom>
        </p:spPr>
      </p:pic>
      <p:sp>
        <p:nvSpPr>
          <p:cNvPr id="3" name="TextBox 2"/>
          <p:cNvSpPr txBox="1"/>
          <p:nvPr/>
        </p:nvSpPr>
        <p:spPr>
          <a:xfrm>
            <a:off x="3635896" y="1340768"/>
            <a:ext cx="1484702" cy="461665"/>
          </a:xfrm>
          <a:prstGeom prst="rect">
            <a:avLst/>
          </a:prstGeom>
          <a:noFill/>
        </p:spPr>
        <p:txBody>
          <a:bodyPr wrap="none" rtlCol="0">
            <a:spAutoFit/>
          </a:bodyPr>
          <a:lstStyle/>
          <a:p>
            <a:r>
              <a:rPr lang="en-GB" sz="2400" dirty="0" smtClean="0">
                <a:solidFill>
                  <a:srgbClr val="0000FF"/>
                </a:solidFill>
              </a:rPr>
              <a:t>GBPUSD</a:t>
            </a:r>
            <a:endParaRPr lang="en-GB" sz="2400" dirty="0">
              <a:solidFill>
                <a:srgbClr val="0000FF"/>
              </a:solidFill>
            </a:endParaRPr>
          </a:p>
        </p:txBody>
      </p:sp>
      <p:sp>
        <p:nvSpPr>
          <p:cNvPr id="4" name="TextBox 3"/>
          <p:cNvSpPr txBox="1"/>
          <p:nvPr/>
        </p:nvSpPr>
        <p:spPr>
          <a:xfrm>
            <a:off x="2555776" y="1865905"/>
            <a:ext cx="3989041" cy="400110"/>
          </a:xfrm>
          <a:prstGeom prst="rect">
            <a:avLst/>
          </a:prstGeom>
          <a:noFill/>
        </p:spPr>
        <p:txBody>
          <a:bodyPr wrap="none" rtlCol="0">
            <a:spAutoFit/>
          </a:bodyPr>
          <a:lstStyle/>
          <a:p>
            <a:r>
              <a:rPr lang="en-GB" sz="2000" dirty="0" smtClean="0">
                <a:solidFill>
                  <a:srgbClr val="0000FF"/>
                </a:solidFill>
              </a:rPr>
              <a:t>Testing lows on Brexit uncertainty</a:t>
            </a:r>
          </a:p>
        </p:txBody>
      </p:sp>
      <p:sp>
        <p:nvSpPr>
          <p:cNvPr id="6" name="TextBox 5"/>
          <p:cNvSpPr txBox="1"/>
          <p:nvPr/>
        </p:nvSpPr>
        <p:spPr>
          <a:xfrm>
            <a:off x="3641119" y="4581128"/>
            <a:ext cx="3206455" cy="707886"/>
          </a:xfrm>
          <a:prstGeom prst="rect">
            <a:avLst/>
          </a:prstGeom>
          <a:noFill/>
        </p:spPr>
        <p:txBody>
          <a:bodyPr wrap="none" rtlCol="0">
            <a:spAutoFit/>
          </a:bodyPr>
          <a:lstStyle/>
          <a:p>
            <a:r>
              <a:rPr lang="en-GB" sz="2000" dirty="0" smtClean="0">
                <a:solidFill>
                  <a:srgbClr val="0000FF"/>
                </a:solidFill>
              </a:rPr>
              <a:t>Traders are short ahead of</a:t>
            </a:r>
          </a:p>
          <a:p>
            <a:r>
              <a:rPr lang="en-GB" sz="2000" dirty="0" smtClean="0">
                <a:solidFill>
                  <a:srgbClr val="0000FF"/>
                </a:solidFill>
              </a:rPr>
              <a:t>PM May’s speech </a:t>
            </a:r>
            <a:endParaRPr lang="en-GB" sz="2000" dirty="0">
              <a:solidFill>
                <a:srgbClr val="0000FF"/>
              </a:solidFill>
            </a:endParaRPr>
          </a:p>
        </p:txBody>
      </p:sp>
    </p:spTree>
    <p:extLst>
      <p:ext uri="{BB962C8B-B14F-4D97-AF65-F5344CB8AC3E}">
        <p14:creationId xmlns:p14="http://schemas.microsoft.com/office/powerpoint/2010/main" val="3271416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6752"/>
            <a:ext cx="9144000" cy="5103628"/>
          </a:xfrm>
          <a:prstGeom prst="rect">
            <a:avLst/>
          </a:prstGeom>
        </p:spPr>
      </p:pic>
      <p:sp>
        <p:nvSpPr>
          <p:cNvPr id="3" name="TextBox 2"/>
          <p:cNvSpPr txBox="1"/>
          <p:nvPr/>
        </p:nvSpPr>
        <p:spPr>
          <a:xfrm>
            <a:off x="3419872" y="1844824"/>
            <a:ext cx="1569660" cy="461665"/>
          </a:xfrm>
          <a:prstGeom prst="rect">
            <a:avLst/>
          </a:prstGeom>
          <a:noFill/>
        </p:spPr>
        <p:txBody>
          <a:bodyPr wrap="none" rtlCol="0">
            <a:spAutoFit/>
          </a:bodyPr>
          <a:lstStyle/>
          <a:p>
            <a:r>
              <a:rPr lang="en-GB" sz="2400" dirty="0" smtClean="0">
                <a:solidFill>
                  <a:srgbClr val="0000FF"/>
                </a:solidFill>
              </a:rPr>
              <a:t>GBP/EUR</a:t>
            </a:r>
            <a:endParaRPr lang="en-GB" sz="2400" dirty="0">
              <a:solidFill>
                <a:srgbClr val="0000FF"/>
              </a:solidFill>
            </a:endParaRPr>
          </a:p>
        </p:txBody>
      </p:sp>
      <p:sp>
        <p:nvSpPr>
          <p:cNvPr id="4" name="TextBox 3"/>
          <p:cNvSpPr txBox="1"/>
          <p:nvPr/>
        </p:nvSpPr>
        <p:spPr>
          <a:xfrm>
            <a:off x="1482642" y="2327077"/>
            <a:ext cx="5444119" cy="707886"/>
          </a:xfrm>
          <a:prstGeom prst="rect">
            <a:avLst/>
          </a:prstGeom>
          <a:noFill/>
        </p:spPr>
        <p:txBody>
          <a:bodyPr wrap="none" rtlCol="0">
            <a:spAutoFit/>
          </a:bodyPr>
          <a:lstStyle/>
          <a:p>
            <a:r>
              <a:rPr lang="en-GB" sz="2000" dirty="0" smtClean="0">
                <a:solidFill>
                  <a:srgbClr val="0000FF"/>
                </a:solidFill>
              </a:rPr>
              <a:t>This is much more important for the UK</a:t>
            </a:r>
          </a:p>
          <a:p>
            <a:r>
              <a:rPr lang="en-GB" sz="2000" dirty="0" smtClean="0">
                <a:solidFill>
                  <a:srgbClr val="0000FF"/>
                </a:solidFill>
              </a:rPr>
              <a:t>during Brexit discussions and implementation </a:t>
            </a:r>
            <a:endParaRPr lang="en-GB" sz="2000" dirty="0">
              <a:solidFill>
                <a:srgbClr val="0000FF"/>
              </a:solidFill>
            </a:endParaRPr>
          </a:p>
        </p:txBody>
      </p:sp>
      <p:sp>
        <p:nvSpPr>
          <p:cNvPr id="5" name="TextBox 4"/>
          <p:cNvSpPr txBox="1"/>
          <p:nvPr/>
        </p:nvSpPr>
        <p:spPr>
          <a:xfrm>
            <a:off x="3981468" y="4941168"/>
            <a:ext cx="3462807" cy="707886"/>
          </a:xfrm>
          <a:prstGeom prst="rect">
            <a:avLst/>
          </a:prstGeom>
          <a:noFill/>
        </p:spPr>
        <p:txBody>
          <a:bodyPr wrap="none" rtlCol="0">
            <a:spAutoFit/>
          </a:bodyPr>
          <a:lstStyle/>
          <a:p>
            <a:r>
              <a:rPr lang="en-GB" sz="2000" dirty="0" smtClean="0">
                <a:solidFill>
                  <a:srgbClr val="0000FF"/>
                </a:solidFill>
              </a:rPr>
              <a:t>A soft pound vs the euro</a:t>
            </a:r>
          </a:p>
          <a:p>
            <a:r>
              <a:rPr lang="en-GB" sz="2000" dirty="0" smtClean="0">
                <a:solidFill>
                  <a:srgbClr val="0000FF"/>
                </a:solidFill>
              </a:rPr>
              <a:t>ensures UK competitiveness</a:t>
            </a:r>
            <a:endParaRPr lang="en-GB" sz="2000" dirty="0">
              <a:solidFill>
                <a:srgbClr val="0000FF"/>
              </a:solidFill>
            </a:endParaRPr>
          </a:p>
        </p:txBody>
      </p:sp>
    </p:spTree>
    <p:extLst>
      <p:ext uri="{BB962C8B-B14F-4D97-AF65-F5344CB8AC3E}">
        <p14:creationId xmlns:p14="http://schemas.microsoft.com/office/powerpoint/2010/main" val="2919915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p:spPr>
      </p:pic>
      <p:sp>
        <p:nvSpPr>
          <p:cNvPr id="3" name="Rectangle 2"/>
          <p:cNvSpPr/>
          <p:nvPr/>
        </p:nvSpPr>
        <p:spPr>
          <a:xfrm>
            <a:off x="3419872" y="1700808"/>
            <a:ext cx="4572000" cy="830997"/>
          </a:xfrm>
          <a:prstGeom prst="rect">
            <a:avLst/>
          </a:prstGeom>
        </p:spPr>
        <p:txBody>
          <a:bodyPr>
            <a:spAutoFit/>
          </a:bodyPr>
          <a:lstStyle/>
          <a:p>
            <a:pPr lvl="0"/>
            <a:r>
              <a:rPr lang="en-GB" sz="2400" dirty="0">
                <a:solidFill>
                  <a:srgbClr val="0000FF"/>
                </a:solidFill>
              </a:rPr>
              <a:t>US 10-Yr Treasury Bond Yield</a:t>
            </a:r>
          </a:p>
          <a:p>
            <a:pPr lvl="0"/>
            <a:r>
              <a:rPr lang="en-GB" sz="2000" dirty="0">
                <a:solidFill>
                  <a:srgbClr val="0000FF"/>
                </a:solidFill>
              </a:rPr>
              <a:t>50-years – arithmetic scale </a:t>
            </a:r>
            <a:r>
              <a:rPr lang="en-GB" sz="2400" dirty="0">
                <a:solidFill>
                  <a:srgbClr val="0000FF"/>
                </a:solidFill>
              </a:rPr>
              <a:t> </a:t>
            </a:r>
          </a:p>
        </p:txBody>
      </p:sp>
      <p:sp>
        <p:nvSpPr>
          <p:cNvPr id="4" name="Rectangle 3"/>
          <p:cNvSpPr/>
          <p:nvPr/>
        </p:nvSpPr>
        <p:spPr>
          <a:xfrm>
            <a:off x="558622" y="1500753"/>
            <a:ext cx="1709122" cy="400110"/>
          </a:xfrm>
          <a:prstGeom prst="rect">
            <a:avLst/>
          </a:prstGeom>
        </p:spPr>
        <p:txBody>
          <a:bodyPr wrap="none">
            <a:spAutoFit/>
          </a:bodyPr>
          <a:lstStyle/>
          <a:p>
            <a:pPr lvl="0"/>
            <a:r>
              <a:rPr lang="en-GB" sz="2000" dirty="0">
                <a:solidFill>
                  <a:srgbClr val="008000"/>
                </a:solidFill>
              </a:rPr>
              <a:t>Fantastic buy</a:t>
            </a:r>
          </a:p>
        </p:txBody>
      </p:sp>
      <p:sp>
        <p:nvSpPr>
          <p:cNvPr id="5" name="Rectangle 4"/>
          <p:cNvSpPr/>
          <p:nvPr/>
        </p:nvSpPr>
        <p:spPr>
          <a:xfrm>
            <a:off x="5940152" y="5373216"/>
            <a:ext cx="1681871" cy="400110"/>
          </a:xfrm>
          <a:prstGeom prst="rect">
            <a:avLst/>
          </a:prstGeom>
        </p:spPr>
        <p:txBody>
          <a:bodyPr wrap="none">
            <a:spAutoFit/>
          </a:bodyPr>
          <a:lstStyle/>
          <a:p>
            <a:pPr lvl="0"/>
            <a:r>
              <a:rPr lang="en-GB" sz="2000" dirty="0">
                <a:solidFill>
                  <a:srgbClr val="FF0000"/>
                </a:solidFill>
              </a:rPr>
              <a:t>Fantastic sell</a:t>
            </a:r>
          </a:p>
        </p:txBody>
      </p:sp>
      <p:cxnSp>
        <p:nvCxnSpPr>
          <p:cNvPr id="7" name="Straight Arrow Connector 6"/>
          <p:cNvCxnSpPr/>
          <p:nvPr/>
        </p:nvCxnSpPr>
        <p:spPr>
          <a:xfrm flipV="1">
            <a:off x="2195736" y="1556792"/>
            <a:ext cx="360040" cy="144016"/>
          </a:xfrm>
          <a:prstGeom prst="straightConnector1">
            <a:avLst/>
          </a:prstGeom>
          <a:ln w="19050">
            <a:solidFill>
              <a:srgbClr val="0099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524328" y="5573271"/>
            <a:ext cx="1008112"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2991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a:ln>
            <a:solidFill>
              <a:srgbClr val="FF0000"/>
            </a:solidFill>
            <a:prstDash val="dashDot"/>
          </a:ln>
        </p:spPr>
      </p:pic>
      <p:sp>
        <p:nvSpPr>
          <p:cNvPr id="3" name="Rectangle 2"/>
          <p:cNvSpPr/>
          <p:nvPr/>
        </p:nvSpPr>
        <p:spPr>
          <a:xfrm>
            <a:off x="1979712" y="1412776"/>
            <a:ext cx="5256584" cy="1200329"/>
          </a:xfrm>
          <a:prstGeom prst="rect">
            <a:avLst/>
          </a:prstGeom>
        </p:spPr>
        <p:txBody>
          <a:bodyPr wrap="square">
            <a:spAutoFit/>
          </a:bodyPr>
          <a:lstStyle/>
          <a:p>
            <a:pPr lvl="0"/>
            <a:r>
              <a:rPr lang="en-GB" sz="2400" dirty="0">
                <a:solidFill>
                  <a:srgbClr val="0000FF"/>
                </a:solidFill>
              </a:rPr>
              <a:t>US 10-Yr Treasury Bond Yield</a:t>
            </a:r>
          </a:p>
          <a:p>
            <a:pPr lvl="0"/>
            <a:endParaRPr lang="en-GB" sz="800" dirty="0">
              <a:solidFill>
                <a:srgbClr val="0000FF"/>
              </a:solidFill>
            </a:endParaRPr>
          </a:p>
          <a:p>
            <a:pPr lvl="0"/>
            <a:r>
              <a:rPr lang="en-GB" sz="2000" dirty="0">
                <a:solidFill>
                  <a:srgbClr val="0000FF"/>
                </a:solidFill>
              </a:rPr>
              <a:t>Historic low of 1.3180% on 6</a:t>
            </a:r>
            <a:r>
              <a:rPr lang="en-GB" sz="2000" baseline="30000" dirty="0">
                <a:solidFill>
                  <a:srgbClr val="0000FF"/>
                </a:solidFill>
              </a:rPr>
              <a:t>th</a:t>
            </a:r>
            <a:r>
              <a:rPr lang="en-GB" sz="2000" dirty="0">
                <a:solidFill>
                  <a:srgbClr val="0000FF"/>
                </a:solidFill>
              </a:rPr>
              <a:t> July 2016</a:t>
            </a:r>
          </a:p>
          <a:p>
            <a:pPr lvl="0"/>
            <a:r>
              <a:rPr lang="en-GB" sz="2000" dirty="0">
                <a:solidFill>
                  <a:srgbClr val="0000FF"/>
                </a:solidFill>
              </a:rPr>
              <a:t>I don’t think we will </a:t>
            </a:r>
            <a:r>
              <a:rPr lang="en-GB" sz="2000" i="1" dirty="0">
                <a:solidFill>
                  <a:srgbClr val="0000FF"/>
                </a:solidFill>
              </a:rPr>
              <a:t>ever</a:t>
            </a:r>
            <a:r>
              <a:rPr lang="en-GB" sz="2000" dirty="0">
                <a:solidFill>
                  <a:srgbClr val="0000FF"/>
                </a:solidFill>
              </a:rPr>
              <a:t> see that low again</a:t>
            </a:r>
          </a:p>
        </p:txBody>
      </p:sp>
      <p:sp>
        <p:nvSpPr>
          <p:cNvPr id="5" name="Rectangle 4"/>
          <p:cNvSpPr/>
          <p:nvPr/>
        </p:nvSpPr>
        <p:spPr>
          <a:xfrm>
            <a:off x="4427984" y="2517889"/>
            <a:ext cx="4044697" cy="400110"/>
          </a:xfrm>
          <a:prstGeom prst="rect">
            <a:avLst/>
          </a:prstGeom>
        </p:spPr>
        <p:txBody>
          <a:bodyPr wrap="none">
            <a:spAutoFit/>
          </a:bodyPr>
          <a:lstStyle/>
          <a:p>
            <a:pPr lvl="0"/>
            <a:r>
              <a:rPr lang="en-GB" sz="2000" dirty="0">
                <a:solidFill>
                  <a:srgbClr val="0000FF"/>
                </a:solidFill>
              </a:rPr>
              <a:t>Bonds very competitive above 4%</a:t>
            </a:r>
          </a:p>
        </p:txBody>
      </p:sp>
      <p:cxnSp>
        <p:nvCxnSpPr>
          <p:cNvPr id="7" name="Straight Connector 6"/>
          <p:cNvCxnSpPr/>
          <p:nvPr/>
        </p:nvCxnSpPr>
        <p:spPr>
          <a:xfrm>
            <a:off x="1979712" y="2917999"/>
            <a:ext cx="6768752"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00092" y="3914348"/>
            <a:ext cx="3348372" cy="0"/>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652120" y="3206462"/>
            <a:ext cx="3816424" cy="707886"/>
          </a:xfrm>
          <a:prstGeom prst="rect">
            <a:avLst/>
          </a:prstGeom>
        </p:spPr>
        <p:txBody>
          <a:bodyPr wrap="square">
            <a:spAutoFit/>
          </a:bodyPr>
          <a:lstStyle/>
          <a:p>
            <a:pPr lvl="0"/>
            <a:r>
              <a:rPr lang="en-GB" sz="2000" dirty="0">
                <a:solidFill>
                  <a:srgbClr val="0000FF"/>
                </a:solidFill>
              </a:rPr>
              <a:t>Bonds start to become </a:t>
            </a:r>
          </a:p>
          <a:p>
            <a:pPr lvl="0"/>
            <a:r>
              <a:rPr lang="en-GB" sz="2000" dirty="0">
                <a:solidFill>
                  <a:srgbClr val="0000FF"/>
                </a:solidFill>
              </a:rPr>
              <a:t>more competitive at 3%</a:t>
            </a:r>
          </a:p>
        </p:txBody>
      </p:sp>
      <p:sp>
        <p:nvSpPr>
          <p:cNvPr id="19" name="Rectangle 18"/>
          <p:cNvSpPr/>
          <p:nvPr/>
        </p:nvSpPr>
        <p:spPr>
          <a:xfrm>
            <a:off x="467544" y="5013176"/>
            <a:ext cx="4572000" cy="707886"/>
          </a:xfrm>
          <a:prstGeom prst="rect">
            <a:avLst/>
          </a:prstGeom>
        </p:spPr>
        <p:txBody>
          <a:bodyPr>
            <a:spAutoFit/>
          </a:bodyPr>
          <a:lstStyle/>
          <a:p>
            <a:pPr lvl="0"/>
            <a:r>
              <a:rPr lang="en-GB" sz="2000" dirty="0">
                <a:solidFill>
                  <a:srgbClr val="0000FF"/>
                </a:solidFill>
              </a:rPr>
              <a:t>Some money trickling out of </a:t>
            </a:r>
          </a:p>
          <a:p>
            <a:pPr lvl="0"/>
            <a:r>
              <a:rPr lang="en-GB" sz="2000" dirty="0">
                <a:solidFill>
                  <a:srgbClr val="0000FF"/>
                </a:solidFill>
              </a:rPr>
              <a:t>bonds is going into equities </a:t>
            </a:r>
          </a:p>
        </p:txBody>
      </p:sp>
      <p:cxnSp>
        <p:nvCxnSpPr>
          <p:cNvPr id="21" name="Straight Connector 20"/>
          <p:cNvCxnSpPr/>
          <p:nvPr/>
        </p:nvCxnSpPr>
        <p:spPr>
          <a:xfrm>
            <a:off x="1115616" y="4910696"/>
            <a:ext cx="7632848" cy="0"/>
          </a:xfrm>
          <a:prstGeom prst="line">
            <a:avLst/>
          </a:prstGeom>
          <a:ln w="19050">
            <a:solidFill>
              <a:srgbClr val="0000FF"/>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5961899" y="5320952"/>
            <a:ext cx="1568058" cy="400110"/>
          </a:xfrm>
          <a:prstGeom prst="rect">
            <a:avLst/>
          </a:prstGeom>
        </p:spPr>
        <p:txBody>
          <a:bodyPr wrap="none">
            <a:spAutoFit/>
          </a:bodyPr>
          <a:lstStyle/>
          <a:p>
            <a:r>
              <a:rPr lang="en-GB" sz="2000" dirty="0">
                <a:solidFill>
                  <a:srgbClr val="FF0000"/>
                </a:solidFill>
              </a:rPr>
              <a:t>Historic low </a:t>
            </a:r>
            <a:endParaRPr lang="en-GB" dirty="0"/>
          </a:p>
        </p:txBody>
      </p:sp>
      <p:cxnSp>
        <p:nvCxnSpPr>
          <p:cNvPr id="28" name="Straight Arrow Connector 27"/>
          <p:cNvCxnSpPr/>
          <p:nvPr/>
        </p:nvCxnSpPr>
        <p:spPr>
          <a:xfrm>
            <a:off x="7452320" y="5521007"/>
            <a:ext cx="720080" cy="6823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779912" y="4910696"/>
            <a:ext cx="0" cy="678544"/>
          </a:xfrm>
          <a:prstGeom prst="line">
            <a:avLst/>
          </a:prstGeom>
          <a:ln w="19050">
            <a:solidFill>
              <a:srgbClr val="0000FF"/>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185855" y="4232152"/>
            <a:ext cx="0" cy="678544"/>
          </a:xfrm>
          <a:prstGeom prst="line">
            <a:avLst/>
          </a:prstGeom>
          <a:ln w="19050">
            <a:solidFill>
              <a:srgbClr val="0000FF"/>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312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103628"/>
          </a:xfrm>
          <a:prstGeom prst="rect">
            <a:avLst/>
          </a:prstGeom>
        </p:spPr>
      </p:pic>
      <p:sp>
        <p:nvSpPr>
          <p:cNvPr id="3" name="Rectangle 2"/>
          <p:cNvSpPr/>
          <p:nvPr/>
        </p:nvSpPr>
        <p:spPr>
          <a:xfrm>
            <a:off x="2699792" y="1268760"/>
            <a:ext cx="2232534" cy="461665"/>
          </a:xfrm>
          <a:prstGeom prst="rect">
            <a:avLst/>
          </a:prstGeom>
        </p:spPr>
        <p:txBody>
          <a:bodyPr wrap="none">
            <a:spAutoFit/>
          </a:bodyPr>
          <a:lstStyle/>
          <a:p>
            <a:pPr lvl="0"/>
            <a:r>
              <a:rPr lang="en-GB" sz="2400" dirty="0">
                <a:solidFill>
                  <a:srgbClr val="0000FF"/>
                </a:solidFill>
              </a:rPr>
              <a:t>S&amp;P 500 Index</a:t>
            </a:r>
          </a:p>
        </p:txBody>
      </p:sp>
      <p:sp>
        <p:nvSpPr>
          <p:cNvPr id="4" name="Rectangle 3"/>
          <p:cNvSpPr/>
          <p:nvPr/>
        </p:nvSpPr>
        <p:spPr>
          <a:xfrm>
            <a:off x="1331640" y="1762679"/>
            <a:ext cx="4968552" cy="707886"/>
          </a:xfrm>
          <a:prstGeom prst="rect">
            <a:avLst/>
          </a:prstGeom>
        </p:spPr>
        <p:txBody>
          <a:bodyPr wrap="square">
            <a:spAutoFit/>
          </a:bodyPr>
          <a:lstStyle/>
          <a:p>
            <a:pPr lvl="0"/>
            <a:r>
              <a:rPr lang="en-GB" sz="2000" dirty="0">
                <a:solidFill>
                  <a:srgbClr val="0000FF"/>
                </a:solidFill>
              </a:rPr>
              <a:t>Trump rally: give upside the benefit of the </a:t>
            </a:r>
            <a:r>
              <a:rPr lang="en-GB" sz="2000" dirty="0" smtClean="0">
                <a:solidFill>
                  <a:srgbClr val="0000FF"/>
                </a:solidFill>
              </a:rPr>
              <a:t>doubt</a:t>
            </a:r>
            <a:r>
              <a:rPr lang="en-GB" sz="2000" dirty="0">
                <a:solidFill>
                  <a:srgbClr val="0000FF"/>
                </a:solidFill>
              </a:rPr>
              <a:t>, while higher reaction lows hold </a:t>
            </a:r>
          </a:p>
        </p:txBody>
      </p:sp>
      <p:sp>
        <p:nvSpPr>
          <p:cNvPr id="5" name="Rectangle 4"/>
          <p:cNvSpPr/>
          <p:nvPr/>
        </p:nvSpPr>
        <p:spPr>
          <a:xfrm>
            <a:off x="6588224" y="2636912"/>
            <a:ext cx="1592231" cy="707886"/>
          </a:xfrm>
          <a:prstGeom prst="rect">
            <a:avLst/>
          </a:prstGeom>
        </p:spPr>
        <p:txBody>
          <a:bodyPr wrap="none">
            <a:spAutoFit/>
          </a:bodyPr>
          <a:lstStyle/>
          <a:p>
            <a:pPr marL="457200" lvl="0" indent="-457200">
              <a:buAutoNum type="arabicParenR"/>
            </a:pPr>
            <a:r>
              <a:rPr lang="en-GB" sz="2000" dirty="0" smtClean="0">
                <a:solidFill>
                  <a:srgbClr val="FF33CC"/>
                </a:solidFill>
              </a:rPr>
              <a:t>Warning</a:t>
            </a:r>
          </a:p>
          <a:p>
            <a:pPr lvl="0"/>
            <a:r>
              <a:rPr lang="en-GB" sz="2000" dirty="0" smtClean="0">
                <a:solidFill>
                  <a:srgbClr val="FF33CC"/>
                </a:solidFill>
              </a:rPr>
              <a:t>      if broken</a:t>
            </a:r>
            <a:endParaRPr lang="en-GB" sz="2000" dirty="0">
              <a:solidFill>
                <a:srgbClr val="FF33CC"/>
              </a:solidFill>
            </a:endParaRPr>
          </a:p>
        </p:txBody>
      </p:sp>
      <p:cxnSp>
        <p:nvCxnSpPr>
          <p:cNvPr id="7" name="Straight Arrow Connector 6"/>
          <p:cNvCxnSpPr/>
          <p:nvPr/>
        </p:nvCxnSpPr>
        <p:spPr>
          <a:xfrm flipV="1">
            <a:off x="8028384" y="1916832"/>
            <a:ext cx="432048" cy="864096"/>
          </a:xfrm>
          <a:prstGeom prst="straightConnector1">
            <a:avLst/>
          </a:prstGeom>
          <a:ln w="19050">
            <a:solidFill>
              <a:srgbClr val="FF33CC"/>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606735" y="3300953"/>
            <a:ext cx="2805576" cy="400110"/>
          </a:xfrm>
          <a:prstGeom prst="rect">
            <a:avLst/>
          </a:prstGeom>
          <a:ln>
            <a:solidFill>
              <a:srgbClr val="C00000"/>
            </a:solidFill>
          </a:ln>
        </p:spPr>
        <p:txBody>
          <a:bodyPr wrap="none">
            <a:spAutoFit/>
          </a:bodyPr>
          <a:lstStyle/>
          <a:p>
            <a:pPr lvl="0"/>
            <a:r>
              <a:rPr lang="en-GB" sz="2000" dirty="0">
                <a:solidFill>
                  <a:srgbClr val="C00000"/>
                </a:solidFill>
              </a:rPr>
              <a:t>2) serious deterioration</a:t>
            </a:r>
          </a:p>
        </p:txBody>
      </p:sp>
      <p:cxnSp>
        <p:nvCxnSpPr>
          <p:cNvPr id="11" name="Straight Connector 10"/>
          <p:cNvCxnSpPr/>
          <p:nvPr/>
        </p:nvCxnSpPr>
        <p:spPr>
          <a:xfrm>
            <a:off x="8028384" y="2132856"/>
            <a:ext cx="72008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316416" y="2132856"/>
            <a:ext cx="144016" cy="129614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845908" y="3795137"/>
            <a:ext cx="1902556" cy="707886"/>
          </a:xfrm>
          <a:prstGeom prst="rect">
            <a:avLst/>
          </a:prstGeom>
        </p:spPr>
        <p:txBody>
          <a:bodyPr wrap="square">
            <a:spAutoFit/>
          </a:bodyPr>
          <a:lstStyle/>
          <a:p>
            <a:pPr lvl="0"/>
            <a:r>
              <a:rPr lang="en-GB" sz="2000" dirty="0">
                <a:solidFill>
                  <a:srgbClr val="FF0000"/>
                </a:solidFill>
              </a:rPr>
              <a:t>3) bear market </a:t>
            </a:r>
          </a:p>
          <a:p>
            <a:pPr lvl="0"/>
            <a:r>
              <a:rPr lang="en-GB" sz="2000" dirty="0">
                <a:solidFill>
                  <a:srgbClr val="FF0000"/>
                </a:solidFill>
              </a:rPr>
              <a:t>underway</a:t>
            </a:r>
          </a:p>
        </p:txBody>
      </p:sp>
      <p:cxnSp>
        <p:nvCxnSpPr>
          <p:cNvPr id="20" name="Straight Connector 19"/>
          <p:cNvCxnSpPr/>
          <p:nvPr/>
        </p:nvCxnSpPr>
        <p:spPr>
          <a:xfrm>
            <a:off x="6588224" y="2636912"/>
            <a:ext cx="21602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8532440" y="2636912"/>
            <a:ext cx="72008" cy="122413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180455" y="1916832"/>
            <a:ext cx="568009" cy="0"/>
          </a:xfrm>
          <a:prstGeom prst="line">
            <a:avLst/>
          </a:prstGeom>
          <a:ln w="19050">
            <a:solidFill>
              <a:srgbClr val="FF33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476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60848"/>
            <a:ext cx="9180512" cy="3046988"/>
          </a:xfrm>
          <a:prstGeom prst="rect">
            <a:avLst/>
          </a:prstGeom>
          <a:noFill/>
        </p:spPr>
        <p:txBody>
          <a:bodyPr wrap="square" rtlCol="0">
            <a:spAutoFit/>
          </a:bodyPr>
          <a:lstStyle/>
          <a:p>
            <a:r>
              <a:rPr lang="en-GB" sz="3200" dirty="0">
                <a:solidFill>
                  <a:srgbClr val="0000FF"/>
                </a:solidFill>
              </a:rPr>
              <a:t>F</a:t>
            </a:r>
            <a:r>
              <a:rPr lang="en-GB" sz="3200" dirty="0" smtClean="0">
                <a:solidFill>
                  <a:srgbClr val="0000FF"/>
                </a:solidFill>
              </a:rPr>
              <a:t>or those who thought Trump was a bad omen, check this headline from Business Insider:</a:t>
            </a:r>
          </a:p>
          <a:p>
            <a:pPr algn="ctr"/>
            <a:endParaRPr lang="en-GB" sz="3200" dirty="0" smtClean="0">
              <a:solidFill>
                <a:srgbClr val="0000FF"/>
              </a:solidFill>
            </a:endParaRPr>
          </a:p>
          <a:p>
            <a:r>
              <a:rPr lang="en-GB" sz="3200" dirty="0" smtClean="0"/>
              <a:t>“A type of vampire bat has started feeding on</a:t>
            </a:r>
          </a:p>
          <a:p>
            <a:r>
              <a:rPr lang="en-GB" sz="3200" dirty="0" smtClean="0"/>
              <a:t>humans in Brazil for the first known time”</a:t>
            </a:r>
          </a:p>
          <a:p>
            <a:r>
              <a:rPr lang="en-GB" sz="2400" dirty="0" smtClean="0"/>
              <a:t>14/01/2017</a:t>
            </a:r>
            <a:r>
              <a:rPr lang="en-GB" sz="3200" dirty="0" smtClean="0"/>
              <a:t> </a:t>
            </a:r>
            <a:r>
              <a:rPr lang="en-GB" sz="3200" dirty="0" smtClean="0">
                <a:solidFill>
                  <a:srgbClr val="0000FF"/>
                </a:solidFill>
              </a:rPr>
              <a:t> </a:t>
            </a:r>
            <a:endParaRPr lang="en-GB" sz="3200" dirty="0">
              <a:solidFill>
                <a:srgbClr val="0000FF"/>
              </a:solidFill>
            </a:endParaRPr>
          </a:p>
        </p:txBody>
      </p:sp>
    </p:spTree>
    <p:extLst>
      <p:ext uri="{BB962C8B-B14F-4D97-AF65-F5344CB8AC3E}">
        <p14:creationId xmlns:p14="http://schemas.microsoft.com/office/powerpoint/2010/main" val="3076772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103628"/>
          </a:xfrm>
          <a:prstGeom prst="rect">
            <a:avLst/>
          </a:prstGeom>
        </p:spPr>
      </p:pic>
      <p:sp>
        <p:nvSpPr>
          <p:cNvPr id="3" name="Rectangle 2"/>
          <p:cNvSpPr/>
          <p:nvPr/>
        </p:nvSpPr>
        <p:spPr>
          <a:xfrm>
            <a:off x="1619672" y="1340768"/>
            <a:ext cx="4254563" cy="461665"/>
          </a:xfrm>
          <a:prstGeom prst="rect">
            <a:avLst/>
          </a:prstGeom>
        </p:spPr>
        <p:txBody>
          <a:bodyPr wrap="none">
            <a:spAutoFit/>
          </a:bodyPr>
          <a:lstStyle/>
          <a:p>
            <a:pPr lvl="0"/>
            <a:r>
              <a:rPr lang="en-GB" sz="2400" dirty="0">
                <a:solidFill>
                  <a:srgbClr val="0000FF"/>
                </a:solidFill>
              </a:rPr>
              <a:t>Dow Jones Industrial Average</a:t>
            </a:r>
          </a:p>
        </p:txBody>
      </p:sp>
      <p:sp>
        <p:nvSpPr>
          <p:cNvPr id="4" name="Rectangle 3"/>
          <p:cNvSpPr/>
          <p:nvPr/>
        </p:nvSpPr>
        <p:spPr>
          <a:xfrm>
            <a:off x="1835696" y="1988840"/>
            <a:ext cx="4572000" cy="707886"/>
          </a:xfrm>
          <a:prstGeom prst="rect">
            <a:avLst/>
          </a:prstGeom>
        </p:spPr>
        <p:txBody>
          <a:bodyPr>
            <a:spAutoFit/>
          </a:bodyPr>
          <a:lstStyle/>
          <a:p>
            <a:pPr lvl="0"/>
            <a:r>
              <a:rPr lang="en-GB" sz="2000" dirty="0">
                <a:solidFill>
                  <a:srgbClr val="0000FF"/>
                </a:solidFill>
              </a:rPr>
              <a:t>Trump rally: DJIA </a:t>
            </a:r>
            <a:r>
              <a:rPr lang="en-GB" sz="2000" dirty="0" smtClean="0">
                <a:solidFill>
                  <a:srgbClr val="0000FF"/>
                </a:solidFill>
              </a:rPr>
              <a:t>led move </a:t>
            </a:r>
          </a:p>
          <a:p>
            <a:pPr lvl="0"/>
            <a:r>
              <a:rPr lang="en-GB" sz="2000" dirty="0" smtClean="0">
                <a:solidFill>
                  <a:srgbClr val="0000FF"/>
                </a:solidFill>
              </a:rPr>
              <a:t>to </a:t>
            </a:r>
            <a:r>
              <a:rPr lang="en-GB" sz="2000" dirty="0">
                <a:solidFill>
                  <a:srgbClr val="0000FF"/>
                </a:solidFill>
              </a:rPr>
              <a:t>new </a:t>
            </a:r>
            <a:r>
              <a:rPr lang="en-GB" sz="2000" dirty="0" smtClean="0">
                <a:solidFill>
                  <a:srgbClr val="0000FF"/>
                </a:solidFill>
              </a:rPr>
              <a:t>all-time highs</a:t>
            </a:r>
            <a:endParaRPr lang="en-GB" sz="2000" dirty="0">
              <a:solidFill>
                <a:srgbClr val="0000FF"/>
              </a:solidFill>
            </a:endParaRPr>
          </a:p>
        </p:txBody>
      </p:sp>
      <p:sp>
        <p:nvSpPr>
          <p:cNvPr id="5" name="TextBox 4"/>
          <p:cNvSpPr txBox="1"/>
          <p:nvPr/>
        </p:nvSpPr>
        <p:spPr>
          <a:xfrm>
            <a:off x="5652120" y="3212977"/>
            <a:ext cx="3491880" cy="1323439"/>
          </a:xfrm>
          <a:prstGeom prst="rect">
            <a:avLst/>
          </a:prstGeom>
          <a:noFill/>
        </p:spPr>
        <p:txBody>
          <a:bodyPr wrap="square" rtlCol="0">
            <a:spAutoFit/>
          </a:bodyPr>
          <a:lstStyle/>
          <a:p>
            <a:r>
              <a:rPr lang="en-GB" sz="2000" dirty="0" smtClean="0">
                <a:solidFill>
                  <a:srgbClr val="0000FF"/>
                </a:solidFill>
              </a:rPr>
              <a:t>Give upside the benefit of </a:t>
            </a:r>
          </a:p>
          <a:p>
            <a:r>
              <a:rPr lang="en-GB" sz="2000" dirty="0" smtClean="0">
                <a:solidFill>
                  <a:srgbClr val="0000FF"/>
                </a:solidFill>
              </a:rPr>
              <a:t>the doubt, while sequence</a:t>
            </a:r>
          </a:p>
          <a:p>
            <a:r>
              <a:rPr lang="en-GB" sz="2000" dirty="0" smtClean="0">
                <a:solidFill>
                  <a:srgbClr val="0000FF"/>
                </a:solidFill>
              </a:rPr>
              <a:t>of higher reaction lows</a:t>
            </a:r>
          </a:p>
          <a:p>
            <a:r>
              <a:rPr lang="en-GB" sz="2000" dirty="0" smtClean="0">
                <a:solidFill>
                  <a:srgbClr val="0000FF"/>
                </a:solidFill>
              </a:rPr>
              <a:t>continues </a:t>
            </a:r>
            <a:endParaRPr lang="en-GB" sz="2000" dirty="0">
              <a:solidFill>
                <a:srgbClr val="0000FF"/>
              </a:solidFill>
            </a:endParaRPr>
          </a:p>
        </p:txBody>
      </p:sp>
    </p:spTree>
    <p:extLst>
      <p:ext uri="{BB962C8B-B14F-4D97-AF65-F5344CB8AC3E}">
        <p14:creationId xmlns:p14="http://schemas.microsoft.com/office/powerpoint/2010/main" val="2414449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103628"/>
          </a:xfrm>
          <a:prstGeom prst="rect">
            <a:avLst/>
          </a:prstGeom>
        </p:spPr>
      </p:pic>
      <p:sp>
        <p:nvSpPr>
          <p:cNvPr id="3" name="Rectangle 2"/>
          <p:cNvSpPr/>
          <p:nvPr/>
        </p:nvSpPr>
        <p:spPr>
          <a:xfrm>
            <a:off x="1259632" y="1628800"/>
            <a:ext cx="4304896" cy="461665"/>
          </a:xfrm>
          <a:prstGeom prst="rect">
            <a:avLst/>
          </a:prstGeom>
        </p:spPr>
        <p:txBody>
          <a:bodyPr wrap="none">
            <a:spAutoFit/>
          </a:bodyPr>
          <a:lstStyle/>
          <a:p>
            <a:pPr lvl="0"/>
            <a:r>
              <a:rPr lang="en-GB" sz="2400" dirty="0">
                <a:solidFill>
                  <a:srgbClr val="0000FF"/>
                </a:solidFill>
              </a:rPr>
              <a:t>Dow Jones Transport Average</a:t>
            </a:r>
          </a:p>
        </p:txBody>
      </p:sp>
      <p:sp>
        <p:nvSpPr>
          <p:cNvPr id="4" name="Rectangle 3"/>
          <p:cNvSpPr/>
          <p:nvPr/>
        </p:nvSpPr>
        <p:spPr>
          <a:xfrm>
            <a:off x="611560" y="2209103"/>
            <a:ext cx="5256584" cy="707886"/>
          </a:xfrm>
          <a:prstGeom prst="rect">
            <a:avLst/>
          </a:prstGeom>
        </p:spPr>
        <p:txBody>
          <a:bodyPr wrap="square">
            <a:spAutoFit/>
          </a:bodyPr>
          <a:lstStyle/>
          <a:p>
            <a:pPr lvl="0"/>
            <a:r>
              <a:rPr lang="en-GB" sz="2000" dirty="0">
                <a:solidFill>
                  <a:srgbClr val="0000FF"/>
                </a:solidFill>
              </a:rPr>
              <a:t>Trump rally: </a:t>
            </a:r>
            <a:r>
              <a:rPr lang="en-GB" sz="2000" dirty="0" smtClean="0">
                <a:solidFill>
                  <a:srgbClr val="0000FF"/>
                </a:solidFill>
              </a:rPr>
              <a:t>Dec close </a:t>
            </a:r>
            <a:r>
              <a:rPr lang="en-GB" sz="2000" dirty="0">
                <a:solidFill>
                  <a:srgbClr val="0000FF"/>
                </a:solidFill>
              </a:rPr>
              <a:t>above the </a:t>
            </a:r>
            <a:r>
              <a:rPr lang="en-GB" sz="2000" dirty="0" smtClean="0">
                <a:solidFill>
                  <a:srgbClr val="0000FF"/>
                </a:solidFill>
              </a:rPr>
              <a:t>2014 high </a:t>
            </a:r>
            <a:endParaRPr lang="en-GB" sz="2000" dirty="0">
              <a:solidFill>
                <a:srgbClr val="0000FF"/>
              </a:solidFill>
            </a:endParaRPr>
          </a:p>
          <a:p>
            <a:pPr lvl="0"/>
            <a:r>
              <a:rPr lang="en-GB" sz="2000" dirty="0" smtClean="0">
                <a:solidFill>
                  <a:srgbClr val="0000FF"/>
                </a:solidFill>
              </a:rPr>
              <a:t>confirmed </a:t>
            </a:r>
            <a:r>
              <a:rPr lang="en-GB" sz="2000" dirty="0">
                <a:solidFill>
                  <a:srgbClr val="0000FF"/>
                </a:solidFill>
              </a:rPr>
              <a:t>Dow Theory bull </a:t>
            </a:r>
            <a:r>
              <a:rPr lang="en-GB" sz="2000" dirty="0" smtClean="0">
                <a:solidFill>
                  <a:srgbClr val="0000FF"/>
                </a:solidFill>
              </a:rPr>
              <a:t>market</a:t>
            </a:r>
            <a:endParaRPr lang="en-GB" sz="2000" dirty="0">
              <a:solidFill>
                <a:srgbClr val="0000FF"/>
              </a:solidFill>
            </a:endParaRPr>
          </a:p>
        </p:txBody>
      </p:sp>
    </p:spTree>
    <p:extLst>
      <p:ext uri="{BB962C8B-B14F-4D97-AF65-F5344CB8AC3E}">
        <p14:creationId xmlns:p14="http://schemas.microsoft.com/office/powerpoint/2010/main" val="1929801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1052736"/>
            <a:ext cx="9144000" cy="5103628"/>
          </a:xfrm>
          <a:prstGeom prst="rect">
            <a:avLst/>
          </a:prstGeom>
        </p:spPr>
      </p:pic>
      <p:sp>
        <p:nvSpPr>
          <p:cNvPr id="3" name="Rectangle 2"/>
          <p:cNvSpPr/>
          <p:nvPr/>
        </p:nvSpPr>
        <p:spPr>
          <a:xfrm>
            <a:off x="2195736" y="1484784"/>
            <a:ext cx="2805576" cy="461665"/>
          </a:xfrm>
          <a:prstGeom prst="rect">
            <a:avLst/>
          </a:prstGeom>
        </p:spPr>
        <p:txBody>
          <a:bodyPr wrap="none">
            <a:spAutoFit/>
          </a:bodyPr>
          <a:lstStyle/>
          <a:p>
            <a:pPr lvl="0"/>
            <a:r>
              <a:rPr lang="en-GB" sz="2400" dirty="0">
                <a:solidFill>
                  <a:srgbClr val="0000FF"/>
                </a:solidFill>
              </a:rPr>
              <a:t>Russell 2000 Index</a:t>
            </a:r>
          </a:p>
        </p:txBody>
      </p:sp>
      <p:sp>
        <p:nvSpPr>
          <p:cNvPr id="4" name="Rectangle 3"/>
          <p:cNvSpPr/>
          <p:nvPr/>
        </p:nvSpPr>
        <p:spPr>
          <a:xfrm>
            <a:off x="755576" y="2132856"/>
            <a:ext cx="5112568" cy="707886"/>
          </a:xfrm>
          <a:prstGeom prst="rect">
            <a:avLst/>
          </a:prstGeom>
        </p:spPr>
        <p:txBody>
          <a:bodyPr wrap="square">
            <a:spAutoFit/>
          </a:bodyPr>
          <a:lstStyle/>
          <a:p>
            <a:pPr lvl="0"/>
            <a:r>
              <a:rPr lang="en-GB" sz="2000" dirty="0">
                <a:solidFill>
                  <a:srgbClr val="0000FF"/>
                </a:solidFill>
              </a:rPr>
              <a:t>Trump rally: first new high </a:t>
            </a:r>
            <a:r>
              <a:rPr lang="en-GB" sz="2000" dirty="0" smtClean="0">
                <a:solidFill>
                  <a:srgbClr val="0000FF"/>
                </a:solidFill>
              </a:rPr>
              <a:t>in </a:t>
            </a:r>
            <a:r>
              <a:rPr lang="en-GB" sz="2000" dirty="0">
                <a:solidFill>
                  <a:srgbClr val="0000FF"/>
                </a:solidFill>
              </a:rPr>
              <a:t>nearly 3 </a:t>
            </a:r>
            <a:r>
              <a:rPr lang="en-GB" sz="2000" dirty="0" smtClean="0">
                <a:solidFill>
                  <a:srgbClr val="0000FF"/>
                </a:solidFill>
              </a:rPr>
              <a:t>years</a:t>
            </a:r>
          </a:p>
          <a:p>
            <a:pPr lvl="0"/>
            <a:r>
              <a:rPr lang="en-GB" sz="2000" dirty="0" smtClean="0">
                <a:solidFill>
                  <a:srgbClr val="0000FF"/>
                </a:solidFill>
              </a:rPr>
              <a:t>confirms the breadth of this advance</a:t>
            </a:r>
            <a:endParaRPr lang="en-GB" sz="2000" dirty="0">
              <a:solidFill>
                <a:srgbClr val="0000FF"/>
              </a:solidFill>
            </a:endParaRPr>
          </a:p>
        </p:txBody>
      </p:sp>
    </p:spTree>
    <p:extLst>
      <p:ext uri="{BB962C8B-B14F-4D97-AF65-F5344CB8AC3E}">
        <p14:creationId xmlns:p14="http://schemas.microsoft.com/office/powerpoint/2010/main" val="287602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2" y="1196752"/>
            <a:ext cx="9144000" cy="5103628"/>
          </a:xfrm>
          <a:prstGeom prst="rect">
            <a:avLst/>
          </a:prstGeom>
        </p:spPr>
      </p:pic>
      <p:sp>
        <p:nvSpPr>
          <p:cNvPr id="3" name="Rectangle 2"/>
          <p:cNvSpPr/>
          <p:nvPr/>
        </p:nvSpPr>
        <p:spPr>
          <a:xfrm>
            <a:off x="1979712" y="1556792"/>
            <a:ext cx="2920992" cy="461665"/>
          </a:xfrm>
          <a:prstGeom prst="rect">
            <a:avLst/>
          </a:prstGeom>
        </p:spPr>
        <p:txBody>
          <a:bodyPr wrap="none">
            <a:spAutoFit/>
          </a:bodyPr>
          <a:lstStyle/>
          <a:p>
            <a:pPr lvl="0"/>
            <a:r>
              <a:rPr lang="en-GB" sz="2400" dirty="0">
                <a:solidFill>
                  <a:srgbClr val="0000FF"/>
                </a:solidFill>
              </a:rPr>
              <a:t>UK FTSE 100 Index</a:t>
            </a:r>
          </a:p>
        </p:txBody>
      </p:sp>
      <p:sp>
        <p:nvSpPr>
          <p:cNvPr id="4" name="Rectangle 3"/>
          <p:cNvSpPr/>
          <p:nvPr/>
        </p:nvSpPr>
        <p:spPr>
          <a:xfrm>
            <a:off x="2915816" y="4221088"/>
            <a:ext cx="4572000" cy="707886"/>
          </a:xfrm>
          <a:prstGeom prst="rect">
            <a:avLst/>
          </a:prstGeom>
        </p:spPr>
        <p:txBody>
          <a:bodyPr>
            <a:spAutoFit/>
          </a:bodyPr>
          <a:lstStyle/>
          <a:p>
            <a:pPr lvl="0"/>
            <a:r>
              <a:rPr lang="en-GB" sz="2000" dirty="0">
                <a:solidFill>
                  <a:srgbClr val="0000FF"/>
                </a:solidFill>
              </a:rPr>
              <a:t>Give upside the benefit of the doubt</a:t>
            </a:r>
          </a:p>
          <a:p>
            <a:pPr lvl="0"/>
            <a:r>
              <a:rPr lang="en-GB" sz="2000" dirty="0">
                <a:solidFill>
                  <a:srgbClr val="0000FF"/>
                </a:solidFill>
              </a:rPr>
              <a:t>while FTSE 100 remains above 6500</a:t>
            </a:r>
          </a:p>
        </p:txBody>
      </p:sp>
      <p:cxnSp>
        <p:nvCxnSpPr>
          <p:cNvPr id="6" name="Straight Arrow Connector 5"/>
          <p:cNvCxnSpPr/>
          <p:nvPr/>
        </p:nvCxnSpPr>
        <p:spPr>
          <a:xfrm flipV="1">
            <a:off x="5724128" y="2564904"/>
            <a:ext cx="2160240" cy="16561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487816" y="2492896"/>
            <a:ext cx="1188640" cy="0"/>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804248" y="3660994"/>
            <a:ext cx="1851789" cy="400110"/>
          </a:xfrm>
          <a:prstGeom prst="rect">
            <a:avLst/>
          </a:prstGeom>
        </p:spPr>
        <p:txBody>
          <a:bodyPr wrap="none">
            <a:spAutoFit/>
          </a:bodyPr>
          <a:lstStyle/>
          <a:p>
            <a:pPr lvl="0"/>
            <a:r>
              <a:rPr lang="en-GB" sz="2000" dirty="0">
                <a:solidFill>
                  <a:srgbClr val="0000FF"/>
                </a:solidFill>
              </a:rPr>
              <a:t>Brexit vote win</a:t>
            </a:r>
          </a:p>
        </p:txBody>
      </p:sp>
      <p:cxnSp>
        <p:nvCxnSpPr>
          <p:cNvPr id="13" name="Straight Arrow Connector 12"/>
          <p:cNvCxnSpPr/>
          <p:nvPr/>
        </p:nvCxnSpPr>
        <p:spPr>
          <a:xfrm flipH="1" flipV="1">
            <a:off x="8131004" y="3212976"/>
            <a:ext cx="319792" cy="535590"/>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029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p:spPr>
      </p:pic>
      <p:sp>
        <p:nvSpPr>
          <p:cNvPr id="3" name="TextBox 2"/>
          <p:cNvSpPr txBox="1"/>
          <p:nvPr/>
        </p:nvSpPr>
        <p:spPr>
          <a:xfrm>
            <a:off x="3203848" y="1412776"/>
            <a:ext cx="1569660" cy="461665"/>
          </a:xfrm>
          <a:prstGeom prst="rect">
            <a:avLst/>
          </a:prstGeom>
          <a:noFill/>
        </p:spPr>
        <p:txBody>
          <a:bodyPr wrap="none" rtlCol="0">
            <a:spAutoFit/>
          </a:bodyPr>
          <a:lstStyle/>
          <a:p>
            <a:r>
              <a:rPr lang="en-GB" sz="2400" dirty="0" smtClean="0">
                <a:solidFill>
                  <a:srgbClr val="0000FF"/>
                </a:solidFill>
              </a:rPr>
              <a:t>FTSE 250</a:t>
            </a:r>
            <a:endParaRPr lang="en-GB" sz="2400" dirty="0">
              <a:solidFill>
                <a:srgbClr val="0000FF"/>
              </a:solidFill>
            </a:endParaRPr>
          </a:p>
        </p:txBody>
      </p:sp>
      <p:sp>
        <p:nvSpPr>
          <p:cNvPr id="4" name="TextBox 3"/>
          <p:cNvSpPr txBox="1"/>
          <p:nvPr/>
        </p:nvSpPr>
        <p:spPr>
          <a:xfrm>
            <a:off x="1691680" y="1988840"/>
            <a:ext cx="3587842" cy="707886"/>
          </a:xfrm>
          <a:prstGeom prst="rect">
            <a:avLst/>
          </a:prstGeom>
          <a:noFill/>
        </p:spPr>
        <p:txBody>
          <a:bodyPr wrap="none" rtlCol="0">
            <a:spAutoFit/>
          </a:bodyPr>
          <a:lstStyle/>
          <a:p>
            <a:r>
              <a:rPr lang="en-GB" sz="2000" dirty="0" smtClean="0">
                <a:solidFill>
                  <a:srgbClr val="0000FF"/>
                </a:solidFill>
              </a:rPr>
              <a:t>UK medium-sized shares, </a:t>
            </a:r>
          </a:p>
          <a:p>
            <a:r>
              <a:rPr lang="en-GB" sz="2000" dirty="0" smtClean="0">
                <a:solidFill>
                  <a:srgbClr val="0000FF"/>
                </a:solidFill>
              </a:rPr>
              <a:t>Shows breadth of current rally</a:t>
            </a:r>
            <a:endParaRPr lang="en-GB" sz="2000" dirty="0">
              <a:solidFill>
                <a:srgbClr val="0000FF"/>
              </a:solidFill>
            </a:endParaRPr>
          </a:p>
        </p:txBody>
      </p:sp>
      <p:sp>
        <p:nvSpPr>
          <p:cNvPr id="5" name="TextBox 4"/>
          <p:cNvSpPr txBox="1"/>
          <p:nvPr/>
        </p:nvSpPr>
        <p:spPr>
          <a:xfrm>
            <a:off x="6660232" y="3068960"/>
            <a:ext cx="1394934" cy="400110"/>
          </a:xfrm>
          <a:prstGeom prst="rect">
            <a:avLst/>
          </a:prstGeom>
          <a:noFill/>
        </p:spPr>
        <p:txBody>
          <a:bodyPr wrap="none" rtlCol="0">
            <a:spAutoFit/>
          </a:bodyPr>
          <a:lstStyle/>
          <a:p>
            <a:r>
              <a:rPr lang="en-GB" sz="2000" dirty="0" smtClean="0">
                <a:solidFill>
                  <a:srgbClr val="0000FF"/>
                </a:solidFill>
              </a:rPr>
              <a:t>Brexit vote</a:t>
            </a:r>
            <a:endParaRPr lang="en-GB" sz="2000" dirty="0">
              <a:solidFill>
                <a:srgbClr val="0000FF"/>
              </a:solidFill>
            </a:endParaRPr>
          </a:p>
        </p:txBody>
      </p:sp>
      <p:cxnSp>
        <p:nvCxnSpPr>
          <p:cNvPr id="7" name="Straight Arrow Connector 6"/>
          <p:cNvCxnSpPr/>
          <p:nvPr/>
        </p:nvCxnSpPr>
        <p:spPr>
          <a:xfrm flipV="1">
            <a:off x="7668344" y="2696726"/>
            <a:ext cx="504056" cy="444242"/>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76256" y="3573277"/>
            <a:ext cx="1696298" cy="1015663"/>
          </a:xfrm>
          <a:prstGeom prst="rect">
            <a:avLst/>
          </a:prstGeom>
          <a:noFill/>
        </p:spPr>
        <p:txBody>
          <a:bodyPr wrap="none" rtlCol="0">
            <a:spAutoFit/>
          </a:bodyPr>
          <a:lstStyle/>
          <a:p>
            <a:r>
              <a:rPr lang="en-GB" sz="2000" dirty="0" smtClean="0">
                <a:solidFill>
                  <a:srgbClr val="0000FF"/>
                </a:solidFill>
              </a:rPr>
              <a:t>Important</a:t>
            </a:r>
          </a:p>
          <a:p>
            <a:r>
              <a:rPr lang="en-GB" sz="2000" dirty="0" smtClean="0">
                <a:solidFill>
                  <a:srgbClr val="0000FF"/>
                </a:solidFill>
              </a:rPr>
              <a:t>initial support</a:t>
            </a:r>
          </a:p>
          <a:p>
            <a:r>
              <a:rPr lang="en-GB" sz="2000" dirty="0" smtClean="0">
                <a:solidFill>
                  <a:srgbClr val="0000FF"/>
                </a:solidFill>
              </a:rPr>
              <a:t>at 17000</a:t>
            </a:r>
            <a:endParaRPr lang="en-GB" sz="2000" dirty="0">
              <a:solidFill>
                <a:srgbClr val="0000FF"/>
              </a:solidFill>
            </a:endParaRPr>
          </a:p>
        </p:txBody>
      </p:sp>
      <p:cxnSp>
        <p:nvCxnSpPr>
          <p:cNvPr id="11" name="Straight Arrow Connector 10"/>
          <p:cNvCxnSpPr/>
          <p:nvPr/>
        </p:nvCxnSpPr>
        <p:spPr>
          <a:xfrm flipV="1">
            <a:off x="8244408" y="2060848"/>
            <a:ext cx="288032" cy="178045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822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Matt cartoon, January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118047"/>
            <a:ext cx="5760640" cy="5760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887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98" y="1124744"/>
            <a:ext cx="9144000" cy="5103628"/>
          </a:xfrm>
          <a:prstGeom prst="rect">
            <a:avLst/>
          </a:prstGeom>
        </p:spPr>
      </p:pic>
      <p:sp>
        <p:nvSpPr>
          <p:cNvPr id="3" name="Rectangle 2"/>
          <p:cNvSpPr/>
          <p:nvPr/>
        </p:nvSpPr>
        <p:spPr>
          <a:xfrm>
            <a:off x="3215229" y="1628800"/>
            <a:ext cx="2784737" cy="461665"/>
          </a:xfrm>
          <a:prstGeom prst="rect">
            <a:avLst/>
          </a:prstGeom>
        </p:spPr>
        <p:txBody>
          <a:bodyPr wrap="none">
            <a:spAutoFit/>
          </a:bodyPr>
          <a:lstStyle/>
          <a:p>
            <a:pPr lvl="0"/>
            <a:r>
              <a:rPr lang="en-GB" sz="2400" dirty="0">
                <a:solidFill>
                  <a:srgbClr val="0000FF"/>
                </a:solidFill>
              </a:rPr>
              <a:t>Ireland ISEQ Index</a:t>
            </a:r>
          </a:p>
        </p:txBody>
      </p:sp>
      <p:sp>
        <p:nvSpPr>
          <p:cNvPr id="4" name="TextBox 3"/>
          <p:cNvSpPr txBox="1"/>
          <p:nvPr/>
        </p:nvSpPr>
        <p:spPr>
          <a:xfrm>
            <a:off x="2915816" y="2852936"/>
            <a:ext cx="3518912" cy="707886"/>
          </a:xfrm>
          <a:prstGeom prst="rect">
            <a:avLst/>
          </a:prstGeom>
          <a:noFill/>
        </p:spPr>
        <p:txBody>
          <a:bodyPr wrap="none" rtlCol="0">
            <a:spAutoFit/>
          </a:bodyPr>
          <a:lstStyle/>
          <a:p>
            <a:r>
              <a:rPr lang="en-GB" sz="2000" dirty="0" smtClean="0">
                <a:solidFill>
                  <a:srgbClr val="0000FF"/>
                </a:solidFill>
              </a:rPr>
              <a:t>Gradually eroding resistance </a:t>
            </a:r>
          </a:p>
          <a:p>
            <a:r>
              <a:rPr lang="en-GB" sz="2000" dirty="0" smtClean="0">
                <a:solidFill>
                  <a:srgbClr val="0000FF"/>
                </a:solidFill>
              </a:rPr>
              <a:t>within 2-year trading range</a:t>
            </a:r>
            <a:endParaRPr lang="en-GB" sz="2000" dirty="0">
              <a:solidFill>
                <a:srgbClr val="0000FF"/>
              </a:solidFill>
            </a:endParaRPr>
          </a:p>
        </p:txBody>
      </p:sp>
    </p:spTree>
    <p:extLst>
      <p:ext uri="{BB962C8B-B14F-4D97-AF65-F5344CB8AC3E}">
        <p14:creationId xmlns:p14="http://schemas.microsoft.com/office/powerpoint/2010/main" val="2048887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2699792" y="1412776"/>
            <a:ext cx="3007555" cy="461665"/>
          </a:xfrm>
          <a:prstGeom prst="rect">
            <a:avLst/>
          </a:prstGeom>
          <a:noFill/>
        </p:spPr>
        <p:txBody>
          <a:bodyPr wrap="none" rtlCol="0">
            <a:spAutoFit/>
          </a:bodyPr>
          <a:lstStyle/>
          <a:p>
            <a:r>
              <a:rPr lang="en-GB" sz="2400" dirty="0" smtClean="0">
                <a:solidFill>
                  <a:srgbClr val="0000FF"/>
                </a:solidFill>
              </a:rPr>
              <a:t>Germany DAX Index</a:t>
            </a:r>
            <a:endParaRPr lang="en-GB" sz="2400" dirty="0">
              <a:solidFill>
                <a:srgbClr val="0000FF"/>
              </a:solidFill>
            </a:endParaRPr>
          </a:p>
        </p:txBody>
      </p:sp>
      <p:sp>
        <p:nvSpPr>
          <p:cNvPr id="5" name="TextBox 4"/>
          <p:cNvSpPr txBox="1"/>
          <p:nvPr/>
        </p:nvSpPr>
        <p:spPr>
          <a:xfrm>
            <a:off x="2395698" y="1994937"/>
            <a:ext cx="3284874" cy="707886"/>
          </a:xfrm>
          <a:prstGeom prst="rect">
            <a:avLst/>
          </a:prstGeom>
          <a:noFill/>
        </p:spPr>
        <p:txBody>
          <a:bodyPr wrap="none" rtlCol="0">
            <a:spAutoFit/>
          </a:bodyPr>
          <a:lstStyle/>
          <a:p>
            <a:r>
              <a:rPr lang="en-GB" sz="2000" dirty="0" smtClean="0">
                <a:solidFill>
                  <a:srgbClr val="0000FF"/>
                </a:solidFill>
              </a:rPr>
              <a:t>Best market in terms of risk</a:t>
            </a:r>
          </a:p>
          <a:p>
            <a:r>
              <a:rPr lang="en-GB" sz="2000" dirty="0" smtClean="0">
                <a:solidFill>
                  <a:srgbClr val="0000FF"/>
                </a:solidFill>
              </a:rPr>
              <a:t>within the troubled EU</a:t>
            </a:r>
            <a:endParaRPr lang="en-GB" sz="2000" dirty="0">
              <a:solidFill>
                <a:srgbClr val="0000FF"/>
              </a:solidFill>
            </a:endParaRPr>
          </a:p>
        </p:txBody>
      </p:sp>
      <p:sp>
        <p:nvSpPr>
          <p:cNvPr id="6" name="TextBox 5"/>
          <p:cNvSpPr txBox="1"/>
          <p:nvPr/>
        </p:nvSpPr>
        <p:spPr>
          <a:xfrm>
            <a:off x="5940152" y="3284984"/>
            <a:ext cx="2364750" cy="1323439"/>
          </a:xfrm>
          <a:prstGeom prst="rect">
            <a:avLst/>
          </a:prstGeom>
          <a:noFill/>
        </p:spPr>
        <p:txBody>
          <a:bodyPr wrap="none" rtlCol="0">
            <a:spAutoFit/>
          </a:bodyPr>
          <a:lstStyle/>
          <a:p>
            <a:r>
              <a:rPr lang="en-GB" sz="2000" dirty="0" smtClean="0">
                <a:solidFill>
                  <a:srgbClr val="0000FF"/>
                </a:solidFill>
              </a:rPr>
              <a:t>Needs to maintain</a:t>
            </a:r>
          </a:p>
          <a:p>
            <a:r>
              <a:rPr lang="en-GB" sz="2000" dirty="0" smtClean="0">
                <a:solidFill>
                  <a:srgbClr val="0000FF"/>
                </a:solidFill>
              </a:rPr>
              <a:t>sequence of higher</a:t>
            </a:r>
          </a:p>
          <a:p>
            <a:r>
              <a:rPr lang="en-GB" sz="2000" dirty="0" smtClean="0">
                <a:solidFill>
                  <a:srgbClr val="0000FF"/>
                </a:solidFill>
              </a:rPr>
              <a:t>reaction lows since</a:t>
            </a:r>
          </a:p>
          <a:p>
            <a:r>
              <a:rPr lang="en-GB" sz="2000" dirty="0" smtClean="0">
                <a:solidFill>
                  <a:srgbClr val="0000FF"/>
                </a:solidFill>
              </a:rPr>
              <a:t>the Feb 2016 low</a:t>
            </a:r>
            <a:endParaRPr lang="en-GB" sz="2000" dirty="0">
              <a:solidFill>
                <a:srgbClr val="0000FF"/>
              </a:solidFill>
            </a:endParaRPr>
          </a:p>
        </p:txBody>
      </p:sp>
    </p:spTree>
    <p:extLst>
      <p:ext uri="{BB962C8B-B14F-4D97-AF65-F5344CB8AC3E}">
        <p14:creationId xmlns:p14="http://schemas.microsoft.com/office/powerpoint/2010/main" val="1464517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103628"/>
          </a:xfrm>
          <a:prstGeom prst="rect">
            <a:avLst/>
          </a:prstGeom>
        </p:spPr>
      </p:pic>
      <p:sp>
        <p:nvSpPr>
          <p:cNvPr id="4" name="Rectangle 3"/>
          <p:cNvSpPr/>
          <p:nvPr/>
        </p:nvSpPr>
        <p:spPr>
          <a:xfrm>
            <a:off x="3419872" y="1484784"/>
            <a:ext cx="2629246" cy="461665"/>
          </a:xfrm>
          <a:prstGeom prst="rect">
            <a:avLst/>
          </a:prstGeom>
        </p:spPr>
        <p:txBody>
          <a:bodyPr wrap="none">
            <a:spAutoFit/>
          </a:bodyPr>
          <a:lstStyle/>
          <a:p>
            <a:pPr lvl="0"/>
            <a:r>
              <a:rPr lang="en-GB" sz="2400" dirty="0">
                <a:solidFill>
                  <a:srgbClr val="0000FF"/>
                </a:solidFill>
              </a:rPr>
              <a:t>Italy SPMIB Index</a:t>
            </a:r>
          </a:p>
        </p:txBody>
      </p:sp>
      <p:sp>
        <p:nvSpPr>
          <p:cNvPr id="5" name="TextBox 4"/>
          <p:cNvSpPr txBox="1"/>
          <p:nvPr/>
        </p:nvSpPr>
        <p:spPr>
          <a:xfrm>
            <a:off x="3491880" y="2564904"/>
            <a:ext cx="4237250" cy="707886"/>
          </a:xfrm>
          <a:prstGeom prst="rect">
            <a:avLst/>
          </a:prstGeom>
          <a:noFill/>
        </p:spPr>
        <p:txBody>
          <a:bodyPr wrap="none" rtlCol="0">
            <a:spAutoFit/>
          </a:bodyPr>
          <a:lstStyle/>
          <a:p>
            <a:r>
              <a:rPr lang="en-GB" sz="2000" dirty="0" smtClean="0">
                <a:solidFill>
                  <a:srgbClr val="0000FF"/>
                </a:solidFill>
              </a:rPr>
              <a:t>Good bounce from 15000 but Italy’s</a:t>
            </a:r>
          </a:p>
          <a:p>
            <a:r>
              <a:rPr lang="en-GB" sz="2000" dirty="0" smtClean="0">
                <a:solidFill>
                  <a:srgbClr val="0000FF"/>
                </a:solidFill>
              </a:rPr>
              <a:t>future within the EU is in question</a:t>
            </a:r>
            <a:endParaRPr lang="en-GB" sz="2000" dirty="0">
              <a:solidFill>
                <a:srgbClr val="0000FF"/>
              </a:solidFill>
            </a:endParaRPr>
          </a:p>
        </p:txBody>
      </p:sp>
    </p:spTree>
    <p:extLst>
      <p:ext uri="{BB962C8B-B14F-4D97-AF65-F5344CB8AC3E}">
        <p14:creationId xmlns:p14="http://schemas.microsoft.com/office/powerpoint/2010/main" val="3899938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2339752" y="1196752"/>
            <a:ext cx="3387466" cy="461665"/>
          </a:xfrm>
          <a:prstGeom prst="rect">
            <a:avLst/>
          </a:prstGeom>
        </p:spPr>
        <p:txBody>
          <a:bodyPr wrap="none">
            <a:spAutoFit/>
          </a:bodyPr>
          <a:lstStyle/>
          <a:p>
            <a:pPr lvl="0"/>
            <a:r>
              <a:rPr lang="en-GB" sz="2400" dirty="0">
                <a:solidFill>
                  <a:srgbClr val="0000FF"/>
                </a:solidFill>
              </a:rPr>
              <a:t>Japan Nikkei 225 Index</a:t>
            </a:r>
          </a:p>
        </p:txBody>
      </p:sp>
      <p:sp>
        <p:nvSpPr>
          <p:cNvPr id="4" name="TextBox 3"/>
          <p:cNvSpPr txBox="1"/>
          <p:nvPr/>
        </p:nvSpPr>
        <p:spPr>
          <a:xfrm>
            <a:off x="2083271" y="1772816"/>
            <a:ext cx="4043094" cy="1015663"/>
          </a:xfrm>
          <a:prstGeom prst="rect">
            <a:avLst/>
          </a:prstGeom>
          <a:noFill/>
        </p:spPr>
        <p:txBody>
          <a:bodyPr wrap="none" rtlCol="0">
            <a:spAutoFit/>
          </a:bodyPr>
          <a:lstStyle/>
          <a:p>
            <a:r>
              <a:rPr lang="en-GB" sz="2000" dirty="0" smtClean="0">
                <a:solidFill>
                  <a:srgbClr val="0000FF"/>
                </a:solidFill>
              </a:rPr>
              <a:t>Rallied well on Trump win and</a:t>
            </a:r>
          </a:p>
          <a:p>
            <a:r>
              <a:rPr lang="en-GB" sz="2000" dirty="0">
                <a:solidFill>
                  <a:srgbClr val="0000FF"/>
                </a:solidFill>
              </a:rPr>
              <a:t>w</a:t>
            </a:r>
            <a:r>
              <a:rPr lang="en-GB" sz="2000" dirty="0" smtClean="0">
                <a:solidFill>
                  <a:srgbClr val="0000FF"/>
                </a:solidFill>
              </a:rPr>
              <a:t>eaker yen, but may still needs a </a:t>
            </a:r>
          </a:p>
          <a:p>
            <a:r>
              <a:rPr lang="en-GB" sz="2000" dirty="0" smtClean="0">
                <a:solidFill>
                  <a:srgbClr val="0000FF"/>
                </a:solidFill>
              </a:rPr>
              <a:t>soft currency to extend gains</a:t>
            </a:r>
            <a:endParaRPr lang="en-GB" sz="2000" dirty="0">
              <a:solidFill>
                <a:srgbClr val="0000FF"/>
              </a:solidFill>
            </a:endParaRPr>
          </a:p>
        </p:txBody>
      </p:sp>
    </p:spTree>
    <p:extLst>
      <p:ext uri="{BB962C8B-B14F-4D97-AF65-F5344CB8AC3E}">
        <p14:creationId xmlns:p14="http://schemas.microsoft.com/office/powerpoint/2010/main" val="248577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2411760" y="1268760"/>
            <a:ext cx="4251357" cy="461665"/>
          </a:xfrm>
          <a:prstGeom prst="rect">
            <a:avLst/>
          </a:prstGeom>
        </p:spPr>
        <p:txBody>
          <a:bodyPr wrap="none">
            <a:spAutoFit/>
          </a:bodyPr>
          <a:lstStyle/>
          <a:p>
            <a:pPr lvl="0"/>
            <a:r>
              <a:rPr lang="en-GB" sz="2400" dirty="0">
                <a:solidFill>
                  <a:srgbClr val="0000FF"/>
                </a:solidFill>
              </a:rPr>
              <a:t>Australia S&amp;P ASX Industrials</a:t>
            </a:r>
          </a:p>
        </p:txBody>
      </p:sp>
      <p:sp>
        <p:nvSpPr>
          <p:cNvPr id="4" name="Rectangle 3"/>
          <p:cNvSpPr/>
          <p:nvPr/>
        </p:nvSpPr>
        <p:spPr>
          <a:xfrm>
            <a:off x="2381233" y="1988840"/>
            <a:ext cx="4815742" cy="707886"/>
          </a:xfrm>
          <a:prstGeom prst="rect">
            <a:avLst/>
          </a:prstGeom>
        </p:spPr>
        <p:txBody>
          <a:bodyPr wrap="none">
            <a:spAutoFit/>
          </a:bodyPr>
          <a:lstStyle/>
          <a:p>
            <a:pPr lvl="0"/>
            <a:r>
              <a:rPr lang="en-GB" sz="2000" dirty="0">
                <a:solidFill>
                  <a:srgbClr val="0000FF"/>
                </a:solidFill>
              </a:rPr>
              <a:t>Still in a gradual overall uptrend </a:t>
            </a:r>
            <a:r>
              <a:rPr lang="en-GB" sz="2000" dirty="0" smtClean="0">
                <a:solidFill>
                  <a:srgbClr val="0000FF"/>
                </a:solidFill>
              </a:rPr>
              <a:t>but</a:t>
            </a:r>
          </a:p>
          <a:p>
            <a:pPr lvl="0"/>
            <a:r>
              <a:rPr lang="en-GB" sz="2000" dirty="0" smtClean="0">
                <a:solidFill>
                  <a:srgbClr val="0000FF"/>
                </a:solidFill>
              </a:rPr>
              <a:t>Australian Minerals look more interesting</a:t>
            </a:r>
            <a:endParaRPr lang="en-GB" sz="2000" dirty="0">
              <a:solidFill>
                <a:srgbClr val="0000FF"/>
              </a:solidFill>
            </a:endParaRPr>
          </a:p>
        </p:txBody>
      </p:sp>
    </p:spTree>
    <p:extLst>
      <p:ext uri="{BB962C8B-B14F-4D97-AF65-F5344CB8AC3E}">
        <p14:creationId xmlns:p14="http://schemas.microsoft.com/office/powerpoint/2010/main" val="1405345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2411760" y="1196752"/>
            <a:ext cx="4251357" cy="461665"/>
          </a:xfrm>
          <a:prstGeom prst="rect">
            <a:avLst/>
          </a:prstGeom>
          <a:noFill/>
        </p:spPr>
        <p:txBody>
          <a:bodyPr wrap="none" rtlCol="0">
            <a:spAutoFit/>
          </a:bodyPr>
          <a:lstStyle/>
          <a:p>
            <a:r>
              <a:rPr lang="en-GB" sz="2400" dirty="0" smtClean="0">
                <a:solidFill>
                  <a:srgbClr val="0000FF"/>
                </a:solidFill>
              </a:rPr>
              <a:t>Australia S&amp;P ASX Industrials</a:t>
            </a:r>
            <a:endParaRPr lang="en-GB" sz="2400" dirty="0">
              <a:solidFill>
                <a:srgbClr val="0000FF"/>
              </a:solidFill>
            </a:endParaRPr>
          </a:p>
        </p:txBody>
      </p:sp>
      <p:sp>
        <p:nvSpPr>
          <p:cNvPr id="4" name="TextBox 3"/>
          <p:cNvSpPr txBox="1"/>
          <p:nvPr/>
        </p:nvSpPr>
        <p:spPr>
          <a:xfrm>
            <a:off x="2579307" y="2060848"/>
            <a:ext cx="4203395" cy="707886"/>
          </a:xfrm>
          <a:prstGeom prst="rect">
            <a:avLst/>
          </a:prstGeom>
          <a:noFill/>
        </p:spPr>
        <p:txBody>
          <a:bodyPr wrap="none" rtlCol="0">
            <a:spAutoFit/>
          </a:bodyPr>
          <a:lstStyle/>
          <a:p>
            <a:r>
              <a:rPr lang="en-GB" sz="2000" dirty="0" smtClean="0">
                <a:solidFill>
                  <a:srgbClr val="0000FF"/>
                </a:solidFill>
              </a:rPr>
              <a:t>Still in a gradual overall uptrend but</a:t>
            </a:r>
          </a:p>
          <a:p>
            <a:r>
              <a:rPr lang="en-GB" sz="2000" dirty="0">
                <a:solidFill>
                  <a:srgbClr val="0000FF"/>
                </a:solidFill>
              </a:rPr>
              <a:t>t</a:t>
            </a:r>
            <a:r>
              <a:rPr lang="en-GB" sz="2000" dirty="0" smtClean="0">
                <a:solidFill>
                  <a:srgbClr val="0000FF"/>
                </a:solidFill>
              </a:rPr>
              <a:t>he next chart is more interesting</a:t>
            </a:r>
            <a:endParaRPr lang="en-GB" sz="2000" dirty="0">
              <a:solidFill>
                <a:srgbClr val="0000FF"/>
              </a:solidFill>
            </a:endParaRPr>
          </a:p>
        </p:txBody>
      </p:sp>
    </p:spTree>
    <p:extLst>
      <p:ext uri="{BB962C8B-B14F-4D97-AF65-F5344CB8AC3E}">
        <p14:creationId xmlns:p14="http://schemas.microsoft.com/office/powerpoint/2010/main" val="1698663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340768"/>
            <a:ext cx="4097468" cy="461665"/>
          </a:xfrm>
          <a:prstGeom prst="rect">
            <a:avLst/>
          </a:prstGeom>
        </p:spPr>
        <p:txBody>
          <a:bodyPr wrap="none">
            <a:spAutoFit/>
          </a:bodyPr>
          <a:lstStyle/>
          <a:p>
            <a:pPr lvl="0"/>
            <a:r>
              <a:rPr lang="en-GB" sz="2400" dirty="0">
                <a:solidFill>
                  <a:srgbClr val="0000FF"/>
                </a:solidFill>
              </a:rPr>
              <a:t>Australia S&amp;P ASX Materials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6752"/>
            <a:ext cx="9144000" cy="5103628"/>
          </a:xfrm>
          <a:prstGeom prst="rect">
            <a:avLst/>
          </a:prstGeom>
        </p:spPr>
      </p:pic>
      <p:sp>
        <p:nvSpPr>
          <p:cNvPr id="4" name="Rectangle 3"/>
          <p:cNvSpPr/>
          <p:nvPr/>
        </p:nvSpPr>
        <p:spPr>
          <a:xfrm>
            <a:off x="2523266" y="1715616"/>
            <a:ext cx="4097468" cy="461665"/>
          </a:xfrm>
          <a:prstGeom prst="rect">
            <a:avLst/>
          </a:prstGeom>
        </p:spPr>
        <p:txBody>
          <a:bodyPr wrap="none">
            <a:spAutoFit/>
          </a:bodyPr>
          <a:lstStyle/>
          <a:p>
            <a:pPr lvl="0"/>
            <a:r>
              <a:rPr lang="en-GB" sz="2400" dirty="0">
                <a:solidFill>
                  <a:srgbClr val="0000FF"/>
                </a:solidFill>
              </a:rPr>
              <a:t>Australia S&amp;P ASX Materials</a:t>
            </a:r>
          </a:p>
        </p:txBody>
      </p:sp>
      <p:sp>
        <p:nvSpPr>
          <p:cNvPr id="5" name="Rectangle 4"/>
          <p:cNvSpPr/>
          <p:nvPr/>
        </p:nvSpPr>
        <p:spPr>
          <a:xfrm>
            <a:off x="5436096" y="2413337"/>
            <a:ext cx="2794822" cy="1015663"/>
          </a:xfrm>
          <a:prstGeom prst="rect">
            <a:avLst/>
          </a:prstGeom>
        </p:spPr>
        <p:txBody>
          <a:bodyPr wrap="square">
            <a:spAutoFit/>
          </a:bodyPr>
          <a:lstStyle/>
          <a:p>
            <a:pPr lvl="0"/>
            <a:r>
              <a:rPr lang="en-GB" sz="2000" dirty="0">
                <a:solidFill>
                  <a:srgbClr val="0000FF"/>
                </a:solidFill>
              </a:rPr>
              <a:t>No problem while </a:t>
            </a:r>
          </a:p>
          <a:p>
            <a:pPr lvl="0"/>
            <a:r>
              <a:rPr lang="en-GB" sz="2000" dirty="0">
                <a:solidFill>
                  <a:srgbClr val="0000FF"/>
                </a:solidFill>
              </a:rPr>
              <a:t>staircase uptrend</a:t>
            </a:r>
          </a:p>
          <a:p>
            <a:pPr lvl="0"/>
            <a:r>
              <a:rPr lang="en-GB" sz="2000" dirty="0" smtClean="0">
                <a:solidFill>
                  <a:srgbClr val="0000FF"/>
                </a:solidFill>
              </a:rPr>
              <a:t>maintains consistency</a:t>
            </a:r>
            <a:endParaRPr lang="en-GB" sz="2000" dirty="0">
              <a:solidFill>
                <a:srgbClr val="0000FF"/>
              </a:solidFill>
            </a:endParaRPr>
          </a:p>
        </p:txBody>
      </p:sp>
      <p:cxnSp>
        <p:nvCxnSpPr>
          <p:cNvPr id="7" name="Straight Arrow Connector 6"/>
          <p:cNvCxnSpPr/>
          <p:nvPr/>
        </p:nvCxnSpPr>
        <p:spPr>
          <a:xfrm>
            <a:off x="7308304" y="3429000"/>
            <a:ext cx="1080120" cy="821529"/>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079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6" y="1124744"/>
            <a:ext cx="9144000" cy="5103628"/>
          </a:xfrm>
          <a:prstGeom prst="rect">
            <a:avLst/>
          </a:prstGeom>
        </p:spPr>
      </p:pic>
      <p:sp>
        <p:nvSpPr>
          <p:cNvPr id="3" name="Rectangle 2"/>
          <p:cNvSpPr/>
          <p:nvPr/>
        </p:nvSpPr>
        <p:spPr>
          <a:xfrm>
            <a:off x="3275856" y="1412776"/>
            <a:ext cx="2000869" cy="461665"/>
          </a:xfrm>
          <a:prstGeom prst="rect">
            <a:avLst/>
          </a:prstGeom>
        </p:spPr>
        <p:txBody>
          <a:bodyPr wrap="none">
            <a:spAutoFit/>
          </a:bodyPr>
          <a:lstStyle/>
          <a:p>
            <a:pPr lvl="0"/>
            <a:r>
              <a:rPr lang="en-GB" sz="2400" dirty="0">
                <a:solidFill>
                  <a:srgbClr val="0000FF"/>
                </a:solidFill>
              </a:rPr>
              <a:t>New Zealand</a:t>
            </a:r>
          </a:p>
        </p:txBody>
      </p:sp>
      <p:sp>
        <p:nvSpPr>
          <p:cNvPr id="4" name="Rectangle 3"/>
          <p:cNvSpPr/>
          <p:nvPr/>
        </p:nvSpPr>
        <p:spPr>
          <a:xfrm>
            <a:off x="-10446" y="1772816"/>
            <a:ext cx="6984776" cy="1631216"/>
          </a:xfrm>
          <a:prstGeom prst="rect">
            <a:avLst/>
          </a:prstGeom>
        </p:spPr>
        <p:txBody>
          <a:bodyPr wrap="square">
            <a:spAutoFit/>
          </a:bodyPr>
          <a:lstStyle/>
          <a:p>
            <a:pPr lvl="0"/>
            <a:r>
              <a:rPr lang="en-GB" sz="2000" dirty="0">
                <a:solidFill>
                  <a:srgbClr val="0000FF"/>
                </a:solidFill>
              </a:rPr>
              <a:t>The first clear uptrend inconsistency was the overextension</a:t>
            </a:r>
          </a:p>
          <a:p>
            <a:pPr lvl="0"/>
            <a:r>
              <a:rPr lang="en-GB" sz="2000" dirty="0">
                <a:solidFill>
                  <a:srgbClr val="0000FF"/>
                </a:solidFill>
              </a:rPr>
              <a:t>relative to the MA in early September – the second was a far </a:t>
            </a:r>
          </a:p>
          <a:p>
            <a:pPr lvl="0"/>
            <a:r>
              <a:rPr lang="en-GB" sz="2000" dirty="0">
                <a:solidFill>
                  <a:srgbClr val="0000FF"/>
                </a:solidFill>
              </a:rPr>
              <a:t>bigger reaction than seen previously.  These </a:t>
            </a:r>
            <a:r>
              <a:rPr lang="en-GB" sz="2000" dirty="0" smtClean="0">
                <a:solidFill>
                  <a:srgbClr val="0000FF"/>
                </a:solidFill>
              </a:rPr>
              <a:t>confirmed that</a:t>
            </a:r>
            <a:endParaRPr lang="en-GB" sz="2000" dirty="0">
              <a:solidFill>
                <a:srgbClr val="0000FF"/>
              </a:solidFill>
            </a:endParaRPr>
          </a:p>
          <a:p>
            <a:pPr lvl="0"/>
            <a:r>
              <a:rPr lang="en-GB" sz="2000" dirty="0">
                <a:solidFill>
                  <a:srgbClr val="0000FF"/>
                </a:solidFill>
              </a:rPr>
              <a:t>New Zealand has seen a peak of lengthy duration, </a:t>
            </a:r>
            <a:r>
              <a:rPr lang="en-GB" sz="2000" dirty="0" smtClean="0">
                <a:solidFill>
                  <a:srgbClr val="0000FF"/>
                </a:solidFill>
              </a:rPr>
              <a:t>although</a:t>
            </a:r>
          </a:p>
          <a:p>
            <a:pPr lvl="0"/>
            <a:r>
              <a:rPr lang="en-GB" sz="2000" dirty="0" smtClean="0">
                <a:solidFill>
                  <a:srgbClr val="0000FF"/>
                </a:solidFill>
              </a:rPr>
              <a:t>it is currently unwinding a short-term oversold condition</a:t>
            </a:r>
            <a:endParaRPr lang="en-GB" sz="2000" dirty="0">
              <a:solidFill>
                <a:srgbClr val="0000FF"/>
              </a:solidFill>
            </a:endParaRPr>
          </a:p>
        </p:txBody>
      </p:sp>
      <p:cxnSp>
        <p:nvCxnSpPr>
          <p:cNvPr id="6" name="Straight Arrow Connector 5"/>
          <p:cNvCxnSpPr/>
          <p:nvPr/>
        </p:nvCxnSpPr>
        <p:spPr>
          <a:xfrm flipV="1">
            <a:off x="6876256" y="1556792"/>
            <a:ext cx="1368152" cy="43204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957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103628"/>
          </a:xfrm>
          <a:prstGeom prst="rect">
            <a:avLst/>
          </a:prstGeom>
        </p:spPr>
      </p:pic>
      <p:sp>
        <p:nvSpPr>
          <p:cNvPr id="3" name="Rectangle 2"/>
          <p:cNvSpPr/>
          <p:nvPr/>
        </p:nvSpPr>
        <p:spPr>
          <a:xfrm>
            <a:off x="1691680" y="1340768"/>
            <a:ext cx="3985386" cy="461665"/>
          </a:xfrm>
          <a:prstGeom prst="rect">
            <a:avLst/>
          </a:prstGeom>
        </p:spPr>
        <p:txBody>
          <a:bodyPr wrap="none">
            <a:spAutoFit/>
          </a:bodyPr>
          <a:lstStyle/>
          <a:p>
            <a:pPr lvl="0"/>
            <a:r>
              <a:rPr lang="en-GB" sz="2400" dirty="0">
                <a:solidFill>
                  <a:srgbClr val="0000FF"/>
                </a:solidFill>
              </a:rPr>
              <a:t>India Mumbai Sensex Index</a:t>
            </a:r>
          </a:p>
        </p:txBody>
      </p:sp>
      <p:sp>
        <p:nvSpPr>
          <p:cNvPr id="4" name="Rectangle 3"/>
          <p:cNvSpPr/>
          <p:nvPr/>
        </p:nvSpPr>
        <p:spPr>
          <a:xfrm>
            <a:off x="0" y="1700808"/>
            <a:ext cx="6678488" cy="1015663"/>
          </a:xfrm>
          <a:prstGeom prst="rect">
            <a:avLst/>
          </a:prstGeom>
        </p:spPr>
        <p:txBody>
          <a:bodyPr wrap="square">
            <a:spAutoFit/>
          </a:bodyPr>
          <a:lstStyle/>
          <a:p>
            <a:pPr lvl="0"/>
            <a:r>
              <a:rPr lang="en-GB" sz="2000" dirty="0">
                <a:solidFill>
                  <a:srgbClr val="0000FF"/>
                </a:solidFill>
              </a:rPr>
              <a:t>Similar top formation characteristics of overextension</a:t>
            </a:r>
          </a:p>
          <a:p>
            <a:pPr lvl="0"/>
            <a:r>
              <a:rPr lang="en-GB" sz="2000" dirty="0">
                <a:solidFill>
                  <a:srgbClr val="0000FF"/>
                </a:solidFill>
              </a:rPr>
              <a:t>relative to MA followed by large </a:t>
            </a:r>
            <a:r>
              <a:rPr lang="en-GB" sz="2000" dirty="0" smtClean="0">
                <a:solidFill>
                  <a:srgbClr val="0000FF"/>
                </a:solidFill>
              </a:rPr>
              <a:t>correction </a:t>
            </a:r>
            <a:r>
              <a:rPr lang="en-GB" sz="2000" dirty="0">
                <a:solidFill>
                  <a:srgbClr val="0000FF"/>
                </a:solidFill>
              </a:rPr>
              <a:t>as seen by </a:t>
            </a:r>
            <a:endParaRPr lang="en-GB" sz="2000" dirty="0" smtClean="0">
              <a:solidFill>
                <a:srgbClr val="0000FF"/>
              </a:solidFill>
            </a:endParaRPr>
          </a:p>
          <a:p>
            <a:pPr lvl="0"/>
            <a:r>
              <a:rPr lang="en-GB" sz="2000" dirty="0" smtClean="0">
                <a:solidFill>
                  <a:srgbClr val="0000FF"/>
                </a:solidFill>
              </a:rPr>
              <a:t>NZ </a:t>
            </a:r>
            <a:r>
              <a:rPr lang="en-GB" sz="2000" dirty="0">
                <a:solidFill>
                  <a:srgbClr val="0000FF"/>
                </a:solidFill>
              </a:rPr>
              <a:t>on previous slide</a:t>
            </a:r>
          </a:p>
        </p:txBody>
      </p:sp>
      <p:sp>
        <p:nvSpPr>
          <p:cNvPr id="5" name="TextBox 4"/>
          <p:cNvSpPr txBox="1"/>
          <p:nvPr/>
        </p:nvSpPr>
        <p:spPr>
          <a:xfrm>
            <a:off x="3203848" y="4077072"/>
            <a:ext cx="5751896" cy="1323439"/>
          </a:xfrm>
          <a:prstGeom prst="rect">
            <a:avLst/>
          </a:prstGeom>
          <a:noFill/>
        </p:spPr>
        <p:txBody>
          <a:bodyPr wrap="none" rtlCol="0">
            <a:spAutoFit/>
          </a:bodyPr>
          <a:lstStyle/>
          <a:p>
            <a:r>
              <a:rPr lang="en-GB" sz="2000" dirty="0" smtClean="0">
                <a:solidFill>
                  <a:srgbClr val="0000FF"/>
                </a:solidFill>
              </a:rPr>
              <a:t>Will need to clear August 2016 high to</a:t>
            </a:r>
          </a:p>
          <a:p>
            <a:r>
              <a:rPr lang="en-GB" sz="2000" dirty="0">
                <a:solidFill>
                  <a:srgbClr val="0000FF"/>
                </a:solidFill>
              </a:rPr>
              <a:t>i</a:t>
            </a:r>
            <a:r>
              <a:rPr lang="en-GB" sz="2000" dirty="0" smtClean="0">
                <a:solidFill>
                  <a:srgbClr val="0000FF"/>
                </a:solidFill>
              </a:rPr>
              <a:t>ndicate current range is a lengthy</a:t>
            </a:r>
          </a:p>
          <a:p>
            <a:r>
              <a:rPr lang="en-GB" sz="2000" dirty="0" smtClean="0">
                <a:solidFill>
                  <a:srgbClr val="0000FF"/>
                </a:solidFill>
              </a:rPr>
              <a:t>consolidation prior to further medium-term</a:t>
            </a:r>
          </a:p>
          <a:p>
            <a:r>
              <a:rPr lang="en-GB" sz="2000" dirty="0" smtClean="0">
                <a:solidFill>
                  <a:srgbClr val="0000FF"/>
                </a:solidFill>
              </a:rPr>
              <a:t>gains by what has been a regional outperformer  </a:t>
            </a:r>
            <a:endParaRPr lang="en-GB" sz="2000" dirty="0">
              <a:solidFill>
                <a:srgbClr val="0000FF"/>
              </a:solidFill>
            </a:endParaRPr>
          </a:p>
        </p:txBody>
      </p:sp>
      <p:cxnSp>
        <p:nvCxnSpPr>
          <p:cNvPr id="9" name="Straight Arrow Connector 8"/>
          <p:cNvCxnSpPr/>
          <p:nvPr/>
        </p:nvCxnSpPr>
        <p:spPr>
          <a:xfrm flipV="1">
            <a:off x="6948264" y="1628800"/>
            <a:ext cx="1641792" cy="244827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0275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2123728" y="1268760"/>
            <a:ext cx="4824536" cy="461665"/>
          </a:xfrm>
          <a:prstGeom prst="rect">
            <a:avLst/>
          </a:prstGeom>
        </p:spPr>
        <p:txBody>
          <a:bodyPr wrap="square">
            <a:spAutoFit/>
          </a:bodyPr>
          <a:lstStyle/>
          <a:p>
            <a:pPr lvl="0"/>
            <a:r>
              <a:rPr lang="en-GB" sz="2400" dirty="0">
                <a:solidFill>
                  <a:srgbClr val="0000FF"/>
                </a:solidFill>
              </a:rPr>
              <a:t>China Shanghai Composite Index</a:t>
            </a:r>
          </a:p>
        </p:txBody>
      </p:sp>
      <p:sp>
        <p:nvSpPr>
          <p:cNvPr id="4" name="TextBox 3"/>
          <p:cNvSpPr txBox="1"/>
          <p:nvPr/>
        </p:nvSpPr>
        <p:spPr>
          <a:xfrm>
            <a:off x="1835696" y="1844824"/>
            <a:ext cx="5012911" cy="1631216"/>
          </a:xfrm>
          <a:prstGeom prst="rect">
            <a:avLst/>
          </a:prstGeom>
          <a:noFill/>
        </p:spPr>
        <p:txBody>
          <a:bodyPr wrap="none" rtlCol="0">
            <a:spAutoFit/>
          </a:bodyPr>
          <a:lstStyle/>
          <a:p>
            <a:r>
              <a:rPr lang="en-GB" sz="2000" dirty="0" smtClean="0">
                <a:solidFill>
                  <a:srgbClr val="0000FF"/>
                </a:solidFill>
              </a:rPr>
              <a:t>To much uncertainty? Investors remain</a:t>
            </a:r>
          </a:p>
          <a:p>
            <a:r>
              <a:rPr lang="en-GB" sz="2000" dirty="0" smtClean="0">
                <a:solidFill>
                  <a:srgbClr val="0000FF"/>
                </a:solidFill>
              </a:rPr>
              <a:t>wary of China which has continued to lag, </a:t>
            </a:r>
          </a:p>
          <a:p>
            <a:r>
              <a:rPr lang="en-GB" sz="2000" dirty="0" smtClean="0">
                <a:solidFill>
                  <a:srgbClr val="0000FF"/>
                </a:solidFill>
              </a:rPr>
              <a:t>despite a soft currency. Nevertheless, the</a:t>
            </a:r>
          </a:p>
          <a:p>
            <a:r>
              <a:rPr lang="en-GB" sz="2000" dirty="0" smtClean="0">
                <a:solidFill>
                  <a:srgbClr val="0000FF"/>
                </a:solidFill>
              </a:rPr>
              <a:t>rising lows from early 2016 have yet to be</a:t>
            </a:r>
          </a:p>
          <a:p>
            <a:r>
              <a:rPr lang="en-GB" sz="2000" dirty="0" smtClean="0">
                <a:solidFill>
                  <a:srgbClr val="0000FF"/>
                </a:solidFill>
              </a:rPr>
              <a:t>broken. </a:t>
            </a:r>
            <a:endParaRPr lang="en-GB" sz="2000" dirty="0">
              <a:solidFill>
                <a:srgbClr val="0000FF"/>
              </a:solidFill>
            </a:endParaRPr>
          </a:p>
        </p:txBody>
      </p:sp>
    </p:spTree>
    <p:extLst>
      <p:ext uri="{BB962C8B-B14F-4D97-AF65-F5344CB8AC3E}">
        <p14:creationId xmlns:p14="http://schemas.microsoft.com/office/powerpoint/2010/main" val="295654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103628"/>
          </a:xfrm>
          <a:prstGeom prst="rect">
            <a:avLst/>
          </a:prstGeom>
        </p:spPr>
      </p:pic>
      <p:sp>
        <p:nvSpPr>
          <p:cNvPr id="3" name="Rectangle 2"/>
          <p:cNvSpPr/>
          <p:nvPr/>
        </p:nvSpPr>
        <p:spPr>
          <a:xfrm>
            <a:off x="2051720" y="1196752"/>
            <a:ext cx="4572000" cy="769441"/>
          </a:xfrm>
          <a:prstGeom prst="rect">
            <a:avLst/>
          </a:prstGeom>
        </p:spPr>
        <p:txBody>
          <a:bodyPr>
            <a:spAutoFit/>
          </a:bodyPr>
          <a:lstStyle/>
          <a:p>
            <a:pPr lvl="0" algn="ctr"/>
            <a:r>
              <a:rPr lang="en-GB" sz="2400" dirty="0">
                <a:solidFill>
                  <a:srgbClr val="0000FF"/>
                </a:solidFill>
              </a:rPr>
              <a:t>MSCI World ex US</a:t>
            </a:r>
          </a:p>
          <a:p>
            <a:pPr lvl="0" algn="ctr"/>
            <a:r>
              <a:rPr lang="en-GB" sz="2000" dirty="0">
                <a:solidFill>
                  <a:srgbClr val="0000FF"/>
                </a:solidFill>
              </a:rPr>
              <a:t>(shown in USD)</a:t>
            </a:r>
          </a:p>
        </p:txBody>
      </p:sp>
      <p:sp>
        <p:nvSpPr>
          <p:cNvPr id="4" name="TextBox 3"/>
          <p:cNvSpPr txBox="1"/>
          <p:nvPr/>
        </p:nvSpPr>
        <p:spPr>
          <a:xfrm>
            <a:off x="3635896" y="4293096"/>
            <a:ext cx="4701928" cy="1015663"/>
          </a:xfrm>
          <a:prstGeom prst="rect">
            <a:avLst/>
          </a:prstGeom>
          <a:noFill/>
        </p:spPr>
        <p:txBody>
          <a:bodyPr wrap="none" rtlCol="0">
            <a:spAutoFit/>
          </a:bodyPr>
          <a:lstStyle/>
          <a:p>
            <a:r>
              <a:rPr lang="en-GB" sz="2000" dirty="0" smtClean="0">
                <a:solidFill>
                  <a:srgbClr val="0000FF"/>
                </a:solidFill>
              </a:rPr>
              <a:t>Serial underperformer but sequence</a:t>
            </a:r>
          </a:p>
          <a:p>
            <a:r>
              <a:rPr lang="en-GB" sz="2000" dirty="0" smtClean="0">
                <a:solidFill>
                  <a:srgbClr val="0000FF"/>
                </a:solidFill>
              </a:rPr>
              <a:t>of higher reaction lows since early-2016</a:t>
            </a:r>
          </a:p>
          <a:p>
            <a:r>
              <a:rPr lang="en-GB" sz="2000" dirty="0" smtClean="0">
                <a:solidFill>
                  <a:srgbClr val="0000FF"/>
                </a:solidFill>
              </a:rPr>
              <a:t>is mildly encouraging</a:t>
            </a:r>
            <a:endParaRPr lang="en-GB" sz="2000" dirty="0">
              <a:solidFill>
                <a:srgbClr val="0000FF"/>
              </a:solidFill>
            </a:endParaRPr>
          </a:p>
        </p:txBody>
      </p:sp>
      <p:cxnSp>
        <p:nvCxnSpPr>
          <p:cNvPr id="6" name="Straight Arrow Connector 5"/>
          <p:cNvCxnSpPr/>
          <p:nvPr/>
        </p:nvCxnSpPr>
        <p:spPr>
          <a:xfrm flipH="1" flipV="1">
            <a:off x="7884368" y="4005064"/>
            <a:ext cx="216024" cy="504056"/>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552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2699792" y="1412776"/>
            <a:ext cx="3538148" cy="461665"/>
          </a:xfrm>
          <a:prstGeom prst="rect">
            <a:avLst/>
          </a:prstGeom>
        </p:spPr>
        <p:txBody>
          <a:bodyPr wrap="none">
            <a:spAutoFit/>
          </a:bodyPr>
          <a:lstStyle/>
          <a:p>
            <a:pPr lvl="0"/>
            <a:r>
              <a:rPr lang="en-GB" sz="2400" dirty="0">
                <a:solidFill>
                  <a:srgbClr val="0000FF"/>
                </a:solidFill>
              </a:rPr>
              <a:t>MSCI Emerging Markets</a:t>
            </a:r>
          </a:p>
        </p:txBody>
      </p:sp>
      <p:sp>
        <p:nvSpPr>
          <p:cNvPr id="4" name="TextBox 3"/>
          <p:cNvSpPr txBox="1"/>
          <p:nvPr/>
        </p:nvSpPr>
        <p:spPr>
          <a:xfrm>
            <a:off x="3203848" y="4005064"/>
            <a:ext cx="3826881" cy="1323439"/>
          </a:xfrm>
          <a:prstGeom prst="rect">
            <a:avLst/>
          </a:prstGeom>
          <a:noFill/>
        </p:spPr>
        <p:txBody>
          <a:bodyPr wrap="none" rtlCol="0">
            <a:spAutoFit/>
          </a:bodyPr>
          <a:lstStyle/>
          <a:p>
            <a:r>
              <a:rPr lang="en-GB" sz="2000" dirty="0" smtClean="0">
                <a:solidFill>
                  <a:srgbClr val="0000FF"/>
                </a:solidFill>
              </a:rPr>
              <a:t>Has underperformed since 2011</a:t>
            </a:r>
          </a:p>
          <a:p>
            <a:r>
              <a:rPr lang="en-GB" sz="2000" dirty="0" smtClean="0">
                <a:solidFill>
                  <a:srgbClr val="0000FF"/>
                </a:solidFill>
              </a:rPr>
              <a:t>but sequence of higher reaction</a:t>
            </a:r>
          </a:p>
          <a:p>
            <a:r>
              <a:rPr lang="en-GB" sz="2000" dirty="0" smtClean="0">
                <a:solidFill>
                  <a:srgbClr val="0000FF"/>
                </a:solidFill>
              </a:rPr>
              <a:t>lows since Feb 2016 is mildly</a:t>
            </a:r>
          </a:p>
          <a:p>
            <a:r>
              <a:rPr lang="en-GB" sz="2000" dirty="0" smtClean="0">
                <a:solidFill>
                  <a:srgbClr val="0000FF"/>
                </a:solidFill>
              </a:rPr>
              <a:t>encouraging </a:t>
            </a:r>
            <a:endParaRPr lang="en-GB" sz="2000" dirty="0">
              <a:solidFill>
                <a:srgbClr val="0000FF"/>
              </a:solidFill>
            </a:endParaRPr>
          </a:p>
        </p:txBody>
      </p:sp>
    </p:spTree>
    <p:extLst>
      <p:ext uri="{BB962C8B-B14F-4D97-AF65-F5344CB8AC3E}">
        <p14:creationId xmlns:p14="http://schemas.microsoft.com/office/powerpoint/2010/main" val="2185006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p:spPr>
      </p:pic>
      <p:sp>
        <p:nvSpPr>
          <p:cNvPr id="3" name="Rectangle 2"/>
          <p:cNvSpPr/>
          <p:nvPr/>
        </p:nvSpPr>
        <p:spPr>
          <a:xfrm>
            <a:off x="1367644" y="1484784"/>
            <a:ext cx="6408712" cy="461665"/>
          </a:xfrm>
          <a:prstGeom prst="rect">
            <a:avLst/>
          </a:prstGeom>
        </p:spPr>
        <p:txBody>
          <a:bodyPr wrap="square">
            <a:spAutoFit/>
          </a:bodyPr>
          <a:lstStyle/>
          <a:p>
            <a:pPr lvl="0"/>
            <a:r>
              <a:rPr lang="en-GB" sz="2400" dirty="0">
                <a:solidFill>
                  <a:srgbClr val="0000FF"/>
                </a:solidFill>
              </a:rPr>
              <a:t>MSCI Asia Pacific ex Japan Small Caps Index</a:t>
            </a:r>
          </a:p>
        </p:txBody>
      </p:sp>
      <p:sp>
        <p:nvSpPr>
          <p:cNvPr id="4" name="TextBox 3"/>
          <p:cNvSpPr txBox="1"/>
          <p:nvPr/>
        </p:nvSpPr>
        <p:spPr>
          <a:xfrm>
            <a:off x="3563888" y="4365104"/>
            <a:ext cx="4148893" cy="400110"/>
          </a:xfrm>
          <a:prstGeom prst="rect">
            <a:avLst/>
          </a:prstGeom>
          <a:noFill/>
        </p:spPr>
        <p:txBody>
          <a:bodyPr wrap="none" rtlCol="0">
            <a:spAutoFit/>
          </a:bodyPr>
          <a:lstStyle/>
          <a:p>
            <a:r>
              <a:rPr lang="en-GB" sz="2000" dirty="0" smtClean="0">
                <a:solidFill>
                  <a:srgbClr val="0000FF"/>
                </a:solidFill>
              </a:rPr>
              <a:t>Mildly encouraging since Feb 2016</a:t>
            </a:r>
            <a:endParaRPr lang="en-GB" sz="2000" dirty="0">
              <a:solidFill>
                <a:srgbClr val="0000FF"/>
              </a:solidFill>
            </a:endParaRPr>
          </a:p>
        </p:txBody>
      </p:sp>
      <p:cxnSp>
        <p:nvCxnSpPr>
          <p:cNvPr id="6" name="Straight Arrow Connector 5"/>
          <p:cNvCxnSpPr>
            <a:stCxn id="4" idx="3"/>
          </p:cNvCxnSpPr>
          <p:nvPr/>
        </p:nvCxnSpPr>
        <p:spPr>
          <a:xfrm flipV="1">
            <a:off x="7712781" y="3887355"/>
            <a:ext cx="63575" cy="677804"/>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37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3203848" y="1196752"/>
            <a:ext cx="2990562" cy="461665"/>
          </a:xfrm>
          <a:prstGeom prst="rect">
            <a:avLst/>
          </a:prstGeom>
        </p:spPr>
        <p:txBody>
          <a:bodyPr wrap="none">
            <a:spAutoFit/>
          </a:bodyPr>
          <a:lstStyle/>
          <a:p>
            <a:pPr lvl="0"/>
            <a:r>
              <a:rPr lang="en-GB" sz="2400" dirty="0">
                <a:solidFill>
                  <a:srgbClr val="0000FF"/>
                </a:solidFill>
              </a:rPr>
              <a:t>MSCI Latin America </a:t>
            </a:r>
          </a:p>
        </p:txBody>
      </p:sp>
      <p:sp>
        <p:nvSpPr>
          <p:cNvPr id="4" name="TextBox 3"/>
          <p:cNvSpPr txBox="1"/>
          <p:nvPr/>
        </p:nvSpPr>
        <p:spPr>
          <a:xfrm>
            <a:off x="2339752" y="4005064"/>
            <a:ext cx="4243469" cy="1015663"/>
          </a:xfrm>
          <a:prstGeom prst="rect">
            <a:avLst/>
          </a:prstGeom>
          <a:noFill/>
        </p:spPr>
        <p:txBody>
          <a:bodyPr wrap="none" rtlCol="0">
            <a:spAutoFit/>
          </a:bodyPr>
          <a:lstStyle/>
          <a:p>
            <a:r>
              <a:rPr lang="en-GB" sz="2000" dirty="0" smtClean="0">
                <a:solidFill>
                  <a:srgbClr val="0000FF"/>
                </a:solidFill>
              </a:rPr>
              <a:t>Serial underperformer in USD</a:t>
            </a:r>
          </a:p>
          <a:p>
            <a:r>
              <a:rPr lang="en-GB" sz="2000" dirty="0" smtClean="0">
                <a:solidFill>
                  <a:srgbClr val="0000FF"/>
                </a:solidFill>
              </a:rPr>
              <a:t>terms but recovering since climactic</a:t>
            </a:r>
          </a:p>
          <a:p>
            <a:r>
              <a:rPr lang="en-GB" sz="2000" dirty="0" smtClean="0">
                <a:solidFill>
                  <a:srgbClr val="0000FF"/>
                </a:solidFill>
              </a:rPr>
              <a:t>retest of 2008/9 trough</a:t>
            </a:r>
            <a:endParaRPr lang="en-GB" sz="2000" dirty="0">
              <a:solidFill>
                <a:srgbClr val="0000FF"/>
              </a:solidFill>
            </a:endParaRPr>
          </a:p>
        </p:txBody>
      </p:sp>
    </p:spTree>
    <p:extLst>
      <p:ext uri="{BB962C8B-B14F-4D97-AF65-F5344CB8AC3E}">
        <p14:creationId xmlns:p14="http://schemas.microsoft.com/office/powerpoint/2010/main" val="979726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p:spPr>
      </p:pic>
      <p:sp>
        <p:nvSpPr>
          <p:cNvPr id="3" name="Rectangle 2"/>
          <p:cNvSpPr/>
          <p:nvPr/>
        </p:nvSpPr>
        <p:spPr>
          <a:xfrm>
            <a:off x="2589726" y="1700808"/>
            <a:ext cx="3964547" cy="461665"/>
          </a:xfrm>
          <a:prstGeom prst="rect">
            <a:avLst/>
          </a:prstGeom>
        </p:spPr>
        <p:txBody>
          <a:bodyPr wrap="none">
            <a:spAutoFit/>
          </a:bodyPr>
          <a:lstStyle/>
          <a:p>
            <a:pPr lvl="0"/>
            <a:r>
              <a:rPr lang="en-GB" sz="2400" dirty="0">
                <a:solidFill>
                  <a:srgbClr val="0000FF"/>
                </a:solidFill>
              </a:rPr>
              <a:t>MSCI Frontier Market Index</a:t>
            </a:r>
          </a:p>
        </p:txBody>
      </p:sp>
      <p:sp>
        <p:nvSpPr>
          <p:cNvPr id="4" name="TextBox 3"/>
          <p:cNvSpPr txBox="1"/>
          <p:nvPr/>
        </p:nvSpPr>
        <p:spPr>
          <a:xfrm>
            <a:off x="2987824" y="2338427"/>
            <a:ext cx="4995470" cy="707886"/>
          </a:xfrm>
          <a:prstGeom prst="rect">
            <a:avLst/>
          </a:prstGeom>
          <a:noFill/>
        </p:spPr>
        <p:txBody>
          <a:bodyPr wrap="none" rtlCol="0">
            <a:spAutoFit/>
          </a:bodyPr>
          <a:lstStyle/>
          <a:p>
            <a:r>
              <a:rPr lang="en-GB" sz="2000" dirty="0" smtClean="0">
                <a:solidFill>
                  <a:srgbClr val="0000FF"/>
                </a:solidFill>
              </a:rPr>
              <a:t>Serial underperformer finally showing</a:t>
            </a:r>
          </a:p>
          <a:p>
            <a:r>
              <a:rPr lang="en-GB" sz="2000" dirty="0" smtClean="0">
                <a:solidFill>
                  <a:srgbClr val="0000FF"/>
                </a:solidFill>
              </a:rPr>
              <a:t>signs of recovery as global GDP improves</a:t>
            </a:r>
            <a:endParaRPr lang="en-GB" sz="2000" dirty="0">
              <a:solidFill>
                <a:srgbClr val="0000FF"/>
              </a:solidFill>
            </a:endParaRPr>
          </a:p>
        </p:txBody>
      </p:sp>
    </p:spTree>
    <p:extLst>
      <p:ext uri="{BB962C8B-B14F-4D97-AF65-F5344CB8AC3E}">
        <p14:creationId xmlns:p14="http://schemas.microsoft.com/office/powerpoint/2010/main" val="3871591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132856"/>
            <a:ext cx="8748464" cy="2062103"/>
          </a:xfrm>
          <a:prstGeom prst="rect">
            <a:avLst/>
          </a:prstGeom>
          <a:noFill/>
        </p:spPr>
        <p:txBody>
          <a:bodyPr wrap="square" rtlCol="0">
            <a:spAutoFit/>
          </a:bodyPr>
          <a:lstStyle/>
          <a:p>
            <a:r>
              <a:rPr lang="en-GB" sz="3200" dirty="0" smtClean="0">
                <a:solidFill>
                  <a:srgbClr val="0000FF"/>
                </a:solidFill>
              </a:rPr>
              <a:t>Arguably, these underperforming markets in the MSCI indices are interesting on a buy-low, sell-high basis but it might be best to wait until we have seen a sharp sell-off on Wall Street.  </a:t>
            </a:r>
            <a:endParaRPr lang="en-GB" sz="3200" dirty="0">
              <a:solidFill>
                <a:srgbClr val="0000FF"/>
              </a:solidFill>
            </a:endParaRPr>
          </a:p>
        </p:txBody>
      </p:sp>
    </p:spTree>
    <p:extLst>
      <p:ext uri="{BB962C8B-B14F-4D97-AF65-F5344CB8AC3E}">
        <p14:creationId xmlns:p14="http://schemas.microsoft.com/office/powerpoint/2010/main" val="2646376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2132856"/>
            <a:ext cx="6218369" cy="1569660"/>
          </a:xfrm>
          <a:prstGeom prst="rect">
            <a:avLst/>
          </a:prstGeom>
          <a:noFill/>
        </p:spPr>
        <p:txBody>
          <a:bodyPr wrap="none" rtlCol="0">
            <a:spAutoFit/>
          </a:bodyPr>
          <a:lstStyle/>
          <a:p>
            <a:r>
              <a:rPr lang="en-GB" sz="3200" dirty="0" smtClean="0">
                <a:solidFill>
                  <a:srgbClr val="0000FF"/>
                </a:solidFill>
              </a:rPr>
              <a:t>Industrial metals remain in favour</a:t>
            </a:r>
          </a:p>
          <a:p>
            <a:endParaRPr lang="en-GB" sz="3200" dirty="0">
              <a:solidFill>
                <a:srgbClr val="0000FF"/>
              </a:solidFill>
            </a:endParaRPr>
          </a:p>
          <a:p>
            <a:r>
              <a:rPr lang="en-GB" sz="3200" dirty="0" smtClean="0">
                <a:solidFill>
                  <a:srgbClr val="0000FF"/>
                </a:solidFill>
              </a:rPr>
              <a:t>Biggest risk is a surging USD</a:t>
            </a:r>
            <a:endParaRPr lang="en-GB" sz="3200" dirty="0">
              <a:solidFill>
                <a:srgbClr val="0000FF"/>
              </a:solidFill>
            </a:endParaRPr>
          </a:p>
        </p:txBody>
      </p:sp>
    </p:spTree>
    <p:extLst>
      <p:ext uri="{BB962C8B-B14F-4D97-AF65-F5344CB8AC3E}">
        <p14:creationId xmlns:p14="http://schemas.microsoft.com/office/powerpoint/2010/main" val="1830131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3275856" y="1556792"/>
            <a:ext cx="3043462" cy="461665"/>
          </a:xfrm>
          <a:prstGeom prst="rect">
            <a:avLst/>
          </a:prstGeom>
        </p:spPr>
        <p:txBody>
          <a:bodyPr wrap="none">
            <a:spAutoFit/>
          </a:bodyPr>
          <a:lstStyle/>
          <a:p>
            <a:pPr lvl="0"/>
            <a:r>
              <a:rPr lang="en-GB" sz="2400" dirty="0">
                <a:solidFill>
                  <a:srgbClr val="0000FF"/>
                </a:solidFill>
              </a:rPr>
              <a:t>LME Aluminium (</a:t>
            </a:r>
            <a:r>
              <a:rPr lang="en-GB" sz="2400" dirty="0" smtClean="0">
                <a:solidFill>
                  <a:srgbClr val="0000FF"/>
                </a:solidFill>
              </a:rPr>
              <a:t>3m)</a:t>
            </a:r>
            <a:endParaRPr lang="en-GB" sz="2400" dirty="0">
              <a:solidFill>
                <a:srgbClr val="0000FF"/>
              </a:solidFill>
            </a:endParaRPr>
          </a:p>
        </p:txBody>
      </p:sp>
      <p:sp>
        <p:nvSpPr>
          <p:cNvPr id="4" name="Rectangle 3"/>
          <p:cNvSpPr/>
          <p:nvPr/>
        </p:nvSpPr>
        <p:spPr>
          <a:xfrm>
            <a:off x="4644008" y="2102468"/>
            <a:ext cx="4572000" cy="1323439"/>
          </a:xfrm>
          <a:prstGeom prst="rect">
            <a:avLst/>
          </a:prstGeom>
        </p:spPr>
        <p:txBody>
          <a:bodyPr>
            <a:spAutoFit/>
          </a:bodyPr>
          <a:lstStyle/>
          <a:p>
            <a:pPr lvl="0"/>
            <a:r>
              <a:rPr lang="en-GB" sz="2000" dirty="0">
                <a:solidFill>
                  <a:srgbClr val="0000FF"/>
                </a:solidFill>
              </a:rPr>
              <a:t>Ranging higher and a close</a:t>
            </a:r>
          </a:p>
          <a:p>
            <a:pPr lvl="0"/>
            <a:r>
              <a:rPr lang="en-GB" sz="2000" dirty="0">
                <a:solidFill>
                  <a:srgbClr val="0000FF"/>
                </a:solidFill>
              </a:rPr>
              <a:t>beneath $</a:t>
            </a:r>
            <a:r>
              <a:rPr lang="en-GB" sz="2000" dirty="0" smtClean="0">
                <a:solidFill>
                  <a:srgbClr val="0000FF"/>
                </a:solidFill>
              </a:rPr>
              <a:t>1670 </a:t>
            </a:r>
            <a:r>
              <a:rPr lang="en-GB" sz="2000" dirty="0">
                <a:solidFill>
                  <a:srgbClr val="0000FF"/>
                </a:solidFill>
              </a:rPr>
              <a:t>would be required</a:t>
            </a:r>
          </a:p>
          <a:p>
            <a:pPr lvl="0"/>
            <a:r>
              <a:rPr lang="en-GB" sz="2000" dirty="0">
                <a:solidFill>
                  <a:srgbClr val="0000FF"/>
                </a:solidFill>
              </a:rPr>
              <a:t>to delay recovery beyond a brief</a:t>
            </a:r>
          </a:p>
          <a:p>
            <a:pPr lvl="0"/>
            <a:r>
              <a:rPr lang="en-GB" sz="2000" dirty="0">
                <a:solidFill>
                  <a:srgbClr val="0000FF"/>
                </a:solidFill>
              </a:rPr>
              <a:t>pause</a:t>
            </a:r>
          </a:p>
        </p:txBody>
      </p:sp>
    </p:spTree>
    <p:extLst>
      <p:ext uri="{BB962C8B-B14F-4D97-AF65-F5344CB8AC3E}">
        <p14:creationId xmlns:p14="http://schemas.microsoft.com/office/powerpoint/2010/main" val="4879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5103628"/>
          </a:xfrm>
          <a:prstGeom prst="rect">
            <a:avLst/>
          </a:prstGeom>
        </p:spPr>
      </p:pic>
      <p:sp>
        <p:nvSpPr>
          <p:cNvPr id="3" name="Rectangle 2"/>
          <p:cNvSpPr/>
          <p:nvPr/>
        </p:nvSpPr>
        <p:spPr>
          <a:xfrm>
            <a:off x="4716016" y="1628800"/>
            <a:ext cx="2170787" cy="461665"/>
          </a:xfrm>
          <a:prstGeom prst="rect">
            <a:avLst/>
          </a:prstGeom>
        </p:spPr>
        <p:txBody>
          <a:bodyPr wrap="none">
            <a:spAutoFit/>
          </a:bodyPr>
          <a:lstStyle/>
          <a:p>
            <a:pPr lvl="0"/>
            <a:r>
              <a:rPr lang="en-GB" sz="2400" dirty="0">
                <a:solidFill>
                  <a:srgbClr val="0000FF"/>
                </a:solidFill>
              </a:rPr>
              <a:t>Copper (CMX)</a:t>
            </a:r>
          </a:p>
        </p:txBody>
      </p:sp>
      <p:sp>
        <p:nvSpPr>
          <p:cNvPr id="4" name="Rectangle 3"/>
          <p:cNvSpPr/>
          <p:nvPr/>
        </p:nvSpPr>
        <p:spPr>
          <a:xfrm>
            <a:off x="2771800" y="4149080"/>
            <a:ext cx="4572000" cy="1323439"/>
          </a:xfrm>
          <a:prstGeom prst="rect">
            <a:avLst/>
          </a:prstGeom>
        </p:spPr>
        <p:txBody>
          <a:bodyPr>
            <a:spAutoFit/>
          </a:bodyPr>
          <a:lstStyle/>
          <a:p>
            <a:pPr lvl="0"/>
            <a:r>
              <a:rPr lang="en-GB" sz="2000" dirty="0">
                <a:solidFill>
                  <a:srgbClr val="0000FF"/>
                </a:solidFill>
              </a:rPr>
              <a:t>The last to commence a </a:t>
            </a:r>
            <a:r>
              <a:rPr lang="en-GB" sz="2000" dirty="0" smtClean="0">
                <a:solidFill>
                  <a:srgbClr val="0000FF"/>
                </a:solidFill>
              </a:rPr>
              <a:t>recovery</a:t>
            </a:r>
            <a:endParaRPr lang="en-GB" sz="2000" dirty="0">
              <a:solidFill>
                <a:srgbClr val="0000FF"/>
              </a:solidFill>
            </a:endParaRPr>
          </a:p>
          <a:p>
            <a:pPr lvl="0"/>
            <a:r>
              <a:rPr lang="en-GB" sz="2000" dirty="0" smtClean="0">
                <a:solidFill>
                  <a:srgbClr val="0000FF"/>
                </a:solidFill>
              </a:rPr>
              <a:t>after a decisive </a:t>
            </a:r>
            <a:r>
              <a:rPr lang="en-GB" sz="2000" dirty="0">
                <a:solidFill>
                  <a:srgbClr val="0000FF"/>
                </a:solidFill>
              </a:rPr>
              <a:t>upside breakout</a:t>
            </a:r>
          </a:p>
          <a:p>
            <a:pPr lvl="0"/>
            <a:r>
              <a:rPr lang="en-GB" sz="2000" dirty="0">
                <a:solidFill>
                  <a:srgbClr val="0000FF"/>
                </a:solidFill>
              </a:rPr>
              <a:t>from base </a:t>
            </a:r>
            <a:r>
              <a:rPr lang="en-GB" sz="2000" dirty="0" smtClean="0">
                <a:solidFill>
                  <a:srgbClr val="0000FF"/>
                </a:solidFill>
              </a:rPr>
              <a:t>formation – currently</a:t>
            </a:r>
          </a:p>
          <a:p>
            <a:pPr lvl="0"/>
            <a:r>
              <a:rPr lang="en-GB" sz="2000" dirty="0" smtClean="0">
                <a:solidFill>
                  <a:srgbClr val="0000FF"/>
                </a:solidFill>
              </a:rPr>
              <a:t>consolidating initial gains</a:t>
            </a:r>
            <a:endParaRPr lang="en-GB" sz="2000" dirty="0">
              <a:solidFill>
                <a:srgbClr val="0000FF"/>
              </a:solidFill>
            </a:endParaRPr>
          </a:p>
        </p:txBody>
      </p:sp>
    </p:spTree>
    <p:extLst>
      <p:ext uri="{BB962C8B-B14F-4D97-AF65-F5344CB8AC3E}">
        <p14:creationId xmlns:p14="http://schemas.microsoft.com/office/powerpoint/2010/main" val="875194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103628"/>
          </a:xfrm>
          <a:prstGeom prst="rect">
            <a:avLst/>
          </a:prstGeom>
        </p:spPr>
      </p:pic>
      <p:sp>
        <p:nvSpPr>
          <p:cNvPr id="3" name="Rectangle 2"/>
          <p:cNvSpPr/>
          <p:nvPr/>
        </p:nvSpPr>
        <p:spPr>
          <a:xfrm>
            <a:off x="3131840" y="1556792"/>
            <a:ext cx="2307042" cy="461665"/>
          </a:xfrm>
          <a:prstGeom prst="rect">
            <a:avLst/>
          </a:prstGeom>
        </p:spPr>
        <p:txBody>
          <a:bodyPr wrap="none">
            <a:spAutoFit/>
          </a:bodyPr>
          <a:lstStyle/>
          <a:p>
            <a:pPr lvl="0"/>
            <a:r>
              <a:rPr lang="en-GB" sz="2400" dirty="0">
                <a:solidFill>
                  <a:srgbClr val="0000FF"/>
                </a:solidFill>
              </a:rPr>
              <a:t>LME Lead (3m)</a:t>
            </a:r>
          </a:p>
        </p:txBody>
      </p:sp>
      <p:sp>
        <p:nvSpPr>
          <p:cNvPr id="4" name="TextBox 3"/>
          <p:cNvSpPr txBox="1"/>
          <p:nvPr/>
        </p:nvSpPr>
        <p:spPr>
          <a:xfrm>
            <a:off x="4218069" y="2018457"/>
            <a:ext cx="4317207" cy="1323439"/>
          </a:xfrm>
          <a:prstGeom prst="rect">
            <a:avLst/>
          </a:prstGeom>
          <a:noFill/>
        </p:spPr>
        <p:txBody>
          <a:bodyPr wrap="none" rtlCol="0">
            <a:spAutoFit/>
          </a:bodyPr>
          <a:lstStyle/>
          <a:p>
            <a:r>
              <a:rPr lang="en-GB" sz="2000" dirty="0" smtClean="0">
                <a:solidFill>
                  <a:srgbClr val="0000FF"/>
                </a:solidFill>
              </a:rPr>
              <a:t>Sharp correction from short-term</a:t>
            </a:r>
          </a:p>
          <a:p>
            <a:r>
              <a:rPr lang="en-GB" sz="2000" dirty="0" smtClean="0">
                <a:solidFill>
                  <a:srgbClr val="0000FF"/>
                </a:solidFill>
              </a:rPr>
              <a:t>overextended condition but bounced</a:t>
            </a:r>
          </a:p>
          <a:p>
            <a:r>
              <a:rPr lang="en-GB" sz="2000" dirty="0" smtClean="0">
                <a:solidFill>
                  <a:srgbClr val="0000FF"/>
                </a:solidFill>
              </a:rPr>
              <a:t>off MA – likely to range higher over </a:t>
            </a:r>
          </a:p>
          <a:p>
            <a:r>
              <a:rPr lang="en-GB" sz="2000" dirty="0" smtClean="0">
                <a:solidFill>
                  <a:srgbClr val="0000FF"/>
                </a:solidFill>
              </a:rPr>
              <a:t>medium term</a:t>
            </a:r>
            <a:endParaRPr lang="en-GB" sz="2000" dirty="0">
              <a:solidFill>
                <a:srgbClr val="0000FF"/>
              </a:solidFill>
            </a:endParaRPr>
          </a:p>
        </p:txBody>
      </p:sp>
    </p:spTree>
    <p:extLst>
      <p:ext uri="{BB962C8B-B14F-4D97-AF65-F5344CB8AC3E}">
        <p14:creationId xmlns:p14="http://schemas.microsoft.com/office/powerpoint/2010/main" val="2303305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103628"/>
          </a:xfrm>
          <a:prstGeom prst="rect">
            <a:avLst/>
          </a:prstGeom>
        </p:spPr>
      </p:pic>
      <p:sp>
        <p:nvSpPr>
          <p:cNvPr id="3" name="Rectangle 2"/>
          <p:cNvSpPr/>
          <p:nvPr/>
        </p:nvSpPr>
        <p:spPr>
          <a:xfrm>
            <a:off x="3341535" y="1700808"/>
            <a:ext cx="2460930" cy="461665"/>
          </a:xfrm>
          <a:prstGeom prst="rect">
            <a:avLst/>
          </a:prstGeom>
        </p:spPr>
        <p:txBody>
          <a:bodyPr wrap="none">
            <a:spAutoFit/>
          </a:bodyPr>
          <a:lstStyle/>
          <a:p>
            <a:pPr lvl="0"/>
            <a:r>
              <a:rPr lang="en-GB" sz="2400" dirty="0">
                <a:solidFill>
                  <a:srgbClr val="0000FF"/>
                </a:solidFill>
              </a:rPr>
              <a:t>LME Nickel (3m)</a:t>
            </a:r>
          </a:p>
        </p:txBody>
      </p:sp>
      <p:sp>
        <p:nvSpPr>
          <p:cNvPr id="4" name="TextBox 3"/>
          <p:cNvSpPr txBox="1"/>
          <p:nvPr/>
        </p:nvSpPr>
        <p:spPr>
          <a:xfrm>
            <a:off x="4427984" y="2610490"/>
            <a:ext cx="4100803" cy="1323439"/>
          </a:xfrm>
          <a:prstGeom prst="rect">
            <a:avLst/>
          </a:prstGeom>
          <a:noFill/>
        </p:spPr>
        <p:txBody>
          <a:bodyPr wrap="none" rtlCol="0">
            <a:spAutoFit/>
          </a:bodyPr>
          <a:lstStyle/>
          <a:p>
            <a:r>
              <a:rPr lang="en-GB" sz="2000" dirty="0" smtClean="0">
                <a:solidFill>
                  <a:srgbClr val="0000FF"/>
                </a:solidFill>
              </a:rPr>
              <a:t>Recent slight dip beneath $10000</a:t>
            </a:r>
          </a:p>
          <a:p>
            <a:r>
              <a:rPr lang="en-GB" sz="2000" dirty="0" smtClean="0">
                <a:solidFill>
                  <a:srgbClr val="0000FF"/>
                </a:solidFill>
              </a:rPr>
              <a:t>suggests some additional base</a:t>
            </a:r>
          </a:p>
          <a:p>
            <a:r>
              <a:rPr lang="en-GB" sz="2000" dirty="0" smtClean="0">
                <a:solidFill>
                  <a:srgbClr val="0000FF"/>
                </a:solidFill>
              </a:rPr>
              <a:t>formation development before the</a:t>
            </a:r>
          </a:p>
          <a:p>
            <a:r>
              <a:rPr lang="en-GB" sz="2000" dirty="0" smtClean="0">
                <a:solidFill>
                  <a:srgbClr val="0000FF"/>
                </a:solidFill>
              </a:rPr>
              <a:t>recovery resumes</a:t>
            </a:r>
            <a:endParaRPr lang="en-GB" sz="2000" dirty="0">
              <a:solidFill>
                <a:srgbClr val="0000FF"/>
              </a:solidFill>
            </a:endParaRPr>
          </a:p>
        </p:txBody>
      </p:sp>
    </p:spTree>
    <p:extLst>
      <p:ext uri="{BB962C8B-B14F-4D97-AF65-F5344CB8AC3E}">
        <p14:creationId xmlns:p14="http://schemas.microsoft.com/office/powerpoint/2010/main" val="2116970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103628"/>
          </a:xfrm>
          <a:prstGeom prst="rect">
            <a:avLst/>
          </a:prstGeom>
        </p:spPr>
      </p:pic>
      <p:sp>
        <p:nvSpPr>
          <p:cNvPr id="3" name="Rectangle 2"/>
          <p:cNvSpPr/>
          <p:nvPr/>
        </p:nvSpPr>
        <p:spPr>
          <a:xfrm>
            <a:off x="4283968" y="1412776"/>
            <a:ext cx="2031967" cy="461665"/>
          </a:xfrm>
          <a:prstGeom prst="rect">
            <a:avLst/>
          </a:prstGeom>
        </p:spPr>
        <p:txBody>
          <a:bodyPr wrap="none">
            <a:spAutoFit/>
          </a:bodyPr>
          <a:lstStyle/>
          <a:p>
            <a:pPr lvl="0"/>
            <a:r>
              <a:rPr lang="en-GB" sz="2400" dirty="0">
                <a:solidFill>
                  <a:srgbClr val="0000FF"/>
                </a:solidFill>
              </a:rPr>
              <a:t>LME Tin (3m)</a:t>
            </a:r>
          </a:p>
        </p:txBody>
      </p:sp>
      <p:sp>
        <p:nvSpPr>
          <p:cNvPr id="4" name="Rectangle 3"/>
          <p:cNvSpPr/>
          <p:nvPr/>
        </p:nvSpPr>
        <p:spPr>
          <a:xfrm>
            <a:off x="2915816" y="4365104"/>
            <a:ext cx="4320480" cy="1323439"/>
          </a:xfrm>
          <a:prstGeom prst="rect">
            <a:avLst/>
          </a:prstGeom>
        </p:spPr>
        <p:txBody>
          <a:bodyPr wrap="square">
            <a:spAutoFit/>
          </a:bodyPr>
          <a:lstStyle/>
          <a:p>
            <a:pPr lvl="0"/>
            <a:r>
              <a:rPr lang="en-GB" sz="2000" dirty="0" smtClean="0">
                <a:solidFill>
                  <a:srgbClr val="0000FF"/>
                </a:solidFill>
              </a:rPr>
              <a:t>Currently steady but still temporarily </a:t>
            </a:r>
            <a:r>
              <a:rPr lang="en-GB" sz="2000" dirty="0">
                <a:solidFill>
                  <a:srgbClr val="0000FF"/>
                </a:solidFill>
              </a:rPr>
              <a:t>overextend </a:t>
            </a:r>
            <a:r>
              <a:rPr lang="en-GB" sz="2000" dirty="0" smtClean="0">
                <a:solidFill>
                  <a:srgbClr val="0000FF"/>
                </a:solidFill>
              </a:rPr>
              <a:t>so some further reaction</a:t>
            </a:r>
            <a:endParaRPr lang="en-GB" sz="2000" dirty="0">
              <a:solidFill>
                <a:srgbClr val="0000FF"/>
              </a:solidFill>
            </a:endParaRPr>
          </a:p>
          <a:p>
            <a:pPr lvl="0"/>
            <a:r>
              <a:rPr lang="en-GB" sz="2000" dirty="0" smtClean="0">
                <a:solidFill>
                  <a:srgbClr val="0000FF"/>
                </a:solidFill>
              </a:rPr>
              <a:t>and consolidation is likely before </a:t>
            </a:r>
            <a:endParaRPr lang="en-GB" sz="2000" dirty="0">
              <a:solidFill>
                <a:srgbClr val="0000FF"/>
              </a:solidFill>
            </a:endParaRPr>
          </a:p>
          <a:p>
            <a:pPr lvl="0"/>
            <a:r>
              <a:rPr lang="en-GB" sz="2000" dirty="0" smtClean="0">
                <a:solidFill>
                  <a:srgbClr val="0000FF"/>
                </a:solidFill>
              </a:rPr>
              <a:t>uptrend resumes</a:t>
            </a:r>
            <a:endParaRPr lang="en-GB" sz="2000" dirty="0">
              <a:solidFill>
                <a:srgbClr val="0000FF"/>
              </a:solidFill>
            </a:endParaRPr>
          </a:p>
        </p:txBody>
      </p:sp>
      <p:cxnSp>
        <p:nvCxnSpPr>
          <p:cNvPr id="6" name="Straight Arrow Connector 5"/>
          <p:cNvCxnSpPr/>
          <p:nvPr/>
        </p:nvCxnSpPr>
        <p:spPr>
          <a:xfrm flipV="1">
            <a:off x="6732240" y="3573016"/>
            <a:ext cx="1656184" cy="792088"/>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320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 y="1124744"/>
            <a:ext cx="9144000" cy="5103628"/>
          </a:xfrm>
          <a:prstGeom prst="rect">
            <a:avLst/>
          </a:prstGeom>
        </p:spPr>
      </p:pic>
      <p:sp>
        <p:nvSpPr>
          <p:cNvPr id="3" name="Rectangle 2"/>
          <p:cNvSpPr/>
          <p:nvPr/>
        </p:nvSpPr>
        <p:spPr>
          <a:xfrm>
            <a:off x="3275856" y="1772816"/>
            <a:ext cx="2202847" cy="461665"/>
          </a:xfrm>
          <a:prstGeom prst="rect">
            <a:avLst/>
          </a:prstGeom>
        </p:spPr>
        <p:txBody>
          <a:bodyPr wrap="none">
            <a:spAutoFit/>
          </a:bodyPr>
          <a:lstStyle/>
          <a:p>
            <a:pPr lvl="0"/>
            <a:r>
              <a:rPr lang="en-GB" sz="2400" dirty="0">
                <a:solidFill>
                  <a:srgbClr val="0000FF"/>
                </a:solidFill>
              </a:rPr>
              <a:t>LME Zinc (3m)</a:t>
            </a:r>
          </a:p>
        </p:txBody>
      </p:sp>
      <p:sp>
        <p:nvSpPr>
          <p:cNvPr id="4" name="Rectangle 3"/>
          <p:cNvSpPr/>
          <p:nvPr/>
        </p:nvSpPr>
        <p:spPr>
          <a:xfrm>
            <a:off x="3923928" y="2348880"/>
            <a:ext cx="4752528" cy="1015663"/>
          </a:xfrm>
          <a:prstGeom prst="rect">
            <a:avLst/>
          </a:prstGeom>
        </p:spPr>
        <p:txBody>
          <a:bodyPr wrap="square">
            <a:spAutoFit/>
          </a:bodyPr>
          <a:lstStyle/>
          <a:p>
            <a:pPr lvl="0"/>
            <a:r>
              <a:rPr lang="en-GB" sz="2000" dirty="0" smtClean="0">
                <a:solidFill>
                  <a:srgbClr val="0000FF"/>
                </a:solidFill>
              </a:rPr>
              <a:t>Still somewhat overextended so current ranging consolidation may continue </a:t>
            </a:r>
          </a:p>
          <a:p>
            <a:pPr lvl="0"/>
            <a:r>
              <a:rPr lang="en-GB" sz="2000" dirty="0" smtClean="0">
                <a:solidFill>
                  <a:srgbClr val="0000FF"/>
                </a:solidFill>
              </a:rPr>
              <a:t>until rising MA catches up</a:t>
            </a:r>
            <a:endParaRPr lang="en-GB" sz="2000" dirty="0">
              <a:solidFill>
                <a:srgbClr val="0000FF"/>
              </a:solidFill>
            </a:endParaRPr>
          </a:p>
        </p:txBody>
      </p:sp>
      <p:cxnSp>
        <p:nvCxnSpPr>
          <p:cNvPr id="6" name="Straight Arrow Connector 5"/>
          <p:cNvCxnSpPr/>
          <p:nvPr/>
        </p:nvCxnSpPr>
        <p:spPr>
          <a:xfrm>
            <a:off x="7236296" y="3068960"/>
            <a:ext cx="1224136" cy="288032"/>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436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1" y="1052736"/>
            <a:ext cx="9144000" cy="5103628"/>
          </a:xfrm>
          <a:prstGeom prst="rect">
            <a:avLst/>
          </a:prstGeom>
        </p:spPr>
      </p:pic>
      <p:sp>
        <p:nvSpPr>
          <p:cNvPr id="3" name="Rectangle 2"/>
          <p:cNvSpPr/>
          <p:nvPr/>
        </p:nvSpPr>
        <p:spPr>
          <a:xfrm>
            <a:off x="827584" y="1484784"/>
            <a:ext cx="2667718" cy="461665"/>
          </a:xfrm>
          <a:prstGeom prst="rect">
            <a:avLst/>
          </a:prstGeom>
        </p:spPr>
        <p:txBody>
          <a:bodyPr wrap="none">
            <a:spAutoFit/>
          </a:bodyPr>
          <a:lstStyle/>
          <a:p>
            <a:pPr lvl="0"/>
            <a:r>
              <a:rPr lang="en-GB" sz="2400" dirty="0">
                <a:solidFill>
                  <a:srgbClr val="0000FF"/>
                </a:solidFill>
              </a:rPr>
              <a:t>London Spot Gold</a:t>
            </a:r>
          </a:p>
        </p:txBody>
      </p:sp>
      <p:sp>
        <p:nvSpPr>
          <p:cNvPr id="4" name="TextBox 3"/>
          <p:cNvSpPr txBox="1"/>
          <p:nvPr/>
        </p:nvSpPr>
        <p:spPr>
          <a:xfrm>
            <a:off x="4283968" y="4365104"/>
            <a:ext cx="4442242" cy="1015663"/>
          </a:xfrm>
          <a:prstGeom prst="rect">
            <a:avLst/>
          </a:prstGeom>
          <a:noFill/>
        </p:spPr>
        <p:txBody>
          <a:bodyPr wrap="none" rtlCol="0">
            <a:spAutoFit/>
          </a:bodyPr>
          <a:lstStyle/>
          <a:p>
            <a:r>
              <a:rPr lang="en-GB" sz="2000" dirty="0" smtClean="0">
                <a:solidFill>
                  <a:srgbClr val="0000FF"/>
                </a:solidFill>
              </a:rPr>
              <a:t>Recovering from oversold correction</a:t>
            </a:r>
          </a:p>
          <a:p>
            <a:r>
              <a:rPr lang="en-GB" sz="2000" dirty="0" smtClean="0">
                <a:solidFill>
                  <a:srgbClr val="0000FF"/>
                </a:solidFill>
              </a:rPr>
              <a:t>but further USD strength would be an</a:t>
            </a:r>
          </a:p>
          <a:p>
            <a:r>
              <a:rPr lang="en-GB" sz="2000" dirty="0" smtClean="0">
                <a:solidFill>
                  <a:srgbClr val="0000FF"/>
                </a:solidFill>
              </a:rPr>
              <a:t>additional headwind</a:t>
            </a:r>
            <a:endParaRPr lang="en-GB" sz="2000" dirty="0">
              <a:solidFill>
                <a:srgbClr val="0000FF"/>
              </a:solidFill>
            </a:endParaRPr>
          </a:p>
        </p:txBody>
      </p:sp>
    </p:spTree>
    <p:extLst>
      <p:ext uri="{BB962C8B-B14F-4D97-AF65-F5344CB8AC3E}">
        <p14:creationId xmlns:p14="http://schemas.microsoft.com/office/powerpoint/2010/main" val="3861847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3" y="908720"/>
            <a:ext cx="9144000" cy="5103628"/>
          </a:xfrm>
          <a:prstGeom prst="rect">
            <a:avLst/>
          </a:prstGeom>
        </p:spPr>
      </p:pic>
      <p:sp>
        <p:nvSpPr>
          <p:cNvPr id="3" name="Rectangle 2"/>
          <p:cNvSpPr/>
          <p:nvPr/>
        </p:nvSpPr>
        <p:spPr>
          <a:xfrm>
            <a:off x="4860032" y="1340768"/>
            <a:ext cx="955711" cy="461665"/>
          </a:xfrm>
          <a:prstGeom prst="rect">
            <a:avLst/>
          </a:prstGeom>
        </p:spPr>
        <p:txBody>
          <a:bodyPr wrap="none">
            <a:spAutoFit/>
          </a:bodyPr>
          <a:lstStyle/>
          <a:p>
            <a:pPr lvl="0"/>
            <a:r>
              <a:rPr lang="en-GB" sz="2400" dirty="0">
                <a:solidFill>
                  <a:srgbClr val="0000FF"/>
                </a:solidFill>
              </a:rPr>
              <a:t>Silver</a:t>
            </a:r>
          </a:p>
        </p:txBody>
      </p:sp>
      <p:sp>
        <p:nvSpPr>
          <p:cNvPr id="4" name="Rectangle 3"/>
          <p:cNvSpPr/>
          <p:nvPr/>
        </p:nvSpPr>
        <p:spPr>
          <a:xfrm>
            <a:off x="5815742" y="2348880"/>
            <a:ext cx="2860713" cy="1015663"/>
          </a:xfrm>
          <a:prstGeom prst="rect">
            <a:avLst/>
          </a:prstGeom>
        </p:spPr>
        <p:txBody>
          <a:bodyPr wrap="square">
            <a:spAutoFit/>
          </a:bodyPr>
          <a:lstStyle/>
          <a:p>
            <a:pPr lvl="0"/>
            <a:r>
              <a:rPr lang="en-GB" sz="2000" dirty="0" smtClean="0">
                <a:solidFill>
                  <a:srgbClr val="0000FF"/>
                </a:solidFill>
              </a:rPr>
              <a:t>Steadying in former support but risk of a USD headwind remains  </a:t>
            </a:r>
            <a:endParaRPr lang="en-GB" sz="2000" dirty="0">
              <a:solidFill>
                <a:srgbClr val="0000FF"/>
              </a:solidFill>
            </a:endParaRPr>
          </a:p>
        </p:txBody>
      </p:sp>
    </p:spTree>
    <p:extLst>
      <p:ext uri="{BB962C8B-B14F-4D97-AF65-F5344CB8AC3E}">
        <p14:creationId xmlns:p14="http://schemas.microsoft.com/office/powerpoint/2010/main" val="3718342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103628"/>
          </a:xfrm>
          <a:prstGeom prst="rect">
            <a:avLst/>
          </a:prstGeom>
        </p:spPr>
      </p:pic>
      <p:sp>
        <p:nvSpPr>
          <p:cNvPr id="3" name="Rectangle 2"/>
          <p:cNvSpPr/>
          <p:nvPr/>
        </p:nvSpPr>
        <p:spPr>
          <a:xfrm>
            <a:off x="3995936" y="1700808"/>
            <a:ext cx="1383712" cy="461665"/>
          </a:xfrm>
          <a:prstGeom prst="rect">
            <a:avLst/>
          </a:prstGeom>
        </p:spPr>
        <p:txBody>
          <a:bodyPr wrap="none">
            <a:spAutoFit/>
          </a:bodyPr>
          <a:lstStyle/>
          <a:p>
            <a:pPr lvl="0"/>
            <a:r>
              <a:rPr lang="en-GB" sz="2400" dirty="0">
                <a:solidFill>
                  <a:srgbClr val="0000FF"/>
                </a:solidFill>
              </a:rPr>
              <a:t>Platinum</a:t>
            </a:r>
          </a:p>
        </p:txBody>
      </p:sp>
      <p:sp>
        <p:nvSpPr>
          <p:cNvPr id="4" name="Rectangle 3"/>
          <p:cNvSpPr/>
          <p:nvPr/>
        </p:nvSpPr>
        <p:spPr>
          <a:xfrm>
            <a:off x="3923928" y="4437112"/>
            <a:ext cx="4572000" cy="1015663"/>
          </a:xfrm>
          <a:prstGeom prst="rect">
            <a:avLst/>
          </a:prstGeom>
        </p:spPr>
        <p:txBody>
          <a:bodyPr>
            <a:spAutoFit/>
          </a:bodyPr>
          <a:lstStyle/>
          <a:p>
            <a:pPr lvl="0"/>
            <a:r>
              <a:rPr lang="en-GB" sz="2000" dirty="0" smtClean="0">
                <a:solidFill>
                  <a:srgbClr val="0000FF"/>
                </a:solidFill>
              </a:rPr>
              <a:t>Steadier but risk of a</a:t>
            </a:r>
            <a:endParaRPr lang="en-GB" sz="2000" dirty="0">
              <a:solidFill>
                <a:srgbClr val="0000FF"/>
              </a:solidFill>
            </a:endParaRPr>
          </a:p>
          <a:p>
            <a:pPr lvl="0"/>
            <a:r>
              <a:rPr lang="en-GB" sz="2000" dirty="0" smtClean="0">
                <a:solidFill>
                  <a:srgbClr val="0000FF"/>
                </a:solidFill>
              </a:rPr>
              <a:t>USD </a:t>
            </a:r>
            <a:r>
              <a:rPr lang="en-GB" sz="2000" dirty="0">
                <a:solidFill>
                  <a:srgbClr val="0000FF"/>
                </a:solidFill>
              </a:rPr>
              <a:t>headwind </a:t>
            </a:r>
            <a:r>
              <a:rPr lang="en-GB" sz="2000" dirty="0" smtClean="0">
                <a:solidFill>
                  <a:srgbClr val="0000FF"/>
                </a:solidFill>
              </a:rPr>
              <a:t>remains</a:t>
            </a:r>
            <a:endParaRPr lang="en-GB" sz="2000" dirty="0">
              <a:solidFill>
                <a:srgbClr val="0000FF"/>
              </a:solidFill>
            </a:endParaRPr>
          </a:p>
          <a:p>
            <a:pPr lvl="0"/>
            <a:r>
              <a:rPr lang="en-GB" sz="2000" dirty="0" smtClean="0">
                <a:solidFill>
                  <a:srgbClr val="0000FF"/>
                </a:solidFill>
              </a:rPr>
              <a:t> </a:t>
            </a:r>
            <a:endParaRPr lang="en-GB" sz="2000" dirty="0">
              <a:solidFill>
                <a:srgbClr val="0000FF"/>
              </a:solidFill>
            </a:endParaRPr>
          </a:p>
        </p:txBody>
      </p:sp>
    </p:spTree>
    <p:extLst>
      <p:ext uri="{BB962C8B-B14F-4D97-AF65-F5344CB8AC3E}">
        <p14:creationId xmlns:p14="http://schemas.microsoft.com/office/powerpoint/2010/main" val="1773919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Rectangle 2"/>
          <p:cNvSpPr/>
          <p:nvPr/>
        </p:nvSpPr>
        <p:spPr>
          <a:xfrm>
            <a:off x="1115616" y="1484784"/>
            <a:ext cx="1539204" cy="461665"/>
          </a:xfrm>
          <a:prstGeom prst="rect">
            <a:avLst/>
          </a:prstGeom>
        </p:spPr>
        <p:txBody>
          <a:bodyPr wrap="none">
            <a:spAutoFit/>
          </a:bodyPr>
          <a:lstStyle/>
          <a:p>
            <a:pPr lvl="0"/>
            <a:r>
              <a:rPr lang="en-GB" sz="2400" dirty="0">
                <a:solidFill>
                  <a:srgbClr val="0000FF"/>
                </a:solidFill>
              </a:rPr>
              <a:t>Palladium</a:t>
            </a:r>
          </a:p>
        </p:txBody>
      </p:sp>
      <p:sp>
        <p:nvSpPr>
          <p:cNvPr id="4" name="Rectangle 3"/>
          <p:cNvSpPr/>
          <p:nvPr/>
        </p:nvSpPr>
        <p:spPr>
          <a:xfrm>
            <a:off x="3491880" y="3717032"/>
            <a:ext cx="4968552" cy="1877437"/>
          </a:xfrm>
          <a:prstGeom prst="rect">
            <a:avLst/>
          </a:prstGeom>
        </p:spPr>
        <p:txBody>
          <a:bodyPr wrap="square">
            <a:spAutoFit/>
          </a:bodyPr>
          <a:lstStyle/>
          <a:p>
            <a:pPr lvl="0"/>
            <a:r>
              <a:rPr lang="en-GB" sz="2000" dirty="0">
                <a:solidFill>
                  <a:srgbClr val="0000FF"/>
                </a:solidFill>
              </a:rPr>
              <a:t>The strongest ‘precious metal’ by far</a:t>
            </a:r>
          </a:p>
          <a:p>
            <a:pPr lvl="0"/>
            <a:r>
              <a:rPr lang="en-GB" sz="2000" dirty="0">
                <a:solidFill>
                  <a:srgbClr val="0000FF"/>
                </a:solidFill>
              </a:rPr>
              <a:t>being much more of an industrial metal, </a:t>
            </a:r>
          </a:p>
          <a:p>
            <a:pPr lvl="0"/>
            <a:r>
              <a:rPr lang="en-GB" sz="2000" dirty="0">
                <a:solidFill>
                  <a:srgbClr val="0000FF"/>
                </a:solidFill>
              </a:rPr>
              <a:t>now temporarily </a:t>
            </a:r>
            <a:r>
              <a:rPr lang="en-GB" sz="2000" dirty="0" smtClean="0">
                <a:solidFill>
                  <a:srgbClr val="0000FF"/>
                </a:solidFill>
              </a:rPr>
              <a:t>overbought </a:t>
            </a:r>
            <a:r>
              <a:rPr lang="en-GB" sz="2000" dirty="0">
                <a:solidFill>
                  <a:srgbClr val="0000FF"/>
                </a:solidFill>
              </a:rPr>
              <a:t>but building</a:t>
            </a:r>
          </a:p>
          <a:p>
            <a:pPr lvl="0"/>
            <a:r>
              <a:rPr lang="en-GB" sz="2000" dirty="0">
                <a:solidFill>
                  <a:srgbClr val="0000FF"/>
                </a:solidFill>
              </a:rPr>
              <a:t>up support within choppy uptrend</a:t>
            </a:r>
          </a:p>
          <a:p>
            <a:pPr lvl="0"/>
            <a:endParaRPr lang="en-GB" dirty="0"/>
          </a:p>
        </p:txBody>
      </p:sp>
    </p:spTree>
    <p:extLst>
      <p:ext uri="{BB962C8B-B14F-4D97-AF65-F5344CB8AC3E}">
        <p14:creationId xmlns:p14="http://schemas.microsoft.com/office/powerpoint/2010/main" val="162285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6" y="1052736"/>
            <a:ext cx="9144000" cy="5103628"/>
          </a:xfrm>
          <a:prstGeom prst="rect">
            <a:avLst/>
          </a:prstGeom>
        </p:spPr>
      </p:pic>
      <p:sp>
        <p:nvSpPr>
          <p:cNvPr id="3" name="Rectangle 2"/>
          <p:cNvSpPr/>
          <p:nvPr/>
        </p:nvSpPr>
        <p:spPr>
          <a:xfrm>
            <a:off x="3347864" y="1340768"/>
            <a:ext cx="2307042" cy="461665"/>
          </a:xfrm>
          <a:prstGeom prst="rect">
            <a:avLst/>
          </a:prstGeom>
        </p:spPr>
        <p:txBody>
          <a:bodyPr wrap="none">
            <a:spAutoFit/>
          </a:bodyPr>
          <a:lstStyle/>
          <a:p>
            <a:pPr lvl="0"/>
            <a:r>
              <a:rPr lang="en-GB" sz="2400" dirty="0">
                <a:solidFill>
                  <a:srgbClr val="0000FF"/>
                </a:solidFill>
              </a:rPr>
              <a:t>Brent Crude Oil</a:t>
            </a:r>
          </a:p>
        </p:txBody>
      </p:sp>
      <p:sp>
        <p:nvSpPr>
          <p:cNvPr id="4" name="Rectangle 3"/>
          <p:cNvSpPr/>
          <p:nvPr/>
        </p:nvSpPr>
        <p:spPr>
          <a:xfrm>
            <a:off x="2987824" y="4077072"/>
            <a:ext cx="4572000" cy="1015663"/>
          </a:xfrm>
          <a:prstGeom prst="rect">
            <a:avLst/>
          </a:prstGeom>
        </p:spPr>
        <p:txBody>
          <a:bodyPr>
            <a:spAutoFit/>
          </a:bodyPr>
          <a:lstStyle/>
          <a:p>
            <a:pPr lvl="0"/>
            <a:r>
              <a:rPr lang="en-GB" sz="2000" dirty="0">
                <a:solidFill>
                  <a:srgbClr val="0000FF"/>
                </a:solidFill>
              </a:rPr>
              <a:t>OPEC plus </a:t>
            </a:r>
            <a:r>
              <a:rPr lang="en-GB" sz="2000" dirty="0" smtClean="0">
                <a:solidFill>
                  <a:srgbClr val="0000FF"/>
                </a:solidFill>
              </a:rPr>
              <a:t>Russian production </a:t>
            </a:r>
          </a:p>
          <a:p>
            <a:pPr lvl="0"/>
            <a:r>
              <a:rPr lang="en-GB" sz="2000" dirty="0" smtClean="0">
                <a:solidFill>
                  <a:srgbClr val="0000FF"/>
                </a:solidFill>
              </a:rPr>
              <a:t>‘cuts’ and slightly stronger GDP</a:t>
            </a:r>
          </a:p>
          <a:p>
            <a:pPr lvl="0"/>
            <a:r>
              <a:rPr lang="en-GB" sz="2000" dirty="0" smtClean="0">
                <a:solidFill>
                  <a:srgbClr val="0000FF"/>
                </a:solidFill>
              </a:rPr>
              <a:t>growth</a:t>
            </a:r>
            <a:endParaRPr lang="en-GB" sz="2000" dirty="0">
              <a:solidFill>
                <a:srgbClr val="0000FF"/>
              </a:solidFill>
            </a:endParaRPr>
          </a:p>
        </p:txBody>
      </p:sp>
    </p:spTree>
    <p:extLst>
      <p:ext uri="{BB962C8B-B14F-4D97-AF65-F5344CB8AC3E}">
        <p14:creationId xmlns:p14="http://schemas.microsoft.com/office/powerpoint/2010/main" val="2564048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72816"/>
            <a:ext cx="9252520" cy="2862322"/>
          </a:xfrm>
          <a:prstGeom prst="rect">
            <a:avLst/>
          </a:prstGeom>
          <a:noFill/>
        </p:spPr>
        <p:txBody>
          <a:bodyPr wrap="square" rtlCol="0">
            <a:spAutoFit/>
          </a:bodyPr>
          <a:lstStyle/>
          <a:p>
            <a:pPr algn="ctr"/>
            <a:r>
              <a:rPr lang="en-GB" dirty="0" smtClean="0">
                <a:solidFill>
                  <a:srgbClr val="0000FF"/>
                </a:solidFill>
              </a:rPr>
              <a:t>And now</a:t>
            </a:r>
          </a:p>
          <a:p>
            <a:pPr algn="ctr"/>
            <a:r>
              <a:rPr lang="en-GB" dirty="0">
                <a:solidFill>
                  <a:srgbClr val="0000FF"/>
                </a:solidFill>
              </a:rPr>
              <a:t>i</a:t>
            </a:r>
            <a:r>
              <a:rPr lang="en-GB" dirty="0" smtClean="0">
                <a:solidFill>
                  <a:srgbClr val="0000FF"/>
                </a:solidFill>
              </a:rPr>
              <a:t>t’s Trump coronation time!</a:t>
            </a:r>
          </a:p>
          <a:p>
            <a:pPr algn="ctr"/>
            <a:endParaRPr lang="en-GB" dirty="0">
              <a:solidFill>
                <a:srgbClr val="0000FF"/>
              </a:solidFill>
            </a:endParaRPr>
          </a:p>
          <a:p>
            <a:pPr algn="ctr"/>
            <a:r>
              <a:rPr lang="en-GB" dirty="0" smtClean="0">
                <a:solidFill>
                  <a:srgbClr val="0000FF"/>
                </a:solidFill>
              </a:rPr>
              <a:t>Here are some early photos</a:t>
            </a:r>
          </a:p>
          <a:p>
            <a:pPr algn="ctr"/>
            <a:r>
              <a:rPr lang="en-GB" dirty="0">
                <a:solidFill>
                  <a:srgbClr val="0000FF"/>
                </a:solidFill>
              </a:rPr>
              <a:t>f</a:t>
            </a:r>
            <a:r>
              <a:rPr lang="en-GB" dirty="0" smtClean="0">
                <a:solidFill>
                  <a:srgbClr val="0000FF"/>
                </a:solidFill>
              </a:rPr>
              <a:t>or you to treasure</a:t>
            </a:r>
            <a:endParaRPr lang="en-GB" dirty="0">
              <a:solidFill>
                <a:srgbClr val="0000FF"/>
              </a:solidFill>
            </a:endParaRPr>
          </a:p>
        </p:txBody>
      </p:sp>
    </p:spTree>
    <p:extLst>
      <p:ext uri="{BB962C8B-B14F-4D97-AF65-F5344CB8AC3E}">
        <p14:creationId xmlns:p14="http://schemas.microsoft.com/office/powerpoint/2010/main" val="478339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613DC2A0-BF98-4D91-87A7-0649E8613300" descr="C98719A2-53F4-4AC0-AED9-02FBD5B8FD1E@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04" y="1124745"/>
            <a:ext cx="8612188" cy="573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275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9D9C5B82-6FF1-4DBB-9E72-F4C671D62A46" descr="A9069C33-92A2-4A94-B466-D21671A60EE4@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48310"/>
            <a:ext cx="8670756" cy="589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03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2006E399-C448-4E7A-9509-66AB9AA4B1E3" descr="172F8454-8140-42D5-8DD0-4E4AAFCC24DD@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9530" y="1124744"/>
            <a:ext cx="5874335" cy="576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085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1186604E-2BD2-49AE-8C23-786994368F05" descr="468800E3-C543-45D4-96F6-8CDA3A50A365@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124744"/>
            <a:ext cx="4779186" cy="573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762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5FF16BB3-4E48-437A-999D-7FCDCE323281" descr="D6E20524-C633-49C9-BFBB-C68D8D54A0FC@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1" y="1124744"/>
            <a:ext cx="4248472" cy="5771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24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528" y="2204864"/>
            <a:ext cx="9180512" cy="3600986"/>
          </a:xfrm>
          <a:prstGeom prst="rect">
            <a:avLst/>
          </a:prstGeom>
          <a:noFill/>
        </p:spPr>
        <p:txBody>
          <a:bodyPr wrap="square" rtlCol="0">
            <a:spAutoFit/>
          </a:bodyPr>
          <a:lstStyle/>
          <a:p>
            <a:pPr algn="ctr"/>
            <a:r>
              <a:rPr lang="en-GB" dirty="0" smtClean="0">
                <a:solidFill>
                  <a:srgbClr val="0000FF"/>
                </a:solidFill>
              </a:rPr>
              <a:t>All In Good Fun</a:t>
            </a:r>
          </a:p>
          <a:p>
            <a:pPr algn="ctr"/>
            <a:endParaRPr lang="en-GB" dirty="0">
              <a:solidFill>
                <a:srgbClr val="0000FF"/>
              </a:solidFill>
            </a:endParaRPr>
          </a:p>
          <a:p>
            <a:pPr algn="ctr"/>
            <a:r>
              <a:rPr lang="en-GB" dirty="0" smtClean="0">
                <a:solidFill>
                  <a:srgbClr val="0000FF"/>
                </a:solidFill>
              </a:rPr>
              <a:t>The president-elect likes the UK</a:t>
            </a:r>
          </a:p>
          <a:p>
            <a:pPr algn="ctr"/>
            <a:r>
              <a:rPr lang="en-GB" dirty="0" smtClean="0">
                <a:solidFill>
                  <a:srgbClr val="0000FF"/>
                </a:solidFill>
              </a:rPr>
              <a:t>and that will help us in our Brexit negotiations</a:t>
            </a:r>
          </a:p>
          <a:p>
            <a:pPr algn="ctr"/>
            <a:endParaRPr lang="en-GB" sz="2400" dirty="0">
              <a:solidFill>
                <a:srgbClr val="0000FF"/>
              </a:solidFill>
            </a:endParaRPr>
          </a:p>
          <a:p>
            <a:pPr algn="ctr"/>
            <a:endParaRPr lang="en-GB" sz="2400" dirty="0">
              <a:solidFill>
                <a:srgbClr val="0000FF"/>
              </a:solidFill>
            </a:endParaRPr>
          </a:p>
        </p:txBody>
      </p:sp>
    </p:spTree>
    <p:extLst>
      <p:ext uri="{BB962C8B-B14F-4D97-AF65-F5344CB8AC3E}">
        <p14:creationId xmlns:p14="http://schemas.microsoft.com/office/powerpoint/2010/main" val="3003888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9874" y="1987171"/>
            <a:ext cx="6584251" cy="2883658"/>
          </a:xfrm>
          <a:prstGeom prst="rect">
            <a:avLst/>
          </a:prstGeom>
        </p:spPr>
      </p:pic>
    </p:spTree>
    <p:extLst>
      <p:ext uri="{BB962C8B-B14F-4D97-AF65-F5344CB8AC3E}">
        <p14:creationId xmlns:p14="http://schemas.microsoft.com/office/powerpoint/2010/main" val="2148055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480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694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681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5-10-12-13-24-0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844824"/>
            <a:ext cx="6624736" cy="4824536"/>
          </a:xfrm>
          <a:prstGeom prst="rect">
            <a:avLst/>
          </a:prstGeom>
          <a:noFill/>
          <a:ln>
            <a:noFill/>
          </a:ln>
        </p:spPr>
      </p:pic>
      <p:sp>
        <p:nvSpPr>
          <p:cNvPr id="3" name="TextBox 2"/>
          <p:cNvSpPr txBox="1"/>
          <p:nvPr/>
        </p:nvSpPr>
        <p:spPr>
          <a:xfrm>
            <a:off x="2411760" y="1196752"/>
            <a:ext cx="4546309" cy="523220"/>
          </a:xfrm>
          <a:prstGeom prst="rect">
            <a:avLst/>
          </a:prstGeom>
          <a:noFill/>
        </p:spPr>
        <p:txBody>
          <a:bodyPr wrap="none" rtlCol="0">
            <a:spAutoFit/>
          </a:bodyPr>
          <a:lstStyle/>
          <a:p>
            <a:r>
              <a:rPr lang="en-GB" sz="2800" dirty="0" smtClean="0">
                <a:solidFill>
                  <a:srgbClr val="0000FF"/>
                </a:solidFill>
              </a:rPr>
              <a:t>Well, it’s somewhat like this</a:t>
            </a:r>
            <a:endParaRPr lang="en-GB" sz="2800" dirty="0">
              <a:solidFill>
                <a:srgbClr val="0000FF"/>
              </a:solidFill>
            </a:endParaRPr>
          </a:p>
        </p:txBody>
      </p:sp>
    </p:spTree>
    <p:extLst>
      <p:ext uri="{BB962C8B-B14F-4D97-AF65-F5344CB8AC3E}">
        <p14:creationId xmlns:p14="http://schemas.microsoft.com/office/powerpoint/2010/main" val="2988071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451" y="1595021"/>
            <a:ext cx="9036496" cy="5262979"/>
          </a:xfrm>
          <a:prstGeom prst="rect">
            <a:avLst/>
          </a:prstGeom>
          <a:noFill/>
        </p:spPr>
        <p:txBody>
          <a:bodyPr wrap="square" rtlCol="0">
            <a:spAutoFit/>
          </a:bodyPr>
          <a:lstStyle/>
          <a:p>
            <a:r>
              <a:rPr lang="en-GB" sz="2800" dirty="0" smtClean="0">
                <a:solidFill>
                  <a:srgbClr val="0000FF"/>
                </a:solidFill>
              </a:rPr>
              <a:t>1. Investors were often terrified during nearly eight years of this bull trend – now they are more confident.</a:t>
            </a:r>
          </a:p>
          <a:p>
            <a:r>
              <a:rPr lang="en-GB" sz="2800" dirty="0" smtClean="0">
                <a:solidFill>
                  <a:srgbClr val="0000FF"/>
                </a:solidFill>
              </a:rPr>
              <a:t>2. The UK and most other leading stock markets will be affected by Wall Street, which is somewhat expensive.</a:t>
            </a:r>
          </a:p>
          <a:p>
            <a:r>
              <a:rPr lang="en-GB" sz="2800" dirty="0" smtClean="0">
                <a:solidFill>
                  <a:srgbClr val="0000FF"/>
                </a:solidFill>
              </a:rPr>
              <a:t>3. A US rate hike in Dec increases the probability of a stronger US$, which would not help corporate profits.</a:t>
            </a:r>
          </a:p>
          <a:p>
            <a:r>
              <a:rPr lang="en-GB" sz="2800" dirty="0" smtClean="0">
                <a:solidFill>
                  <a:srgbClr val="0000FF"/>
                </a:solidFill>
              </a:rPr>
              <a:t>4. However, seasonal factors improve next month.</a:t>
            </a:r>
          </a:p>
          <a:p>
            <a:r>
              <a:rPr lang="en-GB" sz="2800" dirty="0" smtClean="0">
                <a:solidFill>
                  <a:srgbClr val="0000FF"/>
                </a:solidFill>
              </a:rPr>
              <a:t>5. Presidential elections (Clinton I assume</a:t>
            </a:r>
            <a:r>
              <a:rPr lang="en-GB" sz="2800" dirty="0">
                <a:solidFill>
                  <a:srgbClr val="0000FF"/>
                </a:solidFill>
              </a:rPr>
              <a:t>) </a:t>
            </a:r>
            <a:r>
              <a:rPr lang="en-GB" sz="2800" dirty="0" smtClean="0">
                <a:solidFill>
                  <a:srgbClr val="0000FF"/>
                </a:solidFill>
              </a:rPr>
              <a:t>are usually </a:t>
            </a:r>
            <a:r>
              <a:rPr lang="en-GB" sz="2800" dirty="0">
                <a:solidFill>
                  <a:srgbClr val="0000FF"/>
                </a:solidFill>
              </a:rPr>
              <a:t>followed </a:t>
            </a:r>
            <a:r>
              <a:rPr lang="en-GB" sz="2800" dirty="0" smtClean="0">
                <a:solidFill>
                  <a:srgbClr val="0000FF"/>
                </a:solidFill>
              </a:rPr>
              <a:t>by at least a relief rally as uncertainty ends.</a:t>
            </a:r>
          </a:p>
          <a:p>
            <a:r>
              <a:rPr lang="en-GB" sz="2800" dirty="0" smtClean="0">
                <a:solidFill>
                  <a:srgbClr val="0000FF"/>
                </a:solidFill>
              </a:rPr>
              <a:t>6. Recession risks during the next three to four years will produce some cyclical bear markets.</a:t>
            </a:r>
          </a:p>
          <a:p>
            <a:r>
              <a:rPr lang="en-GB" sz="2800" dirty="0" smtClean="0">
                <a:solidFill>
                  <a:srgbClr val="0000FF"/>
                </a:solidFill>
              </a:rPr>
              <a:t>7. Thereafter, we should enjoy a secular bull market.</a:t>
            </a:r>
            <a:endParaRPr lang="en-GB" sz="2800" dirty="0">
              <a:solidFill>
                <a:srgbClr val="0000FF"/>
              </a:solidFill>
            </a:endParaRPr>
          </a:p>
        </p:txBody>
      </p:sp>
      <p:sp>
        <p:nvSpPr>
          <p:cNvPr id="6" name="TextBox 5"/>
          <p:cNvSpPr txBox="1"/>
          <p:nvPr/>
        </p:nvSpPr>
        <p:spPr>
          <a:xfrm>
            <a:off x="1835696" y="1124744"/>
            <a:ext cx="5184576" cy="584775"/>
          </a:xfrm>
          <a:prstGeom prst="rect">
            <a:avLst/>
          </a:prstGeom>
          <a:noFill/>
        </p:spPr>
        <p:txBody>
          <a:bodyPr wrap="square" rtlCol="0">
            <a:spAutoFit/>
          </a:bodyPr>
          <a:lstStyle/>
          <a:p>
            <a:r>
              <a:rPr lang="en-GB" sz="3200" dirty="0" smtClean="0">
                <a:solidFill>
                  <a:srgbClr val="0000FF"/>
                </a:solidFill>
              </a:rPr>
              <a:t>Some trade-offs to consider</a:t>
            </a:r>
            <a:endParaRPr lang="en-GB" sz="3200" dirty="0">
              <a:solidFill>
                <a:srgbClr val="0000FF"/>
              </a:solidFill>
            </a:endParaRPr>
          </a:p>
        </p:txBody>
      </p:sp>
    </p:spTree>
    <p:extLst>
      <p:ext uri="{BB962C8B-B14F-4D97-AF65-F5344CB8AC3E}">
        <p14:creationId xmlns:p14="http://schemas.microsoft.com/office/powerpoint/2010/main" val="385547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9" y="1731461"/>
            <a:ext cx="9144000" cy="4832092"/>
          </a:xfrm>
          <a:prstGeom prst="rect">
            <a:avLst/>
          </a:prstGeom>
          <a:noFill/>
        </p:spPr>
        <p:txBody>
          <a:bodyPr wrap="square" rtlCol="0">
            <a:spAutoFit/>
          </a:bodyPr>
          <a:lstStyle/>
          <a:p>
            <a:r>
              <a:rPr lang="en-GB" sz="2800" dirty="0" smtClean="0">
                <a:solidFill>
                  <a:srgbClr val="0000FF"/>
                </a:solidFill>
              </a:rPr>
              <a:t>1. This is not a global repeat of 2008.</a:t>
            </a:r>
          </a:p>
          <a:p>
            <a:r>
              <a:rPr lang="en-GB" sz="2800" dirty="0" smtClean="0">
                <a:solidFill>
                  <a:srgbClr val="0000FF"/>
                </a:solidFill>
              </a:rPr>
              <a:t>2. The UK is susceptible to a medium-term recession.</a:t>
            </a:r>
          </a:p>
          <a:p>
            <a:r>
              <a:rPr lang="en-GB" sz="2800" dirty="0" smtClean="0">
                <a:solidFill>
                  <a:srgbClr val="0000FF"/>
                </a:solidFill>
              </a:rPr>
              <a:t>3. Free-floating Sterling will cushion UK economic risk.</a:t>
            </a:r>
          </a:p>
          <a:p>
            <a:r>
              <a:rPr lang="en-GB" sz="2800" dirty="0" smtClean="0">
                <a:solidFill>
                  <a:srgbClr val="0000FF"/>
                </a:solidFill>
              </a:rPr>
              <a:t>4. Good governance led by a new PM is now required.</a:t>
            </a:r>
          </a:p>
          <a:p>
            <a:r>
              <a:rPr lang="en-GB" sz="2800" dirty="0" smtClean="0">
                <a:solidFill>
                  <a:srgbClr val="0000FF"/>
                </a:solidFill>
              </a:rPr>
              <a:t>5. UK consensus: love Europe but not the EU.</a:t>
            </a:r>
          </a:p>
          <a:p>
            <a:r>
              <a:rPr lang="en-GB" sz="2800" dirty="0" smtClean="0">
                <a:solidFill>
                  <a:srgbClr val="0000FF"/>
                </a:solidFill>
              </a:rPr>
              <a:t>6. EU citizens working in the UK are welcome to remain.</a:t>
            </a:r>
          </a:p>
          <a:p>
            <a:r>
              <a:rPr lang="en-GB" sz="2800" dirty="0" smtClean="0">
                <a:solidFill>
                  <a:srgbClr val="0000FF"/>
                </a:solidFill>
              </a:rPr>
              <a:t>7. UK welcomes immigration but will control the process.</a:t>
            </a:r>
          </a:p>
          <a:p>
            <a:r>
              <a:rPr lang="en-GB" sz="2800" dirty="0" smtClean="0">
                <a:solidFill>
                  <a:srgbClr val="0000FF"/>
                </a:solidFill>
              </a:rPr>
              <a:t>8. Brexit will enable the UK to be more international. </a:t>
            </a:r>
          </a:p>
          <a:p>
            <a:r>
              <a:rPr lang="en-GB" sz="2800" dirty="0" smtClean="0">
                <a:solidFill>
                  <a:srgbClr val="0000FF"/>
                </a:solidFill>
              </a:rPr>
              <a:t>9. Brexit has shone a new light on the EU’s deficiencies.</a:t>
            </a:r>
          </a:p>
          <a:p>
            <a:r>
              <a:rPr lang="en-GB" sz="2800" dirty="0" smtClean="0">
                <a:solidFill>
                  <a:srgbClr val="0000FF"/>
                </a:solidFill>
              </a:rPr>
              <a:t>10. </a:t>
            </a:r>
            <a:r>
              <a:rPr lang="en-GB" sz="2800" dirty="0">
                <a:solidFill>
                  <a:srgbClr val="0000FF"/>
                </a:solidFill>
              </a:rPr>
              <a:t>UK </a:t>
            </a:r>
            <a:r>
              <a:rPr lang="en-GB" sz="2800" dirty="0" smtClean="0">
                <a:solidFill>
                  <a:srgbClr val="0000FF"/>
                </a:solidFill>
              </a:rPr>
              <a:t>Brexit negotiations will resemble the Grand National and the EU would be wise to lower the fences.</a:t>
            </a:r>
            <a:endParaRPr lang="en-GB" sz="2800" dirty="0">
              <a:solidFill>
                <a:srgbClr val="0000FF"/>
              </a:solidFill>
            </a:endParaRPr>
          </a:p>
        </p:txBody>
      </p:sp>
      <p:sp>
        <p:nvSpPr>
          <p:cNvPr id="3" name="TextBox 2"/>
          <p:cNvSpPr txBox="1"/>
          <p:nvPr/>
        </p:nvSpPr>
        <p:spPr>
          <a:xfrm>
            <a:off x="0" y="1124744"/>
            <a:ext cx="9144000" cy="584775"/>
          </a:xfrm>
          <a:prstGeom prst="rect">
            <a:avLst/>
          </a:prstGeom>
          <a:noFill/>
        </p:spPr>
        <p:txBody>
          <a:bodyPr wrap="square" rtlCol="0">
            <a:spAutoFit/>
          </a:bodyPr>
          <a:lstStyle/>
          <a:p>
            <a:pPr algn="ctr"/>
            <a:r>
              <a:rPr lang="en-GB" sz="3200" dirty="0" smtClean="0">
                <a:solidFill>
                  <a:srgbClr val="0000FF"/>
                </a:solidFill>
              </a:rPr>
              <a:t>Post-Brexit Probabilities</a:t>
            </a:r>
            <a:endParaRPr lang="en-GB" sz="3200" dirty="0">
              <a:solidFill>
                <a:srgbClr val="0000FF"/>
              </a:solidFill>
            </a:endParaRPr>
          </a:p>
        </p:txBody>
      </p:sp>
      <p:sp>
        <p:nvSpPr>
          <p:cNvPr id="4" name="TextBox 3"/>
          <p:cNvSpPr txBox="1"/>
          <p:nvPr/>
        </p:nvSpPr>
        <p:spPr>
          <a:xfrm rot="20424916">
            <a:off x="6952106" y="1347061"/>
            <a:ext cx="1789464" cy="707886"/>
          </a:xfrm>
          <a:prstGeom prst="rect">
            <a:avLst/>
          </a:prstGeom>
          <a:noFill/>
        </p:spPr>
        <p:txBody>
          <a:bodyPr wrap="none" rtlCol="0">
            <a:spAutoFit/>
          </a:bodyPr>
          <a:lstStyle/>
          <a:p>
            <a:r>
              <a:rPr lang="en-GB" sz="2000" dirty="0" smtClean="0">
                <a:solidFill>
                  <a:srgbClr val="FF0000"/>
                </a:solidFill>
              </a:rPr>
              <a:t>From 11</a:t>
            </a:r>
            <a:r>
              <a:rPr lang="en-GB" sz="2000" baseline="30000" dirty="0" smtClean="0">
                <a:solidFill>
                  <a:srgbClr val="FF0000"/>
                </a:solidFill>
              </a:rPr>
              <a:t>th</a:t>
            </a:r>
            <a:r>
              <a:rPr lang="en-GB" sz="2000" dirty="0" smtClean="0">
                <a:solidFill>
                  <a:srgbClr val="FF0000"/>
                </a:solidFill>
              </a:rPr>
              <a:t> July</a:t>
            </a:r>
          </a:p>
          <a:p>
            <a:r>
              <a:rPr lang="en-GB" sz="2000" dirty="0" smtClean="0">
                <a:solidFill>
                  <a:srgbClr val="FF0000"/>
                </a:solidFill>
              </a:rPr>
              <a:t>Markets Now</a:t>
            </a:r>
            <a:endParaRPr lang="en-GB" sz="2000" dirty="0">
              <a:solidFill>
                <a:srgbClr val="FF0000"/>
              </a:solidFill>
            </a:endParaRPr>
          </a:p>
        </p:txBody>
      </p:sp>
    </p:spTree>
    <p:extLst>
      <p:ext uri="{BB962C8B-B14F-4D97-AF65-F5344CB8AC3E}">
        <p14:creationId xmlns:p14="http://schemas.microsoft.com/office/powerpoint/2010/main" val="593673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44824"/>
            <a:ext cx="9144000" cy="4031873"/>
          </a:xfrm>
          <a:prstGeom prst="rect">
            <a:avLst/>
          </a:prstGeom>
          <a:noFill/>
        </p:spPr>
        <p:txBody>
          <a:bodyPr wrap="square" rtlCol="0">
            <a:spAutoFit/>
          </a:bodyPr>
          <a:lstStyle/>
          <a:p>
            <a:r>
              <a:rPr lang="en-GB" sz="3200" dirty="0" smtClean="0">
                <a:solidFill>
                  <a:srgbClr val="0000FF"/>
                </a:solidFill>
              </a:rPr>
              <a:t>“Social democracy and capitalism both need hitting over the head from time to time. It detoxifies them of bureaucracy, monopoly and cronyism. Britain is experiencing such a time. It</a:t>
            </a:r>
          </a:p>
          <a:p>
            <a:r>
              <a:rPr lang="en-GB" sz="3200" dirty="0" smtClean="0">
                <a:solidFill>
                  <a:srgbClr val="0000FF"/>
                </a:solidFill>
              </a:rPr>
              <a:t>Should do us no end of good.”</a:t>
            </a:r>
          </a:p>
          <a:p>
            <a:endParaRPr lang="en-GB" sz="3200" dirty="0">
              <a:solidFill>
                <a:srgbClr val="0000FF"/>
              </a:solidFill>
            </a:endParaRPr>
          </a:p>
          <a:p>
            <a:r>
              <a:rPr lang="en-GB" sz="3200" i="1" dirty="0" smtClean="0">
                <a:solidFill>
                  <a:srgbClr val="0000FF"/>
                </a:solidFill>
              </a:rPr>
              <a:t>Simon Jenkins, EU </a:t>
            </a:r>
            <a:r>
              <a:rPr lang="en-GB" sz="3200" i="1" dirty="0">
                <a:solidFill>
                  <a:srgbClr val="0000FF"/>
                </a:solidFill>
              </a:rPr>
              <a:t>R</a:t>
            </a:r>
            <a:r>
              <a:rPr lang="en-GB" sz="3200" i="1" dirty="0" smtClean="0">
                <a:solidFill>
                  <a:srgbClr val="0000FF"/>
                </a:solidFill>
              </a:rPr>
              <a:t>eferendum Opinion for The Guardian</a:t>
            </a:r>
            <a:endParaRPr lang="en-GB" sz="3200" i="1" dirty="0">
              <a:solidFill>
                <a:srgbClr val="0000FF"/>
              </a:solidFill>
            </a:endParaRPr>
          </a:p>
        </p:txBody>
      </p:sp>
    </p:spTree>
    <p:extLst>
      <p:ext uri="{BB962C8B-B14F-4D97-AF65-F5344CB8AC3E}">
        <p14:creationId xmlns:p14="http://schemas.microsoft.com/office/powerpoint/2010/main" val="3776586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980728"/>
            <a:ext cx="8813566" cy="5693866"/>
          </a:xfrm>
          <a:prstGeom prst="rect">
            <a:avLst/>
          </a:prstGeom>
        </p:spPr>
        <p:txBody>
          <a:bodyPr wrap="square">
            <a:spAutoFit/>
          </a:bodyPr>
          <a:lstStyle/>
          <a:p>
            <a:r>
              <a:rPr lang="en-GB" sz="2800" dirty="0">
                <a:solidFill>
                  <a:srgbClr val="0000FF"/>
                </a:solidFill>
              </a:rPr>
              <a:t> </a:t>
            </a:r>
          </a:p>
          <a:p>
            <a:r>
              <a:rPr lang="en-GB" sz="2800" dirty="0" smtClean="0">
                <a:solidFill>
                  <a:srgbClr val="0000FF"/>
                </a:solidFill>
              </a:rPr>
              <a:t>“I </a:t>
            </a:r>
            <a:r>
              <a:rPr lang="en-GB" sz="2800" dirty="0">
                <a:solidFill>
                  <a:srgbClr val="0000FF"/>
                </a:solidFill>
              </a:rPr>
              <a:t>agree that the intransigent and punishing approach emerging from the EU is actually a blessing for the UK. A rapid 'hard Brexit', in much less than 2 years, may actually be the BEST scenario for our country. Yes there will be losers, and they will kick and scream, but there will be winners too (who will be quieter). In the mid-term I think it likely the winners from Brexit will out-number the losers and we will have a better society too</a:t>
            </a:r>
            <a:r>
              <a:rPr lang="en-GB" sz="2800" dirty="0" smtClean="0">
                <a:solidFill>
                  <a:srgbClr val="0000FF"/>
                </a:solidFill>
              </a:rPr>
              <a:t>.”</a:t>
            </a:r>
          </a:p>
          <a:p>
            <a:endParaRPr lang="en-GB" sz="2800" dirty="0">
              <a:solidFill>
                <a:srgbClr val="0000FF"/>
              </a:solidFill>
            </a:endParaRPr>
          </a:p>
          <a:p>
            <a:r>
              <a:rPr lang="en-GB" sz="2800" dirty="0">
                <a:solidFill>
                  <a:srgbClr val="0000FF"/>
                </a:solidFill>
              </a:rPr>
              <a:t>David Brown 08/10/2016 13:28</a:t>
            </a:r>
          </a:p>
          <a:p>
            <a:r>
              <a:rPr lang="en-GB" sz="2800" dirty="0" smtClean="0">
                <a:solidFill>
                  <a:srgbClr val="0000FF"/>
                </a:solidFill>
              </a:rPr>
              <a:t>(from Comment of the Day)</a:t>
            </a:r>
            <a:endParaRPr lang="en-GB" sz="2800" dirty="0">
              <a:solidFill>
                <a:srgbClr val="0000FF"/>
              </a:solidFill>
            </a:endParaRPr>
          </a:p>
        </p:txBody>
      </p:sp>
    </p:spTree>
    <p:extLst>
      <p:ext uri="{BB962C8B-B14F-4D97-AF65-F5344CB8AC3E}">
        <p14:creationId xmlns:p14="http://schemas.microsoft.com/office/powerpoint/2010/main" val="1252507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9512" y="1356180"/>
            <a:ext cx="8856984" cy="5525457"/>
          </a:xfrm>
          <a:prstGeom prst="rect">
            <a:avLst/>
          </a:prstGeom>
        </p:spPr>
      </p:pic>
    </p:spTree>
    <p:extLst>
      <p:ext uri="{BB962C8B-B14F-4D97-AF65-F5344CB8AC3E}">
        <p14:creationId xmlns:p14="http://schemas.microsoft.com/office/powerpoint/2010/main" val="315726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6712"/>
            <a:ext cx="9144000" cy="5103628"/>
          </a:xfrm>
          <a:prstGeom prst="rect">
            <a:avLst/>
          </a:prstGeom>
        </p:spPr>
      </p:pic>
      <p:sp>
        <p:nvSpPr>
          <p:cNvPr id="3" name="TextBox 2"/>
          <p:cNvSpPr txBox="1"/>
          <p:nvPr/>
        </p:nvSpPr>
        <p:spPr>
          <a:xfrm>
            <a:off x="4571999" y="1124744"/>
            <a:ext cx="4069977" cy="1169551"/>
          </a:xfrm>
          <a:prstGeom prst="rect">
            <a:avLst/>
          </a:prstGeom>
          <a:noFill/>
        </p:spPr>
        <p:txBody>
          <a:bodyPr wrap="square" rtlCol="0">
            <a:spAutoFit/>
          </a:bodyPr>
          <a:lstStyle/>
          <a:p>
            <a:r>
              <a:rPr lang="en-GB" sz="2000" dirty="0" smtClean="0">
                <a:solidFill>
                  <a:srgbClr val="0000FF"/>
                </a:solidFill>
              </a:rPr>
              <a:t>US 10Yr Treasury Bond Yield</a:t>
            </a:r>
          </a:p>
          <a:p>
            <a:endParaRPr lang="en-GB" sz="1000" dirty="0" smtClean="0">
              <a:solidFill>
                <a:srgbClr val="0000FF"/>
              </a:solidFill>
            </a:endParaRPr>
          </a:p>
          <a:p>
            <a:r>
              <a:rPr lang="en-GB" sz="2000" dirty="0" smtClean="0">
                <a:solidFill>
                  <a:srgbClr val="0000FF"/>
                </a:solidFill>
              </a:rPr>
              <a:t>Are long-dated government bonds</a:t>
            </a:r>
          </a:p>
          <a:p>
            <a:r>
              <a:rPr lang="en-GB" sz="2000" dirty="0" smtClean="0">
                <a:solidFill>
                  <a:srgbClr val="0000FF"/>
                </a:solidFill>
              </a:rPr>
              <a:t>the biggest bubble in our lifetime? </a:t>
            </a:r>
            <a:endParaRPr lang="en-GB" sz="2000" dirty="0">
              <a:solidFill>
                <a:srgbClr val="0000FF"/>
              </a:solidFill>
            </a:endParaRPr>
          </a:p>
        </p:txBody>
      </p:sp>
      <p:sp>
        <p:nvSpPr>
          <p:cNvPr id="4" name="TextBox 3"/>
          <p:cNvSpPr txBox="1"/>
          <p:nvPr/>
        </p:nvSpPr>
        <p:spPr>
          <a:xfrm>
            <a:off x="1259632" y="3055488"/>
            <a:ext cx="3744416" cy="707886"/>
          </a:xfrm>
          <a:prstGeom prst="rect">
            <a:avLst/>
          </a:prstGeom>
          <a:noFill/>
        </p:spPr>
        <p:txBody>
          <a:bodyPr wrap="square" rtlCol="0">
            <a:spAutoFit/>
          </a:bodyPr>
          <a:lstStyle/>
          <a:p>
            <a:r>
              <a:rPr lang="en-GB" sz="2000" dirty="0">
                <a:solidFill>
                  <a:srgbClr val="0000FF"/>
                </a:solidFill>
              </a:rPr>
              <a:t>Yes, unless you think the global       </a:t>
            </a:r>
            <a:endParaRPr lang="en-GB" sz="2000" dirty="0" smtClean="0">
              <a:solidFill>
                <a:srgbClr val="0000FF"/>
              </a:solidFill>
            </a:endParaRPr>
          </a:p>
          <a:p>
            <a:r>
              <a:rPr lang="en-GB" sz="2000" dirty="0" smtClean="0">
                <a:solidFill>
                  <a:srgbClr val="0000FF"/>
                </a:solidFill>
              </a:rPr>
              <a:t>economy </a:t>
            </a:r>
            <a:r>
              <a:rPr lang="en-GB" sz="2000" dirty="0">
                <a:solidFill>
                  <a:srgbClr val="0000FF"/>
                </a:solidFill>
              </a:rPr>
              <a:t>will not recover. </a:t>
            </a:r>
          </a:p>
        </p:txBody>
      </p:sp>
      <p:sp>
        <p:nvSpPr>
          <p:cNvPr id="5" name="TextBox 4"/>
          <p:cNvSpPr txBox="1"/>
          <p:nvPr/>
        </p:nvSpPr>
        <p:spPr>
          <a:xfrm>
            <a:off x="1907704" y="3968327"/>
            <a:ext cx="3896067" cy="1323439"/>
          </a:xfrm>
          <a:prstGeom prst="rect">
            <a:avLst/>
          </a:prstGeom>
          <a:noFill/>
        </p:spPr>
        <p:txBody>
          <a:bodyPr wrap="none" rtlCol="0">
            <a:spAutoFit/>
          </a:bodyPr>
          <a:lstStyle/>
          <a:p>
            <a:r>
              <a:rPr lang="en-GB" sz="2000" dirty="0" smtClean="0">
                <a:solidFill>
                  <a:srgbClr val="0000FF"/>
                </a:solidFill>
              </a:rPr>
              <a:t>The yield was on its low at our</a:t>
            </a:r>
          </a:p>
          <a:p>
            <a:r>
              <a:rPr lang="en-GB" sz="2000" dirty="0" smtClean="0">
                <a:solidFill>
                  <a:srgbClr val="0000FF"/>
                </a:solidFill>
              </a:rPr>
              <a:t>11</a:t>
            </a:r>
            <a:r>
              <a:rPr lang="en-GB" sz="2000" baseline="30000" dirty="0" smtClean="0">
                <a:solidFill>
                  <a:srgbClr val="0000FF"/>
                </a:solidFill>
              </a:rPr>
              <a:t>th</a:t>
            </a:r>
            <a:r>
              <a:rPr lang="en-GB" sz="2000" dirty="0" smtClean="0">
                <a:solidFill>
                  <a:srgbClr val="0000FF"/>
                </a:solidFill>
              </a:rPr>
              <a:t> July Markets Now, so a little </a:t>
            </a:r>
          </a:p>
          <a:p>
            <a:r>
              <a:rPr lang="en-GB" sz="2000" dirty="0" smtClean="0">
                <a:solidFill>
                  <a:srgbClr val="0000FF"/>
                </a:solidFill>
              </a:rPr>
              <a:t>air is escaping but this bubble </a:t>
            </a:r>
          </a:p>
          <a:p>
            <a:r>
              <a:rPr lang="en-GB" sz="2000" dirty="0" smtClean="0">
                <a:solidFill>
                  <a:srgbClr val="0000FF"/>
                </a:solidFill>
              </a:rPr>
              <a:t>has yet to burst</a:t>
            </a:r>
            <a:endParaRPr lang="en-GB" sz="2000" dirty="0">
              <a:solidFill>
                <a:srgbClr val="0000FF"/>
              </a:solidFill>
            </a:endParaRPr>
          </a:p>
        </p:txBody>
      </p:sp>
      <p:cxnSp>
        <p:nvCxnSpPr>
          <p:cNvPr id="7" name="Straight Arrow Connector 6"/>
          <p:cNvCxnSpPr/>
          <p:nvPr/>
        </p:nvCxnSpPr>
        <p:spPr>
          <a:xfrm>
            <a:off x="5436096" y="4869160"/>
            <a:ext cx="3096344" cy="479098"/>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43200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193" y="1556792"/>
            <a:ext cx="8892480" cy="4524315"/>
          </a:xfrm>
          <a:prstGeom prst="rect">
            <a:avLst/>
          </a:prstGeom>
          <a:noFill/>
        </p:spPr>
        <p:txBody>
          <a:bodyPr wrap="square" rtlCol="0">
            <a:spAutoFit/>
          </a:bodyPr>
          <a:lstStyle/>
          <a:p>
            <a:r>
              <a:rPr lang="en-GB" dirty="0" smtClean="0">
                <a:solidFill>
                  <a:srgbClr val="0000FF"/>
                </a:solidFill>
              </a:rPr>
              <a:t>1. Technology and Bio-Technology are the sectors most likely to boom in the next secular bull market.</a:t>
            </a:r>
          </a:p>
          <a:p>
            <a:endParaRPr lang="en-GB" dirty="0">
              <a:solidFill>
                <a:srgbClr val="0000FF"/>
              </a:solidFill>
            </a:endParaRPr>
          </a:p>
          <a:p>
            <a:r>
              <a:rPr lang="en-GB" dirty="0" smtClean="0">
                <a:solidFill>
                  <a:srgbClr val="0000FF"/>
                </a:solidFill>
              </a:rPr>
              <a:t>2. However, many of them are expensive today, although the strongest may be among the last to fall as the next cycle bear market commences.</a:t>
            </a:r>
            <a:endParaRPr lang="en-GB" dirty="0">
              <a:solidFill>
                <a:srgbClr val="0000FF"/>
              </a:solidFill>
            </a:endParaRPr>
          </a:p>
        </p:txBody>
      </p:sp>
    </p:spTree>
    <p:extLst>
      <p:ext uri="{BB962C8B-B14F-4D97-AF65-F5344CB8AC3E}">
        <p14:creationId xmlns:p14="http://schemas.microsoft.com/office/powerpoint/2010/main" val="1009915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268760"/>
            <a:ext cx="8640960" cy="4955203"/>
          </a:xfrm>
          <a:prstGeom prst="rect">
            <a:avLst/>
          </a:prstGeom>
          <a:noFill/>
        </p:spPr>
        <p:txBody>
          <a:bodyPr wrap="square" rtlCol="0">
            <a:spAutoFit/>
          </a:bodyPr>
          <a:lstStyle/>
          <a:p>
            <a:pPr algn="ctr"/>
            <a:r>
              <a:rPr lang="en-GB" sz="3200" dirty="0" smtClean="0">
                <a:solidFill>
                  <a:srgbClr val="0000FF"/>
                </a:solidFill>
              </a:rPr>
              <a:t>Commodities</a:t>
            </a:r>
          </a:p>
          <a:p>
            <a:pPr algn="ctr"/>
            <a:endParaRPr lang="en-GB" sz="2000" dirty="0">
              <a:solidFill>
                <a:srgbClr val="0000FF"/>
              </a:solidFill>
            </a:endParaRPr>
          </a:p>
          <a:p>
            <a:r>
              <a:rPr lang="en-GB" sz="2800" dirty="0" smtClean="0">
                <a:solidFill>
                  <a:srgbClr val="0000FF"/>
                </a:solidFill>
              </a:rPr>
              <a:t>1. The cure for low prices is low prices, as supply declines and demand begins to increase.</a:t>
            </a:r>
          </a:p>
          <a:p>
            <a:endParaRPr lang="en-GB" sz="2000" dirty="0">
              <a:solidFill>
                <a:srgbClr val="0000FF"/>
              </a:solidFill>
            </a:endParaRPr>
          </a:p>
          <a:p>
            <a:r>
              <a:rPr lang="en-GB" sz="2800" dirty="0" smtClean="0">
                <a:solidFill>
                  <a:srgbClr val="0000FF"/>
                </a:solidFill>
              </a:rPr>
              <a:t>2. Contra-cyclical commodities are underowned by investors.</a:t>
            </a:r>
          </a:p>
          <a:p>
            <a:endParaRPr lang="en-GB" sz="2000" dirty="0">
              <a:solidFill>
                <a:srgbClr val="0000FF"/>
              </a:solidFill>
            </a:endParaRPr>
          </a:p>
          <a:p>
            <a:r>
              <a:rPr lang="en-GB" sz="2800" dirty="0" smtClean="0">
                <a:solidFill>
                  <a:srgbClr val="0000FF"/>
                </a:solidFill>
              </a:rPr>
              <a:t>3. Global uncertainty, competitive devaluations and </a:t>
            </a:r>
          </a:p>
          <a:p>
            <a:r>
              <a:rPr lang="en-GB" sz="2800" dirty="0" smtClean="0">
                <a:solidFill>
                  <a:srgbClr val="0000FF"/>
                </a:solidFill>
              </a:rPr>
              <a:t>low interest rates can revive the ‘hard money’ appeal of gold and other precious metals but rising interest</a:t>
            </a:r>
          </a:p>
          <a:p>
            <a:r>
              <a:rPr lang="en-GB" sz="2800" dirty="0" smtClean="0">
                <a:solidFill>
                  <a:srgbClr val="0000FF"/>
                </a:solidFill>
              </a:rPr>
              <a:t>rates and Dollar strength will be headwinds.  </a:t>
            </a:r>
            <a:endParaRPr lang="en-GB" sz="2800" dirty="0">
              <a:solidFill>
                <a:srgbClr val="0000FF"/>
              </a:solidFill>
            </a:endParaRPr>
          </a:p>
        </p:txBody>
      </p:sp>
    </p:spTree>
    <p:extLst>
      <p:ext uri="{BB962C8B-B14F-4D97-AF65-F5344CB8AC3E}">
        <p14:creationId xmlns:p14="http://schemas.microsoft.com/office/powerpoint/2010/main" val="2226137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44824"/>
            <a:ext cx="9144000" cy="1569660"/>
          </a:xfrm>
          <a:prstGeom prst="rect">
            <a:avLst/>
          </a:prstGeom>
          <a:noFill/>
        </p:spPr>
        <p:txBody>
          <a:bodyPr wrap="square" rtlCol="0">
            <a:spAutoFit/>
          </a:bodyPr>
          <a:lstStyle/>
          <a:p>
            <a:pPr algn="ctr"/>
            <a:r>
              <a:rPr lang="en-GB" sz="3200" dirty="0" smtClean="0">
                <a:solidFill>
                  <a:srgbClr val="0000FF"/>
                </a:solidFill>
              </a:rPr>
              <a:t>The last word on the</a:t>
            </a:r>
          </a:p>
          <a:p>
            <a:pPr algn="ctr"/>
            <a:r>
              <a:rPr lang="en-GB" sz="3200" dirty="0" smtClean="0">
                <a:solidFill>
                  <a:srgbClr val="0000FF"/>
                </a:solidFill>
              </a:rPr>
              <a:t>US Presidential Election </a:t>
            </a:r>
          </a:p>
          <a:p>
            <a:pPr algn="ctr"/>
            <a:r>
              <a:rPr lang="en-GB" sz="3200" dirty="0" smtClean="0">
                <a:solidFill>
                  <a:srgbClr val="0000FF"/>
                </a:solidFill>
              </a:rPr>
              <a:t>from New York City</a:t>
            </a:r>
          </a:p>
        </p:txBody>
      </p:sp>
    </p:spTree>
    <p:extLst>
      <p:ext uri="{BB962C8B-B14F-4D97-AF65-F5344CB8AC3E}">
        <p14:creationId xmlns:p14="http://schemas.microsoft.com/office/powerpoint/2010/main" val="3927835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196751"/>
            <a:ext cx="5216108" cy="5616625"/>
          </a:xfrm>
          <a:prstGeom prst="rect">
            <a:avLst/>
          </a:prstGeom>
          <a:noFill/>
        </p:spPr>
      </p:pic>
    </p:spTree>
    <p:extLst>
      <p:ext uri="{BB962C8B-B14F-4D97-AF65-F5344CB8AC3E}">
        <p14:creationId xmlns:p14="http://schemas.microsoft.com/office/powerpoint/2010/main" val="2384444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003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45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5"/>
          <p:cNvSpPr txBox="1">
            <a:spLocks noChangeArrowheads="1"/>
          </p:cNvSpPr>
          <p:nvPr/>
        </p:nvSpPr>
        <p:spPr bwMode="auto">
          <a:xfrm>
            <a:off x="0" y="1557338"/>
            <a:ext cx="9144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defRPr>
            </a:lvl1pPr>
            <a:lvl2pPr marL="742950" indent="-285750">
              <a:defRPr sz="3600">
                <a:solidFill>
                  <a:schemeClr val="tx1"/>
                </a:solidFill>
                <a:latin typeface="Arial" panose="020B0604020202020204" pitchFamily="34" charset="0"/>
              </a:defRPr>
            </a:lvl2pPr>
            <a:lvl3pPr marL="1143000" indent="-228600">
              <a:defRPr sz="3600">
                <a:solidFill>
                  <a:schemeClr val="tx1"/>
                </a:solidFill>
                <a:latin typeface="Arial" panose="020B0604020202020204" pitchFamily="34" charset="0"/>
              </a:defRPr>
            </a:lvl3pPr>
            <a:lvl4pPr marL="1600200" indent="-228600">
              <a:defRPr sz="3600">
                <a:solidFill>
                  <a:schemeClr val="tx1"/>
                </a:solidFill>
                <a:latin typeface="Arial" panose="020B0604020202020204" pitchFamily="34" charset="0"/>
              </a:defRPr>
            </a:lvl4pPr>
            <a:lvl5pPr marL="2057400" indent="-228600">
              <a:defRPr sz="3600">
                <a:solidFill>
                  <a:schemeClr val="tx1"/>
                </a:solidFill>
                <a:latin typeface="Arial" panose="020B0604020202020204" pitchFamily="34" charset="0"/>
              </a:defRPr>
            </a:lvl5pPr>
            <a:lvl6pPr marL="2514600" indent="-228600" eaLnBrk="0" fontAlgn="base" hangingPunct="0">
              <a:spcBef>
                <a:spcPct val="0"/>
              </a:spcBef>
              <a:spcAft>
                <a:spcPct val="0"/>
              </a:spcAft>
              <a:defRPr sz="3600">
                <a:solidFill>
                  <a:schemeClr val="tx1"/>
                </a:solidFill>
                <a:latin typeface="Arial" panose="020B0604020202020204" pitchFamily="34" charset="0"/>
              </a:defRPr>
            </a:lvl6pPr>
            <a:lvl7pPr marL="2971800" indent="-228600" eaLnBrk="0" fontAlgn="base" hangingPunct="0">
              <a:spcBef>
                <a:spcPct val="0"/>
              </a:spcBef>
              <a:spcAft>
                <a:spcPct val="0"/>
              </a:spcAft>
              <a:defRPr sz="3600">
                <a:solidFill>
                  <a:schemeClr val="tx1"/>
                </a:solidFill>
                <a:latin typeface="Arial" panose="020B0604020202020204" pitchFamily="34" charset="0"/>
              </a:defRPr>
            </a:lvl7pPr>
            <a:lvl8pPr marL="3429000" indent="-228600" eaLnBrk="0" fontAlgn="base" hangingPunct="0">
              <a:spcBef>
                <a:spcPct val="0"/>
              </a:spcBef>
              <a:spcAft>
                <a:spcPct val="0"/>
              </a:spcAft>
              <a:defRPr sz="3600">
                <a:solidFill>
                  <a:schemeClr val="tx1"/>
                </a:solidFill>
                <a:latin typeface="Arial" panose="020B0604020202020204" pitchFamily="34" charset="0"/>
              </a:defRPr>
            </a:lvl8pPr>
            <a:lvl9pPr marL="3886200" indent="-228600" eaLnBrk="0" fontAlgn="base" hangingPunct="0">
              <a:spcBef>
                <a:spcPct val="0"/>
              </a:spcBef>
              <a:spcAft>
                <a:spcPct val="0"/>
              </a:spcAft>
              <a:defRPr sz="3600">
                <a:solidFill>
                  <a:schemeClr val="tx1"/>
                </a:solidFill>
                <a:latin typeface="Arial" panose="020B0604020202020204" pitchFamily="34" charset="0"/>
              </a:defRPr>
            </a:lvl9pPr>
          </a:lstStyle>
          <a:p>
            <a:pPr algn="ctr" eaLnBrk="1" hangingPunct="1"/>
            <a:r>
              <a:rPr lang="en-GB" altLang="en-US" sz="2800" dirty="0">
                <a:solidFill>
                  <a:schemeClr val="hlink"/>
                </a:solidFill>
              </a:rPr>
              <a:t>Technical warning signs to watch for among indices</a:t>
            </a:r>
          </a:p>
          <a:p>
            <a:pPr algn="ctr" eaLnBrk="1" hangingPunct="1"/>
            <a:endParaRPr lang="en-GB" altLang="en-US" sz="1000" dirty="0">
              <a:solidFill>
                <a:schemeClr val="hlink"/>
              </a:solidFill>
            </a:endParaRPr>
          </a:p>
          <a:p>
            <a:pPr eaLnBrk="1" hangingPunct="1">
              <a:buFontTx/>
              <a:buChar char="•"/>
            </a:pPr>
            <a:r>
              <a:rPr lang="en-GB" altLang="en-US" sz="2600" dirty="0">
                <a:solidFill>
                  <a:schemeClr val="hlink"/>
                </a:solidFill>
              </a:rPr>
              <a:t> Trend acceleration relative to 200-day moving averages</a:t>
            </a:r>
          </a:p>
          <a:p>
            <a:pPr eaLnBrk="1" hangingPunct="1">
              <a:buFontTx/>
              <a:buChar char="•"/>
            </a:pPr>
            <a:r>
              <a:rPr lang="en-GB" altLang="en-US" sz="2600" dirty="0">
                <a:solidFill>
                  <a:schemeClr val="hlink"/>
                </a:solidFill>
              </a:rPr>
              <a:t> Declining market breadth (fewer shares rising)</a:t>
            </a:r>
          </a:p>
          <a:p>
            <a:pPr eaLnBrk="1" hangingPunct="1">
              <a:buFontTx/>
              <a:buChar char="•"/>
            </a:pPr>
            <a:r>
              <a:rPr lang="en-GB" altLang="en-US" sz="2600" dirty="0">
                <a:solidFill>
                  <a:schemeClr val="hlink"/>
                </a:solidFill>
              </a:rPr>
              <a:t> Failed upside breakouts from trading ranges</a:t>
            </a:r>
          </a:p>
          <a:p>
            <a:pPr eaLnBrk="1" hangingPunct="1">
              <a:buFontTx/>
              <a:buChar char="•"/>
            </a:pPr>
            <a:r>
              <a:rPr lang="en-GB" altLang="en-US" sz="2600" dirty="0">
                <a:solidFill>
                  <a:schemeClr val="hlink"/>
                </a:solidFill>
              </a:rPr>
              <a:t> Loss of uptrend consistency characteristics</a:t>
            </a:r>
          </a:p>
          <a:p>
            <a:pPr eaLnBrk="1" hangingPunct="1">
              <a:buFontTx/>
              <a:buChar char="•"/>
            </a:pPr>
            <a:r>
              <a:rPr lang="en-GB" altLang="en-US" sz="2600" dirty="0">
                <a:solidFill>
                  <a:schemeClr val="hlink"/>
                </a:solidFill>
              </a:rPr>
              <a:t> Churning price action relative to recent trading ranges </a:t>
            </a:r>
          </a:p>
          <a:p>
            <a:pPr eaLnBrk="1" hangingPunct="1">
              <a:buFontTx/>
              <a:buChar char="•"/>
            </a:pPr>
            <a:r>
              <a:rPr lang="en-GB" altLang="en-US" sz="2600" dirty="0">
                <a:solidFill>
                  <a:schemeClr val="hlink"/>
                </a:solidFill>
              </a:rPr>
              <a:t> Breaks of 200-day moving averages</a:t>
            </a:r>
          </a:p>
          <a:p>
            <a:pPr eaLnBrk="1" hangingPunct="1">
              <a:buFontTx/>
              <a:buChar char="•"/>
            </a:pPr>
            <a:r>
              <a:rPr lang="en-GB" altLang="en-US" sz="2600" dirty="0">
                <a:solidFill>
                  <a:schemeClr val="hlink"/>
                </a:solidFill>
              </a:rPr>
              <a:t> Broadening patterns </a:t>
            </a:r>
            <a:r>
              <a:rPr lang="en-GB" altLang="en-US" sz="2600" dirty="0" smtClean="0">
                <a:solidFill>
                  <a:schemeClr val="hlink"/>
                </a:solidFill>
              </a:rPr>
              <a:t>for trading ranges following uptrends</a:t>
            </a:r>
            <a:endParaRPr lang="en-GB" altLang="en-US" sz="2600" dirty="0">
              <a:solidFill>
                <a:schemeClr val="hlink"/>
              </a:solidFill>
            </a:endParaRPr>
          </a:p>
          <a:p>
            <a:pPr eaLnBrk="1" hangingPunct="1">
              <a:buFontTx/>
              <a:buChar char="•"/>
            </a:pPr>
            <a:r>
              <a:rPr lang="en-GB" altLang="en-US" sz="2600" dirty="0">
                <a:solidFill>
                  <a:schemeClr val="hlink"/>
                </a:solidFill>
              </a:rPr>
              <a:t> 200-day moving averages turn downwards</a:t>
            </a:r>
          </a:p>
          <a:p>
            <a:pPr eaLnBrk="1" hangingPunct="1">
              <a:buFontTx/>
              <a:buChar char="•"/>
            </a:pPr>
            <a:r>
              <a:rPr lang="en-GB" altLang="en-US" sz="2600" dirty="0">
                <a:solidFill>
                  <a:schemeClr val="hlink"/>
                </a:solidFill>
              </a:rPr>
              <a:t> Resistance is encountered beneath declining 200-day MAs</a:t>
            </a:r>
          </a:p>
          <a:p>
            <a:pPr eaLnBrk="1" hangingPunct="1">
              <a:buFontTx/>
              <a:buChar char="•"/>
            </a:pPr>
            <a:r>
              <a:rPr lang="en-GB" altLang="en-US" sz="2600" dirty="0">
                <a:solidFill>
                  <a:schemeClr val="hlink"/>
                </a:solidFill>
              </a:rPr>
              <a:t> Previous rising lows are replaced by lower rally highs </a:t>
            </a:r>
          </a:p>
          <a:p>
            <a:pPr eaLnBrk="1" hangingPunct="1">
              <a:buFontTx/>
              <a:buChar char="•"/>
            </a:pPr>
            <a:r>
              <a:rPr lang="en-GB" altLang="en-US" sz="2600" dirty="0">
                <a:solidFill>
                  <a:schemeClr val="hlink"/>
                </a:solidFill>
              </a:rPr>
              <a:t> Indices fall faster than they rose to their highs</a:t>
            </a:r>
          </a:p>
          <a:p>
            <a:pPr eaLnBrk="1" hangingPunct="1">
              <a:buFontTx/>
              <a:buChar char="•"/>
            </a:pPr>
            <a:endParaRPr lang="en-GB" altLang="en-US" sz="2600" dirty="0">
              <a:solidFill>
                <a:schemeClr val="hlink"/>
              </a:solidFill>
            </a:endParaRPr>
          </a:p>
          <a:p>
            <a:pPr eaLnBrk="1" hangingPunct="1">
              <a:buFontTx/>
              <a:buChar char="•"/>
            </a:pPr>
            <a:endParaRPr lang="en-GB" altLang="en-US" sz="2600" dirty="0">
              <a:solidFill>
                <a:schemeClr val="hlink"/>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avidFuller_MarketsNow_18January2016.ppt [Compatibility Mode]" id="{106C249F-F2CC-4E55-92AE-327018A7CB07}" vid="{BCF97A6D-B17A-4FDC-8B34-6E411E41F1E2}"/>
    </a:ext>
  </a:extLst>
</a:theme>
</file>

<file path=docProps/app.xml><?xml version="1.0" encoding="utf-8"?>
<Properties xmlns="http://schemas.openxmlformats.org/officeDocument/2006/extended-properties" xmlns:vt="http://schemas.openxmlformats.org/officeDocument/2006/docPropsVTypes">
  <Template>blank</Template>
  <TotalTime>8368</TotalTime>
  <Words>1746</Words>
  <Application>Microsoft Office PowerPoint</Application>
  <PresentationFormat>On-screen Show (4:3)</PresentationFormat>
  <Paragraphs>287</Paragraphs>
  <Slides>71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71</vt:i4>
      </vt:variant>
    </vt:vector>
  </HeadingPairs>
  <TitlesOfParts>
    <vt:vector size="7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534</cp:revision>
  <dcterms:created xsi:type="dcterms:W3CDTF">2016-04-02T13:42:26Z</dcterms:created>
  <dcterms:modified xsi:type="dcterms:W3CDTF">2017-01-17T22:02:07Z</dcterms:modified>
</cp:coreProperties>
</file>