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806" r:id="rId2"/>
    <p:sldId id="848" r:id="rId3"/>
    <p:sldId id="855" r:id="rId4"/>
    <p:sldId id="807" r:id="rId5"/>
    <p:sldId id="808" r:id="rId6"/>
    <p:sldId id="849" r:id="rId7"/>
    <p:sldId id="851" r:id="rId8"/>
    <p:sldId id="850" r:id="rId9"/>
    <p:sldId id="853" r:id="rId10"/>
    <p:sldId id="854" r:id="rId11"/>
    <p:sldId id="852" r:id="rId12"/>
    <p:sldId id="866" r:id="rId13"/>
    <p:sldId id="856" r:id="rId14"/>
    <p:sldId id="859" r:id="rId15"/>
    <p:sldId id="857" r:id="rId16"/>
    <p:sldId id="861" r:id="rId17"/>
    <p:sldId id="858" r:id="rId18"/>
    <p:sldId id="860" r:id="rId19"/>
    <p:sldId id="862" r:id="rId20"/>
    <p:sldId id="863" r:id="rId21"/>
    <p:sldId id="864" r:id="rId22"/>
    <p:sldId id="865" r:id="rId23"/>
    <p:sldId id="867" r:id="rId24"/>
    <p:sldId id="868" r:id="rId25"/>
    <p:sldId id="871" r:id="rId26"/>
    <p:sldId id="872" r:id="rId27"/>
    <p:sldId id="816" r:id="rId28"/>
    <p:sldId id="869" r:id="rId29"/>
    <p:sldId id="870" r:id="rId30"/>
    <p:sldId id="873" r:id="rId31"/>
    <p:sldId id="874" r:id="rId32"/>
    <p:sldId id="875" r:id="rId33"/>
    <p:sldId id="876" r:id="rId34"/>
    <p:sldId id="843" r:id="rId35"/>
    <p:sldId id="877" r:id="rId36"/>
    <p:sldId id="878" r:id="rId37"/>
    <p:sldId id="354" r:id="rId38"/>
  </p:sldIdLst>
  <p:sldSz cx="9144000" cy="6858000" type="screen4x3"/>
  <p:notesSz cx="6858000" cy="9144000"/>
  <p:defaultTextStyle>
    <a:defPPr>
      <a:defRPr lang="en-US"/>
    </a:defPPr>
    <a:lvl1pPr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5pPr>
    <a:lvl6pPr marL="2286000" algn="l" defTabSz="914400" rtl="0" eaLnBrk="1" latinLnBrk="0" hangingPunct="1">
      <a:defRPr sz="3600" kern="1200">
        <a:solidFill>
          <a:schemeClr val="tx1"/>
        </a:solidFill>
        <a:latin typeface="Arial" panose="020B0604020202020204" pitchFamily="34" charset="0"/>
        <a:ea typeface="+mn-ea"/>
        <a:cs typeface="+mn-cs"/>
      </a:defRPr>
    </a:lvl6pPr>
    <a:lvl7pPr marL="2743200" algn="l" defTabSz="914400" rtl="0" eaLnBrk="1" latinLnBrk="0" hangingPunct="1">
      <a:defRPr sz="3600" kern="1200">
        <a:solidFill>
          <a:schemeClr val="tx1"/>
        </a:solidFill>
        <a:latin typeface="Arial" panose="020B0604020202020204" pitchFamily="34" charset="0"/>
        <a:ea typeface="+mn-ea"/>
        <a:cs typeface="+mn-cs"/>
      </a:defRPr>
    </a:lvl7pPr>
    <a:lvl8pPr marL="3200400" algn="l" defTabSz="914400" rtl="0" eaLnBrk="1" latinLnBrk="0" hangingPunct="1">
      <a:defRPr sz="3600" kern="1200">
        <a:solidFill>
          <a:schemeClr val="tx1"/>
        </a:solidFill>
        <a:latin typeface="Arial" panose="020B0604020202020204" pitchFamily="34" charset="0"/>
        <a:ea typeface="+mn-ea"/>
        <a:cs typeface="+mn-cs"/>
      </a:defRPr>
    </a:lvl8pPr>
    <a:lvl9pPr marL="3657600" algn="l" defTabSz="914400" rtl="0" eaLnBrk="1" latinLnBrk="0" hangingPunct="1">
      <a:defRPr sz="3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0"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FF33CC"/>
    <a:srgbClr val="FF0000"/>
    <a:srgbClr val="009900"/>
    <a:srgbClr val="FFCC00"/>
    <a:srgbClr val="FFFF00"/>
    <a:srgbClr val="34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5" autoAdjust="0"/>
    <p:restoredTop sz="94586" autoAdjust="0"/>
  </p:normalViewPr>
  <p:slideViewPr>
    <p:cSldViewPr>
      <p:cViewPr varScale="1">
        <p:scale>
          <a:sx n="133" d="100"/>
          <a:sy n="133" d="100"/>
        </p:scale>
        <p:origin x="726" y="1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5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5079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5619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6595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1111250"/>
          </a:xfrm>
          <a:prstGeom prst="rect">
            <a:avLst/>
          </a:prstGeom>
          <a:solidFill>
            <a:srgbClr val="3433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800" dirty="0"/>
          </a:p>
        </p:txBody>
      </p:sp>
      <p:cxnSp>
        <p:nvCxnSpPr>
          <p:cNvPr id="8" name="Straight Connector 7"/>
          <p:cNvCxnSpPr/>
          <p:nvPr userDrawn="1"/>
        </p:nvCxnSpPr>
        <p:spPr>
          <a:xfrm>
            <a:off x="0" y="1025525"/>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2"/>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411413" y="-25400"/>
            <a:ext cx="4211637"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56792"/>
            <a:ext cx="9144000" cy="5139869"/>
          </a:xfrm>
          <a:prstGeom prst="rect">
            <a:avLst/>
          </a:prstGeom>
          <a:noFill/>
        </p:spPr>
        <p:txBody>
          <a:bodyPr wrap="square" rtlCol="0">
            <a:spAutoFit/>
          </a:bodyPr>
          <a:lstStyle/>
          <a:p>
            <a:pPr algn="ctr"/>
            <a:r>
              <a:rPr lang="en-GB" dirty="0" smtClean="0">
                <a:solidFill>
                  <a:srgbClr val="0000FF"/>
                </a:solidFill>
              </a:rPr>
              <a:t>Is This the Beginning of the End,</a:t>
            </a:r>
          </a:p>
          <a:p>
            <a:pPr algn="ctr"/>
            <a:r>
              <a:rPr lang="en-GB" dirty="0" smtClean="0">
                <a:solidFill>
                  <a:srgbClr val="0000FF"/>
                </a:solidFill>
              </a:rPr>
              <a:t>Or the End of the Beginning</a:t>
            </a:r>
          </a:p>
          <a:p>
            <a:pPr algn="ctr"/>
            <a:r>
              <a:rPr lang="en-GB" dirty="0" smtClean="0">
                <a:solidFill>
                  <a:srgbClr val="0000FF"/>
                </a:solidFill>
              </a:rPr>
              <a:t>For Global Investors?</a:t>
            </a:r>
          </a:p>
          <a:p>
            <a:pPr algn="ctr"/>
            <a:endParaRPr lang="en-GB" sz="1200" dirty="0">
              <a:solidFill>
                <a:srgbClr val="0000FF"/>
              </a:solidFill>
            </a:endParaRPr>
          </a:p>
          <a:p>
            <a:pPr algn="ctr"/>
            <a:r>
              <a:rPr lang="en-GB" sz="2800" dirty="0" smtClean="0">
                <a:solidFill>
                  <a:srgbClr val="0000FF"/>
                </a:solidFill>
              </a:rPr>
              <a:t>October 10</a:t>
            </a:r>
            <a:r>
              <a:rPr lang="en-GB" sz="2800" baseline="30000" dirty="0" smtClean="0">
                <a:solidFill>
                  <a:srgbClr val="0000FF"/>
                </a:solidFill>
              </a:rPr>
              <a:t>th</a:t>
            </a:r>
            <a:r>
              <a:rPr lang="en-GB" sz="2800" dirty="0" smtClean="0">
                <a:solidFill>
                  <a:srgbClr val="0000FF"/>
                </a:solidFill>
              </a:rPr>
              <a:t> 2016</a:t>
            </a:r>
            <a:endParaRPr lang="en-GB" dirty="0">
              <a:solidFill>
                <a:srgbClr val="0000FF"/>
              </a:solidFill>
            </a:endParaRPr>
          </a:p>
          <a:p>
            <a:pPr algn="ctr"/>
            <a:endParaRPr lang="en-GB" sz="1200" dirty="0">
              <a:solidFill>
                <a:srgbClr val="0000FF"/>
              </a:solidFill>
            </a:endParaRPr>
          </a:p>
          <a:p>
            <a:pPr algn="ctr"/>
            <a:r>
              <a:rPr lang="en-GB" sz="2800" dirty="0" smtClean="0">
                <a:solidFill>
                  <a:srgbClr val="0000FF"/>
                </a:solidFill>
              </a:rPr>
              <a:t>By David Fuller</a:t>
            </a:r>
          </a:p>
          <a:p>
            <a:pPr algn="ctr"/>
            <a:r>
              <a:rPr lang="en-GB" sz="2800" dirty="0" smtClean="0">
                <a:solidFill>
                  <a:srgbClr val="0000FF"/>
                </a:solidFill>
              </a:rPr>
              <a:t>fullertreacymoney.com</a:t>
            </a:r>
          </a:p>
          <a:p>
            <a:pPr algn="ctr"/>
            <a:endParaRPr lang="en-GB" sz="2800" dirty="0">
              <a:solidFill>
                <a:srgbClr val="0000FF"/>
              </a:solidFill>
            </a:endParaRPr>
          </a:p>
          <a:p>
            <a:pPr algn="ctr"/>
            <a:r>
              <a:rPr lang="en-GB" sz="2800" dirty="0" smtClean="0">
                <a:solidFill>
                  <a:srgbClr val="0000FF"/>
                </a:solidFill>
              </a:rPr>
              <a:t>The Caledonian Club – 9 Halkin Street</a:t>
            </a:r>
          </a:p>
          <a:p>
            <a:pPr algn="ctr"/>
            <a:r>
              <a:rPr lang="en-GB" sz="2800" dirty="0" smtClean="0">
                <a:solidFill>
                  <a:srgbClr val="0000FF"/>
                </a:solidFill>
              </a:rPr>
              <a:t>London SW1Y 4LH, UK</a:t>
            </a:r>
          </a:p>
          <a:p>
            <a:pPr algn="ctr"/>
            <a:endParaRPr lang="en-GB" sz="2800" dirty="0">
              <a:solidFill>
                <a:srgbClr val="0000FF"/>
              </a:solidFill>
            </a:endParaRPr>
          </a:p>
        </p:txBody>
      </p:sp>
    </p:spTree>
    <p:extLst>
      <p:ext uri="{BB962C8B-B14F-4D97-AF65-F5344CB8AC3E}">
        <p14:creationId xmlns:p14="http://schemas.microsoft.com/office/powerpoint/2010/main" val="1635396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5-10-12-13-24-0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844824"/>
            <a:ext cx="6624736" cy="4824536"/>
          </a:xfrm>
          <a:prstGeom prst="rect">
            <a:avLst/>
          </a:prstGeom>
          <a:noFill/>
          <a:ln>
            <a:noFill/>
          </a:ln>
        </p:spPr>
      </p:pic>
      <p:sp>
        <p:nvSpPr>
          <p:cNvPr id="3" name="TextBox 2"/>
          <p:cNvSpPr txBox="1"/>
          <p:nvPr/>
        </p:nvSpPr>
        <p:spPr>
          <a:xfrm>
            <a:off x="2411760" y="1196752"/>
            <a:ext cx="4546309" cy="523220"/>
          </a:xfrm>
          <a:prstGeom prst="rect">
            <a:avLst/>
          </a:prstGeom>
          <a:noFill/>
        </p:spPr>
        <p:txBody>
          <a:bodyPr wrap="none" rtlCol="0">
            <a:spAutoFit/>
          </a:bodyPr>
          <a:lstStyle/>
          <a:p>
            <a:r>
              <a:rPr lang="en-GB" sz="2800" dirty="0" smtClean="0">
                <a:solidFill>
                  <a:srgbClr val="0000FF"/>
                </a:solidFill>
              </a:rPr>
              <a:t>Well, it’s somewhat like this</a:t>
            </a:r>
            <a:endParaRPr lang="en-GB" sz="2800" dirty="0">
              <a:solidFill>
                <a:srgbClr val="0000FF"/>
              </a:solidFill>
            </a:endParaRPr>
          </a:p>
        </p:txBody>
      </p:sp>
    </p:spTree>
    <p:extLst>
      <p:ext uri="{BB962C8B-B14F-4D97-AF65-F5344CB8AC3E}">
        <p14:creationId xmlns:p14="http://schemas.microsoft.com/office/powerpoint/2010/main" val="2988071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451" y="1595021"/>
            <a:ext cx="9036496" cy="5262979"/>
          </a:xfrm>
          <a:prstGeom prst="rect">
            <a:avLst/>
          </a:prstGeom>
          <a:noFill/>
        </p:spPr>
        <p:txBody>
          <a:bodyPr wrap="square" rtlCol="0">
            <a:spAutoFit/>
          </a:bodyPr>
          <a:lstStyle/>
          <a:p>
            <a:r>
              <a:rPr lang="en-GB" sz="2800" dirty="0" smtClean="0">
                <a:solidFill>
                  <a:srgbClr val="0000FF"/>
                </a:solidFill>
              </a:rPr>
              <a:t>1. Investors were often terrified during nearly eight years of this bull trend – now they are more confident.</a:t>
            </a:r>
          </a:p>
          <a:p>
            <a:r>
              <a:rPr lang="en-GB" sz="2800" dirty="0" smtClean="0">
                <a:solidFill>
                  <a:srgbClr val="0000FF"/>
                </a:solidFill>
              </a:rPr>
              <a:t>2. The UK and most other leading stock markets will be affected by Wall Street, which is somewhat expensive.</a:t>
            </a:r>
          </a:p>
          <a:p>
            <a:r>
              <a:rPr lang="en-GB" sz="2800" dirty="0" smtClean="0">
                <a:solidFill>
                  <a:srgbClr val="0000FF"/>
                </a:solidFill>
              </a:rPr>
              <a:t>3. A US rate hike in Dec increases the probability of a stronger US$, which would not help corporate profits.</a:t>
            </a:r>
          </a:p>
          <a:p>
            <a:r>
              <a:rPr lang="en-GB" sz="2800" dirty="0" smtClean="0">
                <a:solidFill>
                  <a:srgbClr val="0000FF"/>
                </a:solidFill>
              </a:rPr>
              <a:t>4. However, seasonal factors improve next month.</a:t>
            </a:r>
          </a:p>
          <a:p>
            <a:r>
              <a:rPr lang="en-GB" sz="2800" dirty="0" smtClean="0">
                <a:solidFill>
                  <a:srgbClr val="0000FF"/>
                </a:solidFill>
              </a:rPr>
              <a:t>5. Presidential elections (Clinton I assume</a:t>
            </a:r>
            <a:r>
              <a:rPr lang="en-GB" sz="2800" dirty="0">
                <a:solidFill>
                  <a:srgbClr val="0000FF"/>
                </a:solidFill>
              </a:rPr>
              <a:t>) </a:t>
            </a:r>
            <a:r>
              <a:rPr lang="en-GB" sz="2800" dirty="0" smtClean="0">
                <a:solidFill>
                  <a:srgbClr val="0000FF"/>
                </a:solidFill>
              </a:rPr>
              <a:t>are usually </a:t>
            </a:r>
            <a:r>
              <a:rPr lang="en-GB" sz="2800" dirty="0">
                <a:solidFill>
                  <a:srgbClr val="0000FF"/>
                </a:solidFill>
              </a:rPr>
              <a:t>followed </a:t>
            </a:r>
            <a:r>
              <a:rPr lang="en-GB" sz="2800" dirty="0" smtClean="0">
                <a:solidFill>
                  <a:srgbClr val="0000FF"/>
                </a:solidFill>
              </a:rPr>
              <a:t>by at least a relief rally as uncertainty ends.</a:t>
            </a:r>
          </a:p>
          <a:p>
            <a:r>
              <a:rPr lang="en-GB" sz="2800" dirty="0" smtClean="0">
                <a:solidFill>
                  <a:srgbClr val="0000FF"/>
                </a:solidFill>
              </a:rPr>
              <a:t>6. Recession risks during the next three to four years will produce some cyclical bear markets.</a:t>
            </a:r>
          </a:p>
          <a:p>
            <a:r>
              <a:rPr lang="en-GB" sz="2800" dirty="0" smtClean="0">
                <a:solidFill>
                  <a:srgbClr val="0000FF"/>
                </a:solidFill>
              </a:rPr>
              <a:t>7. Thereafter, we should enjoy a secular bull market.</a:t>
            </a:r>
            <a:endParaRPr lang="en-GB" sz="2800" dirty="0">
              <a:solidFill>
                <a:srgbClr val="0000FF"/>
              </a:solidFill>
            </a:endParaRPr>
          </a:p>
        </p:txBody>
      </p:sp>
      <p:sp>
        <p:nvSpPr>
          <p:cNvPr id="6" name="TextBox 5"/>
          <p:cNvSpPr txBox="1"/>
          <p:nvPr/>
        </p:nvSpPr>
        <p:spPr>
          <a:xfrm>
            <a:off x="1835696" y="1124744"/>
            <a:ext cx="5184576" cy="584775"/>
          </a:xfrm>
          <a:prstGeom prst="rect">
            <a:avLst/>
          </a:prstGeom>
          <a:noFill/>
        </p:spPr>
        <p:txBody>
          <a:bodyPr wrap="square" rtlCol="0">
            <a:spAutoFit/>
          </a:bodyPr>
          <a:lstStyle/>
          <a:p>
            <a:r>
              <a:rPr lang="en-GB" sz="3200" dirty="0" smtClean="0">
                <a:solidFill>
                  <a:srgbClr val="0000FF"/>
                </a:solidFill>
              </a:rPr>
              <a:t>Some trade-offs to consider</a:t>
            </a:r>
            <a:endParaRPr lang="en-GB" sz="3200" dirty="0">
              <a:solidFill>
                <a:srgbClr val="0000FF"/>
              </a:solidFill>
            </a:endParaRPr>
          </a:p>
        </p:txBody>
      </p:sp>
    </p:spTree>
    <p:extLst>
      <p:ext uri="{BB962C8B-B14F-4D97-AF65-F5344CB8AC3E}">
        <p14:creationId xmlns:p14="http://schemas.microsoft.com/office/powerpoint/2010/main" val="385547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9" y="1731461"/>
            <a:ext cx="9144000" cy="4832092"/>
          </a:xfrm>
          <a:prstGeom prst="rect">
            <a:avLst/>
          </a:prstGeom>
          <a:noFill/>
        </p:spPr>
        <p:txBody>
          <a:bodyPr wrap="square" rtlCol="0">
            <a:spAutoFit/>
          </a:bodyPr>
          <a:lstStyle/>
          <a:p>
            <a:r>
              <a:rPr lang="en-GB" sz="2800" dirty="0" smtClean="0">
                <a:solidFill>
                  <a:srgbClr val="0000FF"/>
                </a:solidFill>
              </a:rPr>
              <a:t>1. This is not a global repeat of 2008.</a:t>
            </a:r>
          </a:p>
          <a:p>
            <a:r>
              <a:rPr lang="en-GB" sz="2800" dirty="0" smtClean="0">
                <a:solidFill>
                  <a:srgbClr val="0000FF"/>
                </a:solidFill>
              </a:rPr>
              <a:t>2. The UK is susceptible to a medium-term recession.</a:t>
            </a:r>
          </a:p>
          <a:p>
            <a:r>
              <a:rPr lang="en-GB" sz="2800" dirty="0" smtClean="0">
                <a:solidFill>
                  <a:srgbClr val="0000FF"/>
                </a:solidFill>
              </a:rPr>
              <a:t>3. Free-floating Sterling will cushion UK economic risk.</a:t>
            </a:r>
          </a:p>
          <a:p>
            <a:r>
              <a:rPr lang="en-GB" sz="2800" dirty="0" smtClean="0">
                <a:solidFill>
                  <a:srgbClr val="0000FF"/>
                </a:solidFill>
              </a:rPr>
              <a:t>4. Good governance led by a new PM is now required.</a:t>
            </a:r>
          </a:p>
          <a:p>
            <a:r>
              <a:rPr lang="en-GB" sz="2800" dirty="0" smtClean="0">
                <a:solidFill>
                  <a:srgbClr val="0000FF"/>
                </a:solidFill>
              </a:rPr>
              <a:t>5. UK consensus: love Europe but not the EU.</a:t>
            </a:r>
          </a:p>
          <a:p>
            <a:r>
              <a:rPr lang="en-GB" sz="2800" dirty="0" smtClean="0">
                <a:solidFill>
                  <a:srgbClr val="0000FF"/>
                </a:solidFill>
              </a:rPr>
              <a:t>6. EU citizens working in the UK are welcome to remain.</a:t>
            </a:r>
          </a:p>
          <a:p>
            <a:r>
              <a:rPr lang="en-GB" sz="2800" dirty="0" smtClean="0">
                <a:solidFill>
                  <a:srgbClr val="0000FF"/>
                </a:solidFill>
              </a:rPr>
              <a:t>7. UK welcomes immigration but will control the process.</a:t>
            </a:r>
          </a:p>
          <a:p>
            <a:r>
              <a:rPr lang="en-GB" sz="2800" dirty="0" smtClean="0">
                <a:solidFill>
                  <a:srgbClr val="0000FF"/>
                </a:solidFill>
              </a:rPr>
              <a:t>8. Brexit will enable the UK to be more international. </a:t>
            </a:r>
          </a:p>
          <a:p>
            <a:r>
              <a:rPr lang="en-GB" sz="2800" dirty="0" smtClean="0">
                <a:solidFill>
                  <a:srgbClr val="0000FF"/>
                </a:solidFill>
              </a:rPr>
              <a:t>9. Brexit has shone a new light on the EU’s deficiencies.</a:t>
            </a:r>
          </a:p>
          <a:p>
            <a:r>
              <a:rPr lang="en-GB" sz="2800" dirty="0" smtClean="0">
                <a:solidFill>
                  <a:srgbClr val="0000FF"/>
                </a:solidFill>
              </a:rPr>
              <a:t>10. </a:t>
            </a:r>
            <a:r>
              <a:rPr lang="en-GB" sz="2800" dirty="0">
                <a:solidFill>
                  <a:srgbClr val="0000FF"/>
                </a:solidFill>
              </a:rPr>
              <a:t>UK </a:t>
            </a:r>
            <a:r>
              <a:rPr lang="en-GB" sz="2800" dirty="0" smtClean="0">
                <a:solidFill>
                  <a:srgbClr val="0000FF"/>
                </a:solidFill>
              </a:rPr>
              <a:t>Brexit negotiations will resemble the Grand National and the EU would be wise to lower the fences.</a:t>
            </a:r>
            <a:endParaRPr lang="en-GB" sz="2800" dirty="0">
              <a:solidFill>
                <a:srgbClr val="0000FF"/>
              </a:solidFill>
            </a:endParaRPr>
          </a:p>
        </p:txBody>
      </p:sp>
      <p:sp>
        <p:nvSpPr>
          <p:cNvPr id="3" name="TextBox 2"/>
          <p:cNvSpPr txBox="1"/>
          <p:nvPr/>
        </p:nvSpPr>
        <p:spPr>
          <a:xfrm>
            <a:off x="0" y="1124744"/>
            <a:ext cx="9144000" cy="584775"/>
          </a:xfrm>
          <a:prstGeom prst="rect">
            <a:avLst/>
          </a:prstGeom>
          <a:noFill/>
        </p:spPr>
        <p:txBody>
          <a:bodyPr wrap="square" rtlCol="0">
            <a:spAutoFit/>
          </a:bodyPr>
          <a:lstStyle/>
          <a:p>
            <a:pPr algn="ctr"/>
            <a:r>
              <a:rPr lang="en-GB" sz="3200" dirty="0" smtClean="0">
                <a:solidFill>
                  <a:srgbClr val="0000FF"/>
                </a:solidFill>
              </a:rPr>
              <a:t>Post-Brexit Probabilities</a:t>
            </a:r>
            <a:endParaRPr lang="en-GB" sz="3200" dirty="0">
              <a:solidFill>
                <a:srgbClr val="0000FF"/>
              </a:solidFill>
            </a:endParaRPr>
          </a:p>
        </p:txBody>
      </p:sp>
      <p:sp>
        <p:nvSpPr>
          <p:cNvPr id="4" name="TextBox 3"/>
          <p:cNvSpPr txBox="1"/>
          <p:nvPr/>
        </p:nvSpPr>
        <p:spPr>
          <a:xfrm rot="20424916">
            <a:off x="6952106" y="1347061"/>
            <a:ext cx="1789464" cy="707886"/>
          </a:xfrm>
          <a:prstGeom prst="rect">
            <a:avLst/>
          </a:prstGeom>
          <a:noFill/>
        </p:spPr>
        <p:txBody>
          <a:bodyPr wrap="none" rtlCol="0">
            <a:spAutoFit/>
          </a:bodyPr>
          <a:lstStyle/>
          <a:p>
            <a:r>
              <a:rPr lang="en-GB" sz="2000" dirty="0" smtClean="0">
                <a:solidFill>
                  <a:srgbClr val="FF0000"/>
                </a:solidFill>
              </a:rPr>
              <a:t>From 11</a:t>
            </a:r>
            <a:r>
              <a:rPr lang="en-GB" sz="2000" baseline="30000" dirty="0" smtClean="0">
                <a:solidFill>
                  <a:srgbClr val="FF0000"/>
                </a:solidFill>
              </a:rPr>
              <a:t>th</a:t>
            </a:r>
            <a:r>
              <a:rPr lang="en-GB" sz="2000" dirty="0" smtClean="0">
                <a:solidFill>
                  <a:srgbClr val="FF0000"/>
                </a:solidFill>
              </a:rPr>
              <a:t> July</a:t>
            </a:r>
          </a:p>
          <a:p>
            <a:r>
              <a:rPr lang="en-GB" sz="2000" dirty="0" smtClean="0">
                <a:solidFill>
                  <a:srgbClr val="FF0000"/>
                </a:solidFill>
              </a:rPr>
              <a:t>Markets Now</a:t>
            </a:r>
            <a:endParaRPr lang="en-GB" sz="2000" dirty="0">
              <a:solidFill>
                <a:srgbClr val="FF0000"/>
              </a:solidFill>
            </a:endParaRPr>
          </a:p>
        </p:txBody>
      </p:sp>
    </p:spTree>
    <p:extLst>
      <p:ext uri="{BB962C8B-B14F-4D97-AF65-F5344CB8AC3E}">
        <p14:creationId xmlns:p14="http://schemas.microsoft.com/office/powerpoint/2010/main" val="593673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44824"/>
            <a:ext cx="9144000" cy="4031873"/>
          </a:xfrm>
          <a:prstGeom prst="rect">
            <a:avLst/>
          </a:prstGeom>
          <a:noFill/>
        </p:spPr>
        <p:txBody>
          <a:bodyPr wrap="square" rtlCol="0">
            <a:spAutoFit/>
          </a:bodyPr>
          <a:lstStyle/>
          <a:p>
            <a:r>
              <a:rPr lang="en-GB" sz="3200" dirty="0" smtClean="0">
                <a:solidFill>
                  <a:srgbClr val="0000FF"/>
                </a:solidFill>
              </a:rPr>
              <a:t>“Social democracy and capitalism both need hitting over the head from time to time. It detoxifies them of bureaucracy, monopoly and cronyism. Britain is experiencing such a time. It</a:t>
            </a:r>
          </a:p>
          <a:p>
            <a:r>
              <a:rPr lang="en-GB" sz="3200" dirty="0" smtClean="0">
                <a:solidFill>
                  <a:srgbClr val="0000FF"/>
                </a:solidFill>
              </a:rPr>
              <a:t>Should do us no end of good.”</a:t>
            </a:r>
          </a:p>
          <a:p>
            <a:endParaRPr lang="en-GB" sz="3200" dirty="0">
              <a:solidFill>
                <a:srgbClr val="0000FF"/>
              </a:solidFill>
            </a:endParaRPr>
          </a:p>
          <a:p>
            <a:r>
              <a:rPr lang="en-GB" sz="3200" i="1" dirty="0" smtClean="0">
                <a:solidFill>
                  <a:srgbClr val="0000FF"/>
                </a:solidFill>
              </a:rPr>
              <a:t>Simon Jenkins, EU </a:t>
            </a:r>
            <a:r>
              <a:rPr lang="en-GB" sz="3200" i="1" dirty="0">
                <a:solidFill>
                  <a:srgbClr val="0000FF"/>
                </a:solidFill>
              </a:rPr>
              <a:t>R</a:t>
            </a:r>
            <a:r>
              <a:rPr lang="en-GB" sz="3200" i="1" dirty="0" smtClean="0">
                <a:solidFill>
                  <a:srgbClr val="0000FF"/>
                </a:solidFill>
              </a:rPr>
              <a:t>eferendum Opinion for The Guardian</a:t>
            </a:r>
            <a:endParaRPr lang="en-GB" sz="3200" i="1" dirty="0">
              <a:solidFill>
                <a:srgbClr val="0000FF"/>
              </a:solidFill>
            </a:endParaRPr>
          </a:p>
        </p:txBody>
      </p:sp>
    </p:spTree>
    <p:extLst>
      <p:ext uri="{BB962C8B-B14F-4D97-AF65-F5344CB8AC3E}">
        <p14:creationId xmlns:p14="http://schemas.microsoft.com/office/powerpoint/2010/main" val="3776586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980728"/>
            <a:ext cx="8813566" cy="5693866"/>
          </a:xfrm>
          <a:prstGeom prst="rect">
            <a:avLst/>
          </a:prstGeom>
        </p:spPr>
        <p:txBody>
          <a:bodyPr wrap="square">
            <a:spAutoFit/>
          </a:bodyPr>
          <a:lstStyle/>
          <a:p>
            <a:r>
              <a:rPr lang="en-GB" sz="2800" dirty="0">
                <a:solidFill>
                  <a:srgbClr val="0000FF"/>
                </a:solidFill>
              </a:rPr>
              <a:t> </a:t>
            </a:r>
          </a:p>
          <a:p>
            <a:r>
              <a:rPr lang="en-GB" sz="2800" dirty="0" smtClean="0">
                <a:solidFill>
                  <a:srgbClr val="0000FF"/>
                </a:solidFill>
              </a:rPr>
              <a:t>“I </a:t>
            </a:r>
            <a:r>
              <a:rPr lang="en-GB" sz="2800" dirty="0">
                <a:solidFill>
                  <a:srgbClr val="0000FF"/>
                </a:solidFill>
              </a:rPr>
              <a:t>agree that the intransigent and punishing approach emerging from the EU is actually a blessing for the UK. A rapid 'hard Brexit', in much less than 2 years, may actually be the BEST scenario for our country. Yes there will be losers, and they will kick and scream, but there will be winners too (who will be quieter). In the mid-term I think it likely the winners from Brexit will out-number the losers and we will have a better society too</a:t>
            </a:r>
            <a:r>
              <a:rPr lang="en-GB" sz="2800" dirty="0" smtClean="0">
                <a:solidFill>
                  <a:srgbClr val="0000FF"/>
                </a:solidFill>
              </a:rPr>
              <a:t>.”</a:t>
            </a:r>
          </a:p>
          <a:p>
            <a:endParaRPr lang="en-GB" sz="2800" dirty="0">
              <a:solidFill>
                <a:srgbClr val="0000FF"/>
              </a:solidFill>
            </a:endParaRPr>
          </a:p>
          <a:p>
            <a:r>
              <a:rPr lang="en-GB" sz="2800" dirty="0">
                <a:solidFill>
                  <a:srgbClr val="0000FF"/>
                </a:solidFill>
              </a:rPr>
              <a:t>David Brown 08/10/2016 13:28</a:t>
            </a:r>
          </a:p>
          <a:p>
            <a:r>
              <a:rPr lang="en-GB" sz="2800" dirty="0" smtClean="0">
                <a:solidFill>
                  <a:srgbClr val="0000FF"/>
                </a:solidFill>
              </a:rPr>
              <a:t>(from Comment of the Day)</a:t>
            </a:r>
            <a:endParaRPr lang="en-GB" sz="2800" dirty="0">
              <a:solidFill>
                <a:srgbClr val="0000FF"/>
              </a:solidFill>
            </a:endParaRPr>
          </a:p>
        </p:txBody>
      </p:sp>
    </p:spTree>
    <p:extLst>
      <p:ext uri="{BB962C8B-B14F-4D97-AF65-F5344CB8AC3E}">
        <p14:creationId xmlns:p14="http://schemas.microsoft.com/office/powerpoint/2010/main" val="1252507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9512" y="1356180"/>
            <a:ext cx="8856984" cy="5525457"/>
          </a:xfrm>
          <a:prstGeom prst="rect">
            <a:avLst/>
          </a:prstGeom>
        </p:spPr>
      </p:pic>
    </p:spTree>
    <p:extLst>
      <p:ext uri="{BB962C8B-B14F-4D97-AF65-F5344CB8AC3E}">
        <p14:creationId xmlns:p14="http://schemas.microsoft.com/office/powerpoint/2010/main" val="3157260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6712"/>
            <a:ext cx="9144000" cy="5103628"/>
          </a:xfrm>
          <a:prstGeom prst="rect">
            <a:avLst/>
          </a:prstGeom>
        </p:spPr>
      </p:pic>
      <p:sp>
        <p:nvSpPr>
          <p:cNvPr id="3" name="TextBox 2"/>
          <p:cNvSpPr txBox="1"/>
          <p:nvPr/>
        </p:nvSpPr>
        <p:spPr>
          <a:xfrm>
            <a:off x="4571999" y="1124744"/>
            <a:ext cx="4069977" cy="1169551"/>
          </a:xfrm>
          <a:prstGeom prst="rect">
            <a:avLst/>
          </a:prstGeom>
          <a:noFill/>
        </p:spPr>
        <p:txBody>
          <a:bodyPr wrap="square" rtlCol="0">
            <a:spAutoFit/>
          </a:bodyPr>
          <a:lstStyle/>
          <a:p>
            <a:r>
              <a:rPr lang="en-GB" sz="2000" dirty="0" smtClean="0">
                <a:solidFill>
                  <a:srgbClr val="0000FF"/>
                </a:solidFill>
              </a:rPr>
              <a:t>US 10Yr Treasury Bond Yield</a:t>
            </a:r>
          </a:p>
          <a:p>
            <a:endParaRPr lang="en-GB" sz="1000" dirty="0" smtClean="0">
              <a:solidFill>
                <a:srgbClr val="0000FF"/>
              </a:solidFill>
            </a:endParaRPr>
          </a:p>
          <a:p>
            <a:r>
              <a:rPr lang="en-GB" sz="2000" dirty="0" smtClean="0">
                <a:solidFill>
                  <a:srgbClr val="0000FF"/>
                </a:solidFill>
              </a:rPr>
              <a:t>Are long-dated government bonds</a:t>
            </a:r>
          </a:p>
          <a:p>
            <a:r>
              <a:rPr lang="en-GB" sz="2000" dirty="0" smtClean="0">
                <a:solidFill>
                  <a:srgbClr val="0000FF"/>
                </a:solidFill>
              </a:rPr>
              <a:t>the biggest bubble in our lifetime? </a:t>
            </a:r>
            <a:endParaRPr lang="en-GB" sz="2000" dirty="0">
              <a:solidFill>
                <a:srgbClr val="0000FF"/>
              </a:solidFill>
            </a:endParaRPr>
          </a:p>
        </p:txBody>
      </p:sp>
      <p:sp>
        <p:nvSpPr>
          <p:cNvPr id="4" name="TextBox 3"/>
          <p:cNvSpPr txBox="1"/>
          <p:nvPr/>
        </p:nvSpPr>
        <p:spPr>
          <a:xfrm>
            <a:off x="1259632" y="3055488"/>
            <a:ext cx="3744416" cy="707886"/>
          </a:xfrm>
          <a:prstGeom prst="rect">
            <a:avLst/>
          </a:prstGeom>
          <a:noFill/>
        </p:spPr>
        <p:txBody>
          <a:bodyPr wrap="square" rtlCol="0">
            <a:spAutoFit/>
          </a:bodyPr>
          <a:lstStyle/>
          <a:p>
            <a:r>
              <a:rPr lang="en-GB" sz="2000" dirty="0">
                <a:solidFill>
                  <a:srgbClr val="0000FF"/>
                </a:solidFill>
              </a:rPr>
              <a:t>Yes, unless you think the global       </a:t>
            </a:r>
            <a:endParaRPr lang="en-GB" sz="2000" dirty="0" smtClean="0">
              <a:solidFill>
                <a:srgbClr val="0000FF"/>
              </a:solidFill>
            </a:endParaRPr>
          </a:p>
          <a:p>
            <a:r>
              <a:rPr lang="en-GB" sz="2000" dirty="0" smtClean="0">
                <a:solidFill>
                  <a:srgbClr val="0000FF"/>
                </a:solidFill>
              </a:rPr>
              <a:t>economy </a:t>
            </a:r>
            <a:r>
              <a:rPr lang="en-GB" sz="2000" dirty="0">
                <a:solidFill>
                  <a:srgbClr val="0000FF"/>
                </a:solidFill>
              </a:rPr>
              <a:t>will not recover. </a:t>
            </a:r>
          </a:p>
        </p:txBody>
      </p:sp>
      <p:sp>
        <p:nvSpPr>
          <p:cNvPr id="5" name="TextBox 4"/>
          <p:cNvSpPr txBox="1"/>
          <p:nvPr/>
        </p:nvSpPr>
        <p:spPr>
          <a:xfrm>
            <a:off x="1907704" y="3968327"/>
            <a:ext cx="3896067" cy="1323439"/>
          </a:xfrm>
          <a:prstGeom prst="rect">
            <a:avLst/>
          </a:prstGeom>
          <a:noFill/>
        </p:spPr>
        <p:txBody>
          <a:bodyPr wrap="none" rtlCol="0">
            <a:spAutoFit/>
          </a:bodyPr>
          <a:lstStyle/>
          <a:p>
            <a:r>
              <a:rPr lang="en-GB" sz="2000" dirty="0" smtClean="0">
                <a:solidFill>
                  <a:srgbClr val="0000FF"/>
                </a:solidFill>
              </a:rPr>
              <a:t>The yield was on its low at our</a:t>
            </a:r>
          </a:p>
          <a:p>
            <a:r>
              <a:rPr lang="en-GB" sz="2000" dirty="0" smtClean="0">
                <a:solidFill>
                  <a:srgbClr val="0000FF"/>
                </a:solidFill>
              </a:rPr>
              <a:t>11</a:t>
            </a:r>
            <a:r>
              <a:rPr lang="en-GB" sz="2000" baseline="30000" dirty="0" smtClean="0">
                <a:solidFill>
                  <a:srgbClr val="0000FF"/>
                </a:solidFill>
              </a:rPr>
              <a:t>th</a:t>
            </a:r>
            <a:r>
              <a:rPr lang="en-GB" sz="2000" dirty="0" smtClean="0">
                <a:solidFill>
                  <a:srgbClr val="0000FF"/>
                </a:solidFill>
              </a:rPr>
              <a:t> July Markets Now, so a little </a:t>
            </a:r>
          </a:p>
          <a:p>
            <a:r>
              <a:rPr lang="en-GB" sz="2000" dirty="0" smtClean="0">
                <a:solidFill>
                  <a:srgbClr val="0000FF"/>
                </a:solidFill>
              </a:rPr>
              <a:t>air is escaping but this bubble </a:t>
            </a:r>
          </a:p>
          <a:p>
            <a:r>
              <a:rPr lang="en-GB" sz="2000" dirty="0" smtClean="0">
                <a:solidFill>
                  <a:srgbClr val="0000FF"/>
                </a:solidFill>
              </a:rPr>
              <a:t>has yet to burst</a:t>
            </a:r>
            <a:endParaRPr lang="en-GB" sz="2000" dirty="0">
              <a:solidFill>
                <a:srgbClr val="0000FF"/>
              </a:solidFill>
            </a:endParaRPr>
          </a:p>
        </p:txBody>
      </p:sp>
      <p:cxnSp>
        <p:nvCxnSpPr>
          <p:cNvPr id="7" name="Straight Arrow Connector 6"/>
          <p:cNvCxnSpPr/>
          <p:nvPr/>
        </p:nvCxnSpPr>
        <p:spPr>
          <a:xfrm>
            <a:off x="5436096" y="4869160"/>
            <a:ext cx="3096344" cy="479098"/>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43200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1691680" y="1196752"/>
            <a:ext cx="4248472" cy="769441"/>
          </a:xfrm>
          <a:prstGeom prst="rect">
            <a:avLst/>
          </a:prstGeom>
          <a:noFill/>
        </p:spPr>
        <p:txBody>
          <a:bodyPr wrap="square" rtlCol="0">
            <a:spAutoFit/>
          </a:bodyPr>
          <a:lstStyle/>
          <a:p>
            <a:r>
              <a:rPr lang="en-GB" sz="2400" dirty="0" smtClean="0">
                <a:solidFill>
                  <a:srgbClr val="0000FF"/>
                </a:solidFill>
              </a:rPr>
              <a:t>Dow Jones Industrial Average</a:t>
            </a:r>
          </a:p>
          <a:p>
            <a:r>
              <a:rPr lang="en-GB" sz="2000" dirty="0" smtClean="0">
                <a:solidFill>
                  <a:srgbClr val="0000FF"/>
                </a:solidFill>
              </a:rPr>
              <a:t>(P/E 17.55 &amp; Yield 2.58%)</a:t>
            </a:r>
            <a:endParaRPr lang="en-GB" sz="2000" dirty="0">
              <a:solidFill>
                <a:srgbClr val="0000FF"/>
              </a:solidFill>
            </a:endParaRPr>
          </a:p>
        </p:txBody>
      </p:sp>
      <p:sp>
        <p:nvSpPr>
          <p:cNvPr id="4" name="TextBox 3"/>
          <p:cNvSpPr txBox="1"/>
          <p:nvPr/>
        </p:nvSpPr>
        <p:spPr>
          <a:xfrm>
            <a:off x="1763688" y="2132856"/>
            <a:ext cx="3134191" cy="1569660"/>
          </a:xfrm>
          <a:prstGeom prst="rect">
            <a:avLst/>
          </a:prstGeom>
          <a:noFill/>
        </p:spPr>
        <p:txBody>
          <a:bodyPr wrap="none" rtlCol="0">
            <a:spAutoFit/>
          </a:bodyPr>
          <a:lstStyle/>
          <a:p>
            <a:r>
              <a:rPr lang="en-GB" sz="2000" dirty="0">
                <a:solidFill>
                  <a:srgbClr val="0000FF"/>
                </a:solidFill>
              </a:rPr>
              <a:t>Is this big trading range </a:t>
            </a:r>
            <a:endParaRPr lang="en-GB" sz="2000" dirty="0" smtClean="0">
              <a:solidFill>
                <a:srgbClr val="0000FF"/>
              </a:solidFill>
            </a:endParaRPr>
          </a:p>
          <a:p>
            <a:r>
              <a:rPr lang="en-GB" sz="2000" dirty="0" smtClean="0">
                <a:solidFill>
                  <a:srgbClr val="0000FF"/>
                </a:solidFill>
              </a:rPr>
              <a:t>since 2Q </a:t>
            </a:r>
            <a:r>
              <a:rPr lang="en-GB" sz="2000" dirty="0">
                <a:solidFill>
                  <a:srgbClr val="0000FF"/>
                </a:solidFill>
              </a:rPr>
              <a:t>2014 an upside </a:t>
            </a:r>
            <a:endParaRPr lang="en-GB" sz="2000" dirty="0" smtClean="0">
              <a:solidFill>
                <a:srgbClr val="0000FF"/>
              </a:solidFill>
            </a:endParaRPr>
          </a:p>
          <a:p>
            <a:r>
              <a:rPr lang="en-GB" sz="2000" dirty="0" smtClean="0">
                <a:solidFill>
                  <a:srgbClr val="0000FF"/>
                </a:solidFill>
              </a:rPr>
              <a:t>continuation pattern</a:t>
            </a:r>
            <a:r>
              <a:rPr lang="en-GB" sz="2000" dirty="0">
                <a:solidFill>
                  <a:srgbClr val="0000FF"/>
                </a:solidFill>
              </a:rPr>
              <a:t>? </a:t>
            </a:r>
          </a:p>
          <a:p>
            <a:endParaRPr lang="en-GB" dirty="0"/>
          </a:p>
        </p:txBody>
      </p:sp>
      <p:sp>
        <p:nvSpPr>
          <p:cNvPr id="6" name="TextBox 5"/>
          <p:cNvSpPr txBox="1"/>
          <p:nvPr/>
        </p:nvSpPr>
        <p:spPr>
          <a:xfrm>
            <a:off x="5945089" y="2917686"/>
            <a:ext cx="2930802" cy="2185214"/>
          </a:xfrm>
          <a:prstGeom prst="rect">
            <a:avLst/>
          </a:prstGeom>
          <a:noFill/>
        </p:spPr>
        <p:txBody>
          <a:bodyPr wrap="none" rtlCol="0">
            <a:spAutoFit/>
          </a:bodyPr>
          <a:lstStyle/>
          <a:p>
            <a:r>
              <a:rPr lang="en-GB" sz="2000" dirty="0">
                <a:solidFill>
                  <a:srgbClr val="0000FF"/>
                </a:solidFill>
              </a:rPr>
              <a:t>Not according to</a:t>
            </a:r>
          </a:p>
          <a:p>
            <a:r>
              <a:rPr lang="en-GB" sz="2000" dirty="0">
                <a:solidFill>
                  <a:srgbClr val="0000FF"/>
                </a:solidFill>
              </a:rPr>
              <a:t>Dow Theory </a:t>
            </a:r>
            <a:r>
              <a:rPr lang="en-GB" sz="2000" dirty="0" smtClean="0">
                <a:solidFill>
                  <a:srgbClr val="0000FF"/>
                </a:solidFill>
              </a:rPr>
              <a:t>as </a:t>
            </a:r>
          </a:p>
          <a:p>
            <a:r>
              <a:rPr lang="en-GB" sz="2000" dirty="0" smtClean="0">
                <a:solidFill>
                  <a:srgbClr val="0000FF"/>
                </a:solidFill>
              </a:rPr>
              <a:t>the DJ Transport</a:t>
            </a:r>
          </a:p>
          <a:p>
            <a:r>
              <a:rPr lang="en-GB" sz="2000" dirty="0" smtClean="0">
                <a:solidFill>
                  <a:srgbClr val="0000FF"/>
                </a:solidFill>
              </a:rPr>
              <a:t>Average, which follows, </a:t>
            </a:r>
          </a:p>
          <a:p>
            <a:r>
              <a:rPr lang="en-GB" sz="2000" dirty="0">
                <a:solidFill>
                  <a:srgbClr val="0000FF"/>
                </a:solidFill>
              </a:rPr>
              <a:t>c</a:t>
            </a:r>
            <a:r>
              <a:rPr lang="en-GB" sz="2000" dirty="0" smtClean="0">
                <a:solidFill>
                  <a:srgbClr val="0000FF"/>
                </a:solidFill>
              </a:rPr>
              <a:t>ontinues to lag.</a:t>
            </a:r>
            <a:endParaRPr lang="en-GB" sz="2000" dirty="0">
              <a:solidFill>
                <a:srgbClr val="0000FF"/>
              </a:solidFill>
            </a:endParaRPr>
          </a:p>
          <a:p>
            <a:endParaRPr lang="en-GB" dirty="0"/>
          </a:p>
        </p:txBody>
      </p:sp>
    </p:spTree>
    <p:extLst>
      <p:ext uri="{BB962C8B-B14F-4D97-AF65-F5344CB8AC3E}">
        <p14:creationId xmlns:p14="http://schemas.microsoft.com/office/powerpoint/2010/main" val="1920031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2195736" y="1124744"/>
            <a:ext cx="3157146" cy="769441"/>
          </a:xfrm>
          <a:prstGeom prst="rect">
            <a:avLst/>
          </a:prstGeom>
          <a:noFill/>
        </p:spPr>
        <p:txBody>
          <a:bodyPr wrap="none" rtlCol="0">
            <a:spAutoFit/>
          </a:bodyPr>
          <a:lstStyle/>
          <a:p>
            <a:r>
              <a:rPr lang="en-GB" sz="2400" dirty="0" smtClean="0">
                <a:solidFill>
                  <a:srgbClr val="0000FF"/>
                </a:solidFill>
              </a:rPr>
              <a:t>DJ Transport Average</a:t>
            </a:r>
          </a:p>
          <a:p>
            <a:r>
              <a:rPr lang="en-GB" sz="2000" dirty="0" smtClean="0">
                <a:solidFill>
                  <a:srgbClr val="0000FF"/>
                </a:solidFill>
              </a:rPr>
              <a:t>(P/E 13.39 &amp; Yield 1.47%)</a:t>
            </a:r>
            <a:endParaRPr lang="en-GB" sz="2000" dirty="0">
              <a:solidFill>
                <a:srgbClr val="0000FF"/>
              </a:solidFill>
            </a:endParaRPr>
          </a:p>
        </p:txBody>
      </p:sp>
      <p:sp>
        <p:nvSpPr>
          <p:cNvPr id="4" name="TextBox 3"/>
          <p:cNvSpPr txBox="1"/>
          <p:nvPr/>
        </p:nvSpPr>
        <p:spPr>
          <a:xfrm>
            <a:off x="2195736" y="2141743"/>
            <a:ext cx="3429337" cy="1015663"/>
          </a:xfrm>
          <a:prstGeom prst="rect">
            <a:avLst/>
          </a:prstGeom>
          <a:noFill/>
        </p:spPr>
        <p:txBody>
          <a:bodyPr wrap="none" rtlCol="0">
            <a:spAutoFit/>
          </a:bodyPr>
          <a:lstStyle/>
          <a:p>
            <a:r>
              <a:rPr lang="en-GB" sz="2000" dirty="0" smtClean="0">
                <a:solidFill>
                  <a:srgbClr val="0000FF"/>
                </a:solidFill>
              </a:rPr>
              <a:t>No Dow Theory confirmation</a:t>
            </a:r>
          </a:p>
          <a:p>
            <a:r>
              <a:rPr lang="en-GB" sz="2000" dirty="0" smtClean="0">
                <a:solidFill>
                  <a:srgbClr val="0000FF"/>
                </a:solidFill>
              </a:rPr>
              <a:t>of S&amp;P and DJIA marginal </a:t>
            </a:r>
          </a:p>
          <a:p>
            <a:r>
              <a:rPr lang="en-GB" sz="2000" dirty="0" smtClean="0">
                <a:solidFill>
                  <a:srgbClr val="0000FF"/>
                </a:solidFill>
              </a:rPr>
              <a:t>new highs in August</a:t>
            </a:r>
            <a:endParaRPr lang="en-GB" sz="2000" dirty="0">
              <a:solidFill>
                <a:srgbClr val="0000FF"/>
              </a:solidFill>
            </a:endParaRPr>
          </a:p>
        </p:txBody>
      </p:sp>
    </p:spTree>
    <p:extLst>
      <p:ext uri="{BB962C8B-B14F-4D97-AF65-F5344CB8AC3E}">
        <p14:creationId xmlns:p14="http://schemas.microsoft.com/office/powerpoint/2010/main" val="1777112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6752"/>
            <a:ext cx="9144000" cy="5103628"/>
          </a:xfrm>
          <a:prstGeom prst="rect">
            <a:avLst/>
          </a:prstGeom>
        </p:spPr>
      </p:pic>
      <p:sp>
        <p:nvSpPr>
          <p:cNvPr id="3" name="TextBox 2"/>
          <p:cNvSpPr txBox="1"/>
          <p:nvPr/>
        </p:nvSpPr>
        <p:spPr>
          <a:xfrm>
            <a:off x="2627784" y="1556792"/>
            <a:ext cx="3601499" cy="769441"/>
          </a:xfrm>
          <a:prstGeom prst="rect">
            <a:avLst/>
          </a:prstGeom>
          <a:noFill/>
        </p:spPr>
        <p:txBody>
          <a:bodyPr wrap="none" rtlCol="0">
            <a:spAutoFit/>
          </a:bodyPr>
          <a:lstStyle/>
          <a:p>
            <a:r>
              <a:rPr lang="en-GB" sz="2400" dirty="0" smtClean="0">
                <a:solidFill>
                  <a:srgbClr val="0000FF"/>
                </a:solidFill>
              </a:rPr>
              <a:t>S&amp;P 500 Index p/e 20.28</a:t>
            </a:r>
          </a:p>
          <a:p>
            <a:r>
              <a:rPr lang="en-GB" sz="2000" dirty="0" smtClean="0">
                <a:solidFill>
                  <a:srgbClr val="0000FF"/>
                </a:solidFill>
              </a:rPr>
              <a:t>(P/E 20.28 &amp; Yield 2.14%)</a:t>
            </a:r>
            <a:endParaRPr lang="en-GB" sz="2000" dirty="0">
              <a:solidFill>
                <a:srgbClr val="0000FF"/>
              </a:solidFill>
            </a:endParaRPr>
          </a:p>
        </p:txBody>
      </p:sp>
      <p:sp>
        <p:nvSpPr>
          <p:cNvPr id="4" name="TextBox 3"/>
          <p:cNvSpPr txBox="1"/>
          <p:nvPr/>
        </p:nvSpPr>
        <p:spPr>
          <a:xfrm>
            <a:off x="1763688" y="2348880"/>
            <a:ext cx="3804247" cy="1015663"/>
          </a:xfrm>
          <a:prstGeom prst="rect">
            <a:avLst/>
          </a:prstGeom>
          <a:noFill/>
        </p:spPr>
        <p:txBody>
          <a:bodyPr wrap="none" rtlCol="0">
            <a:spAutoFit/>
          </a:bodyPr>
          <a:lstStyle/>
          <a:p>
            <a:r>
              <a:rPr lang="en-GB" sz="2000" dirty="0" smtClean="0">
                <a:solidFill>
                  <a:srgbClr val="0000FF"/>
                </a:solidFill>
              </a:rPr>
              <a:t>Is this big trading range since</a:t>
            </a:r>
          </a:p>
          <a:p>
            <a:r>
              <a:rPr lang="en-GB" sz="2000" dirty="0" smtClean="0">
                <a:solidFill>
                  <a:srgbClr val="0000FF"/>
                </a:solidFill>
              </a:rPr>
              <a:t>2Q 2014 an upside continuation</a:t>
            </a:r>
          </a:p>
          <a:p>
            <a:r>
              <a:rPr lang="en-GB" sz="2000" dirty="0" smtClean="0">
                <a:solidFill>
                  <a:srgbClr val="0000FF"/>
                </a:solidFill>
              </a:rPr>
              <a:t>pattern? </a:t>
            </a:r>
            <a:endParaRPr lang="en-GB" sz="2000" dirty="0">
              <a:solidFill>
                <a:srgbClr val="0000FF"/>
              </a:solidFill>
            </a:endParaRPr>
          </a:p>
        </p:txBody>
      </p:sp>
      <p:sp>
        <p:nvSpPr>
          <p:cNvPr id="5" name="TextBox 4"/>
          <p:cNvSpPr txBox="1"/>
          <p:nvPr/>
        </p:nvSpPr>
        <p:spPr>
          <a:xfrm>
            <a:off x="5980836" y="3140968"/>
            <a:ext cx="2879378" cy="2246769"/>
          </a:xfrm>
          <a:prstGeom prst="rect">
            <a:avLst/>
          </a:prstGeom>
          <a:noFill/>
        </p:spPr>
        <p:txBody>
          <a:bodyPr wrap="none" rtlCol="0">
            <a:spAutoFit/>
          </a:bodyPr>
          <a:lstStyle/>
          <a:p>
            <a:r>
              <a:rPr lang="en-GB" sz="2000" dirty="0" smtClean="0">
                <a:solidFill>
                  <a:srgbClr val="0000FF"/>
                </a:solidFill>
              </a:rPr>
              <a:t>A break above 2200</a:t>
            </a:r>
          </a:p>
          <a:p>
            <a:r>
              <a:rPr lang="en-GB" sz="2000" dirty="0" smtClean="0">
                <a:solidFill>
                  <a:srgbClr val="0000FF"/>
                </a:solidFill>
              </a:rPr>
              <a:t>would reaffirm some</a:t>
            </a:r>
          </a:p>
          <a:p>
            <a:r>
              <a:rPr lang="en-GB" sz="2000" dirty="0" smtClean="0">
                <a:solidFill>
                  <a:srgbClr val="0000FF"/>
                </a:solidFill>
              </a:rPr>
              <a:t>additional upward bias</a:t>
            </a:r>
          </a:p>
          <a:p>
            <a:r>
              <a:rPr lang="en-GB" sz="2000" dirty="0" smtClean="0">
                <a:solidFill>
                  <a:srgbClr val="0000FF"/>
                </a:solidFill>
              </a:rPr>
              <a:t>but this year’s firmness </a:t>
            </a:r>
          </a:p>
          <a:p>
            <a:r>
              <a:rPr lang="en-GB" sz="2000" dirty="0" smtClean="0">
                <a:solidFill>
                  <a:srgbClr val="0000FF"/>
                </a:solidFill>
              </a:rPr>
              <a:t>has been fuelled by </a:t>
            </a:r>
          </a:p>
          <a:p>
            <a:r>
              <a:rPr lang="en-GB" sz="2000" dirty="0" smtClean="0">
                <a:solidFill>
                  <a:srgbClr val="0000FF"/>
                </a:solidFill>
              </a:rPr>
              <a:t>liquidity rather than </a:t>
            </a:r>
          </a:p>
          <a:p>
            <a:r>
              <a:rPr lang="en-GB" sz="2000" dirty="0" smtClean="0">
                <a:solidFill>
                  <a:srgbClr val="0000FF"/>
                </a:solidFill>
              </a:rPr>
              <a:t>earnings. </a:t>
            </a:r>
            <a:endParaRPr lang="en-GB" sz="2000" dirty="0">
              <a:solidFill>
                <a:srgbClr val="0000FF"/>
              </a:solidFill>
            </a:endParaRPr>
          </a:p>
        </p:txBody>
      </p:sp>
    </p:spTree>
    <p:extLst>
      <p:ext uri="{BB962C8B-B14F-4D97-AF65-F5344CB8AC3E}">
        <p14:creationId xmlns:p14="http://schemas.microsoft.com/office/powerpoint/2010/main" val="1902337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3203848" y="1196752"/>
            <a:ext cx="1829347" cy="461665"/>
          </a:xfrm>
          <a:prstGeom prst="rect">
            <a:avLst/>
          </a:prstGeom>
          <a:noFill/>
        </p:spPr>
        <p:txBody>
          <a:bodyPr wrap="none" rtlCol="0">
            <a:spAutoFit/>
          </a:bodyPr>
          <a:lstStyle/>
          <a:p>
            <a:r>
              <a:rPr lang="en-GB" sz="2400" dirty="0" smtClean="0">
                <a:solidFill>
                  <a:srgbClr val="0000FF"/>
                </a:solidFill>
              </a:rPr>
              <a:t>Dollar Index</a:t>
            </a:r>
            <a:endParaRPr lang="en-GB" sz="2400" dirty="0">
              <a:solidFill>
                <a:srgbClr val="0000FF"/>
              </a:solidFill>
            </a:endParaRPr>
          </a:p>
        </p:txBody>
      </p:sp>
      <p:sp>
        <p:nvSpPr>
          <p:cNvPr id="4" name="TextBox 3"/>
          <p:cNvSpPr txBox="1"/>
          <p:nvPr/>
        </p:nvSpPr>
        <p:spPr>
          <a:xfrm>
            <a:off x="2227448" y="1658417"/>
            <a:ext cx="4689104" cy="1323439"/>
          </a:xfrm>
          <a:prstGeom prst="rect">
            <a:avLst/>
          </a:prstGeom>
          <a:noFill/>
        </p:spPr>
        <p:txBody>
          <a:bodyPr wrap="none" rtlCol="0">
            <a:spAutoFit/>
          </a:bodyPr>
          <a:lstStyle/>
          <a:p>
            <a:r>
              <a:rPr lang="en-GB" sz="2000" dirty="0" smtClean="0">
                <a:solidFill>
                  <a:srgbClr val="0000FF"/>
                </a:solidFill>
              </a:rPr>
              <a:t>The next big move will be a sustained</a:t>
            </a:r>
          </a:p>
          <a:p>
            <a:r>
              <a:rPr lang="en-GB" sz="2000" dirty="0" smtClean="0">
                <a:solidFill>
                  <a:srgbClr val="0000FF"/>
                </a:solidFill>
              </a:rPr>
              <a:t>move above the 100 level, which will be</a:t>
            </a:r>
          </a:p>
          <a:p>
            <a:r>
              <a:rPr lang="en-GB" sz="2000" dirty="0" smtClean="0">
                <a:solidFill>
                  <a:srgbClr val="0000FF"/>
                </a:solidFill>
              </a:rPr>
              <a:t>a challenge for the USA if it occurs too</a:t>
            </a:r>
          </a:p>
          <a:p>
            <a:r>
              <a:rPr lang="en-GB" sz="2000" dirty="0" smtClean="0">
                <a:solidFill>
                  <a:srgbClr val="0000FF"/>
                </a:solidFill>
              </a:rPr>
              <a:t>quickly.</a:t>
            </a:r>
            <a:endParaRPr lang="en-GB" sz="2000" dirty="0">
              <a:solidFill>
                <a:srgbClr val="0000FF"/>
              </a:solidFill>
            </a:endParaRPr>
          </a:p>
        </p:txBody>
      </p:sp>
      <p:cxnSp>
        <p:nvCxnSpPr>
          <p:cNvPr id="6" name="Straight Arrow Connector 5"/>
          <p:cNvCxnSpPr/>
          <p:nvPr/>
        </p:nvCxnSpPr>
        <p:spPr>
          <a:xfrm flipV="1">
            <a:off x="6588224" y="1340768"/>
            <a:ext cx="576064" cy="50405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4441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5193" y="1556792"/>
            <a:ext cx="8892480" cy="4524315"/>
          </a:xfrm>
          <a:prstGeom prst="rect">
            <a:avLst/>
          </a:prstGeom>
          <a:noFill/>
        </p:spPr>
        <p:txBody>
          <a:bodyPr wrap="square" rtlCol="0">
            <a:spAutoFit/>
          </a:bodyPr>
          <a:lstStyle/>
          <a:p>
            <a:r>
              <a:rPr lang="en-GB" dirty="0" smtClean="0">
                <a:solidFill>
                  <a:srgbClr val="0000FF"/>
                </a:solidFill>
              </a:rPr>
              <a:t>1. Technology and Bio-Technology are the sectors most likely to boom in the next secular bull market.</a:t>
            </a:r>
          </a:p>
          <a:p>
            <a:endParaRPr lang="en-GB" dirty="0">
              <a:solidFill>
                <a:srgbClr val="0000FF"/>
              </a:solidFill>
            </a:endParaRPr>
          </a:p>
          <a:p>
            <a:r>
              <a:rPr lang="en-GB" dirty="0" smtClean="0">
                <a:solidFill>
                  <a:srgbClr val="0000FF"/>
                </a:solidFill>
              </a:rPr>
              <a:t>2. However, many of them are expensive today, although the strongest may be among the last to fall as the next cycle bear market commences.</a:t>
            </a:r>
            <a:endParaRPr lang="en-GB" dirty="0">
              <a:solidFill>
                <a:srgbClr val="0000FF"/>
              </a:solidFill>
            </a:endParaRPr>
          </a:p>
        </p:txBody>
      </p:sp>
    </p:spTree>
    <p:extLst>
      <p:ext uri="{BB962C8B-B14F-4D97-AF65-F5344CB8AC3E}">
        <p14:creationId xmlns:p14="http://schemas.microsoft.com/office/powerpoint/2010/main" val="1009915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0" y="1556792"/>
            <a:ext cx="8748464" cy="769441"/>
          </a:xfrm>
          <a:prstGeom prst="rect">
            <a:avLst/>
          </a:prstGeom>
          <a:noFill/>
        </p:spPr>
        <p:txBody>
          <a:bodyPr wrap="square" rtlCol="0">
            <a:spAutoFit/>
          </a:bodyPr>
          <a:lstStyle/>
          <a:p>
            <a:pPr algn="ctr"/>
            <a:r>
              <a:rPr lang="en-GB" sz="2400" dirty="0" smtClean="0">
                <a:solidFill>
                  <a:srgbClr val="0000FF"/>
                </a:solidFill>
              </a:rPr>
              <a:t>Alphabet (formerly Google</a:t>
            </a:r>
          </a:p>
          <a:p>
            <a:pPr algn="ctr"/>
            <a:r>
              <a:rPr lang="en-GB" sz="2000" dirty="0" smtClean="0">
                <a:solidFill>
                  <a:srgbClr val="0000FF"/>
                </a:solidFill>
              </a:rPr>
              <a:t>(Est P/E 23.42 &amp; Yield N.A.)</a:t>
            </a:r>
            <a:endParaRPr lang="en-GB" sz="2000" dirty="0">
              <a:solidFill>
                <a:srgbClr val="0000FF"/>
              </a:solidFill>
            </a:endParaRPr>
          </a:p>
        </p:txBody>
      </p:sp>
      <p:sp>
        <p:nvSpPr>
          <p:cNvPr id="4" name="TextBox 3"/>
          <p:cNvSpPr txBox="1"/>
          <p:nvPr/>
        </p:nvSpPr>
        <p:spPr>
          <a:xfrm>
            <a:off x="899592" y="2420888"/>
            <a:ext cx="5360763" cy="1015663"/>
          </a:xfrm>
          <a:prstGeom prst="rect">
            <a:avLst/>
          </a:prstGeom>
          <a:noFill/>
        </p:spPr>
        <p:txBody>
          <a:bodyPr wrap="none" rtlCol="0">
            <a:spAutoFit/>
          </a:bodyPr>
          <a:lstStyle/>
          <a:p>
            <a:r>
              <a:rPr lang="en-GB" sz="2000" dirty="0" smtClean="0">
                <a:solidFill>
                  <a:srgbClr val="0000FF"/>
                </a:solidFill>
              </a:rPr>
              <a:t>Ranging higher and becoming less expensive</a:t>
            </a:r>
          </a:p>
          <a:p>
            <a:r>
              <a:rPr lang="en-GB" sz="2000" dirty="0" smtClean="0">
                <a:solidFill>
                  <a:srgbClr val="0000FF"/>
                </a:solidFill>
              </a:rPr>
              <a:t>– Brilliant CEO/Co-Founder Larry Page &amp; </a:t>
            </a:r>
          </a:p>
          <a:p>
            <a:r>
              <a:rPr lang="en-GB" sz="2000" dirty="0" smtClean="0">
                <a:solidFill>
                  <a:srgbClr val="0000FF"/>
                </a:solidFill>
              </a:rPr>
              <a:t>President/Co-Founder Sergey </a:t>
            </a:r>
            <a:r>
              <a:rPr lang="en-GB" sz="2000" dirty="0" err="1" smtClean="0">
                <a:solidFill>
                  <a:srgbClr val="0000FF"/>
                </a:solidFill>
              </a:rPr>
              <a:t>Brin</a:t>
            </a:r>
            <a:r>
              <a:rPr lang="en-GB" sz="2000" dirty="0" smtClean="0">
                <a:solidFill>
                  <a:srgbClr val="0000FF"/>
                </a:solidFill>
              </a:rPr>
              <a:t>  </a:t>
            </a:r>
            <a:endParaRPr lang="en-GB" sz="2000" dirty="0">
              <a:solidFill>
                <a:srgbClr val="0000FF"/>
              </a:solidFill>
            </a:endParaRPr>
          </a:p>
        </p:txBody>
      </p:sp>
    </p:spTree>
    <p:extLst>
      <p:ext uri="{BB962C8B-B14F-4D97-AF65-F5344CB8AC3E}">
        <p14:creationId xmlns:p14="http://schemas.microsoft.com/office/powerpoint/2010/main" val="566797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3240"/>
            <a:ext cx="9144000" cy="5103628"/>
          </a:xfrm>
          <a:prstGeom prst="rect">
            <a:avLst/>
          </a:prstGeom>
        </p:spPr>
      </p:pic>
      <p:sp>
        <p:nvSpPr>
          <p:cNvPr id="3" name="TextBox 2"/>
          <p:cNvSpPr txBox="1"/>
          <p:nvPr/>
        </p:nvSpPr>
        <p:spPr>
          <a:xfrm>
            <a:off x="0" y="1196752"/>
            <a:ext cx="8748464" cy="830997"/>
          </a:xfrm>
          <a:prstGeom prst="rect">
            <a:avLst/>
          </a:prstGeom>
          <a:noFill/>
        </p:spPr>
        <p:txBody>
          <a:bodyPr wrap="square" rtlCol="0">
            <a:spAutoFit/>
          </a:bodyPr>
          <a:lstStyle/>
          <a:p>
            <a:pPr algn="ctr"/>
            <a:r>
              <a:rPr lang="en-GB" sz="2800" dirty="0" smtClean="0">
                <a:solidFill>
                  <a:srgbClr val="0000FF"/>
                </a:solidFill>
              </a:rPr>
              <a:t>Amazon</a:t>
            </a:r>
          </a:p>
          <a:p>
            <a:pPr algn="ctr"/>
            <a:r>
              <a:rPr lang="en-GB" sz="2000" dirty="0" smtClean="0">
                <a:solidFill>
                  <a:srgbClr val="0000FF"/>
                </a:solidFill>
              </a:rPr>
              <a:t>(Est P/E 208.45 &amp; Yield N.A.) </a:t>
            </a:r>
            <a:endParaRPr lang="en-GB" sz="2000" dirty="0">
              <a:solidFill>
                <a:srgbClr val="0000FF"/>
              </a:solidFill>
            </a:endParaRPr>
          </a:p>
        </p:txBody>
      </p:sp>
      <p:sp>
        <p:nvSpPr>
          <p:cNvPr id="4" name="TextBox 3"/>
          <p:cNvSpPr txBox="1"/>
          <p:nvPr/>
        </p:nvSpPr>
        <p:spPr>
          <a:xfrm>
            <a:off x="1979712" y="2317528"/>
            <a:ext cx="3700052" cy="1938992"/>
          </a:xfrm>
          <a:prstGeom prst="rect">
            <a:avLst/>
          </a:prstGeom>
          <a:noFill/>
        </p:spPr>
        <p:txBody>
          <a:bodyPr wrap="none" rtlCol="0">
            <a:spAutoFit/>
          </a:bodyPr>
          <a:lstStyle/>
          <a:p>
            <a:r>
              <a:rPr lang="en-GB" sz="2000" dirty="0" smtClean="0">
                <a:solidFill>
                  <a:srgbClr val="0000FF"/>
                </a:solidFill>
              </a:rPr>
              <a:t>The most disruptive company </a:t>
            </a:r>
          </a:p>
          <a:p>
            <a:r>
              <a:rPr lang="en-GB" sz="2000" dirty="0" smtClean="0">
                <a:solidFill>
                  <a:srgbClr val="0000FF"/>
                </a:solidFill>
              </a:rPr>
              <a:t>in the world and also one of </a:t>
            </a:r>
          </a:p>
          <a:p>
            <a:r>
              <a:rPr lang="en-GB" sz="2000" dirty="0" smtClean="0">
                <a:solidFill>
                  <a:srgbClr val="0000FF"/>
                </a:solidFill>
              </a:rPr>
              <a:t>the most successful – currently</a:t>
            </a:r>
          </a:p>
          <a:p>
            <a:r>
              <a:rPr lang="en-GB" sz="2000" dirty="0" smtClean="0">
                <a:solidFill>
                  <a:srgbClr val="0000FF"/>
                </a:solidFill>
              </a:rPr>
              <a:t>overstretched relative to MA.</a:t>
            </a:r>
          </a:p>
          <a:p>
            <a:r>
              <a:rPr lang="en-GB" sz="2000" dirty="0" smtClean="0">
                <a:solidFill>
                  <a:srgbClr val="0000FF"/>
                </a:solidFill>
              </a:rPr>
              <a:t>Brilliant Founder &amp; CEO, Jeff</a:t>
            </a:r>
          </a:p>
          <a:p>
            <a:r>
              <a:rPr lang="en-GB" sz="2000" dirty="0" smtClean="0">
                <a:solidFill>
                  <a:srgbClr val="0000FF"/>
                </a:solidFill>
              </a:rPr>
              <a:t>Bezos</a:t>
            </a:r>
            <a:endParaRPr lang="en-GB" sz="2000" dirty="0">
              <a:solidFill>
                <a:srgbClr val="0000FF"/>
              </a:solidFill>
            </a:endParaRPr>
          </a:p>
        </p:txBody>
      </p:sp>
      <p:cxnSp>
        <p:nvCxnSpPr>
          <p:cNvPr id="6" name="Straight Arrow Connector 5"/>
          <p:cNvCxnSpPr/>
          <p:nvPr/>
        </p:nvCxnSpPr>
        <p:spPr>
          <a:xfrm flipV="1">
            <a:off x="5436096" y="1916832"/>
            <a:ext cx="3168352" cy="151216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539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104963" y="1120936"/>
            <a:ext cx="8640960" cy="769441"/>
          </a:xfrm>
          <a:prstGeom prst="rect">
            <a:avLst/>
          </a:prstGeom>
          <a:noFill/>
        </p:spPr>
        <p:txBody>
          <a:bodyPr wrap="square" rtlCol="0">
            <a:spAutoFit/>
          </a:bodyPr>
          <a:lstStyle/>
          <a:p>
            <a:pPr algn="ctr"/>
            <a:r>
              <a:rPr lang="en-GB" sz="2400" dirty="0" smtClean="0">
                <a:solidFill>
                  <a:srgbClr val="0000FF"/>
                </a:solidFill>
              </a:rPr>
              <a:t>Apple</a:t>
            </a:r>
          </a:p>
          <a:p>
            <a:pPr algn="ctr"/>
            <a:r>
              <a:rPr lang="en-GB" sz="2000" dirty="0" smtClean="0">
                <a:solidFill>
                  <a:srgbClr val="0000FF"/>
                </a:solidFill>
              </a:rPr>
              <a:t>(Est P/E 13.82 &amp; Yield 2.00%)</a:t>
            </a:r>
            <a:endParaRPr lang="en-GB" sz="2000" dirty="0">
              <a:solidFill>
                <a:srgbClr val="0000FF"/>
              </a:solidFill>
            </a:endParaRPr>
          </a:p>
        </p:txBody>
      </p:sp>
      <p:sp>
        <p:nvSpPr>
          <p:cNvPr id="4" name="TextBox 3"/>
          <p:cNvSpPr txBox="1"/>
          <p:nvPr/>
        </p:nvSpPr>
        <p:spPr>
          <a:xfrm>
            <a:off x="104963" y="1844824"/>
            <a:ext cx="4488729" cy="1938992"/>
          </a:xfrm>
          <a:prstGeom prst="rect">
            <a:avLst/>
          </a:prstGeom>
          <a:noFill/>
        </p:spPr>
        <p:txBody>
          <a:bodyPr wrap="none" rtlCol="0">
            <a:spAutoFit/>
          </a:bodyPr>
          <a:lstStyle/>
          <a:p>
            <a:r>
              <a:rPr lang="en-GB" sz="2000" dirty="0" smtClean="0">
                <a:solidFill>
                  <a:srgbClr val="0000FF"/>
                </a:solidFill>
              </a:rPr>
              <a:t>An iconic company and not expensive</a:t>
            </a:r>
          </a:p>
          <a:p>
            <a:r>
              <a:rPr lang="en-GB" sz="2000" dirty="0" smtClean="0">
                <a:solidFill>
                  <a:srgbClr val="0000FF"/>
                </a:solidFill>
              </a:rPr>
              <a:t>but overly dependent on the iPhone</a:t>
            </a:r>
          </a:p>
          <a:p>
            <a:r>
              <a:rPr lang="en-GB" sz="2000" dirty="0" smtClean="0">
                <a:solidFill>
                  <a:srgbClr val="0000FF"/>
                </a:solidFill>
              </a:rPr>
              <a:t>and with a tough rival in Samsung, </a:t>
            </a:r>
          </a:p>
          <a:p>
            <a:r>
              <a:rPr lang="en-GB" sz="2000" dirty="0">
                <a:solidFill>
                  <a:srgbClr val="0000FF"/>
                </a:solidFill>
              </a:rPr>
              <a:t>a</a:t>
            </a:r>
            <a:r>
              <a:rPr lang="en-GB" sz="2000" dirty="0" smtClean="0">
                <a:solidFill>
                  <a:srgbClr val="0000FF"/>
                </a:solidFill>
              </a:rPr>
              <a:t>lbeit temporarily under pressure. </a:t>
            </a:r>
          </a:p>
          <a:p>
            <a:r>
              <a:rPr lang="en-GB" sz="2000" dirty="0" smtClean="0">
                <a:solidFill>
                  <a:srgbClr val="0000FF"/>
                </a:solidFill>
              </a:rPr>
              <a:t>Downtrend since mid-2015 has </a:t>
            </a:r>
          </a:p>
          <a:p>
            <a:r>
              <a:rPr lang="en-GB" sz="2000" dirty="0" smtClean="0">
                <a:solidFill>
                  <a:srgbClr val="0000FF"/>
                </a:solidFill>
              </a:rPr>
              <a:t>been broken, indicating higher scope.</a:t>
            </a:r>
            <a:endParaRPr lang="en-GB" sz="2000" dirty="0">
              <a:solidFill>
                <a:srgbClr val="0000FF"/>
              </a:solidFill>
            </a:endParaRPr>
          </a:p>
        </p:txBody>
      </p:sp>
    </p:spTree>
    <p:extLst>
      <p:ext uri="{BB962C8B-B14F-4D97-AF65-F5344CB8AC3E}">
        <p14:creationId xmlns:p14="http://schemas.microsoft.com/office/powerpoint/2010/main" val="2953296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4" name="TextBox 3"/>
          <p:cNvSpPr txBox="1"/>
          <p:nvPr/>
        </p:nvSpPr>
        <p:spPr>
          <a:xfrm>
            <a:off x="-35511" y="1124744"/>
            <a:ext cx="8676456" cy="830997"/>
          </a:xfrm>
          <a:prstGeom prst="rect">
            <a:avLst/>
          </a:prstGeom>
          <a:noFill/>
        </p:spPr>
        <p:txBody>
          <a:bodyPr wrap="square" rtlCol="0">
            <a:spAutoFit/>
          </a:bodyPr>
          <a:lstStyle/>
          <a:p>
            <a:pPr algn="ctr"/>
            <a:r>
              <a:rPr lang="en-GB" sz="2400" dirty="0" smtClean="0">
                <a:solidFill>
                  <a:srgbClr val="0000FF"/>
                </a:solidFill>
              </a:rPr>
              <a:t>Facebook</a:t>
            </a:r>
          </a:p>
          <a:p>
            <a:pPr algn="ctr"/>
            <a:r>
              <a:rPr lang="en-GB" sz="2400" dirty="0" smtClean="0">
                <a:solidFill>
                  <a:srgbClr val="0000FF"/>
                </a:solidFill>
              </a:rPr>
              <a:t>(Est P/E 32.52 &amp; Yield N.A.)</a:t>
            </a:r>
            <a:endParaRPr lang="en-GB" sz="2400" dirty="0">
              <a:solidFill>
                <a:srgbClr val="0000FF"/>
              </a:solidFill>
            </a:endParaRPr>
          </a:p>
        </p:txBody>
      </p:sp>
      <p:sp>
        <p:nvSpPr>
          <p:cNvPr id="6" name="TextBox 5"/>
          <p:cNvSpPr txBox="1"/>
          <p:nvPr/>
        </p:nvSpPr>
        <p:spPr>
          <a:xfrm>
            <a:off x="1385049" y="2203299"/>
            <a:ext cx="2977097" cy="1015663"/>
          </a:xfrm>
          <a:prstGeom prst="rect">
            <a:avLst/>
          </a:prstGeom>
          <a:noFill/>
        </p:spPr>
        <p:txBody>
          <a:bodyPr wrap="none" rtlCol="0">
            <a:spAutoFit/>
          </a:bodyPr>
          <a:lstStyle/>
          <a:p>
            <a:r>
              <a:rPr lang="en-GB" sz="2000" dirty="0" smtClean="0">
                <a:solidFill>
                  <a:srgbClr val="0000FF"/>
                </a:solidFill>
              </a:rPr>
              <a:t>Still in an orderly ascent.</a:t>
            </a:r>
          </a:p>
          <a:p>
            <a:r>
              <a:rPr lang="en-GB" sz="2000" dirty="0" smtClean="0">
                <a:solidFill>
                  <a:srgbClr val="0000FF"/>
                </a:solidFill>
              </a:rPr>
              <a:t>Brilliant Founder &amp; CEO</a:t>
            </a:r>
          </a:p>
          <a:p>
            <a:r>
              <a:rPr lang="en-GB" sz="2000" dirty="0" smtClean="0">
                <a:solidFill>
                  <a:srgbClr val="0000FF"/>
                </a:solidFill>
              </a:rPr>
              <a:t>Mark Zuckerberg</a:t>
            </a:r>
            <a:endParaRPr lang="en-GB" sz="2000" dirty="0">
              <a:solidFill>
                <a:srgbClr val="0000FF"/>
              </a:solidFill>
            </a:endParaRPr>
          </a:p>
        </p:txBody>
      </p:sp>
    </p:spTree>
    <p:extLst>
      <p:ext uri="{BB962C8B-B14F-4D97-AF65-F5344CB8AC3E}">
        <p14:creationId xmlns:p14="http://schemas.microsoft.com/office/powerpoint/2010/main" val="1834730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30577" y="1196752"/>
            <a:ext cx="8676456" cy="769441"/>
          </a:xfrm>
          <a:prstGeom prst="rect">
            <a:avLst/>
          </a:prstGeom>
          <a:noFill/>
        </p:spPr>
        <p:txBody>
          <a:bodyPr wrap="square" rtlCol="0">
            <a:spAutoFit/>
          </a:bodyPr>
          <a:lstStyle/>
          <a:p>
            <a:pPr algn="ctr"/>
            <a:r>
              <a:rPr lang="en-GB" sz="2400" dirty="0" smtClean="0">
                <a:solidFill>
                  <a:srgbClr val="0000FF"/>
                </a:solidFill>
              </a:rPr>
              <a:t>Microsoft</a:t>
            </a:r>
          </a:p>
          <a:p>
            <a:pPr algn="ctr"/>
            <a:r>
              <a:rPr lang="en-GB" sz="2000" dirty="0" smtClean="0">
                <a:solidFill>
                  <a:srgbClr val="0000FF"/>
                </a:solidFill>
              </a:rPr>
              <a:t>(Est P/E 19.92 &amp; Yield 2.7%)</a:t>
            </a:r>
            <a:endParaRPr lang="en-GB" sz="2000" dirty="0">
              <a:solidFill>
                <a:srgbClr val="0000FF"/>
              </a:solidFill>
            </a:endParaRPr>
          </a:p>
        </p:txBody>
      </p:sp>
      <p:sp>
        <p:nvSpPr>
          <p:cNvPr id="4" name="TextBox 3"/>
          <p:cNvSpPr txBox="1"/>
          <p:nvPr/>
        </p:nvSpPr>
        <p:spPr>
          <a:xfrm>
            <a:off x="1115616" y="1988345"/>
            <a:ext cx="5644494" cy="1323439"/>
          </a:xfrm>
          <a:prstGeom prst="rect">
            <a:avLst/>
          </a:prstGeom>
          <a:noFill/>
        </p:spPr>
        <p:txBody>
          <a:bodyPr wrap="none" rtlCol="0">
            <a:spAutoFit/>
          </a:bodyPr>
          <a:lstStyle/>
          <a:p>
            <a:r>
              <a:rPr lang="en-GB" sz="2000" dirty="0" smtClean="0">
                <a:solidFill>
                  <a:srgbClr val="0000FF"/>
                </a:solidFill>
              </a:rPr>
              <a:t>Ranging higher and becoming less expensive – </a:t>
            </a:r>
          </a:p>
          <a:p>
            <a:r>
              <a:rPr lang="en-GB" sz="2000" dirty="0" smtClean="0">
                <a:solidFill>
                  <a:srgbClr val="0000FF"/>
                </a:solidFill>
              </a:rPr>
              <a:t>brilliant founder Bill Gates is now Technology</a:t>
            </a:r>
          </a:p>
          <a:p>
            <a:r>
              <a:rPr lang="en-GB" sz="2000" dirty="0" smtClean="0">
                <a:solidFill>
                  <a:srgbClr val="0000FF"/>
                </a:solidFill>
              </a:rPr>
              <a:t>Advisor, and current CEO Satya Nadella is</a:t>
            </a:r>
          </a:p>
          <a:p>
            <a:r>
              <a:rPr lang="en-GB" sz="2000" dirty="0">
                <a:solidFill>
                  <a:srgbClr val="0000FF"/>
                </a:solidFill>
              </a:rPr>
              <a:t>p</a:t>
            </a:r>
            <a:r>
              <a:rPr lang="en-GB" sz="2000" dirty="0" smtClean="0">
                <a:solidFill>
                  <a:srgbClr val="0000FF"/>
                </a:solidFill>
              </a:rPr>
              <a:t>roving to be successful. </a:t>
            </a:r>
            <a:endParaRPr lang="en-GB" sz="2000" dirty="0">
              <a:solidFill>
                <a:srgbClr val="0000FF"/>
              </a:solidFill>
            </a:endParaRPr>
          </a:p>
        </p:txBody>
      </p:sp>
    </p:spTree>
    <p:extLst>
      <p:ext uri="{BB962C8B-B14F-4D97-AF65-F5344CB8AC3E}">
        <p14:creationId xmlns:p14="http://schemas.microsoft.com/office/powerpoint/2010/main" val="2423927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0" y="1196752"/>
            <a:ext cx="8748464" cy="769441"/>
          </a:xfrm>
          <a:prstGeom prst="rect">
            <a:avLst/>
          </a:prstGeom>
          <a:noFill/>
        </p:spPr>
        <p:txBody>
          <a:bodyPr wrap="square" rtlCol="0">
            <a:spAutoFit/>
          </a:bodyPr>
          <a:lstStyle/>
          <a:p>
            <a:pPr algn="ctr"/>
            <a:r>
              <a:rPr lang="en-GB" sz="2400" dirty="0" smtClean="0">
                <a:solidFill>
                  <a:srgbClr val="0000FF"/>
                </a:solidFill>
              </a:rPr>
              <a:t>Amgen</a:t>
            </a:r>
          </a:p>
          <a:p>
            <a:pPr algn="ctr"/>
            <a:r>
              <a:rPr lang="en-GB" sz="2000" dirty="0" smtClean="0">
                <a:solidFill>
                  <a:srgbClr val="0000FF"/>
                </a:solidFill>
              </a:rPr>
              <a:t>(Est P/E 14.76 &amp; Yield 2.39%)</a:t>
            </a:r>
            <a:endParaRPr lang="en-GB" sz="2000" dirty="0">
              <a:solidFill>
                <a:srgbClr val="0000FF"/>
              </a:solidFill>
            </a:endParaRPr>
          </a:p>
        </p:txBody>
      </p:sp>
      <p:sp>
        <p:nvSpPr>
          <p:cNvPr id="4" name="TextBox 3"/>
          <p:cNvSpPr txBox="1"/>
          <p:nvPr/>
        </p:nvSpPr>
        <p:spPr>
          <a:xfrm>
            <a:off x="1043608" y="2132856"/>
            <a:ext cx="4089838" cy="1015663"/>
          </a:xfrm>
          <a:prstGeom prst="rect">
            <a:avLst/>
          </a:prstGeom>
          <a:noFill/>
        </p:spPr>
        <p:txBody>
          <a:bodyPr wrap="none" rtlCol="0">
            <a:spAutoFit/>
          </a:bodyPr>
          <a:lstStyle/>
          <a:p>
            <a:r>
              <a:rPr lang="en-GB" sz="2000" dirty="0" smtClean="0">
                <a:solidFill>
                  <a:srgbClr val="0000FF"/>
                </a:solidFill>
              </a:rPr>
              <a:t>Two year range in potential upside</a:t>
            </a:r>
          </a:p>
          <a:p>
            <a:r>
              <a:rPr lang="en-GB" sz="2000" dirty="0" smtClean="0">
                <a:solidFill>
                  <a:srgbClr val="0000FF"/>
                </a:solidFill>
              </a:rPr>
              <a:t>launch pad but must maintain</a:t>
            </a:r>
          </a:p>
          <a:p>
            <a:r>
              <a:rPr lang="en-GB" sz="2000" dirty="0" smtClean="0">
                <a:solidFill>
                  <a:srgbClr val="0000FF"/>
                </a:solidFill>
              </a:rPr>
              <a:t>sequence of higher reaction lows. </a:t>
            </a:r>
            <a:endParaRPr lang="en-GB" sz="2000" dirty="0">
              <a:solidFill>
                <a:srgbClr val="0000FF"/>
              </a:solidFill>
            </a:endParaRPr>
          </a:p>
        </p:txBody>
      </p:sp>
    </p:spTree>
    <p:extLst>
      <p:ext uri="{BB962C8B-B14F-4D97-AF65-F5344CB8AC3E}">
        <p14:creationId xmlns:p14="http://schemas.microsoft.com/office/powerpoint/2010/main" val="1729954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35496" y="1268760"/>
            <a:ext cx="8640960" cy="769441"/>
          </a:xfrm>
          <a:prstGeom prst="rect">
            <a:avLst/>
          </a:prstGeom>
          <a:noFill/>
        </p:spPr>
        <p:txBody>
          <a:bodyPr wrap="square" rtlCol="0">
            <a:spAutoFit/>
          </a:bodyPr>
          <a:lstStyle/>
          <a:p>
            <a:pPr algn="ctr"/>
            <a:r>
              <a:rPr lang="en-GB" sz="2400" dirty="0" smtClean="0">
                <a:solidFill>
                  <a:srgbClr val="0000FF"/>
                </a:solidFill>
              </a:rPr>
              <a:t>iShares Nasdaq Biotechnology ETF</a:t>
            </a:r>
          </a:p>
          <a:p>
            <a:pPr algn="ctr"/>
            <a:r>
              <a:rPr lang="en-GB" sz="2000" dirty="0" smtClean="0">
                <a:solidFill>
                  <a:srgbClr val="0000FF"/>
                </a:solidFill>
              </a:rPr>
              <a:t>(discount to NAV -0,018%)</a:t>
            </a:r>
            <a:endParaRPr lang="en-GB" sz="2000" dirty="0">
              <a:solidFill>
                <a:srgbClr val="0000FF"/>
              </a:solidFill>
            </a:endParaRPr>
          </a:p>
        </p:txBody>
      </p:sp>
      <p:sp>
        <p:nvSpPr>
          <p:cNvPr id="4" name="TextBox 3"/>
          <p:cNvSpPr txBox="1"/>
          <p:nvPr/>
        </p:nvSpPr>
        <p:spPr>
          <a:xfrm>
            <a:off x="1475656" y="2564904"/>
            <a:ext cx="4386137" cy="1631216"/>
          </a:xfrm>
          <a:prstGeom prst="rect">
            <a:avLst/>
          </a:prstGeom>
          <a:noFill/>
        </p:spPr>
        <p:txBody>
          <a:bodyPr wrap="none" rtlCol="0">
            <a:spAutoFit/>
          </a:bodyPr>
          <a:lstStyle/>
          <a:p>
            <a:r>
              <a:rPr lang="en-GB" sz="2000" dirty="0" smtClean="0">
                <a:solidFill>
                  <a:srgbClr val="0000FF"/>
                </a:solidFill>
              </a:rPr>
              <a:t>Better value after shakeout following </a:t>
            </a:r>
          </a:p>
          <a:p>
            <a:r>
              <a:rPr lang="en-GB" sz="2000" dirty="0" smtClean="0">
                <a:solidFill>
                  <a:srgbClr val="0000FF"/>
                </a:solidFill>
              </a:rPr>
              <a:t>overextended advance but needs to</a:t>
            </a:r>
          </a:p>
          <a:p>
            <a:r>
              <a:rPr lang="en-GB" sz="2000" dirty="0" smtClean="0">
                <a:solidFill>
                  <a:srgbClr val="0000FF"/>
                </a:solidFill>
              </a:rPr>
              <a:t>sustain break above $300 to confirm</a:t>
            </a:r>
          </a:p>
          <a:p>
            <a:r>
              <a:rPr lang="en-GB" sz="2000" dirty="0" smtClean="0">
                <a:solidFill>
                  <a:srgbClr val="0000FF"/>
                </a:solidFill>
              </a:rPr>
              <a:t>recovery.</a:t>
            </a:r>
          </a:p>
          <a:p>
            <a:endParaRPr lang="en-GB" sz="2000" dirty="0">
              <a:solidFill>
                <a:srgbClr val="0000FF"/>
              </a:solidFill>
            </a:endParaRPr>
          </a:p>
        </p:txBody>
      </p:sp>
    </p:spTree>
    <p:extLst>
      <p:ext uri="{BB962C8B-B14F-4D97-AF65-F5344CB8AC3E}">
        <p14:creationId xmlns:p14="http://schemas.microsoft.com/office/powerpoint/2010/main" val="3935679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0" y="1196752"/>
            <a:ext cx="7812360" cy="769441"/>
          </a:xfrm>
          <a:prstGeom prst="rect">
            <a:avLst/>
          </a:prstGeom>
          <a:noFill/>
        </p:spPr>
        <p:txBody>
          <a:bodyPr wrap="square" rtlCol="0">
            <a:spAutoFit/>
          </a:bodyPr>
          <a:lstStyle/>
          <a:p>
            <a:pPr algn="ctr"/>
            <a:r>
              <a:rPr lang="en-GB" sz="2400" dirty="0" smtClean="0">
                <a:solidFill>
                  <a:srgbClr val="0000FF"/>
                </a:solidFill>
              </a:rPr>
              <a:t>FTSE 100</a:t>
            </a:r>
          </a:p>
          <a:p>
            <a:pPr algn="ctr"/>
            <a:r>
              <a:rPr lang="en-GB" sz="2000" dirty="0" smtClean="0">
                <a:solidFill>
                  <a:srgbClr val="0000FF"/>
                </a:solidFill>
              </a:rPr>
              <a:t>P/E 59.67 &amp; Yield 3.97%)</a:t>
            </a:r>
            <a:endParaRPr lang="en-GB" sz="2000" dirty="0">
              <a:solidFill>
                <a:srgbClr val="0000FF"/>
              </a:solidFill>
            </a:endParaRPr>
          </a:p>
        </p:txBody>
      </p:sp>
      <p:sp>
        <p:nvSpPr>
          <p:cNvPr id="4" name="TextBox 3"/>
          <p:cNvSpPr txBox="1"/>
          <p:nvPr/>
        </p:nvSpPr>
        <p:spPr>
          <a:xfrm>
            <a:off x="5580112" y="3105834"/>
            <a:ext cx="3105337" cy="1938992"/>
          </a:xfrm>
          <a:prstGeom prst="rect">
            <a:avLst/>
          </a:prstGeom>
          <a:noFill/>
        </p:spPr>
        <p:txBody>
          <a:bodyPr wrap="none" rtlCol="0">
            <a:spAutoFit/>
          </a:bodyPr>
          <a:lstStyle/>
          <a:p>
            <a:r>
              <a:rPr lang="en-GB" sz="2000" dirty="0" smtClean="0">
                <a:solidFill>
                  <a:srgbClr val="0000FF"/>
                </a:solidFill>
              </a:rPr>
              <a:t>A competitively priced</a:t>
            </a:r>
          </a:p>
          <a:p>
            <a:r>
              <a:rPr lang="en-GB" sz="2000" dirty="0" smtClean="0">
                <a:solidFill>
                  <a:srgbClr val="0000FF"/>
                </a:solidFill>
              </a:rPr>
              <a:t>Pound Sterling is</a:t>
            </a:r>
            <a:r>
              <a:rPr lang="en-GB" sz="2000" dirty="0">
                <a:solidFill>
                  <a:srgbClr val="0000FF"/>
                </a:solidFill>
              </a:rPr>
              <a:t> </a:t>
            </a:r>
            <a:r>
              <a:rPr lang="en-GB" sz="2000" dirty="0" smtClean="0">
                <a:solidFill>
                  <a:srgbClr val="0000FF"/>
                </a:solidFill>
              </a:rPr>
              <a:t>good </a:t>
            </a:r>
          </a:p>
          <a:p>
            <a:r>
              <a:rPr lang="en-GB" sz="2000" dirty="0" smtClean="0">
                <a:solidFill>
                  <a:srgbClr val="0000FF"/>
                </a:solidFill>
              </a:rPr>
              <a:t>for exporters, although </a:t>
            </a:r>
          </a:p>
          <a:p>
            <a:r>
              <a:rPr lang="en-GB" sz="2000" dirty="0" smtClean="0">
                <a:solidFill>
                  <a:srgbClr val="0000FF"/>
                </a:solidFill>
              </a:rPr>
              <a:t>there will be a risk of </a:t>
            </a:r>
          </a:p>
          <a:p>
            <a:r>
              <a:rPr lang="en-GB" sz="2000" dirty="0" smtClean="0">
                <a:solidFill>
                  <a:srgbClr val="0000FF"/>
                </a:solidFill>
              </a:rPr>
              <a:t>higher inflation as the </a:t>
            </a:r>
          </a:p>
          <a:p>
            <a:r>
              <a:rPr lang="en-GB" sz="2000" dirty="0" smtClean="0">
                <a:solidFill>
                  <a:srgbClr val="0000FF"/>
                </a:solidFill>
              </a:rPr>
              <a:t>global economy recovers.</a:t>
            </a:r>
            <a:endParaRPr lang="en-GB" sz="2000" dirty="0">
              <a:solidFill>
                <a:srgbClr val="0000FF"/>
              </a:solidFill>
            </a:endParaRPr>
          </a:p>
        </p:txBody>
      </p:sp>
    </p:spTree>
    <p:extLst>
      <p:ext uri="{BB962C8B-B14F-4D97-AF65-F5344CB8AC3E}">
        <p14:creationId xmlns:p14="http://schemas.microsoft.com/office/powerpoint/2010/main" val="1411132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908720"/>
            <a:ext cx="9144000" cy="5103628"/>
          </a:xfrm>
          <a:prstGeom prst="rect">
            <a:avLst/>
          </a:prstGeom>
        </p:spPr>
      </p:pic>
      <p:sp>
        <p:nvSpPr>
          <p:cNvPr id="3" name="TextBox 2"/>
          <p:cNvSpPr txBox="1"/>
          <p:nvPr/>
        </p:nvSpPr>
        <p:spPr>
          <a:xfrm>
            <a:off x="107504" y="1196752"/>
            <a:ext cx="8640960" cy="461665"/>
          </a:xfrm>
          <a:prstGeom prst="rect">
            <a:avLst/>
          </a:prstGeom>
          <a:noFill/>
        </p:spPr>
        <p:txBody>
          <a:bodyPr wrap="square" rtlCol="0">
            <a:spAutoFit/>
          </a:bodyPr>
          <a:lstStyle/>
          <a:p>
            <a:pPr algn="ctr"/>
            <a:r>
              <a:rPr lang="en-GB" sz="2400" dirty="0" smtClean="0">
                <a:solidFill>
                  <a:srgbClr val="0000FF"/>
                </a:solidFill>
              </a:rPr>
              <a:t>GBP/USD</a:t>
            </a:r>
            <a:endParaRPr lang="en-GB" sz="2400" dirty="0">
              <a:solidFill>
                <a:srgbClr val="0000FF"/>
              </a:solidFill>
            </a:endParaRPr>
          </a:p>
        </p:txBody>
      </p:sp>
      <p:sp>
        <p:nvSpPr>
          <p:cNvPr id="4" name="TextBox 3"/>
          <p:cNvSpPr txBox="1"/>
          <p:nvPr/>
        </p:nvSpPr>
        <p:spPr>
          <a:xfrm>
            <a:off x="3491880" y="4293096"/>
            <a:ext cx="3017173" cy="1015663"/>
          </a:xfrm>
          <a:prstGeom prst="rect">
            <a:avLst/>
          </a:prstGeom>
          <a:noFill/>
        </p:spPr>
        <p:txBody>
          <a:bodyPr wrap="none" rtlCol="0">
            <a:spAutoFit/>
          </a:bodyPr>
          <a:lstStyle/>
          <a:p>
            <a:r>
              <a:rPr lang="en-GB" sz="2000" dirty="0" smtClean="0">
                <a:solidFill>
                  <a:srgbClr val="0000FF"/>
                </a:solidFill>
              </a:rPr>
              <a:t>This is mostly good </a:t>
            </a:r>
          </a:p>
          <a:p>
            <a:r>
              <a:rPr lang="en-GB" sz="2000" dirty="0" smtClean="0">
                <a:solidFill>
                  <a:srgbClr val="0000FF"/>
                </a:solidFill>
              </a:rPr>
              <a:t>for the UK economy</a:t>
            </a:r>
          </a:p>
          <a:p>
            <a:r>
              <a:rPr lang="en-GB" sz="2000" dirty="0" smtClean="0">
                <a:solidFill>
                  <a:srgbClr val="0000FF"/>
                </a:solidFill>
              </a:rPr>
              <a:t>and </a:t>
            </a:r>
            <a:r>
              <a:rPr lang="en-GB" sz="2000" dirty="0" smtClean="0">
                <a:solidFill>
                  <a:srgbClr val="0000FF"/>
                </a:solidFill>
              </a:rPr>
              <a:t>the balance of trade.</a:t>
            </a:r>
            <a:endParaRPr lang="en-GB" sz="2000" dirty="0">
              <a:solidFill>
                <a:srgbClr val="0000FF"/>
              </a:solidFill>
            </a:endParaRPr>
          </a:p>
        </p:txBody>
      </p:sp>
    </p:spTree>
    <p:extLst>
      <p:ext uri="{BB962C8B-B14F-4D97-AF65-F5344CB8AC3E}">
        <p14:creationId xmlns:p14="http://schemas.microsoft.com/office/powerpoint/2010/main" val="2941812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2555776" y="1124744"/>
            <a:ext cx="3731150" cy="769441"/>
          </a:xfrm>
          <a:prstGeom prst="rect">
            <a:avLst/>
          </a:prstGeom>
          <a:noFill/>
        </p:spPr>
        <p:txBody>
          <a:bodyPr wrap="none" rtlCol="0">
            <a:spAutoFit/>
          </a:bodyPr>
          <a:lstStyle/>
          <a:p>
            <a:r>
              <a:rPr lang="en-GB" sz="2400" dirty="0" smtClean="0">
                <a:solidFill>
                  <a:srgbClr val="0000FF"/>
                </a:solidFill>
              </a:rPr>
              <a:t>China Shanghai A-Shares</a:t>
            </a:r>
          </a:p>
          <a:p>
            <a:pPr algn="ctr"/>
            <a:r>
              <a:rPr lang="en-GB" sz="2000" dirty="0" smtClean="0">
                <a:solidFill>
                  <a:srgbClr val="0000FF"/>
                </a:solidFill>
              </a:rPr>
              <a:t>(P/E 17.70 &amp; Yield 1.92%)</a:t>
            </a:r>
            <a:endParaRPr lang="en-GB" sz="2000" dirty="0">
              <a:solidFill>
                <a:srgbClr val="0000FF"/>
              </a:solidFill>
            </a:endParaRPr>
          </a:p>
        </p:txBody>
      </p:sp>
      <p:sp>
        <p:nvSpPr>
          <p:cNvPr id="4" name="TextBox 3"/>
          <p:cNvSpPr txBox="1"/>
          <p:nvPr/>
        </p:nvSpPr>
        <p:spPr>
          <a:xfrm>
            <a:off x="1475656" y="1901970"/>
            <a:ext cx="6098336" cy="1631216"/>
          </a:xfrm>
          <a:prstGeom prst="rect">
            <a:avLst/>
          </a:prstGeom>
          <a:noFill/>
        </p:spPr>
        <p:txBody>
          <a:bodyPr wrap="none" rtlCol="0">
            <a:spAutoFit/>
          </a:bodyPr>
          <a:lstStyle/>
          <a:p>
            <a:r>
              <a:rPr lang="en-GB" sz="2000" dirty="0" smtClean="0">
                <a:solidFill>
                  <a:srgbClr val="0000FF"/>
                </a:solidFill>
              </a:rPr>
              <a:t>An economic </a:t>
            </a:r>
            <a:r>
              <a:rPr lang="en-GB" sz="2000" dirty="0" smtClean="0">
                <a:solidFill>
                  <a:srgbClr val="0000FF"/>
                </a:solidFill>
              </a:rPr>
              <a:t>recovery by China </a:t>
            </a:r>
            <a:r>
              <a:rPr lang="en-GB" sz="2000" dirty="0" smtClean="0">
                <a:solidFill>
                  <a:srgbClr val="0000FF"/>
                </a:solidFill>
              </a:rPr>
              <a:t>is </a:t>
            </a:r>
            <a:r>
              <a:rPr lang="en-GB" sz="2000" dirty="0" smtClean="0">
                <a:solidFill>
                  <a:srgbClr val="0000FF"/>
                </a:solidFill>
              </a:rPr>
              <a:t>needed to </a:t>
            </a:r>
          </a:p>
          <a:p>
            <a:r>
              <a:rPr lang="en-GB" sz="2000" dirty="0" smtClean="0">
                <a:solidFill>
                  <a:srgbClr val="0000FF"/>
                </a:solidFill>
              </a:rPr>
              <a:t>support the </a:t>
            </a:r>
            <a:r>
              <a:rPr lang="en-GB" sz="2000" dirty="0" smtClean="0">
                <a:solidFill>
                  <a:srgbClr val="0000FF"/>
                </a:solidFill>
              </a:rPr>
              <a:t>global economy. China’s economic </a:t>
            </a:r>
            <a:endParaRPr lang="en-GB" sz="2000" dirty="0" smtClean="0">
              <a:solidFill>
                <a:srgbClr val="0000FF"/>
              </a:solidFill>
            </a:endParaRPr>
          </a:p>
          <a:p>
            <a:r>
              <a:rPr lang="en-GB" sz="2000" dirty="0" smtClean="0">
                <a:solidFill>
                  <a:srgbClr val="0000FF"/>
                </a:solidFill>
              </a:rPr>
              <a:t>tradeoff</a:t>
            </a:r>
            <a:r>
              <a:rPr lang="en-GB" sz="2000" dirty="0" smtClean="0">
                <a:solidFill>
                  <a:srgbClr val="0000FF"/>
                </a:solidFill>
              </a:rPr>
              <a:t>: </a:t>
            </a:r>
            <a:r>
              <a:rPr lang="en-GB" sz="2000" dirty="0" smtClean="0">
                <a:solidFill>
                  <a:srgbClr val="0000FF"/>
                </a:solidFill>
              </a:rPr>
              <a:t>a </a:t>
            </a:r>
            <a:r>
              <a:rPr lang="en-GB" sz="2000" dirty="0" smtClean="0">
                <a:solidFill>
                  <a:srgbClr val="0000FF"/>
                </a:solidFill>
              </a:rPr>
              <a:t>system of mostly organised communism. </a:t>
            </a:r>
          </a:p>
          <a:p>
            <a:r>
              <a:rPr lang="en-GB" sz="2000" dirty="0" smtClean="0">
                <a:solidFill>
                  <a:srgbClr val="0000FF"/>
                </a:solidFill>
              </a:rPr>
              <a:t>The stock market </a:t>
            </a:r>
            <a:r>
              <a:rPr lang="en-GB" sz="2000" dirty="0" smtClean="0">
                <a:solidFill>
                  <a:srgbClr val="0000FF"/>
                </a:solidFill>
              </a:rPr>
              <a:t>remain in a </a:t>
            </a:r>
            <a:r>
              <a:rPr lang="en-GB" sz="2000" dirty="0" smtClean="0">
                <a:solidFill>
                  <a:srgbClr val="0000FF"/>
                </a:solidFill>
              </a:rPr>
              <a:t>recovery </a:t>
            </a:r>
            <a:r>
              <a:rPr lang="en-GB" sz="2000" dirty="0" smtClean="0">
                <a:solidFill>
                  <a:srgbClr val="0000FF"/>
                </a:solidFill>
              </a:rPr>
              <a:t>phase </a:t>
            </a:r>
            <a:endParaRPr lang="en-GB" sz="2000" dirty="0" smtClean="0">
              <a:solidFill>
                <a:srgbClr val="0000FF"/>
              </a:solidFill>
            </a:endParaRPr>
          </a:p>
          <a:p>
            <a:r>
              <a:rPr lang="en-GB" sz="2000" dirty="0" smtClean="0">
                <a:solidFill>
                  <a:srgbClr val="0000FF"/>
                </a:solidFill>
              </a:rPr>
              <a:t>while </a:t>
            </a:r>
            <a:r>
              <a:rPr lang="en-GB" sz="2000" dirty="0" smtClean="0">
                <a:solidFill>
                  <a:srgbClr val="0000FF"/>
                </a:solidFill>
              </a:rPr>
              <a:t>the bigger reaction lows continue to rise. </a:t>
            </a:r>
            <a:endParaRPr lang="en-GB" sz="2000" dirty="0">
              <a:solidFill>
                <a:srgbClr val="0000FF"/>
              </a:solidFill>
            </a:endParaRPr>
          </a:p>
        </p:txBody>
      </p:sp>
    </p:spTree>
    <p:extLst>
      <p:ext uri="{BB962C8B-B14F-4D97-AF65-F5344CB8AC3E}">
        <p14:creationId xmlns:p14="http://schemas.microsoft.com/office/powerpoint/2010/main" val="441918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44" y="836712"/>
            <a:ext cx="9144000" cy="5103628"/>
          </a:xfrm>
          <a:prstGeom prst="rect">
            <a:avLst/>
          </a:prstGeom>
        </p:spPr>
      </p:pic>
      <p:sp>
        <p:nvSpPr>
          <p:cNvPr id="3" name="TextBox 2"/>
          <p:cNvSpPr txBox="1"/>
          <p:nvPr/>
        </p:nvSpPr>
        <p:spPr>
          <a:xfrm>
            <a:off x="2699792" y="1196752"/>
            <a:ext cx="3147015" cy="769441"/>
          </a:xfrm>
          <a:prstGeom prst="rect">
            <a:avLst/>
          </a:prstGeom>
          <a:noFill/>
        </p:spPr>
        <p:txBody>
          <a:bodyPr wrap="none" rtlCol="0">
            <a:spAutoFit/>
          </a:bodyPr>
          <a:lstStyle/>
          <a:p>
            <a:r>
              <a:rPr lang="en-GB" sz="2400" dirty="0" smtClean="0">
                <a:solidFill>
                  <a:srgbClr val="0000FF"/>
                </a:solidFill>
              </a:rPr>
              <a:t>India Mumbai Sensex</a:t>
            </a:r>
          </a:p>
          <a:p>
            <a:r>
              <a:rPr lang="en-GB" sz="2000" dirty="0" smtClean="0">
                <a:solidFill>
                  <a:srgbClr val="0000FF"/>
                </a:solidFill>
              </a:rPr>
              <a:t>(P/E 20.89 &amp; Yield 1.51%)</a:t>
            </a:r>
            <a:endParaRPr lang="en-GB" sz="2000" dirty="0">
              <a:solidFill>
                <a:srgbClr val="0000FF"/>
              </a:solidFill>
            </a:endParaRPr>
          </a:p>
        </p:txBody>
      </p:sp>
      <p:sp>
        <p:nvSpPr>
          <p:cNvPr id="4" name="TextBox 3"/>
          <p:cNvSpPr txBox="1"/>
          <p:nvPr/>
        </p:nvSpPr>
        <p:spPr>
          <a:xfrm>
            <a:off x="4355976" y="4149080"/>
            <a:ext cx="3161443" cy="1015663"/>
          </a:xfrm>
          <a:prstGeom prst="rect">
            <a:avLst/>
          </a:prstGeom>
          <a:noFill/>
        </p:spPr>
        <p:txBody>
          <a:bodyPr wrap="none" rtlCol="0">
            <a:spAutoFit/>
          </a:bodyPr>
          <a:lstStyle/>
          <a:p>
            <a:r>
              <a:rPr lang="en-GB" sz="2000" dirty="0" smtClean="0">
                <a:solidFill>
                  <a:srgbClr val="0000FF"/>
                </a:solidFill>
              </a:rPr>
              <a:t>India’s economic tradeoff:</a:t>
            </a:r>
          </a:p>
          <a:p>
            <a:r>
              <a:rPr lang="en-GB" sz="2000" dirty="0" smtClean="0">
                <a:solidFill>
                  <a:srgbClr val="0000FF"/>
                </a:solidFill>
              </a:rPr>
              <a:t>disorganised capitalism.</a:t>
            </a:r>
          </a:p>
          <a:p>
            <a:r>
              <a:rPr lang="en-GB" sz="2000" dirty="0" smtClean="0">
                <a:solidFill>
                  <a:srgbClr val="0000FF"/>
                </a:solidFill>
              </a:rPr>
              <a:t>Governance is </a:t>
            </a:r>
            <a:r>
              <a:rPr lang="en-GB" sz="2000" i="1" dirty="0" smtClean="0">
                <a:solidFill>
                  <a:srgbClr val="0000FF"/>
                </a:solidFill>
              </a:rPr>
              <a:t>everything</a:t>
            </a:r>
            <a:r>
              <a:rPr lang="en-GB" sz="2000" dirty="0" smtClean="0">
                <a:solidFill>
                  <a:srgbClr val="0000FF"/>
                </a:solidFill>
              </a:rPr>
              <a:t>.</a:t>
            </a:r>
            <a:endParaRPr lang="en-GB" sz="2000" dirty="0">
              <a:solidFill>
                <a:srgbClr val="0000FF"/>
              </a:solidFill>
            </a:endParaRPr>
          </a:p>
        </p:txBody>
      </p:sp>
      <p:sp>
        <p:nvSpPr>
          <p:cNvPr id="5" name="TextBox 4"/>
          <p:cNvSpPr txBox="1"/>
          <p:nvPr/>
        </p:nvSpPr>
        <p:spPr>
          <a:xfrm>
            <a:off x="2267744" y="2060848"/>
            <a:ext cx="3844322" cy="707886"/>
          </a:xfrm>
          <a:prstGeom prst="rect">
            <a:avLst/>
          </a:prstGeom>
          <a:noFill/>
        </p:spPr>
        <p:txBody>
          <a:bodyPr wrap="none" rtlCol="0">
            <a:spAutoFit/>
          </a:bodyPr>
          <a:lstStyle/>
          <a:p>
            <a:r>
              <a:rPr lang="en-GB" sz="2000" dirty="0" smtClean="0">
                <a:solidFill>
                  <a:srgbClr val="0000FF"/>
                </a:solidFill>
              </a:rPr>
              <a:t>Some loss of upside momentum</a:t>
            </a:r>
          </a:p>
          <a:p>
            <a:r>
              <a:rPr lang="en-GB" sz="2000" dirty="0" smtClean="0">
                <a:solidFill>
                  <a:srgbClr val="0000FF"/>
                </a:solidFill>
              </a:rPr>
              <a:t>near the early 2015 highs</a:t>
            </a:r>
            <a:endParaRPr lang="en-GB" sz="2000" dirty="0">
              <a:solidFill>
                <a:srgbClr val="0000FF"/>
              </a:solidFill>
            </a:endParaRPr>
          </a:p>
        </p:txBody>
      </p:sp>
    </p:spTree>
    <p:extLst>
      <p:ext uri="{BB962C8B-B14F-4D97-AF65-F5344CB8AC3E}">
        <p14:creationId xmlns:p14="http://schemas.microsoft.com/office/powerpoint/2010/main" val="2756824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0" y="1196752"/>
            <a:ext cx="8748464" cy="769441"/>
          </a:xfrm>
          <a:prstGeom prst="rect">
            <a:avLst/>
          </a:prstGeom>
          <a:noFill/>
        </p:spPr>
        <p:txBody>
          <a:bodyPr wrap="square" rtlCol="0">
            <a:spAutoFit/>
          </a:bodyPr>
          <a:lstStyle/>
          <a:p>
            <a:pPr algn="ctr"/>
            <a:r>
              <a:rPr lang="en-GB" sz="2400" dirty="0" smtClean="0">
                <a:solidFill>
                  <a:srgbClr val="0000FF"/>
                </a:solidFill>
              </a:rPr>
              <a:t>Australia</a:t>
            </a:r>
          </a:p>
          <a:p>
            <a:pPr algn="ctr"/>
            <a:r>
              <a:rPr lang="en-GB" sz="2000" dirty="0" smtClean="0">
                <a:solidFill>
                  <a:srgbClr val="0000FF"/>
                </a:solidFill>
              </a:rPr>
              <a:t>(P/E 24.56 &amp; Yield 4.29%)</a:t>
            </a:r>
            <a:endParaRPr lang="en-GB" sz="2000" dirty="0">
              <a:solidFill>
                <a:srgbClr val="0000FF"/>
              </a:solidFill>
            </a:endParaRPr>
          </a:p>
        </p:txBody>
      </p:sp>
      <p:sp>
        <p:nvSpPr>
          <p:cNvPr id="4" name="TextBox 3"/>
          <p:cNvSpPr txBox="1"/>
          <p:nvPr/>
        </p:nvSpPr>
        <p:spPr>
          <a:xfrm>
            <a:off x="2195736" y="2132856"/>
            <a:ext cx="4297971" cy="1015663"/>
          </a:xfrm>
          <a:prstGeom prst="rect">
            <a:avLst/>
          </a:prstGeom>
          <a:noFill/>
        </p:spPr>
        <p:txBody>
          <a:bodyPr wrap="none" rtlCol="0">
            <a:spAutoFit/>
          </a:bodyPr>
          <a:lstStyle/>
          <a:p>
            <a:r>
              <a:rPr lang="en-GB" sz="2000" dirty="0" smtClean="0">
                <a:solidFill>
                  <a:srgbClr val="0000FF"/>
                </a:solidFill>
              </a:rPr>
              <a:t>Give upside the benefit of the doubt </a:t>
            </a:r>
          </a:p>
          <a:p>
            <a:r>
              <a:rPr lang="en-GB" sz="2000" dirty="0" smtClean="0">
                <a:solidFill>
                  <a:srgbClr val="0000FF"/>
                </a:solidFill>
              </a:rPr>
              <a:t>while the sequence of rising lows</a:t>
            </a:r>
          </a:p>
          <a:p>
            <a:r>
              <a:rPr lang="en-GB" sz="2000" dirty="0" smtClean="0">
                <a:solidFill>
                  <a:srgbClr val="0000FF"/>
                </a:solidFill>
              </a:rPr>
              <a:t>is </a:t>
            </a:r>
            <a:r>
              <a:rPr lang="en-GB" sz="2000" dirty="0" smtClean="0">
                <a:solidFill>
                  <a:srgbClr val="0000FF"/>
                </a:solidFill>
              </a:rPr>
              <a:t>maintained.</a:t>
            </a:r>
            <a:endParaRPr lang="en-GB" sz="2000" dirty="0">
              <a:solidFill>
                <a:srgbClr val="0000FF"/>
              </a:solidFill>
            </a:endParaRPr>
          </a:p>
        </p:txBody>
      </p:sp>
    </p:spTree>
    <p:extLst>
      <p:ext uri="{BB962C8B-B14F-4D97-AF65-F5344CB8AC3E}">
        <p14:creationId xmlns:p14="http://schemas.microsoft.com/office/powerpoint/2010/main" val="1757846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0" y="908720"/>
            <a:ext cx="9144000" cy="5103628"/>
          </a:xfrm>
          <a:prstGeom prst="rect">
            <a:avLst/>
          </a:prstGeom>
        </p:spPr>
      </p:pic>
      <p:sp>
        <p:nvSpPr>
          <p:cNvPr id="3" name="TextBox 2"/>
          <p:cNvSpPr txBox="1"/>
          <p:nvPr/>
        </p:nvSpPr>
        <p:spPr>
          <a:xfrm>
            <a:off x="0" y="1196752"/>
            <a:ext cx="8748464" cy="769441"/>
          </a:xfrm>
          <a:prstGeom prst="rect">
            <a:avLst/>
          </a:prstGeom>
          <a:noFill/>
        </p:spPr>
        <p:txBody>
          <a:bodyPr wrap="square" rtlCol="0">
            <a:spAutoFit/>
          </a:bodyPr>
          <a:lstStyle/>
          <a:p>
            <a:pPr algn="ctr"/>
            <a:r>
              <a:rPr lang="en-GB" sz="2400" dirty="0" smtClean="0">
                <a:solidFill>
                  <a:srgbClr val="0000FF"/>
                </a:solidFill>
              </a:rPr>
              <a:t>New Zealand</a:t>
            </a:r>
          </a:p>
          <a:p>
            <a:pPr algn="ctr"/>
            <a:r>
              <a:rPr lang="en-GB" sz="2000" dirty="0" smtClean="0">
                <a:solidFill>
                  <a:srgbClr val="0000FF"/>
                </a:solidFill>
              </a:rPr>
              <a:t>(P/E 18.75 &amp; Yield 4.28%)</a:t>
            </a:r>
            <a:endParaRPr lang="en-GB" sz="2000" dirty="0">
              <a:solidFill>
                <a:srgbClr val="0000FF"/>
              </a:solidFill>
            </a:endParaRPr>
          </a:p>
        </p:txBody>
      </p:sp>
      <p:sp>
        <p:nvSpPr>
          <p:cNvPr id="4" name="TextBox 3"/>
          <p:cNvSpPr txBox="1"/>
          <p:nvPr/>
        </p:nvSpPr>
        <p:spPr>
          <a:xfrm>
            <a:off x="1475656" y="2132856"/>
            <a:ext cx="5102679" cy="1015663"/>
          </a:xfrm>
          <a:prstGeom prst="rect">
            <a:avLst/>
          </a:prstGeom>
          <a:noFill/>
        </p:spPr>
        <p:txBody>
          <a:bodyPr wrap="none" rtlCol="0">
            <a:spAutoFit/>
          </a:bodyPr>
          <a:lstStyle/>
          <a:p>
            <a:r>
              <a:rPr lang="en-GB" sz="2000" dirty="0" smtClean="0">
                <a:solidFill>
                  <a:srgbClr val="0000FF"/>
                </a:solidFill>
              </a:rPr>
              <a:t>Another similar sized pullback since 2015 –</a:t>
            </a:r>
          </a:p>
          <a:p>
            <a:r>
              <a:rPr lang="en-GB" sz="2000" dirty="0" smtClean="0">
                <a:solidFill>
                  <a:srgbClr val="0000FF"/>
                </a:solidFill>
              </a:rPr>
              <a:t>needs to firm once again to maintain </a:t>
            </a:r>
          </a:p>
          <a:p>
            <a:r>
              <a:rPr lang="en-GB" sz="2000" dirty="0" smtClean="0">
                <a:solidFill>
                  <a:srgbClr val="0000FF"/>
                </a:solidFill>
              </a:rPr>
              <a:t>impressive uptrend consistency.</a:t>
            </a:r>
            <a:endParaRPr lang="en-GB" sz="2000" dirty="0">
              <a:solidFill>
                <a:srgbClr val="0000FF"/>
              </a:solidFill>
            </a:endParaRPr>
          </a:p>
        </p:txBody>
      </p:sp>
    </p:spTree>
    <p:extLst>
      <p:ext uri="{BB962C8B-B14F-4D97-AF65-F5344CB8AC3E}">
        <p14:creationId xmlns:p14="http://schemas.microsoft.com/office/powerpoint/2010/main" val="2857859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268760"/>
            <a:ext cx="8640960" cy="4955203"/>
          </a:xfrm>
          <a:prstGeom prst="rect">
            <a:avLst/>
          </a:prstGeom>
          <a:noFill/>
        </p:spPr>
        <p:txBody>
          <a:bodyPr wrap="square" rtlCol="0">
            <a:spAutoFit/>
          </a:bodyPr>
          <a:lstStyle/>
          <a:p>
            <a:pPr algn="ctr"/>
            <a:r>
              <a:rPr lang="en-GB" sz="3200" dirty="0" smtClean="0">
                <a:solidFill>
                  <a:srgbClr val="0000FF"/>
                </a:solidFill>
              </a:rPr>
              <a:t>Commodities</a:t>
            </a:r>
          </a:p>
          <a:p>
            <a:pPr algn="ctr"/>
            <a:endParaRPr lang="en-GB" sz="2000" dirty="0">
              <a:solidFill>
                <a:srgbClr val="0000FF"/>
              </a:solidFill>
            </a:endParaRPr>
          </a:p>
          <a:p>
            <a:r>
              <a:rPr lang="en-GB" sz="2800" dirty="0" smtClean="0">
                <a:solidFill>
                  <a:srgbClr val="0000FF"/>
                </a:solidFill>
              </a:rPr>
              <a:t>1. The cure for low prices is low prices, as supply declines and demand begins to increase.</a:t>
            </a:r>
          </a:p>
          <a:p>
            <a:endParaRPr lang="en-GB" sz="2000" dirty="0">
              <a:solidFill>
                <a:srgbClr val="0000FF"/>
              </a:solidFill>
            </a:endParaRPr>
          </a:p>
          <a:p>
            <a:r>
              <a:rPr lang="en-GB" sz="2800" dirty="0" smtClean="0">
                <a:solidFill>
                  <a:srgbClr val="0000FF"/>
                </a:solidFill>
              </a:rPr>
              <a:t>2. Contra-cyclical commodities are underowned by investors.</a:t>
            </a:r>
          </a:p>
          <a:p>
            <a:endParaRPr lang="en-GB" sz="2000" dirty="0">
              <a:solidFill>
                <a:srgbClr val="0000FF"/>
              </a:solidFill>
            </a:endParaRPr>
          </a:p>
          <a:p>
            <a:r>
              <a:rPr lang="en-GB" sz="2800" dirty="0" smtClean="0">
                <a:solidFill>
                  <a:srgbClr val="0000FF"/>
                </a:solidFill>
              </a:rPr>
              <a:t>3. Global uncertainty, competitive devaluations and </a:t>
            </a:r>
          </a:p>
          <a:p>
            <a:r>
              <a:rPr lang="en-GB" sz="2800" dirty="0" smtClean="0">
                <a:solidFill>
                  <a:srgbClr val="0000FF"/>
                </a:solidFill>
              </a:rPr>
              <a:t>low interest rates can revive the ‘hard money’ appeal of gold and other precious metals but rising interest</a:t>
            </a:r>
          </a:p>
          <a:p>
            <a:r>
              <a:rPr lang="en-GB" sz="2800" dirty="0" smtClean="0">
                <a:solidFill>
                  <a:srgbClr val="0000FF"/>
                </a:solidFill>
              </a:rPr>
              <a:t>rates and Dollar strength will be headwinds.  </a:t>
            </a:r>
            <a:endParaRPr lang="en-GB" sz="2800" dirty="0">
              <a:solidFill>
                <a:srgbClr val="0000FF"/>
              </a:solidFill>
            </a:endParaRPr>
          </a:p>
        </p:txBody>
      </p:sp>
    </p:spTree>
    <p:extLst>
      <p:ext uri="{BB962C8B-B14F-4D97-AF65-F5344CB8AC3E}">
        <p14:creationId xmlns:p14="http://schemas.microsoft.com/office/powerpoint/2010/main" val="2226137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3418479" y="1196752"/>
            <a:ext cx="2307042" cy="461665"/>
          </a:xfrm>
          <a:prstGeom prst="rect">
            <a:avLst/>
          </a:prstGeom>
          <a:noFill/>
        </p:spPr>
        <p:txBody>
          <a:bodyPr wrap="none" rtlCol="0">
            <a:spAutoFit/>
          </a:bodyPr>
          <a:lstStyle/>
          <a:p>
            <a:r>
              <a:rPr lang="en-GB" sz="2400" dirty="0" smtClean="0">
                <a:solidFill>
                  <a:srgbClr val="0000FF"/>
                </a:solidFill>
              </a:rPr>
              <a:t>Brent Crude Oil</a:t>
            </a:r>
            <a:endParaRPr lang="en-GB" sz="2400" dirty="0">
              <a:solidFill>
                <a:srgbClr val="0000FF"/>
              </a:solidFill>
            </a:endParaRPr>
          </a:p>
        </p:txBody>
      </p:sp>
      <p:sp>
        <p:nvSpPr>
          <p:cNvPr id="4" name="TextBox 3"/>
          <p:cNvSpPr txBox="1"/>
          <p:nvPr/>
        </p:nvSpPr>
        <p:spPr>
          <a:xfrm>
            <a:off x="3563888" y="3861048"/>
            <a:ext cx="2937022" cy="1015663"/>
          </a:xfrm>
          <a:prstGeom prst="rect">
            <a:avLst/>
          </a:prstGeom>
          <a:noFill/>
        </p:spPr>
        <p:txBody>
          <a:bodyPr wrap="none" rtlCol="0">
            <a:spAutoFit/>
          </a:bodyPr>
          <a:lstStyle/>
          <a:p>
            <a:r>
              <a:rPr lang="en-GB" sz="2000" dirty="0" smtClean="0">
                <a:solidFill>
                  <a:srgbClr val="0000FF"/>
                </a:solidFill>
              </a:rPr>
              <a:t>Will remain steady while</a:t>
            </a:r>
          </a:p>
          <a:p>
            <a:r>
              <a:rPr lang="en-GB" sz="2000" dirty="0" smtClean="0">
                <a:solidFill>
                  <a:srgbClr val="0000FF"/>
                </a:solidFill>
              </a:rPr>
              <a:t>hopes of supply freezes</a:t>
            </a:r>
          </a:p>
          <a:p>
            <a:r>
              <a:rPr lang="en-GB" sz="2000" dirty="0" smtClean="0">
                <a:solidFill>
                  <a:srgbClr val="0000FF"/>
                </a:solidFill>
              </a:rPr>
              <a:t>remain</a:t>
            </a:r>
            <a:endParaRPr lang="en-GB" sz="2000" dirty="0">
              <a:solidFill>
                <a:srgbClr val="0000FF"/>
              </a:solidFill>
            </a:endParaRPr>
          </a:p>
        </p:txBody>
      </p:sp>
    </p:spTree>
    <p:extLst>
      <p:ext uri="{BB962C8B-B14F-4D97-AF65-F5344CB8AC3E}">
        <p14:creationId xmlns:p14="http://schemas.microsoft.com/office/powerpoint/2010/main" val="976408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6712"/>
            <a:ext cx="9144000" cy="5103628"/>
          </a:xfrm>
          <a:prstGeom prst="rect">
            <a:avLst/>
          </a:prstGeom>
        </p:spPr>
      </p:pic>
      <p:sp>
        <p:nvSpPr>
          <p:cNvPr id="3" name="TextBox 2"/>
          <p:cNvSpPr txBox="1"/>
          <p:nvPr/>
        </p:nvSpPr>
        <p:spPr>
          <a:xfrm>
            <a:off x="1043608" y="1268760"/>
            <a:ext cx="2667718" cy="461665"/>
          </a:xfrm>
          <a:prstGeom prst="rect">
            <a:avLst/>
          </a:prstGeom>
          <a:noFill/>
        </p:spPr>
        <p:txBody>
          <a:bodyPr wrap="none" rtlCol="0">
            <a:spAutoFit/>
          </a:bodyPr>
          <a:lstStyle/>
          <a:p>
            <a:r>
              <a:rPr lang="en-GB" sz="2400" dirty="0" smtClean="0">
                <a:solidFill>
                  <a:srgbClr val="0000FF"/>
                </a:solidFill>
              </a:rPr>
              <a:t>London Spot Gold</a:t>
            </a:r>
            <a:endParaRPr lang="en-GB" sz="2400" dirty="0">
              <a:solidFill>
                <a:srgbClr val="0000FF"/>
              </a:solidFill>
            </a:endParaRPr>
          </a:p>
        </p:txBody>
      </p:sp>
      <p:sp>
        <p:nvSpPr>
          <p:cNvPr id="4" name="TextBox 3"/>
          <p:cNvSpPr txBox="1"/>
          <p:nvPr/>
        </p:nvSpPr>
        <p:spPr>
          <a:xfrm>
            <a:off x="3563888" y="3933056"/>
            <a:ext cx="3360215" cy="707886"/>
          </a:xfrm>
          <a:prstGeom prst="rect">
            <a:avLst/>
          </a:prstGeom>
          <a:noFill/>
        </p:spPr>
        <p:txBody>
          <a:bodyPr wrap="none" rtlCol="0">
            <a:spAutoFit/>
          </a:bodyPr>
          <a:lstStyle/>
          <a:p>
            <a:r>
              <a:rPr lang="en-GB" sz="2000" dirty="0" smtClean="0">
                <a:solidFill>
                  <a:srgbClr val="0000FF"/>
                </a:solidFill>
              </a:rPr>
              <a:t>Currently oversold but</a:t>
            </a:r>
          </a:p>
          <a:p>
            <a:r>
              <a:rPr lang="en-GB" sz="2000" dirty="0" smtClean="0">
                <a:solidFill>
                  <a:srgbClr val="0000FF"/>
                </a:solidFill>
              </a:rPr>
              <a:t>loss </a:t>
            </a:r>
            <a:r>
              <a:rPr lang="en-GB" sz="2000" dirty="0" smtClean="0">
                <a:solidFill>
                  <a:srgbClr val="0000FF"/>
                </a:solidFill>
              </a:rPr>
              <a:t>of uptrend consistency</a:t>
            </a:r>
            <a:endParaRPr lang="en-GB" sz="2000" dirty="0">
              <a:solidFill>
                <a:srgbClr val="0000FF"/>
              </a:solidFill>
            </a:endParaRPr>
          </a:p>
        </p:txBody>
      </p:sp>
    </p:spTree>
    <p:extLst>
      <p:ext uri="{BB962C8B-B14F-4D97-AF65-F5344CB8AC3E}">
        <p14:creationId xmlns:p14="http://schemas.microsoft.com/office/powerpoint/2010/main" val="1922417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1619672" y="1268760"/>
            <a:ext cx="955711" cy="461665"/>
          </a:xfrm>
          <a:prstGeom prst="rect">
            <a:avLst/>
          </a:prstGeom>
          <a:noFill/>
        </p:spPr>
        <p:txBody>
          <a:bodyPr wrap="none" rtlCol="0">
            <a:spAutoFit/>
          </a:bodyPr>
          <a:lstStyle/>
          <a:p>
            <a:r>
              <a:rPr lang="en-GB" sz="2400" dirty="0" smtClean="0">
                <a:solidFill>
                  <a:srgbClr val="0000FF"/>
                </a:solidFill>
              </a:rPr>
              <a:t>Silver</a:t>
            </a:r>
            <a:endParaRPr lang="en-GB" sz="2400" dirty="0">
              <a:solidFill>
                <a:srgbClr val="0000FF"/>
              </a:solidFill>
            </a:endParaRPr>
          </a:p>
        </p:txBody>
      </p:sp>
      <p:sp>
        <p:nvSpPr>
          <p:cNvPr id="4" name="TextBox 3"/>
          <p:cNvSpPr txBox="1"/>
          <p:nvPr/>
        </p:nvSpPr>
        <p:spPr>
          <a:xfrm>
            <a:off x="3347864" y="4581128"/>
            <a:ext cx="3501280" cy="707886"/>
          </a:xfrm>
          <a:prstGeom prst="rect">
            <a:avLst/>
          </a:prstGeom>
          <a:noFill/>
        </p:spPr>
        <p:txBody>
          <a:bodyPr wrap="none" rtlCol="0">
            <a:spAutoFit/>
          </a:bodyPr>
          <a:lstStyle/>
          <a:p>
            <a:r>
              <a:rPr lang="en-GB" sz="2000" dirty="0" smtClean="0">
                <a:solidFill>
                  <a:srgbClr val="0000FF"/>
                </a:solidFill>
              </a:rPr>
              <a:t>Similarly, oversold but</a:t>
            </a:r>
          </a:p>
          <a:p>
            <a:r>
              <a:rPr lang="en-GB" sz="2000" dirty="0" smtClean="0">
                <a:solidFill>
                  <a:srgbClr val="0000FF"/>
                </a:solidFill>
              </a:rPr>
              <a:t>loss of uptrend consistency  </a:t>
            </a:r>
            <a:endParaRPr lang="en-GB" sz="2000" dirty="0">
              <a:solidFill>
                <a:srgbClr val="0000FF"/>
              </a:solidFill>
            </a:endParaRPr>
          </a:p>
        </p:txBody>
      </p:sp>
    </p:spTree>
    <p:extLst>
      <p:ext uri="{BB962C8B-B14F-4D97-AF65-F5344CB8AC3E}">
        <p14:creationId xmlns:p14="http://schemas.microsoft.com/office/powerpoint/2010/main" val="82055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186"/>
            <a:ext cx="9144000" cy="5103628"/>
          </a:xfrm>
          <a:prstGeom prst="rect">
            <a:avLst/>
          </a:prstGeom>
        </p:spPr>
      </p:pic>
      <p:sp>
        <p:nvSpPr>
          <p:cNvPr id="3" name="TextBox 2"/>
          <p:cNvSpPr txBox="1"/>
          <p:nvPr/>
        </p:nvSpPr>
        <p:spPr>
          <a:xfrm>
            <a:off x="2627784" y="4365104"/>
            <a:ext cx="4528804" cy="707886"/>
          </a:xfrm>
          <a:prstGeom prst="rect">
            <a:avLst/>
          </a:prstGeom>
          <a:noFill/>
        </p:spPr>
        <p:txBody>
          <a:bodyPr wrap="none" rtlCol="0">
            <a:spAutoFit/>
          </a:bodyPr>
          <a:lstStyle/>
          <a:p>
            <a:r>
              <a:rPr lang="en-GB" sz="2000" dirty="0" smtClean="0">
                <a:solidFill>
                  <a:srgbClr val="0000FF"/>
                </a:solidFill>
              </a:rPr>
              <a:t>Currently very oversold but significant </a:t>
            </a:r>
          </a:p>
          <a:p>
            <a:r>
              <a:rPr lang="en-GB" sz="2000" dirty="0" smtClean="0">
                <a:solidFill>
                  <a:srgbClr val="0000FF"/>
                </a:solidFill>
              </a:rPr>
              <a:t>loss of uptrend consistency</a:t>
            </a:r>
            <a:endParaRPr lang="en-GB" sz="2000" dirty="0">
              <a:solidFill>
                <a:srgbClr val="0000FF"/>
              </a:solidFill>
            </a:endParaRPr>
          </a:p>
        </p:txBody>
      </p:sp>
    </p:spTree>
    <p:extLst>
      <p:ext uri="{BB962C8B-B14F-4D97-AF65-F5344CB8AC3E}">
        <p14:creationId xmlns:p14="http://schemas.microsoft.com/office/powerpoint/2010/main" val="47402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44824"/>
            <a:ext cx="9144000" cy="1569660"/>
          </a:xfrm>
          <a:prstGeom prst="rect">
            <a:avLst/>
          </a:prstGeom>
          <a:noFill/>
        </p:spPr>
        <p:txBody>
          <a:bodyPr wrap="square" rtlCol="0">
            <a:spAutoFit/>
          </a:bodyPr>
          <a:lstStyle/>
          <a:p>
            <a:pPr algn="ctr"/>
            <a:r>
              <a:rPr lang="en-GB" sz="3200" dirty="0" smtClean="0">
                <a:solidFill>
                  <a:srgbClr val="0000FF"/>
                </a:solidFill>
              </a:rPr>
              <a:t>The last word on the</a:t>
            </a:r>
          </a:p>
          <a:p>
            <a:pPr algn="ctr"/>
            <a:r>
              <a:rPr lang="en-GB" sz="3200" dirty="0" smtClean="0">
                <a:solidFill>
                  <a:srgbClr val="0000FF"/>
                </a:solidFill>
              </a:rPr>
              <a:t>US Presidential Election </a:t>
            </a:r>
          </a:p>
          <a:p>
            <a:pPr algn="ctr"/>
            <a:r>
              <a:rPr lang="en-GB" sz="3200" dirty="0" smtClean="0">
                <a:solidFill>
                  <a:srgbClr val="0000FF"/>
                </a:solidFill>
              </a:rPr>
              <a:t>from New York City</a:t>
            </a:r>
          </a:p>
        </p:txBody>
      </p:sp>
    </p:spTree>
    <p:extLst>
      <p:ext uri="{BB962C8B-B14F-4D97-AF65-F5344CB8AC3E}">
        <p14:creationId xmlns:p14="http://schemas.microsoft.com/office/powerpoint/2010/main" val="3927835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196751"/>
            <a:ext cx="5216108" cy="5616625"/>
          </a:xfrm>
          <a:prstGeom prst="rect">
            <a:avLst/>
          </a:prstGeom>
          <a:noFill/>
        </p:spPr>
      </p:pic>
    </p:spTree>
    <p:extLst>
      <p:ext uri="{BB962C8B-B14F-4D97-AF65-F5344CB8AC3E}">
        <p14:creationId xmlns:p14="http://schemas.microsoft.com/office/powerpoint/2010/main" val="2384444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9874" y="1987171"/>
            <a:ext cx="6584251" cy="2883658"/>
          </a:xfrm>
          <a:prstGeom prst="rect">
            <a:avLst/>
          </a:prstGeom>
        </p:spPr>
      </p:pic>
    </p:spTree>
    <p:extLst>
      <p:ext uri="{BB962C8B-B14F-4D97-AF65-F5344CB8AC3E}">
        <p14:creationId xmlns:p14="http://schemas.microsoft.com/office/powerpoint/2010/main" val="2148055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003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4545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5"/>
          <p:cNvSpPr txBox="1">
            <a:spLocks noChangeArrowheads="1"/>
          </p:cNvSpPr>
          <p:nvPr/>
        </p:nvSpPr>
        <p:spPr bwMode="auto">
          <a:xfrm>
            <a:off x="0" y="1557338"/>
            <a:ext cx="91440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defRPr>
            </a:lvl1pPr>
            <a:lvl2pPr marL="742950" indent="-285750">
              <a:defRPr sz="3600">
                <a:solidFill>
                  <a:schemeClr val="tx1"/>
                </a:solidFill>
                <a:latin typeface="Arial" panose="020B0604020202020204" pitchFamily="34" charset="0"/>
              </a:defRPr>
            </a:lvl2pPr>
            <a:lvl3pPr marL="1143000" indent="-228600">
              <a:defRPr sz="3600">
                <a:solidFill>
                  <a:schemeClr val="tx1"/>
                </a:solidFill>
                <a:latin typeface="Arial" panose="020B0604020202020204" pitchFamily="34" charset="0"/>
              </a:defRPr>
            </a:lvl3pPr>
            <a:lvl4pPr marL="1600200" indent="-228600">
              <a:defRPr sz="3600">
                <a:solidFill>
                  <a:schemeClr val="tx1"/>
                </a:solidFill>
                <a:latin typeface="Arial" panose="020B0604020202020204" pitchFamily="34" charset="0"/>
              </a:defRPr>
            </a:lvl4pPr>
            <a:lvl5pPr marL="2057400" indent="-228600">
              <a:defRPr sz="3600">
                <a:solidFill>
                  <a:schemeClr val="tx1"/>
                </a:solidFill>
                <a:latin typeface="Arial" panose="020B0604020202020204" pitchFamily="34" charset="0"/>
              </a:defRPr>
            </a:lvl5pPr>
            <a:lvl6pPr marL="2514600" indent="-228600" eaLnBrk="0" fontAlgn="base" hangingPunct="0">
              <a:spcBef>
                <a:spcPct val="0"/>
              </a:spcBef>
              <a:spcAft>
                <a:spcPct val="0"/>
              </a:spcAft>
              <a:defRPr sz="3600">
                <a:solidFill>
                  <a:schemeClr val="tx1"/>
                </a:solidFill>
                <a:latin typeface="Arial" panose="020B0604020202020204" pitchFamily="34" charset="0"/>
              </a:defRPr>
            </a:lvl6pPr>
            <a:lvl7pPr marL="2971800" indent="-228600" eaLnBrk="0" fontAlgn="base" hangingPunct="0">
              <a:spcBef>
                <a:spcPct val="0"/>
              </a:spcBef>
              <a:spcAft>
                <a:spcPct val="0"/>
              </a:spcAft>
              <a:defRPr sz="3600">
                <a:solidFill>
                  <a:schemeClr val="tx1"/>
                </a:solidFill>
                <a:latin typeface="Arial" panose="020B0604020202020204" pitchFamily="34" charset="0"/>
              </a:defRPr>
            </a:lvl7pPr>
            <a:lvl8pPr marL="3429000" indent="-228600" eaLnBrk="0" fontAlgn="base" hangingPunct="0">
              <a:spcBef>
                <a:spcPct val="0"/>
              </a:spcBef>
              <a:spcAft>
                <a:spcPct val="0"/>
              </a:spcAft>
              <a:defRPr sz="3600">
                <a:solidFill>
                  <a:schemeClr val="tx1"/>
                </a:solidFill>
                <a:latin typeface="Arial" panose="020B0604020202020204" pitchFamily="34" charset="0"/>
              </a:defRPr>
            </a:lvl8pPr>
            <a:lvl9pPr marL="3886200" indent="-228600" eaLnBrk="0" fontAlgn="base" hangingPunct="0">
              <a:spcBef>
                <a:spcPct val="0"/>
              </a:spcBef>
              <a:spcAft>
                <a:spcPct val="0"/>
              </a:spcAft>
              <a:defRPr sz="3600">
                <a:solidFill>
                  <a:schemeClr val="tx1"/>
                </a:solidFill>
                <a:latin typeface="Arial" panose="020B0604020202020204" pitchFamily="34" charset="0"/>
              </a:defRPr>
            </a:lvl9pPr>
          </a:lstStyle>
          <a:p>
            <a:pPr algn="ctr" eaLnBrk="1" hangingPunct="1"/>
            <a:r>
              <a:rPr lang="en-GB" altLang="en-US" sz="2800" dirty="0">
                <a:solidFill>
                  <a:schemeClr val="hlink"/>
                </a:solidFill>
              </a:rPr>
              <a:t>Technical warning signs to watch for among indices</a:t>
            </a:r>
          </a:p>
          <a:p>
            <a:pPr algn="ctr" eaLnBrk="1" hangingPunct="1"/>
            <a:endParaRPr lang="en-GB" altLang="en-US" sz="1000" dirty="0">
              <a:solidFill>
                <a:schemeClr val="hlink"/>
              </a:solidFill>
            </a:endParaRPr>
          </a:p>
          <a:p>
            <a:pPr eaLnBrk="1" hangingPunct="1">
              <a:buFontTx/>
              <a:buChar char="•"/>
            </a:pPr>
            <a:r>
              <a:rPr lang="en-GB" altLang="en-US" sz="2600" dirty="0">
                <a:solidFill>
                  <a:schemeClr val="hlink"/>
                </a:solidFill>
              </a:rPr>
              <a:t> Trend acceleration relative to 200-day moving averages</a:t>
            </a:r>
          </a:p>
          <a:p>
            <a:pPr eaLnBrk="1" hangingPunct="1">
              <a:buFontTx/>
              <a:buChar char="•"/>
            </a:pPr>
            <a:r>
              <a:rPr lang="en-GB" altLang="en-US" sz="2600" dirty="0">
                <a:solidFill>
                  <a:schemeClr val="hlink"/>
                </a:solidFill>
              </a:rPr>
              <a:t> Declining market breadth (fewer shares rising)</a:t>
            </a:r>
          </a:p>
          <a:p>
            <a:pPr eaLnBrk="1" hangingPunct="1">
              <a:buFontTx/>
              <a:buChar char="•"/>
            </a:pPr>
            <a:r>
              <a:rPr lang="en-GB" altLang="en-US" sz="2600" dirty="0">
                <a:solidFill>
                  <a:schemeClr val="hlink"/>
                </a:solidFill>
              </a:rPr>
              <a:t> Failed upside breakouts from trading ranges</a:t>
            </a:r>
          </a:p>
          <a:p>
            <a:pPr eaLnBrk="1" hangingPunct="1">
              <a:buFontTx/>
              <a:buChar char="•"/>
            </a:pPr>
            <a:r>
              <a:rPr lang="en-GB" altLang="en-US" sz="2600" dirty="0">
                <a:solidFill>
                  <a:schemeClr val="hlink"/>
                </a:solidFill>
              </a:rPr>
              <a:t> Loss of uptrend consistency characteristics</a:t>
            </a:r>
          </a:p>
          <a:p>
            <a:pPr eaLnBrk="1" hangingPunct="1">
              <a:buFontTx/>
              <a:buChar char="•"/>
            </a:pPr>
            <a:r>
              <a:rPr lang="en-GB" altLang="en-US" sz="2600" dirty="0">
                <a:solidFill>
                  <a:schemeClr val="hlink"/>
                </a:solidFill>
              </a:rPr>
              <a:t> Churning price action relative to recent trading ranges </a:t>
            </a:r>
          </a:p>
          <a:p>
            <a:pPr eaLnBrk="1" hangingPunct="1">
              <a:buFontTx/>
              <a:buChar char="•"/>
            </a:pPr>
            <a:r>
              <a:rPr lang="en-GB" altLang="en-US" sz="2600" dirty="0">
                <a:solidFill>
                  <a:schemeClr val="hlink"/>
                </a:solidFill>
              </a:rPr>
              <a:t> Breaks of 200-day moving averages</a:t>
            </a:r>
          </a:p>
          <a:p>
            <a:pPr eaLnBrk="1" hangingPunct="1">
              <a:buFontTx/>
              <a:buChar char="•"/>
            </a:pPr>
            <a:r>
              <a:rPr lang="en-GB" altLang="en-US" sz="2600" dirty="0">
                <a:solidFill>
                  <a:schemeClr val="hlink"/>
                </a:solidFill>
              </a:rPr>
              <a:t> Broadening patterns </a:t>
            </a:r>
            <a:r>
              <a:rPr lang="en-GB" altLang="en-US" sz="2600" dirty="0" smtClean="0">
                <a:solidFill>
                  <a:schemeClr val="hlink"/>
                </a:solidFill>
              </a:rPr>
              <a:t>for trading ranges following uptrends</a:t>
            </a:r>
            <a:endParaRPr lang="en-GB" altLang="en-US" sz="2600" dirty="0">
              <a:solidFill>
                <a:schemeClr val="hlink"/>
              </a:solidFill>
            </a:endParaRPr>
          </a:p>
          <a:p>
            <a:pPr eaLnBrk="1" hangingPunct="1">
              <a:buFontTx/>
              <a:buChar char="•"/>
            </a:pPr>
            <a:r>
              <a:rPr lang="en-GB" altLang="en-US" sz="2600" dirty="0">
                <a:solidFill>
                  <a:schemeClr val="hlink"/>
                </a:solidFill>
              </a:rPr>
              <a:t> 200-day moving averages turn downwards</a:t>
            </a:r>
          </a:p>
          <a:p>
            <a:pPr eaLnBrk="1" hangingPunct="1">
              <a:buFontTx/>
              <a:buChar char="•"/>
            </a:pPr>
            <a:r>
              <a:rPr lang="en-GB" altLang="en-US" sz="2600" dirty="0">
                <a:solidFill>
                  <a:schemeClr val="hlink"/>
                </a:solidFill>
              </a:rPr>
              <a:t> Resistance is encountered beneath declining 200-day MAs</a:t>
            </a:r>
          </a:p>
          <a:p>
            <a:pPr eaLnBrk="1" hangingPunct="1">
              <a:buFontTx/>
              <a:buChar char="•"/>
            </a:pPr>
            <a:r>
              <a:rPr lang="en-GB" altLang="en-US" sz="2600" dirty="0">
                <a:solidFill>
                  <a:schemeClr val="hlink"/>
                </a:solidFill>
              </a:rPr>
              <a:t> Previous rising lows are replaced by lower rally highs </a:t>
            </a:r>
          </a:p>
          <a:p>
            <a:pPr eaLnBrk="1" hangingPunct="1">
              <a:buFontTx/>
              <a:buChar char="•"/>
            </a:pPr>
            <a:r>
              <a:rPr lang="en-GB" altLang="en-US" sz="2600" dirty="0">
                <a:solidFill>
                  <a:schemeClr val="hlink"/>
                </a:solidFill>
              </a:rPr>
              <a:t> Indices fall faster than they rose to their highs</a:t>
            </a:r>
          </a:p>
          <a:p>
            <a:pPr eaLnBrk="1" hangingPunct="1">
              <a:buFontTx/>
              <a:buChar char="•"/>
            </a:pPr>
            <a:endParaRPr lang="en-GB" altLang="en-US" sz="2600" dirty="0">
              <a:solidFill>
                <a:schemeClr val="hlink"/>
              </a:solidFill>
            </a:endParaRPr>
          </a:p>
          <a:p>
            <a:pPr eaLnBrk="1" hangingPunct="1">
              <a:buFontTx/>
              <a:buChar char="•"/>
            </a:pPr>
            <a:endParaRPr lang="en-GB" altLang="en-US" sz="2600" dirty="0">
              <a:solidFill>
                <a:schemeClr val="hlink"/>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avidFuller_MarketsNow_18January2016.ppt [Compatibility Mode]" id="{106C249F-F2CC-4E55-92AE-327018A7CB07}" vid="{BCF97A6D-B17A-4FDC-8B34-6E411E41F1E2}"/>
    </a:ext>
  </a:extLst>
</a:theme>
</file>

<file path=docProps/app.xml><?xml version="1.0" encoding="utf-8"?>
<Properties xmlns="http://schemas.openxmlformats.org/officeDocument/2006/extended-properties" xmlns:vt="http://schemas.openxmlformats.org/officeDocument/2006/docPropsVTypes">
  <Template>blank</Template>
  <TotalTime>6218</TotalTime>
  <Words>1325</Words>
  <Application>Microsoft Office PowerPoint</Application>
  <PresentationFormat>On-screen Show (4:3)</PresentationFormat>
  <Paragraphs>203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343</cp:revision>
  <dcterms:created xsi:type="dcterms:W3CDTF">2016-04-02T13:42:26Z</dcterms:created>
  <dcterms:modified xsi:type="dcterms:W3CDTF">2016-10-11T20:23:10Z</dcterms:modified>
</cp:coreProperties>
</file>