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06" r:id="rId2"/>
    <p:sldId id="880" r:id="rId3"/>
    <p:sldId id="881" r:id="rId4"/>
    <p:sldId id="882" r:id="rId5"/>
    <p:sldId id="883" r:id="rId6"/>
    <p:sldId id="884" r:id="rId7"/>
    <p:sldId id="896" r:id="rId8"/>
    <p:sldId id="893" r:id="rId9"/>
    <p:sldId id="895" r:id="rId10"/>
    <p:sldId id="894" r:id="rId11"/>
    <p:sldId id="897" r:id="rId12"/>
    <p:sldId id="885" r:id="rId13"/>
    <p:sldId id="899" r:id="rId14"/>
    <p:sldId id="898" r:id="rId15"/>
    <p:sldId id="904" r:id="rId16"/>
    <p:sldId id="905" r:id="rId17"/>
    <p:sldId id="900" r:id="rId18"/>
    <p:sldId id="902" r:id="rId19"/>
    <p:sldId id="901" r:id="rId20"/>
    <p:sldId id="906" r:id="rId21"/>
    <p:sldId id="907" r:id="rId22"/>
    <p:sldId id="903" r:id="rId23"/>
    <p:sldId id="886" r:id="rId24"/>
    <p:sldId id="887" r:id="rId25"/>
    <p:sldId id="888" r:id="rId26"/>
    <p:sldId id="889" r:id="rId27"/>
    <p:sldId id="891" r:id="rId28"/>
    <p:sldId id="890" r:id="rId29"/>
    <p:sldId id="892" r:id="rId30"/>
    <p:sldId id="908" r:id="rId31"/>
    <p:sldId id="912" r:id="rId32"/>
    <p:sldId id="909" r:id="rId33"/>
    <p:sldId id="910" r:id="rId34"/>
    <p:sldId id="911" r:id="rId35"/>
    <p:sldId id="913" r:id="rId36"/>
    <p:sldId id="914" r:id="rId37"/>
    <p:sldId id="916" r:id="rId38"/>
    <p:sldId id="917" r:id="rId39"/>
    <p:sldId id="918" r:id="rId40"/>
    <p:sldId id="919" r:id="rId41"/>
    <p:sldId id="915" r:id="rId42"/>
    <p:sldId id="843" r:id="rId43"/>
    <p:sldId id="920" r:id="rId44"/>
    <p:sldId id="921" r:id="rId45"/>
    <p:sldId id="354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  <a:srgbClr val="FFFF00"/>
    <a:srgbClr val="FF0000"/>
    <a:srgbClr val="008000"/>
    <a:srgbClr val="009900"/>
    <a:srgbClr val="FFCC00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61" autoAdjust="0"/>
    <p:restoredTop sz="94586" autoAdjust="0"/>
  </p:normalViewPr>
  <p:slideViewPr>
    <p:cSldViewPr>
      <p:cViewPr varScale="1">
        <p:scale>
          <a:sx n="117" d="100"/>
          <a:sy n="117" d="100"/>
        </p:scale>
        <p:origin x="2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07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61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56792"/>
            <a:ext cx="91440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The Donald Trump Rally!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Can you believe it?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How long </a:t>
            </a:r>
            <a:r>
              <a:rPr lang="en-GB" dirty="0">
                <a:solidFill>
                  <a:srgbClr val="0000FF"/>
                </a:solidFill>
              </a:rPr>
              <a:t>w</a:t>
            </a:r>
            <a:r>
              <a:rPr lang="en-GB" dirty="0" smtClean="0">
                <a:solidFill>
                  <a:srgbClr val="0000FF"/>
                </a:solidFill>
              </a:rPr>
              <a:t>ill </a:t>
            </a:r>
            <a:r>
              <a:rPr lang="en-GB" dirty="0">
                <a:solidFill>
                  <a:srgbClr val="0000FF"/>
                </a:solidFill>
              </a:rPr>
              <a:t>i</a:t>
            </a:r>
            <a:r>
              <a:rPr lang="en-GB" dirty="0" smtClean="0">
                <a:solidFill>
                  <a:srgbClr val="0000FF"/>
                </a:solidFill>
              </a:rPr>
              <a:t>t </a:t>
            </a:r>
            <a:r>
              <a:rPr lang="en-GB" dirty="0">
                <a:solidFill>
                  <a:srgbClr val="0000FF"/>
                </a:solidFill>
              </a:rPr>
              <a:t>l</a:t>
            </a:r>
            <a:r>
              <a:rPr lang="en-GB" dirty="0" smtClean="0">
                <a:solidFill>
                  <a:srgbClr val="0000FF"/>
                </a:solidFill>
              </a:rPr>
              <a:t>ast?</a:t>
            </a:r>
          </a:p>
          <a:p>
            <a:pPr algn="ctr"/>
            <a:endParaRPr lang="en-GB" sz="12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This is a Markets Now Seminar 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November 28</a:t>
            </a:r>
            <a:r>
              <a:rPr lang="en-GB" sz="2800" baseline="30000" dirty="0" smtClean="0">
                <a:solidFill>
                  <a:srgbClr val="0000FF"/>
                </a:solidFill>
              </a:rPr>
              <a:t>th</a:t>
            </a:r>
            <a:r>
              <a:rPr lang="en-GB" sz="2800" dirty="0" smtClean="0">
                <a:solidFill>
                  <a:srgbClr val="0000FF"/>
                </a:solidFill>
              </a:rPr>
              <a:t> 2016</a:t>
            </a:r>
            <a:endParaRPr lang="en-GB" dirty="0">
              <a:solidFill>
                <a:srgbClr val="0000FF"/>
              </a:solidFill>
            </a:endParaRPr>
          </a:p>
          <a:p>
            <a:pPr algn="ctr"/>
            <a:endParaRPr lang="en-GB" sz="12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By David Fuller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fullertreacymoney.com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The Caledonian Club – 9 Halkin Street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London SW1Y 4LH, UK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9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02485" y="2132856"/>
            <a:ext cx="925252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The two most important charts</a:t>
            </a: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in the world right now –</a:t>
            </a:r>
          </a:p>
          <a:p>
            <a:pPr algn="ctr"/>
            <a:endParaRPr lang="en-GB" sz="3200" dirty="0">
              <a:solidFill>
                <a:srgbClr val="0000FF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 any views as to what they are?</a:t>
            </a:r>
          </a:p>
          <a:p>
            <a:endParaRPr lang="en-GB" sz="2800" dirty="0" smtClean="0">
              <a:solidFill>
                <a:srgbClr val="0000FF"/>
              </a:solidFill>
            </a:endParaRPr>
          </a:p>
          <a:p>
            <a:endParaRPr lang="en-GB" sz="28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50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912" y="1484784"/>
            <a:ext cx="32656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US Dollar Index (DXY)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50-years - arithmetic scale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92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" y="908720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2627" y="119675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DXY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4288" y="2996952"/>
            <a:ext cx="15263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Trump wins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Presidential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election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388424" y="2132856"/>
            <a:ext cx="216024" cy="86409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71600" y="1715616"/>
            <a:ext cx="4992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A secular bull market is underway </a:t>
            </a:r>
          </a:p>
          <a:p>
            <a:r>
              <a:rPr lang="en-GB" sz="2400" dirty="0" smtClean="0">
                <a:solidFill>
                  <a:srgbClr val="0000FF"/>
                </a:solidFill>
              </a:rPr>
              <a:t>which started from a very low base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75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9872" y="1340768"/>
            <a:ext cx="4292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US 10-Yr Treasury Bond Yield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50-years – arithmetic scale </a:t>
            </a:r>
            <a:r>
              <a:rPr lang="en-GB" sz="2400" dirty="0" smtClean="0">
                <a:solidFill>
                  <a:srgbClr val="0000FF"/>
                </a:solidFill>
              </a:rPr>
              <a:t> 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196752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8000"/>
                </a:solidFill>
              </a:rPr>
              <a:t>Fantastic buy</a:t>
            </a:r>
            <a:endParaRPr lang="en-GB" sz="2000" dirty="0">
              <a:solidFill>
                <a:srgbClr val="008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195736" y="1336615"/>
            <a:ext cx="412978" cy="148169"/>
          </a:xfrm>
          <a:prstGeom prst="straightConnector1">
            <a:avLst/>
          </a:prstGeom>
          <a:ln w="1905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53785" y="5085184"/>
            <a:ext cx="1681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Fantastic sell</a:t>
            </a:r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635656" y="5285414"/>
            <a:ext cx="1893888" cy="169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1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1720" y="1120948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0000FF"/>
                </a:solidFill>
              </a:rPr>
              <a:t>US 10-Yr Treasury Bond </a:t>
            </a:r>
            <a:r>
              <a:rPr lang="en-GB" sz="2400" dirty="0" smtClean="0">
                <a:solidFill>
                  <a:srgbClr val="0000FF"/>
                </a:solidFill>
              </a:rPr>
              <a:t>Yield</a:t>
            </a:r>
          </a:p>
          <a:p>
            <a:endParaRPr lang="en-GB" sz="800" dirty="0" smtClean="0">
              <a:solidFill>
                <a:srgbClr val="0000FF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Historic low </a:t>
            </a:r>
            <a:r>
              <a:rPr lang="en-GB" sz="2000" dirty="0" smtClean="0">
                <a:solidFill>
                  <a:srgbClr val="0000FF"/>
                </a:solidFill>
              </a:rPr>
              <a:t>of 1.3180% on 6</a:t>
            </a:r>
            <a:r>
              <a:rPr lang="en-GB" sz="2000" baseline="30000" dirty="0" smtClean="0">
                <a:solidFill>
                  <a:srgbClr val="0000FF"/>
                </a:solidFill>
              </a:rPr>
              <a:t>th</a:t>
            </a:r>
            <a:r>
              <a:rPr lang="en-GB" sz="2000" dirty="0" smtClean="0">
                <a:solidFill>
                  <a:srgbClr val="0000FF"/>
                </a:solidFill>
              </a:rPr>
              <a:t> July 2016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 don’t think we will </a:t>
            </a:r>
            <a:r>
              <a:rPr lang="en-GB" sz="2000" i="1" dirty="0" smtClean="0">
                <a:solidFill>
                  <a:srgbClr val="0000FF"/>
                </a:solidFill>
              </a:rPr>
              <a:t>ever</a:t>
            </a:r>
            <a:r>
              <a:rPr lang="en-GB" sz="2000" dirty="0" smtClean="0">
                <a:solidFill>
                  <a:srgbClr val="0000FF"/>
                </a:solidFill>
              </a:rPr>
              <a:t> see that low again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183021" y="5229200"/>
            <a:ext cx="1133395" cy="14401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28184" y="3645024"/>
            <a:ext cx="2520280" cy="0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24128" y="2997242"/>
            <a:ext cx="29177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Bonds start to become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more competitive at 3%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843808" y="2636912"/>
            <a:ext cx="590465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572000" y="2321277"/>
            <a:ext cx="4044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Bonds very competitive above 4%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4646365"/>
            <a:ext cx="3416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Some money trickling out of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bonds is going into equities 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405932" y="4646365"/>
            <a:ext cx="7342532" cy="6772"/>
          </a:xfrm>
          <a:prstGeom prst="line">
            <a:avLst/>
          </a:prstGeom>
          <a:ln w="190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91880" y="4653137"/>
            <a:ext cx="0" cy="701114"/>
          </a:xfrm>
          <a:prstGeom prst="line">
            <a:avLst/>
          </a:prstGeom>
          <a:ln w="127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8316416" y="3921716"/>
            <a:ext cx="0" cy="724649"/>
          </a:xfrm>
          <a:prstGeom prst="line">
            <a:avLst/>
          </a:prstGeom>
          <a:ln w="127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10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0" y="1558607"/>
            <a:ext cx="7848873" cy="46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3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  <a:ln>
            <a:solidFill>
              <a:srgbClr val="FF33CC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843808" y="1340768"/>
            <a:ext cx="223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S&amp;P 500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082" y="1764222"/>
            <a:ext cx="49441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Trump rally: give upside the benefit of the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doubt, while higher reaction lows hold 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8316416" y="1628800"/>
            <a:ext cx="432048" cy="0"/>
          </a:xfrm>
          <a:prstGeom prst="line">
            <a:avLst/>
          </a:prstGeom>
          <a:ln w="1905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44368" y="2551764"/>
            <a:ext cx="13821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33CC"/>
                </a:solidFill>
              </a:rPr>
              <a:t>1) warning</a:t>
            </a:r>
          </a:p>
          <a:p>
            <a:endParaRPr lang="en-GB" sz="2000" dirty="0">
              <a:solidFill>
                <a:srgbClr val="FF33CC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7772817" y="1628801"/>
            <a:ext cx="759623" cy="1125762"/>
          </a:xfrm>
          <a:prstGeom prst="straightConnector1">
            <a:avLst/>
          </a:prstGeom>
          <a:ln w="190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060350" y="1916832"/>
            <a:ext cx="68811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28519" y="3134289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C00000"/>
                </a:solidFill>
              </a:rPr>
              <a:t>2) serious deterioration</a:t>
            </a:r>
            <a:endParaRPr lang="en-GB" sz="2000" dirty="0">
              <a:solidFill>
                <a:srgbClr val="C0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7648101" y="1916833"/>
            <a:ext cx="956347" cy="129614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790450" y="3773826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3) bear market 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underway</a:t>
            </a:r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588224" y="2380415"/>
            <a:ext cx="21602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8428754" y="2380415"/>
            <a:ext cx="210279" cy="148063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24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1268760"/>
            <a:ext cx="4254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Dow Jones Industrial Average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1988840"/>
            <a:ext cx="2895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Trump rally: DJIA leads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move to new highs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6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" y="908720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1412776"/>
            <a:ext cx="43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Dow Jones Transport Average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988840"/>
            <a:ext cx="48751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Trump rally: a close above the 2014 high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would confirm Dow Theory bull </a:t>
            </a:r>
            <a:r>
              <a:rPr lang="en-GB" sz="2000" dirty="0">
                <a:solidFill>
                  <a:srgbClr val="0000FF"/>
                </a:solidFill>
              </a:rPr>
              <a:t>m</a:t>
            </a:r>
            <a:r>
              <a:rPr lang="en-GB" sz="2000" dirty="0" smtClean="0">
                <a:solidFill>
                  <a:srgbClr val="0000FF"/>
                </a:solidFill>
              </a:rPr>
              <a:t>arket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confirmation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69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1809125"/>
            <a:ext cx="31792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Trump rally: first new high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 nearly 3 years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1112323"/>
            <a:ext cx="2805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Russell 2000 Index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54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5776" y="1124744"/>
            <a:ext cx="292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UK FTSE 100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0232" y="3645024"/>
            <a:ext cx="18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Brexit vote win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244408" y="2852936"/>
            <a:ext cx="72008" cy="79208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91880" y="4309166"/>
            <a:ext cx="4447051" cy="707886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Give upside the benefit of the doubt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while FTSE 100 remains above 6500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6126" y="1988840"/>
            <a:ext cx="1162338" cy="0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860032" y="1988840"/>
            <a:ext cx="2880320" cy="232032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43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1412776"/>
            <a:ext cx="2784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Ireland ISEQ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72200" y="4221088"/>
            <a:ext cx="2281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Demand regaining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the upper hand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244408" y="3380014"/>
            <a:ext cx="288032" cy="79208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14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784" y="1340768"/>
            <a:ext cx="300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Germany DAX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8224" y="3501008"/>
            <a:ext cx="19928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Helped by soft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Euro but needs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hold above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10,000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172400" y="2348880"/>
            <a:ext cx="432048" cy="10801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43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po4ep.s3.amazonaws.com/1280/l/3417007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41376"/>
            <a:ext cx="7920880" cy="5616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684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840" y="1412776"/>
            <a:ext cx="2629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Italy SPMIB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2105561"/>
            <a:ext cx="38706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Is Italy an even bigger problem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for the EU than Brexit? Yes, Italy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will most likely exit the Euro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within the next year or two.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1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83768" y="1268760"/>
            <a:ext cx="3387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Japan Nikkei 225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3573016"/>
            <a:ext cx="18134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Trump elected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Dollar rises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Yen weakens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388424" y="2708920"/>
            <a:ext cx="216024" cy="86409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06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1196752"/>
            <a:ext cx="4251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Australia S&amp;P ASX Industrials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9307" y="2060848"/>
            <a:ext cx="4203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Still in a gradual overall uptrend but</a:t>
            </a:r>
          </a:p>
          <a:p>
            <a:r>
              <a:rPr lang="en-GB" sz="2000" dirty="0">
                <a:solidFill>
                  <a:srgbClr val="0000FF"/>
                </a:solidFill>
              </a:rPr>
              <a:t>t</a:t>
            </a:r>
            <a:r>
              <a:rPr lang="en-GB" sz="2000" dirty="0" smtClean="0">
                <a:solidFill>
                  <a:srgbClr val="0000FF"/>
                </a:solidFill>
              </a:rPr>
              <a:t>he next chart is more interesting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66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3266" y="1340768"/>
            <a:ext cx="4097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Australia S&amp;P ASX Materials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2447312"/>
            <a:ext cx="22381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No problem while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staircase uptrend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continues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80312" y="3383792"/>
            <a:ext cx="792088" cy="83729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40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7824" y="1340768"/>
            <a:ext cx="2000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New Zealand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30" y="1802433"/>
            <a:ext cx="710188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first clear uptrend inconsistency was the overextension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relative to the MA in early September – the second was a far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bigger reaction than seen previously.  These indicate that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New Zealand has seen a peak of lengthy duration, although</a:t>
            </a:r>
          </a:p>
          <a:p>
            <a:r>
              <a:rPr lang="en-GB" sz="2000" dirty="0">
                <a:solidFill>
                  <a:srgbClr val="0000FF"/>
                </a:solidFill>
              </a:rPr>
              <a:t>i</a:t>
            </a:r>
            <a:r>
              <a:rPr lang="en-GB" sz="2000" dirty="0" smtClean="0">
                <a:solidFill>
                  <a:srgbClr val="0000FF"/>
                </a:solidFill>
              </a:rPr>
              <a:t>t is short-term oversold.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660232" y="1303827"/>
            <a:ext cx="1762710" cy="49860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020272" y="2060848"/>
            <a:ext cx="1584176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5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1268760"/>
            <a:ext cx="3985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India Mumbai Sensex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4" y="1753143"/>
            <a:ext cx="6280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Similar top formation characteristics of overextension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relative to MA followed by large corrections as seen by NZ on previous slide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5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9712" y="1340768"/>
            <a:ext cx="477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China Shanghai Composite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4359" y="2204864"/>
            <a:ext cx="45352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Give upside the benefit of the doubt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while this year’s progression of higher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reaction lows is maintained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7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772816"/>
            <a:ext cx="7447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</a:rPr>
              <a:t>The rest of the world’s stock markets</a:t>
            </a:r>
          </a:p>
          <a:p>
            <a:r>
              <a:rPr lang="en-GB" sz="3200" dirty="0">
                <a:solidFill>
                  <a:srgbClr val="0000FF"/>
                </a:solidFill>
              </a:rPr>
              <a:t>a</a:t>
            </a:r>
            <a:r>
              <a:rPr lang="en-GB" sz="3200" dirty="0" smtClean="0">
                <a:solidFill>
                  <a:srgbClr val="0000FF"/>
                </a:solidFill>
              </a:rPr>
              <a:t>re struggling, particularly when quoted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in US Dollars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63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7824" y="1556792"/>
            <a:ext cx="276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MSCI World ex US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27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3808" y="1196752"/>
            <a:ext cx="3538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MSCI Emerging Markets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2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1196752"/>
            <a:ext cx="6448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MSCI Asia Pacific ex Japan Small Caps Index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83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5976" y="1196752"/>
            <a:ext cx="2990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MSCI Latin America 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6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1556792"/>
            <a:ext cx="3964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MSCI Frontier Market Index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4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132856"/>
            <a:ext cx="87484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</a:rPr>
              <a:t>Arguably, these underperforming markets in the MSCI indices are interesting on a buy-low, sell-high basis but it might be best to wait until we have seen a sharp sell-off on Wall Street.  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37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218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</a:rPr>
              <a:t>Industrial metals remain in favour</a:t>
            </a:r>
          </a:p>
          <a:p>
            <a:endParaRPr lang="en-GB" sz="3200" dirty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Biggest risk is a surging USD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3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6016" y="2204864"/>
            <a:ext cx="403347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Ranging higher and a close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beneath $1600 would be required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delay recovery beyond a brief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pause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 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64508" y="1310193"/>
            <a:ext cx="3214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Aluminium (3mo)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63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60032" y="1340768"/>
            <a:ext cx="2170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Copper (CMX)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3107" y="4149080"/>
            <a:ext cx="40224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last to commence a recovery,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this is a decisive upside breakout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from base formation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8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1880" y="1268760"/>
            <a:ext cx="230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Lead (3m)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1870461"/>
            <a:ext cx="42727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Temporarily overextended but break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 sequence of higher reaction lows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would be required to indicate more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than another consolidation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2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3848" y="1556792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Nickel (3m)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4313" y="2852936"/>
            <a:ext cx="43011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Probable completed base formation;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close beneath $10,000 required to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delay recovery beyond a brief pause</a:t>
            </a:r>
          </a:p>
          <a:p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36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4008" y="1196752"/>
            <a:ext cx="2031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Tin (3m)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1658417"/>
            <a:ext cx="38218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Temporarily overextend and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some loss of momentum,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suggesting longer consolidation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99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7864" y="1484784"/>
            <a:ext cx="2100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Zinc 3m)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2564904"/>
            <a:ext cx="39308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Overextended and susceptible to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 reaction and consolidation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220486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554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1340768"/>
            <a:ext cx="266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London Spot Gold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4149080"/>
            <a:ext cx="4132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Arguably oversold but appreciating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USD remains a strong headwind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53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20072" y="134076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Silver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192" y="2708920"/>
            <a:ext cx="23214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Oversold but rising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USD remains a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headwind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2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0144" y="126876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Platinum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5976" y="4077072"/>
            <a:ext cx="25362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Very oversold but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strong USD remains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 headwind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12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03648" y="1268760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Palladium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3861048"/>
            <a:ext cx="47404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strongest ‘precious metal’ by far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being much more of an industrial metal,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now temporarily overbought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5856" y="1340768"/>
            <a:ext cx="230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Brent Crude Oil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3861048"/>
            <a:ext cx="33457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OPEC plus Russia need to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cut production before some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further recovery can occur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90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74" y="1987171"/>
            <a:ext cx="6584251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9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68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2800" dirty="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 eaLnBrk="1" hangingPunct="1"/>
            <a:endParaRPr lang="en-GB" altLang="en-US" sz="10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Declining market breadth (fewer shares rising)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Failed upside breakouts from trading ranges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Loss of uptrend consistency characteristics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Breaks of 200-day moving averages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Broadening patterns </a:t>
            </a:r>
            <a:r>
              <a:rPr lang="en-GB" altLang="en-US" sz="2600" dirty="0" smtClean="0">
                <a:solidFill>
                  <a:schemeClr val="hlink"/>
                </a:solidFill>
              </a:rPr>
              <a:t>for trading ranges following uptrends</a:t>
            </a: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200-day moving averages turn downwards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 eaLnBrk="1" hangingPunct="1">
              <a:buFontTx/>
              <a:buChar char="•"/>
            </a:pPr>
            <a:r>
              <a:rPr lang="en-GB" altLang="en-US" sz="2600" dirty="0">
                <a:solidFill>
                  <a:schemeClr val="hlink"/>
                </a:solidFill>
              </a:rPr>
              <a:t> Indices fall faster than they rose to their highs</a:t>
            </a: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  <a:p>
            <a:pPr eaLnBrk="1" hangingPunct="1">
              <a:buFontTx/>
              <a:buChar char="•"/>
            </a:pPr>
            <a:endParaRPr lang="en-GB" altLang="en-US" sz="2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vidFuller_MarketsNow_18January2016.ppt [Compatibility Mode]" id="{106C249F-F2CC-4E55-92AE-327018A7CB07}" vid="{BCF97A6D-B17A-4FDC-8B34-6E411E41F1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7397</TotalTime>
  <Words>792</Words>
  <Application>Microsoft Office PowerPoint</Application>
  <PresentationFormat>On-screen Show (4:3)</PresentationFormat>
  <Paragraphs>165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445</cp:revision>
  <dcterms:created xsi:type="dcterms:W3CDTF">2016-04-02T13:42:26Z</dcterms:created>
  <dcterms:modified xsi:type="dcterms:W3CDTF">2016-11-30T01:06:33Z</dcterms:modified>
</cp:coreProperties>
</file>