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06" r:id="rId2"/>
    <p:sldId id="807" r:id="rId3"/>
    <p:sldId id="808" r:id="rId4"/>
    <p:sldId id="809" r:id="rId5"/>
    <p:sldId id="810" r:id="rId6"/>
    <p:sldId id="811" r:id="rId7"/>
    <p:sldId id="812" r:id="rId8"/>
    <p:sldId id="813" r:id="rId9"/>
    <p:sldId id="814" r:id="rId10"/>
    <p:sldId id="815" r:id="rId11"/>
    <p:sldId id="816" r:id="rId12"/>
    <p:sldId id="817" r:id="rId13"/>
    <p:sldId id="819" r:id="rId14"/>
    <p:sldId id="820" r:id="rId15"/>
    <p:sldId id="818" r:id="rId16"/>
    <p:sldId id="821" r:id="rId17"/>
    <p:sldId id="822" r:id="rId18"/>
    <p:sldId id="823" r:id="rId19"/>
    <p:sldId id="824" r:id="rId20"/>
    <p:sldId id="825" r:id="rId21"/>
    <p:sldId id="826" r:id="rId22"/>
    <p:sldId id="827" r:id="rId23"/>
    <p:sldId id="828" r:id="rId24"/>
    <p:sldId id="720" r:id="rId25"/>
    <p:sldId id="829" r:id="rId26"/>
    <p:sldId id="830" r:id="rId27"/>
    <p:sldId id="831" r:id="rId28"/>
    <p:sldId id="832" r:id="rId29"/>
    <p:sldId id="834" r:id="rId30"/>
    <p:sldId id="833" r:id="rId31"/>
    <p:sldId id="835" r:id="rId32"/>
    <p:sldId id="837" r:id="rId33"/>
    <p:sldId id="836" r:id="rId34"/>
    <p:sldId id="838" r:id="rId35"/>
    <p:sldId id="839" r:id="rId36"/>
    <p:sldId id="840" r:id="rId37"/>
    <p:sldId id="841" r:id="rId38"/>
    <p:sldId id="842" r:id="rId39"/>
    <p:sldId id="847" r:id="rId40"/>
    <p:sldId id="845" r:id="rId41"/>
    <p:sldId id="843" r:id="rId42"/>
    <p:sldId id="846" r:id="rId43"/>
    <p:sldId id="844" r:id="rId44"/>
    <p:sldId id="698" r:id="rId45"/>
    <p:sldId id="270" r:id="rId46"/>
    <p:sldId id="592" r:id="rId47"/>
    <p:sldId id="354" r:id="rId4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0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  <a:srgbClr val="FF33CC"/>
    <a:srgbClr val="FF0000"/>
    <a:srgbClr val="009900"/>
    <a:srgbClr val="FFCC00"/>
    <a:srgbClr val="FFFF00"/>
    <a:srgbClr val="34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5" autoAdjust="0"/>
    <p:restoredTop sz="94586" autoAdjust="0"/>
  </p:normalViewPr>
  <p:slideViewPr>
    <p:cSldViewPr>
      <p:cViewPr varScale="1">
        <p:scale>
          <a:sx n="108" d="100"/>
          <a:sy n="108" d="100"/>
        </p:scale>
        <p:origin x="12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15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5079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5619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595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111250"/>
          </a:xfrm>
          <a:prstGeom prst="rect">
            <a:avLst/>
          </a:prstGeom>
          <a:solidFill>
            <a:srgbClr val="34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80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025525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-25400"/>
            <a:ext cx="4211637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56792"/>
            <a:ext cx="91440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FF"/>
                </a:solidFill>
              </a:rPr>
              <a:t>Still A Very Challenging Environment</a:t>
            </a:r>
          </a:p>
          <a:p>
            <a:pPr algn="ctr"/>
            <a:r>
              <a:rPr lang="en-GB" dirty="0" smtClean="0">
                <a:solidFill>
                  <a:srgbClr val="0000FF"/>
                </a:solidFill>
              </a:rPr>
              <a:t>For Global Investors But Not </a:t>
            </a:r>
          </a:p>
          <a:p>
            <a:pPr algn="ctr"/>
            <a:r>
              <a:rPr lang="en-GB" dirty="0" smtClean="0">
                <a:solidFill>
                  <a:srgbClr val="0000FF"/>
                </a:solidFill>
              </a:rPr>
              <a:t>Without Opportunities</a:t>
            </a:r>
          </a:p>
          <a:p>
            <a:pPr algn="ctr"/>
            <a:endParaRPr lang="en-GB" sz="1200" dirty="0">
              <a:solidFill>
                <a:srgbClr val="0000FF"/>
              </a:solidFill>
            </a:endParaRP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July 11</a:t>
            </a:r>
            <a:r>
              <a:rPr lang="en-GB" sz="2800" baseline="30000" dirty="0" smtClean="0">
                <a:solidFill>
                  <a:srgbClr val="0000FF"/>
                </a:solidFill>
              </a:rPr>
              <a:t>th</a:t>
            </a:r>
            <a:r>
              <a:rPr lang="en-GB" sz="2800" dirty="0" smtClean="0">
                <a:solidFill>
                  <a:srgbClr val="0000FF"/>
                </a:solidFill>
              </a:rPr>
              <a:t> 2016</a:t>
            </a:r>
            <a:endParaRPr lang="en-GB" dirty="0">
              <a:solidFill>
                <a:srgbClr val="0000FF"/>
              </a:solidFill>
            </a:endParaRPr>
          </a:p>
          <a:p>
            <a:pPr algn="ctr"/>
            <a:endParaRPr lang="en-GB" sz="1200" dirty="0">
              <a:solidFill>
                <a:srgbClr val="0000FF"/>
              </a:solidFill>
            </a:endParaRP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By David Fuller</a:t>
            </a: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fullertreacymoney.com</a:t>
            </a:r>
          </a:p>
          <a:p>
            <a:pPr algn="ctr"/>
            <a:endParaRPr lang="en-GB" sz="2800" dirty="0">
              <a:solidFill>
                <a:srgbClr val="0000FF"/>
              </a:solidFill>
            </a:endParaRP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The East India Club – 16 St James’s Square</a:t>
            </a: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London SW1Y 4LH, UK</a:t>
            </a:r>
          </a:p>
          <a:p>
            <a:pPr algn="ctr"/>
            <a:endParaRPr lang="en-GB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396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9" y="1731461"/>
            <a:ext cx="9144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1. This is not a global repeat of 2008.</a:t>
            </a:r>
          </a:p>
          <a:p>
            <a:r>
              <a:rPr lang="en-GB" sz="2800" dirty="0" smtClean="0">
                <a:solidFill>
                  <a:srgbClr val="0000FF"/>
                </a:solidFill>
              </a:rPr>
              <a:t>2. The UK is susceptible to a medium-term recession.</a:t>
            </a:r>
          </a:p>
          <a:p>
            <a:r>
              <a:rPr lang="en-GB" sz="2800" dirty="0" smtClean="0">
                <a:solidFill>
                  <a:srgbClr val="0000FF"/>
                </a:solidFill>
              </a:rPr>
              <a:t>3. Free-floating Sterling will cushion UK economic risk.</a:t>
            </a:r>
          </a:p>
          <a:p>
            <a:r>
              <a:rPr lang="en-GB" sz="2800" dirty="0" smtClean="0">
                <a:solidFill>
                  <a:srgbClr val="0000FF"/>
                </a:solidFill>
              </a:rPr>
              <a:t>4. Good governance led by a new PM is now required.</a:t>
            </a:r>
          </a:p>
          <a:p>
            <a:r>
              <a:rPr lang="en-GB" sz="2800" dirty="0" smtClean="0">
                <a:solidFill>
                  <a:srgbClr val="0000FF"/>
                </a:solidFill>
              </a:rPr>
              <a:t>5. UK consensus: love Europe but not the EU.</a:t>
            </a:r>
          </a:p>
          <a:p>
            <a:r>
              <a:rPr lang="en-GB" sz="2800" dirty="0" smtClean="0">
                <a:solidFill>
                  <a:srgbClr val="0000FF"/>
                </a:solidFill>
              </a:rPr>
              <a:t>6. EU citizens working in the UK are welcome to remain.</a:t>
            </a:r>
          </a:p>
          <a:p>
            <a:r>
              <a:rPr lang="en-GB" sz="2800" dirty="0" smtClean="0">
                <a:solidFill>
                  <a:srgbClr val="0000FF"/>
                </a:solidFill>
              </a:rPr>
              <a:t>7. UK welcomes immigration but will control the process.</a:t>
            </a:r>
          </a:p>
          <a:p>
            <a:r>
              <a:rPr lang="en-GB" sz="2800" dirty="0" smtClean="0">
                <a:solidFill>
                  <a:srgbClr val="0000FF"/>
                </a:solidFill>
              </a:rPr>
              <a:t>8. Brexit will enable the UK to be more international. </a:t>
            </a:r>
          </a:p>
          <a:p>
            <a:r>
              <a:rPr lang="en-GB" sz="2800" dirty="0" smtClean="0">
                <a:solidFill>
                  <a:srgbClr val="0000FF"/>
                </a:solidFill>
              </a:rPr>
              <a:t>9. Brexit has shone a new light on the EU’s deficiencies.</a:t>
            </a:r>
          </a:p>
          <a:p>
            <a:r>
              <a:rPr lang="en-GB" sz="2800" dirty="0" smtClean="0">
                <a:solidFill>
                  <a:srgbClr val="0000FF"/>
                </a:solidFill>
              </a:rPr>
              <a:t>10. </a:t>
            </a:r>
            <a:r>
              <a:rPr lang="en-GB" sz="2800" dirty="0">
                <a:solidFill>
                  <a:srgbClr val="0000FF"/>
                </a:solidFill>
              </a:rPr>
              <a:t>UK </a:t>
            </a:r>
            <a:r>
              <a:rPr lang="en-GB" sz="2800" dirty="0" smtClean="0">
                <a:solidFill>
                  <a:srgbClr val="0000FF"/>
                </a:solidFill>
              </a:rPr>
              <a:t>Brexit negotiations will resemble the Grand National and the EU would be wise to lower the fences.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124744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FF"/>
                </a:solidFill>
              </a:rPr>
              <a:t>Post-Brexit Probabilities</a:t>
            </a:r>
            <a:endParaRPr lang="en-GB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673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44824"/>
            <a:ext cx="9144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00FF"/>
                </a:solidFill>
              </a:rPr>
              <a:t>“Social democracy and capitalism both need hitting over the head from time to time. It detoxifies them of bureaucracy, monopoly and cronyism. Britain is experiencing such a time. It</a:t>
            </a:r>
          </a:p>
          <a:p>
            <a:r>
              <a:rPr lang="en-GB" sz="3200" dirty="0" smtClean="0">
                <a:solidFill>
                  <a:srgbClr val="0000FF"/>
                </a:solidFill>
              </a:rPr>
              <a:t>Should do us no end of good.”</a:t>
            </a:r>
          </a:p>
          <a:p>
            <a:endParaRPr lang="en-GB" sz="3200" dirty="0">
              <a:solidFill>
                <a:srgbClr val="0000FF"/>
              </a:solidFill>
            </a:endParaRPr>
          </a:p>
          <a:p>
            <a:r>
              <a:rPr lang="en-GB" sz="3200" i="1" dirty="0" smtClean="0">
                <a:solidFill>
                  <a:srgbClr val="0000FF"/>
                </a:solidFill>
              </a:rPr>
              <a:t>Simon Jenkins, EU </a:t>
            </a:r>
            <a:r>
              <a:rPr lang="en-GB" sz="3200" i="1" dirty="0">
                <a:solidFill>
                  <a:srgbClr val="0000FF"/>
                </a:solidFill>
              </a:rPr>
              <a:t>R</a:t>
            </a:r>
            <a:r>
              <a:rPr lang="en-GB" sz="3200" i="1" dirty="0" smtClean="0">
                <a:solidFill>
                  <a:srgbClr val="0000FF"/>
                </a:solidFill>
              </a:rPr>
              <a:t>eferendum Opinion for The Guardian</a:t>
            </a:r>
            <a:endParaRPr lang="en-GB" sz="32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586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11760" y="1268760"/>
            <a:ext cx="554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If you had just returned from ten years on Mars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and saw this chart, you </a:t>
            </a:r>
            <a:r>
              <a:rPr lang="en-GB" sz="2000" dirty="0">
                <a:solidFill>
                  <a:srgbClr val="0000FF"/>
                </a:solidFill>
              </a:rPr>
              <a:t>m</a:t>
            </a:r>
            <a:r>
              <a:rPr lang="en-GB" sz="2000" dirty="0" smtClean="0">
                <a:solidFill>
                  <a:srgbClr val="0000FF"/>
                </a:solidFill>
              </a:rPr>
              <a:t>ight think the US economy was in severe recession, or perhaps even worse.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90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73" y="1268760"/>
            <a:ext cx="9144000" cy="51036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3568" y="1628800"/>
            <a:ext cx="56653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If you had just returned from ten years on Mars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and saw this chart, you might think the US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economy was heading for another growth spurt. 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019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772816"/>
            <a:ext cx="85324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FF"/>
                </a:solidFill>
              </a:rPr>
              <a:t>Such divergence is probably unprecedented, so what is going on?</a:t>
            </a:r>
          </a:p>
          <a:p>
            <a:endParaRPr lang="en-GB" sz="3200" dirty="0">
              <a:solidFill>
                <a:srgbClr val="0000FF"/>
              </a:solidFill>
            </a:endParaRPr>
          </a:p>
          <a:p>
            <a:endParaRPr lang="en-GB" sz="3200" dirty="0" smtClean="0">
              <a:solidFill>
                <a:srgbClr val="0000FF"/>
              </a:solidFill>
            </a:endParaRPr>
          </a:p>
          <a:p>
            <a:endParaRPr lang="en-GB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611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01" y="1124744"/>
            <a:ext cx="8063240" cy="571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234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75" y="1124744"/>
            <a:ext cx="8083672" cy="57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254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79912" y="3830687"/>
            <a:ext cx="307648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China led many of the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commodity rallies. Is it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happening again or is it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a contra-cyclical recovery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with fear helping to lift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precious metals?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889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4" y="1196752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35696" y="2132856"/>
            <a:ext cx="55718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China has led many of the commodity rallies in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recent decades but it is certainly not the only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factor.</a:t>
            </a:r>
          </a:p>
        </p:txBody>
      </p:sp>
    </p:spTree>
    <p:extLst>
      <p:ext uri="{BB962C8B-B14F-4D97-AF65-F5344CB8AC3E}">
        <p14:creationId xmlns:p14="http://schemas.microsoft.com/office/powerpoint/2010/main" val="3663131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484784"/>
            <a:ext cx="864096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FF"/>
                </a:solidFill>
              </a:rPr>
              <a:t>Commodities</a:t>
            </a:r>
          </a:p>
          <a:p>
            <a:pPr algn="ctr"/>
            <a:endParaRPr lang="en-GB" sz="3200" dirty="0">
              <a:solidFill>
                <a:srgbClr val="0000FF"/>
              </a:solidFill>
            </a:endParaRPr>
          </a:p>
          <a:p>
            <a:r>
              <a:rPr lang="en-GB" sz="2800" dirty="0" smtClean="0">
                <a:solidFill>
                  <a:srgbClr val="0000FF"/>
                </a:solidFill>
              </a:rPr>
              <a:t>1. The cure for low prices is low prices, as supply declines and demand begins to increase.</a:t>
            </a:r>
          </a:p>
          <a:p>
            <a:endParaRPr lang="en-GB" sz="2800" dirty="0">
              <a:solidFill>
                <a:srgbClr val="0000FF"/>
              </a:solidFill>
            </a:endParaRPr>
          </a:p>
          <a:p>
            <a:r>
              <a:rPr lang="en-GB" sz="2800" dirty="0" smtClean="0">
                <a:solidFill>
                  <a:srgbClr val="0000FF"/>
                </a:solidFill>
              </a:rPr>
              <a:t>2. Contra-cyclical commodities are underowned by investors.</a:t>
            </a:r>
          </a:p>
          <a:p>
            <a:endParaRPr lang="en-GB" sz="2800" dirty="0">
              <a:solidFill>
                <a:srgbClr val="0000FF"/>
              </a:solidFill>
            </a:endParaRPr>
          </a:p>
          <a:p>
            <a:r>
              <a:rPr lang="en-GB" sz="2800" dirty="0" smtClean="0">
                <a:solidFill>
                  <a:srgbClr val="0000FF"/>
                </a:solidFill>
              </a:rPr>
              <a:t>3. Global uncertainty, competitive devaluations and </a:t>
            </a:r>
          </a:p>
          <a:p>
            <a:r>
              <a:rPr lang="en-GB" sz="2800" dirty="0" smtClean="0">
                <a:solidFill>
                  <a:srgbClr val="0000FF"/>
                </a:solidFill>
              </a:rPr>
              <a:t>low interest rates revive the ‘hard money’ appeal of </a:t>
            </a:r>
          </a:p>
          <a:p>
            <a:r>
              <a:rPr lang="en-GB" sz="2800" dirty="0" smtClean="0">
                <a:solidFill>
                  <a:srgbClr val="0000FF"/>
                </a:solidFill>
              </a:rPr>
              <a:t>gold and other precious metals  </a:t>
            </a:r>
            <a:endParaRPr lang="en-GB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137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3" y="1124744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974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1" y="1196752"/>
            <a:ext cx="9144000" cy="51036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3888" y="3861048"/>
            <a:ext cx="37179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A lagging indicator as it reflects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investor sentiment but demand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is clearly increasing.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002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4780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2060848"/>
            <a:ext cx="28504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Silver is high-beta gold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563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05" y="1124744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59832" y="4149080"/>
            <a:ext cx="384592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Interestingly, platinum usually</a:t>
            </a:r>
          </a:p>
          <a:p>
            <a:r>
              <a:rPr lang="en-GB" sz="2000" dirty="0">
                <a:solidFill>
                  <a:srgbClr val="0000FF"/>
                </a:solidFill>
              </a:rPr>
              <a:t>s</a:t>
            </a:r>
            <a:r>
              <a:rPr lang="en-GB" sz="2000" dirty="0" smtClean="0">
                <a:solidFill>
                  <a:srgbClr val="0000FF"/>
                </a:solidFill>
              </a:rPr>
              <a:t>ells at a premium to gold but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has been lagging due to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industrial concerns.  Platinum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has eventual catch-up potential.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611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35896" y="3573016"/>
            <a:ext cx="331693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Potential base forming?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Needs to sustain break</a:t>
            </a:r>
          </a:p>
          <a:p>
            <a:r>
              <a:rPr lang="en-GB" sz="2000" dirty="0">
                <a:solidFill>
                  <a:srgbClr val="0000FF"/>
                </a:solidFill>
              </a:rPr>
              <a:t>a</a:t>
            </a:r>
            <a:r>
              <a:rPr lang="en-GB" sz="2000" dirty="0" smtClean="0">
                <a:solidFill>
                  <a:srgbClr val="0000FF"/>
                </a:solidFill>
              </a:rPr>
              <a:t>bove this year’s rally</a:t>
            </a:r>
          </a:p>
          <a:p>
            <a:r>
              <a:rPr lang="en-GB" sz="2000" dirty="0">
                <a:solidFill>
                  <a:srgbClr val="0000FF"/>
                </a:solidFill>
              </a:rPr>
              <a:t>h</a:t>
            </a:r>
            <a:r>
              <a:rPr lang="en-GB" sz="2000" dirty="0" smtClean="0">
                <a:solidFill>
                  <a:srgbClr val="0000FF"/>
                </a:solidFill>
              </a:rPr>
              <a:t>ighs near $5170 to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confirm recovery prospects.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922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48834" y="2348880"/>
            <a:ext cx="454483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Probably completing saucer base and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needs to push back above $10,000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to confirm recovery potential.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8419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38467" y="1628800"/>
            <a:ext cx="411843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Basing characteristics and would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need to break sequence of rising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lows to significantly delay recovery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scope.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2014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32040" y="2708920"/>
            <a:ext cx="45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l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60032" y="2732652"/>
            <a:ext cx="30764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Leading recovery among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industrial metals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8986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68144" y="1700808"/>
            <a:ext cx="28777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Leading recover among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industrial metals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9319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32040" y="1628800"/>
            <a:ext cx="37753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Potential base development but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needs sustained break above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$1900 to confirm</a:t>
            </a:r>
          </a:p>
        </p:txBody>
      </p:sp>
    </p:spTree>
    <p:extLst>
      <p:ext uri="{BB962C8B-B14F-4D97-AF65-F5344CB8AC3E}">
        <p14:creationId xmlns:p14="http://schemas.microsoft.com/office/powerpoint/2010/main" val="20337458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71800" y="3573016"/>
            <a:ext cx="472296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A leading sterling denominated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investment trust for participating</a:t>
            </a:r>
          </a:p>
          <a:p>
            <a:r>
              <a:rPr lang="en-GB" sz="2000" dirty="0">
                <a:solidFill>
                  <a:srgbClr val="0000FF"/>
                </a:solidFill>
              </a:rPr>
              <a:t>i</a:t>
            </a:r>
            <a:r>
              <a:rPr lang="en-GB" sz="2000" dirty="0" smtClean="0">
                <a:solidFill>
                  <a:srgbClr val="0000FF"/>
                </a:solidFill>
              </a:rPr>
              <a:t>n this sector. Currently trading at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a discount to NAV of -13.14%,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according to Bloomberg. Caveat: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 have an investment position in BRWM.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6103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2547" y="1700808"/>
            <a:ext cx="9144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FF"/>
                </a:solidFill>
              </a:rPr>
              <a:t>Thanks to technology</a:t>
            </a:r>
          </a:p>
          <a:p>
            <a:pPr algn="ctr"/>
            <a:endParaRPr lang="en-GB" sz="2400" dirty="0" smtClean="0">
              <a:solidFill>
                <a:srgbClr val="0000FF"/>
              </a:solidFill>
            </a:endParaRPr>
          </a:p>
          <a:p>
            <a:pPr algn="ctr"/>
            <a:r>
              <a:rPr lang="en-GB" dirty="0" smtClean="0">
                <a:solidFill>
                  <a:srgbClr val="0000FF"/>
                </a:solidFill>
              </a:rPr>
              <a:t>the energy price bubble is over forever,</a:t>
            </a:r>
          </a:p>
          <a:p>
            <a:pPr algn="ctr"/>
            <a:endParaRPr lang="en-GB" sz="1800" dirty="0" smtClean="0">
              <a:solidFill>
                <a:srgbClr val="0000FF"/>
              </a:solidFill>
            </a:endParaRPr>
          </a:p>
          <a:p>
            <a:pPr algn="ctr"/>
            <a:r>
              <a:rPr lang="en-GB" sz="3200" dirty="0" smtClean="0">
                <a:solidFill>
                  <a:srgbClr val="0000FF"/>
                </a:solidFill>
              </a:rPr>
              <a:t> </a:t>
            </a:r>
            <a:r>
              <a:rPr lang="en-GB" sz="3000" dirty="0" smtClean="0">
                <a:solidFill>
                  <a:srgbClr val="0000FF"/>
                </a:solidFill>
              </a:rPr>
              <a:t>at least for countries with sensible energy policies,</a:t>
            </a:r>
          </a:p>
          <a:p>
            <a:pPr algn="ctr"/>
            <a:endParaRPr lang="en-GB" sz="1800" dirty="0" smtClean="0">
              <a:solidFill>
                <a:srgbClr val="0000FF"/>
              </a:solidFill>
            </a:endParaRPr>
          </a:p>
          <a:p>
            <a:pPr algn="ctr"/>
            <a:r>
              <a:rPr lang="en-GB" sz="3000" dirty="0" smtClean="0">
                <a:solidFill>
                  <a:srgbClr val="0000FF"/>
                </a:solidFill>
              </a:rPr>
              <a:t>including fracking, new nuclear and renewables.  </a:t>
            </a:r>
            <a:endParaRPr lang="en-GB" sz="3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32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51920" y="3861048"/>
            <a:ext cx="32656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Susceptible to right-hand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reaction and consolidation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period before moving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somewhat higher.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5244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51920" y="3789040"/>
            <a:ext cx="442224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Temporarily overextend and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susceptible to a reaction and consolidation, but </a:t>
            </a:r>
            <a:r>
              <a:rPr lang="en-GB" sz="2000" dirty="0">
                <a:solidFill>
                  <a:srgbClr val="0000FF"/>
                </a:solidFill>
              </a:rPr>
              <a:t>y</a:t>
            </a:r>
            <a:r>
              <a:rPr lang="en-GB" sz="2000" dirty="0" smtClean="0">
                <a:solidFill>
                  <a:srgbClr val="0000FF"/>
                </a:solidFill>
              </a:rPr>
              <a:t>ields 6.03%.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Caveat: I hold an investment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position in RDSB.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2764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7784" y="2492896"/>
            <a:ext cx="4042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FF"/>
                </a:solidFill>
              </a:rPr>
              <a:t>A Few Currencies</a:t>
            </a:r>
            <a:endParaRPr lang="en-GB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2716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75856" y="1412776"/>
            <a:ext cx="43924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GBP/USD: a safety valve for the UK economy – some further downside scope but should be higher over the medium to longer term. Currently very competitive for UK exports.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307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15816" y="1700808"/>
            <a:ext cx="34034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GBP/EUR: very competitive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for UK exports.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1171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19672" y="1340768"/>
            <a:ext cx="52411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A secular bull market but Fed &amp; US Treasury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need to keep it below 100 for at least the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remainder of 2016 to avoid recession risk.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8369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75856" y="1700808"/>
            <a:ext cx="56166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USD/CNY: This remains a controlled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devaluation of the Chinese Renminbi,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albeit from an over valued position in 2014.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It is also a risk for Asia Pacific stock markets. 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224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2204864"/>
            <a:ext cx="5311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FF"/>
                </a:solidFill>
              </a:rPr>
              <a:t>A Few Stock Markets</a:t>
            </a:r>
            <a:endParaRPr lang="en-GB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5576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60387" y="1772816"/>
            <a:ext cx="38559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RTY: small-cap domestic shares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72200" y="3409520"/>
            <a:ext cx="19800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Still the canary </a:t>
            </a:r>
          </a:p>
          <a:p>
            <a:r>
              <a:rPr lang="en-GB" sz="2000" dirty="0">
                <a:solidFill>
                  <a:srgbClr val="0000FF"/>
                </a:solidFill>
              </a:rPr>
              <a:t>i</a:t>
            </a:r>
            <a:r>
              <a:rPr lang="en-GB" sz="2000" dirty="0" smtClean="0">
                <a:solidFill>
                  <a:srgbClr val="0000FF"/>
                </a:solidFill>
              </a:rPr>
              <a:t>n the coal mine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for US shares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650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1720" y="1340768"/>
            <a:ext cx="31631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FTSE 100: boosted by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devaluation and overseas resources</a:t>
            </a:r>
            <a:r>
              <a:rPr lang="en-GB" sz="2000" dirty="0">
                <a:solidFill>
                  <a:srgbClr val="0000FF"/>
                </a:solidFill>
              </a:rPr>
              <a:t> </a:t>
            </a:r>
            <a:r>
              <a:rPr lang="en-GB" sz="2000" dirty="0" smtClean="0">
                <a:solidFill>
                  <a:srgbClr val="0000FF"/>
                </a:solidFill>
              </a:rPr>
              <a:t>shares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6661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7624" y="1340768"/>
            <a:ext cx="50733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FTSE 250 Midcaps: more representative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of UK market; needs to break progression of lower rally highs to confirm that demand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is regaining the upper hand.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8728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63888" y="2204864"/>
            <a:ext cx="5191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DJ Euro Banks: the EU’s Achilles Heel –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short-term oversold but worrying.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8272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1720" y="1412776"/>
            <a:ext cx="540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DJ Euro STOXX 50: still in a bear market -</a:t>
            </a:r>
          </a:p>
          <a:p>
            <a:r>
              <a:rPr lang="en-GB" sz="2000" dirty="0">
                <a:solidFill>
                  <a:srgbClr val="0000FF"/>
                </a:solidFill>
              </a:rPr>
              <a:t>n</a:t>
            </a:r>
            <a:r>
              <a:rPr lang="en-GB" sz="2000" dirty="0" smtClean="0">
                <a:solidFill>
                  <a:srgbClr val="0000FF"/>
                </a:solidFill>
              </a:rPr>
              <a:t>eeds a climactic selloff and or a break of the descending lows to indicate recovery scope.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8063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03648" y="1340768"/>
            <a:ext cx="50610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Still the best big economy growth story –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requires a break of this year’s rising lows,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with the latest near 26000, to question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the current upward bias.   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3936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23728" y="1484784"/>
            <a:ext cx="60787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Australia: the revival of industrial resources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prices has turned this into one of the best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performing stock markets.  It would require a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close beneath 5000 to question upward bias.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1353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7664" y="1268760"/>
            <a:ext cx="545213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Amazon: is this the best managed tech share?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Possibly, and it is certainly one of the most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destructive in terms of retail competition.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8449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874" y="1987171"/>
            <a:ext cx="6584251" cy="288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0557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2111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72538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nticap.files.wordpress.com/2014/03/economics-carto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55700"/>
            <a:ext cx="8066087" cy="570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323850" y="1916113"/>
            <a:ext cx="84963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dirty="0">
                <a:solidFill>
                  <a:schemeClr val="hlink"/>
                </a:solidFill>
              </a:rPr>
              <a:t>Many thanks for your interest!</a:t>
            </a:r>
          </a:p>
          <a:p>
            <a:pPr algn="ctr" eaLnBrk="1" hangingPunct="1"/>
            <a:r>
              <a:rPr lang="en-GB" altLang="en-US" sz="3200" dirty="0">
                <a:solidFill>
                  <a:schemeClr val="hlink"/>
                </a:solidFill>
              </a:rPr>
              <a:t>Any questions?</a:t>
            </a:r>
          </a:p>
          <a:p>
            <a:pPr algn="ctr" eaLnBrk="1" hangingPunct="1"/>
            <a:endParaRPr lang="en-GB" altLang="en-US" sz="3200" dirty="0">
              <a:solidFill>
                <a:schemeClr val="hlink"/>
              </a:solidFill>
            </a:endParaRPr>
          </a:p>
          <a:p>
            <a:pPr algn="ctr" eaLnBrk="1" hangingPunct="1"/>
            <a:r>
              <a:rPr lang="en-GB" altLang="en-US" sz="3200" dirty="0">
                <a:solidFill>
                  <a:schemeClr val="hlink"/>
                </a:solidFill>
              </a:rPr>
              <a:t>Please visit our site:</a:t>
            </a:r>
          </a:p>
          <a:p>
            <a:pPr algn="ctr" eaLnBrk="1" hangingPunct="1"/>
            <a:r>
              <a:rPr lang="en-GB" altLang="en-US" sz="3200" dirty="0">
                <a:solidFill>
                  <a:schemeClr val="hlink"/>
                </a:solidFill>
              </a:rPr>
              <a:t>www.fullertreacymoney.com</a:t>
            </a:r>
          </a:p>
          <a:p>
            <a:pPr algn="ctr" eaLnBrk="1" hangingPunct="1"/>
            <a:endParaRPr lang="en-GB" altLang="en-US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5"/>
          <p:cNvSpPr txBox="1">
            <a:spLocks noChangeArrowheads="1"/>
          </p:cNvSpPr>
          <p:nvPr/>
        </p:nvSpPr>
        <p:spPr bwMode="auto">
          <a:xfrm>
            <a:off x="0" y="1557338"/>
            <a:ext cx="9144000" cy="587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2800" dirty="0">
                <a:solidFill>
                  <a:schemeClr val="hlink"/>
                </a:solidFill>
              </a:rPr>
              <a:t>Technical warning signs to watch for among indices</a:t>
            </a:r>
          </a:p>
          <a:p>
            <a:pPr algn="ctr" eaLnBrk="1" hangingPunct="1"/>
            <a:endParaRPr lang="en-GB" altLang="en-US" sz="1000" dirty="0">
              <a:solidFill>
                <a:schemeClr val="hlink"/>
              </a:solidFill>
            </a:endParaRP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Trend acceleration relative to 200-day moving averages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Declining market breadth (fewer shares rising)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Failed upside breakouts from trading ranges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Loss of uptrend consistency characteristics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Churning price action relative to recent trading ranges 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Breaks of 200-day moving averages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Broadening patterns </a:t>
            </a:r>
            <a:r>
              <a:rPr lang="en-GB" altLang="en-US" sz="2600" dirty="0" smtClean="0">
                <a:solidFill>
                  <a:schemeClr val="hlink"/>
                </a:solidFill>
              </a:rPr>
              <a:t>for trading ranges following uptrends</a:t>
            </a:r>
            <a:endParaRPr lang="en-GB" altLang="en-US" sz="2600" dirty="0">
              <a:solidFill>
                <a:schemeClr val="hlink"/>
              </a:solidFill>
            </a:endParaRP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200-day moving averages turn downwards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Resistance is encountered beneath declining 200-day MAs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Previous rising lows are replaced by lower rally highs 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Indices fall faster than they rose to their highs</a:t>
            </a:r>
          </a:p>
          <a:p>
            <a:pPr eaLnBrk="1" hangingPunct="1">
              <a:buFontTx/>
              <a:buChar char="•"/>
            </a:pPr>
            <a:endParaRPr lang="en-GB" altLang="en-US" sz="2600" dirty="0">
              <a:solidFill>
                <a:schemeClr val="hlink"/>
              </a:solidFill>
            </a:endParaRPr>
          </a:p>
          <a:p>
            <a:pPr eaLnBrk="1" hangingPunct="1">
              <a:buFontTx/>
              <a:buChar char="•"/>
            </a:pPr>
            <a:endParaRPr lang="en-GB" altLang="en-US" sz="26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vidFuller_MarketsNow_18January2016.ppt [Compatibility Mode]" id="{106C249F-F2CC-4E55-92AE-327018A7CB07}" vid="{BCF97A6D-B17A-4FDC-8B34-6E411E41F1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5257</TotalTime>
  <Words>1007</Words>
  <Application>Microsoft Office PowerPoint</Application>
  <PresentationFormat>On-screen Show (4:3)</PresentationFormat>
  <Paragraphs>155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255</cp:revision>
  <dcterms:created xsi:type="dcterms:W3CDTF">2016-04-02T13:42:26Z</dcterms:created>
  <dcterms:modified xsi:type="dcterms:W3CDTF">2016-07-12T15:49:08Z</dcterms:modified>
</cp:coreProperties>
</file>