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6" r:id="rId4"/>
    <p:sldId id="300" r:id="rId5"/>
    <p:sldId id="303" r:id="rId6"/>
    <p:sldId id="338" r:id="rId7"/>
    <p:sldId id="339" r:id="rId8"/>
    <p:sldId id="340" r:id="rId9"/>
    <p:sldId id="337" r:id="rId10"/>
    <p:sldId id="342" r:id="rId11"/>
    <p:sldId id="257" r:id="rId12"/>
    <p:sldId id="343" r:id="rId13"/>
    <p:sldId id="341" r:id="rId14"/>
    <p:sldId id="314" r:id="rId15"/>
    <p:sldId id="315" r:id="rId16"/>
    <p:sldId id="344" r:id="rId17"/>
    <p:sldId id="301" r:id="rId18"/>
    <p:sldId id="284" r:id="rId19"/>
    <p:sldId id="324" r:id="rId20"/>
    <p:sldId id="319" r:id="rId21"/>
    <p:sldId id="320" r:id="rId22"/>
    <p:sldId id="321" r:id="rId23"/>
    <p:sldId id="311" r:id="rId24"/>
    <p:sldId id="318" r:id="rId25"/>
    <p:sldId id="305" r:id="rId26"/>
    <p:sldId id="331" r:id="rId27"/>
    <p:sldId id="304" r:id="rId28"/>
    <p:sldId id="29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402"/>
    <a:srgbClr val="D01602"/>
    <a:srgbClr val="C61502"/>
    <a:srgbClr val="B21302"/>
    <a:srgbClr val="AA1202"/>
    <a:srgbClr val="F81902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7" autoAdjust="0"/>
  </p:normalViewPr>
  <p:slideViewPr>
    <p:cSldViewPr>
      <p:cViewPr>
        <p:scale>
          <a:sx n="107" d="100"/>
          <a:sy n="107" d="100"/>
        </p:scale>
        <p:origin x="7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56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57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025972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7" t="32510" r="8970" b="50697"/>
          <a:stretch/>
        </p:blipFill>
        <p:spPr>
          <a:xfrm>
            <a:off x="1674019" y="152399"/>
            <a:ext cx="5776912" cy="735807"/>
          </a:xfrm>
          <a:prstGeom prst="rect">
            <a:avLst/>
          </a:prstGeom>
          <a:ln>
            <a:solidFill>
              <a:srgbClr val="343399"/>
            </a:solidFill>
          </a:ln>
        </p:spPr>
      </p:pic>
      <p:cxnSp>
        <p:nvCxnSpPr>
          <p:cNvPr id="8" name="Straight Connector 7"/>
          <p:cNvCxnSpPr/>
          <p:nvPr userDrawn="1"/>
        </p:nvCxnSpPr>
        <p:spPr>
          <a:xfrm>
            <a:off x="0" y="102597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4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@fullertreacymoney.com" TargetMode="External"/><Relationship Id="rId2" Type="http://schemas.openxmlformats.org/officeDocument/2006/relationships/hyperlink" Target="http://www.fullertreacymoney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544" y="1484784"/>
            <a:ext cx="8449979" cy="44627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/>
              <a:t>2016 - A year for caution but also opportunity</a:t>
            </a:r>
            <a:r>
              <a:rPr lang="en-IE" sz="3200" dirty="0" smtClean="0"/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January 26th </a:t>
            </a:r>
            <a:r>
              <a:rPr lang="en-IE" sz="3200" b="1" dirty="0" smtClean="0"/>
              <a:t>2016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Eoin Treacy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FullerTreacyMoney.com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827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08470"/>
            <a:ext cx="9099609" cy="5272858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528" y="1052736"/>
            <a:ext cx="8813576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>
                <a:solidFill>
                  <a:schemeClr val="bg1"/>
                </a:solidFill>
              </a:rPr>
              <a:t>The talking heads have a lot to say. Energy, China, Emerging Markets, </a:t>
            </a:r>
            <a:r>
              <a:rPr lang="en-IE" sz="2800" dirty="0">
                <a:solidFill>
                  <a:schemeClr val="bg1"/>
                </a:solidFill>
              </a:rPr>
              <a:t>the </a:t>
            </a:r>
            <a:r>
              <a:rPr lang="en-IE" sz="2800" dirty="0" smtClean="0">
                <a:solidFill>
                  <a:schemeClr val="bg1"/>
                </a:solidFill>
              </a:rPr>
              <a:t>Dollar, Biotech</a:t>
            </a:r>
            <a:r>
              <a:rPr lang="en-IE" sz="2800" dirty="0">
                <a:solidFill>
                  <a:schemeClr val="bg1"/>
                </a:solidFill>
              </a:rPr>
              <a:t>, Wall Street, </a:t>
            </a:r>
            <a:r>
              <a:rPr lang="en-IE" sz="2800" dirty="0" smtClean="0">
                <a:solidFill>
                  <a:schemeClr val="bg1"/>
                </a:solidFill>
              </a:rPr>
              <a:t>the Oscars, the </a:t>
            </a:r>
            <a:r>
              <a:rPr lang="en-IE" sz="2800" dirty="0">
                <a:solidFill>
                  <a:schemeClr val="bg1"/>
                </a:solidFill>
              </a:rPr>
              <a:t>Presidential </a:t>
            </a:r>
            <a:r>
              <a:rPr lang="en-IE" sz="2800" dirty="0" smtClean="0">
                <a:solidFill>
                  <a:schemeClr val="bg1"/>
                </a:solidFill>
              </a:rPr>
              <a:t>Cycle…so let’s boil it down to a few </a:t>
            </a:r>
            <a:r>
              <a:rPr lang="en-IE" sz="2800" dirty="0" smtClean="0">
                <a:solidFill>
                  <a:schemeClr val="bg1"/>
                </a:solidFill>
              </a:rPr>
              <a:t>charts that might help bring it all together. </a:t>
            </a:r>
            <a:endParaRPr lang="en-IE" sz="2800" dirty="0">
              <a:solidFill>
                <a:schemeClr val="bg1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9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7112"/>
            <a:ext cx="8856984" cy="5534255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75656" y="4221088"/>
            <a:ext cx="6984775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000" dirty="0" smtClean="0"/>
              <a:t>The Yield curve is still trading at a 100 basis point positive carry.</a:t>
            </a:r>
            <a:br>
              <a:rPr lang="en-IE" sz="2000" dirty="0" smtClean="0"/>
            </a:br>
            <a:r>
              <a:rPr lang="en-IE" b="1" dirty="0" smtClean="0"/>
              <a:t>No recession but it will be close.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35521" y="4077072"/>
            <a:ext cx="8711969" cy="3600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4721"/>
            <a:ext cx="9144000" cy="5847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9350" y="4437112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bg1"/>
                </a:solidFill>
              </a:rPr>
              <a:t>The combined Fed, ECB, BOJ, BoE and PBOC Balance Sheets rebased to US Dollars</a:t>
            </a: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" y="1052736"/>
            <a:ext cx="9144000" cy="5805264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07504" y="2026443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Corporate Profits have been static since 2012 which has resulted in multiple expansion. </a:t>
            </a:r>
          </a:p>
        </p:txBody>
      </p:sp>
      <p:sp>
        <p:nvSpPr>
          <p:cNvPr id="6" name="Right Arrow 5"/>
          <p:cNvSpPr/>
          <p:nvPr/>
        </p:nvSpPr>
        <p:spPr>
          <a:xfrm rot="5400000">
            <a:off x="4757160" y="3561576"/>
            <a:ext cx="97840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ight Arrow 7"/>
          <p:cNvSpPr/>
          <p:nvPr/>
        </p:nvSpPr>
        <p:spPr>
          <a:xfrm rot="5400000">
            <a:off x="6459060" y="1784127"/>
            <a:ext cx="97840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5004048" y="45811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1997</a:t>
            </a:r>
            <a:endParaRPr lang="en-IE" dirty="0"/>
          </a:p>
        </p:txBody>
      </p:sp>
      <p:sp>
        <p:nvSpPr>
          <p:cNvPr id="10" name="TextBox 9"/>
          <p:cNvSpPr txBox="1"/>
          <p:nvPr/>
        </p:nvSpPr>
        <p:spPr>
          <a:xfrm>
            <a:off x="6644586" y="304210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2006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oin\Downloads\spxP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04" y="1052736"/>
            <a:ext cx="9066099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15014" y="2204864"/>
            <a:ext cx="828092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P/E ratios have contracted rapidly this year already. </a:t>
            </a:r>
          </a:p>
        </p:txBody>
      </p:sp>
    </p:spTree>
    <p:extLst>
      <p:ext uri="{BB962C8B-B14F-4D97-AF65-F5344CB8AC3E}">
        <p14:creationId xmlns:p14="http://schemas.microsoft.com/office/powerpoint/2010/main" val="17355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US-Generic-Govt-12-Month-Yield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96448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says they will raise rates 4 times this year, the bond market is </a:t>
            </a:r>
            <a:r>
              <a:rPr lang="en-IE" sz="2800" b="1" dirty="0" smtClean="0"/>
              <a:t>sceptical. This is </a:t>
            </a:r>
            <a:r>
              <a:rPr lang="en-IE" sz="2800" b="1" dirty="0" smtClean="0"/>
              <a:t>the basis for the whole argument right now. </a:t>
            </a:r>
          </a:p>
        </p:txBody>
      </p:sp>
    </p:spTree>
    <p:extLst>
      <p:ext uri="{BB962C8B-B14F-4D97-AF65-F5344CB8AC3E}">
        <p14:creationId xmlns:p14="http://schemas.microsoft.com/office/powerpoint/2010/main" val="201015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Atlanta-Fed-Wu-Xia-Shadow-Federal-Funds-Rate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" y="1001840"/>
            <a:ext cx="912131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051720" y="1484784"/>
            <a:ext cx="6840760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might have only raised once but the shadow banking sector has been under pressure since the end of QE and that tightening is almost done.</a:t>
            </a:r>
          </a:p>
        </p:txBody>
      </p:sp>
    </p:spTree>
    <p:extLst>
      <p:ext uri="{BB962C8B-B14F-4D97-AF65-F5344CB8AC3E}">
        <p14:creationId xmlns:p14="http://schemas.microsoft.com/office/powerpoint/2010/main" val="192183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S-P-500-Index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3" y="113338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This is what the end of the 1970s bear market looked like</a:t>
            </a:r>
          </a:p>
        </p:txBody>
      </p:sp>
    </p:spTree>
    <p:extLst>
      <p:ext uri="{BB962C8B-B14F-4D97-AF65-F5344CB8AC3E}">
        <p14:creationId xmlns:p14="http://schemas.microsoft.com/office/powerpoint/2010/main" val="155941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oin\Downloads\S-P-500-Index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2214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544" y="1484784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Does this look familiar?</a:t>
            </a:r>
          </a:p>
        </p:txBody>
      </p:sp>
    </p:spTree>
    <p:extLst>
      <p:ext uri="{BB962C8B-B14F-4D97-AF65-F5344CB8AC3E}">
        <p14:creationId xmlns:p14="http://schemas.microsoft.com/office/powerpoint/2010/main" val="41661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S-P-500-Index-2016-01-21-chart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" y="1052736"/>
            <a:ext cx="914007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197303" y="1412776"/>
            <a:ext cx="6516216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Let’s have some perspective:</a:t>
            </a:r>
            <a:endParaRPr lang="en-IE" sz="2800" dirty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This has been a major breakout from a very lengthy range and what we are now seeing is the first big consolid</a:t>
            </a:r>
            <a:r>
              <a:rPr lang="en-IE" sz="2800" dirty="0"/>
              <a:t>a</a:t>
            </a:r>
            <a:r>
              <a:rPr lang="en-IE" sz="2800" dirty="0" smtClean="0"/>
              <a:t>tion in a secular bull market. </a:t>
            </a:r>
          </a:p>
        </p:txBody>
      </p:sp>
      <p:sp>
        <p:nvSpPr>
          <p:cNvPr id="3" name="Oval 2"/>
          <p:cNvSpPr/>
          <p:nvPr/>
        </p:nvSpPr>
        <p:spPr>
          <a:xfrm>
            <a:off x="3203848" y="3618931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>
            <a:off x="6516216" y="1772816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>
            <a:off x="0" y="4869160"/>
            <a:ext cx="2123728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279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NASDAQ-100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052736"/>
            <a:ext cx="910850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39752" y="1484784"/>
            <a:ext cx="4968552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Do </a:t>
            </a:r>
            <a:r>
              <a:rPr lang="en-IE" sz="2800" b="1" dirty="0" smtClean="0"/>
              <a:t>you think </a:t>
            </a:r>
            <a:r>
              <a:rPr lang="en-IE" sz="2800" b="1" dirty="0" smtClean="0"/>
              <a:t>it reasonable </a:t>
            </a:r>
            <a:r>
              <a:rPr lang="en-IE" sz="2800" b="1" dirty="0" smtClean="0"/>
              <a:t>for the </a:t>
            </a:r>
            <a:r>
              <a:rPr lang="en-IE" sz="2800" b="1" dirty="0" smtClean="0"/>
              <a:t>Nasdaq </a:t>
            </a:r>
            <a:r>
              <a:rPr lang="en-IE" sz="2800" b="1" dirty="0" smtClean="0"/>
              <a:t>to consolidate </a:t>
            </a:r>
            <a:r>
              <a:rPr lang="en-IE" sz="2800" b="1" dirty="0" smtClean="0"/>
              <a:t>in the region of the previous peak for at least a while? </a:t>
            </a:r>
          </a:p>
        </p:txBody>
      </p:sp>
    </p:spTree>
    <p:extLst>
      <p:ext uri="{BB962C8B-B14F-4D97-AF65-F5344CB8AC3E}">
        <p14:creationId xmlns:p14="http://schemas.microsoft.com/office/powerpoint/2010/main" val="39923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oin\Downloads\Crude-Oil-NYME-1st-Month-Continuation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1052736"/>
            <a:ext cx="91203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4771791"/>
            <a:ext cx="648072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Oil prices are a headwind right now but will be a medium-term tailwind for the economy.</a:t>
            </a:r>
          </a:p>
        </p:txBody>
      </p:sp>
    </p:spTree>
    <p:extLst>
      <p:ext uri="{BB962C8B-B14F-4D97-AF65-F5344CB8AC3E}">
        <p14:creationId xmlns:p14="http://schemas.microsoft.com/office/powerpoint/2010/main" val="40291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Plains-All-American-Pipeline-L-P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4824536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Pipelines are being priced like US oil production is going into </a:t>
            </a:r>
            <a:r>
              <a:rPr lang="en-IE" sz="2800" b="1" u="sng" dirty="0" smtClean="0"/>
              <a:t>permanent</a:t>
            </a:r>
            <a:r>
              <a:rPr lang="en-IE" sz="2800" b="1" dirty="0" smtClean="0"/>
              <a:t> decline. I don’t think so.</a:t>
            </a:r>
          </a:p>
        </p:txBody>
      </p:sp>
    </p:spTree>
    <p:extLst>
      <p:ext uri="{BB962C8B-B14F-4D97-AF65-F5344CB8AC3E}">
        <p14:creationId xmlns:p14="http://schemas.microsoft.com/office/powerpoint/2010/main" val="339573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oin\Downloads\NASDAQ-BIOTECHNOLOGY-INDEX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5" y="1052736"/>
            <a:ext cx="916868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1430" y="2026442"/>
            <a:ext cx="6618801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Selling pressure in leading sectors has not been evenly distributed. Valeant accounts for a lot of this underperformance.</a:t>
            </a:r>
          </a:p>
        </p:txBody>
      </p:sp>
    </p:spTree>
    <p:extLst>
      <p:ext uri="{BB962C8B-B14F-4D97-AF65-F5344CB8AC3E}">
        <p14:creationId xmlns:p14="http://schemas.microsoft.com/office/powerpoint/2010/main" val="4093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oin\Downloads\SPDR-Consumer-Discretionary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7" y="1052736"/>
            <a:ext cx="905032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1430" y="2026442"/>
            <a:ext cx="6618801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consumer is about the strongest sector around. </a:t>
            </a:r>
          </a:p>
        </p:txBody>
      </p:sp>
    </p:spTree>
    <p:extLst>
      <p:ext uri="{BB962C8B-B14F-4D97-AF65-F5344CB8AC3E}">
        <p14:creationId xmlns:p14="http://schemas.microsoft.com/office/powerpoint/2010/main" val="365753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oin\Downloads\US-10yr-Bond-Yield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" y="1052736"/>
            <a:ext cx="913018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4725144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Treasury yields have a triangular pattern suggesting the breakout when it comes is going to be powerful.</a:t>
            </a:r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Eoin\Downloads\treasurymaturit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43808" y="2780928"/>
            <a:ext cx="5832648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has some major decisions about refinancing coming due from next year. </a:t>
            </a:r>
          </a:p>
        </p:txBody>
      </p:sp>
    </p:spTree>
    <p:extLst>
      <p:ext uri="{BB962C8B-B14F-4D97-AF65-F5344CB8AC3E}">
        <p14:creationId xmlns:p14="http://schemas.microsoft.com/office/powerpoint/2010/main" val="457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oin\Downloads\CBOE-Volatility-Index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" y="105273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75856" y="1628800"/>
            <a:ext cx="5466691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The VIX is how algorithmic trading systems calculate positions size.</a:t>
            </a:r>
          </a:p>
        </p:txBody>
      </p:sp>
    </p:spTree>
    <p:extLst>
      <p:ext uri="{BB962C8B-B14F-4D97-AF65-F5344CB8AC3E}">
        <p14:creationId xmlns:p14="http://schemas.microsoft.com/office/powerpoint/2010/main" val="41481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oin\Downloads\US-Average-Hourly-Earnings-All-Employee-YoY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" y="980728"/>
            <a:ext cx="9070052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123728" y="1503222"/>
            <a:ext cx="6618801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Wages have broken out and inflation is low, energy is cheap and the strong Dollar has already had a tightening effect so the Fed’s decision to raise rates is very finely balanced</a:t>
            </a:r>
          </a:p>
        </p:txBody>
      </p:sp>
    </p:spTree>
    <p:extLst>
      <p:ext uri="{BB962C8B-B14F-4D97-AF65-F5344CB8AC3E}">
        <p14:creationId xmlns:p14="http://schemas.microsoft.com/office/powerpoint/2010/main" val="5073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oin\Downloads\Emerging Market deb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2" y="1153222"/>
            <a:ext cx="6342613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396855" y="1052736"/>
            <a:ext cx="2345674" cy="56323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/>
              <a:t>Could it be because ultra-low rates have caused a misallocation of capital?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400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/>
              <a:t>Emerging market bond issuers have behaved like the Dollar’s bear market would last forever. </a:t>
            </a:r>
          </a:p>
        </p:txBody>
      </p:sp>
    </p:spTree>
    <p:extLst>
      <p:ext uri="{BB962C8B-B14F-4D97-AF65-F5344CB8AC3E}">
        <p14:creationId xmlns:p14="http://schemas.microsoft.com/office/powerpoint/2010/main" val="219664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b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4" y="978192"/>
            <a:ext cx="9064586" cy="55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584614" y="2060848"/>
            <a:ext cx="4752528" cy="23083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>
                <a:solidFill>
                  <a:schemeClr val="bg1"/>
                </a:solidFill>
              </a:rPr>
              <a:t>Junk Bond Yields are breaking out and against a background where issuance has surged.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>
                <a:solidFill>
                  <a:schemeClr val="bg1"/>
                </a:solidFill>
              </a:rPr>
              <a:t>The average is 6.5%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>
                <a:solidFill>
                  <a:schemeClr val="bg1"/>
                </a:solidFill>
              </a:rPr>
              <a:t>BB rated Transocean is </a:t>
            </a:r>
            <a:r>
              <a:rPr lang="en-IE" sz="2400" dirty="0" smtClean="0">
                <a:solidFill>
                  <a:schemeClr val="bg1"/>
                </a:solidFill>
              </a:rPr>
              <a:t>19%</a:t>
            </a:r>
            <a:endParaRPr lang="en-IE" sz="2400" dirty="0" smtClean="0">
              <a:solidFill>
                <a:schemeClr val="bg1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>
                <a:solidFill>
                  <a:schemeClr val="bg1"/>
                </a:solidFill>
              </a:rPr>
              <a:t>Petrobras 2021s are at </a:t>
            </a:r>
            <a:r>
              <a:rPr lang="en-IE" sz="2400" dirty="0" smtClean="0">
                <a:solidFill>
                  <a:schemeClr val="bg1"/>
                </a:solidFill>
              </a:rPr>
              <a:t>13.1%. </a:t>
            </a: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5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Eoin\Downloads\bondmaturit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690456"/>
            <a:ext cx="9324528" cy="7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9552" y="548680"/>
            <a:ext cx="792088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Corporations have a lot of debt to refinance in 2020 and 2021 but very little right now. </a:t>
            </a:r>
          </a:p>
        </p:txBody>
      </p:sp>
    </p:spTree>
    <p:extLst>
      <p:ext uri="{BB962C8B-B14F-4D97-AF65-F5344CB8AC3E}">
        <p14:creationId xmlns:p14="http://schemas.microsoft.com/office/powerpoint/2010/main" val="30075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oin\Downloads\Petroleo-Brasileiro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10850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749" y="1340768"/>
            <a:ext cx="3618147" cy="39703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Petrobras successfully issued a $2.5 billion 100-year bonds in June!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With $90 billion in US Dollar debt out of a total $300 billion what happens to Petrobras matters. </a:t>
            </a:r>
          </a:p>
        </p:txBody>
      </p:sp>
    </p:spTree>
    <p:extLst>
      <p:ext uri="{BB962C8B-B14F-4D97-AF65-F5344CB8AC3E}">
        <p14:creationId xmlns:p14="http://schemas.microsoft.com/office/powerpoint/2010/main" val="10164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US-Brazilian-Real-2016-01-26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5" y="1052736"/>
            <a:ext cx="911935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23116" y="1412776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The swiftly declining Real make the Dollar debt harder to pay but the domestic debt easier.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619672" y="5229200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Meanwhile Brazil’s competitiveness is improving rapidly. </a:t>
            </a:r>
          </a:p>
        </p:txBody>
      </p:sp>
    </p:spTree>
    <p:extLst>
      <p:ext uri="{BB962C8B-B14F-4D97-AF65-F5344CB8AC3E}">
        <p14:creationId xmlns:p14="http://schemas.microsoft.com/office/powerpoint/2010/main" val="140091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oin\Downloads\Bloomberg-Crude-Oil-Historical-Price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2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31540" y="1196752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Oil also has long-term price cycles and could be ranging for a very long time. </a:t>
            </a:r>
          </a:p>
        </p:txBody>
      </p:sp>
      <p:sp>
        <p:nvSpPr>
          <p:cNvPr id="3" name="Oval 2"/>
          <p:cNvSpPr/>
          <p:nvPr/>
        </p:nvSpPr>
        <p:spPr>
          <a:xfrm flipV="1">
            <a:off x="7087362" y="1349886"/>
            <a:ext cx="1923491" cy="11430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 flipV="1">
            <a:off x="262372" y="4399008"/>
            <a:ext cx="3589548" cy="1406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 flipV="1">
            <a:off x="4067944" y="2348880"/>
            <a:ext cx="3744416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4200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oin\Downloads\London-Spot-Gold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" y="1127468"/>
            <a:ext cx="912921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875151" y="5013176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Gold remains a in medium-term downtrend and has benefitted recently from just doing nothing.  </a:t>
            </a:r>
          </a:p>
        </p:txBody>
      </p:sp>
    </p:spTree>
    <p:extLst>
      <p:ext uri="{BB962C8B-B14F-4D97-AF65-F5344CB8AC3E}">
        <p14:creationId xmlns:p14="http://schemas.microsoft.com/office/powerpoint/2010/main" val="19936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707904" y="5169"/>
            <a:ext cx="5436096" cy="61247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visit us on </a:t>
            </a:r>
            <a:r>
              <a:rPr lang="en-IE" sz="2800" b="1" dirty="0" smtClean="0">
                <a:hlinkClick r:id="rId2"/>
              </a:rPr>
              <a:t>www.Fullertreacymoney.com</a:t>
            </a:r>
            <a:r>
              <a:rPr lang="en-IE" sz="2800" b="1" dirty="0" smtClean="0"/>
              <a:t> and sign up for our FREE Comment of the Day.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email Sarah Barnes at </a:t>
            </a:r>
            <a:r>
              <a:rPr lang="en-IE" sz="2800" b="1" dirty="0" smtClean="0">
                <a:hlinkClick r:id="rId3"/>
              </a:rPr>
              <a:t>sarah@fullertreacymoney.com</a:t>
            </a:r>
            <a:r>
              <a:rPr lang="en-IE" sz="2800" b="1" dirty="0" smtClean="0"/>
              <a:t> for a one-month free trial.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Crowd Money – A Practical Guide to Macro Behavioural Technical Analysis is available on </a:t>
            </a:r>
            <a:r>
              <a:rPr lang="en-IE" sz="2800" b="1" dirty="0" smtClean="0"/>
              <a:t>Amazon or Harriman House.</a:t>
            </a:r>
            <a:endParaRPr lang="en-IE" sz="28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9"/>
            <a:ext cx="3851920" cy="63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1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601</Words>
  <Application>Microsoft Office PowerPoint</Application>
  <PresentationFormat>On-screen Show (4:3)</PresentationFormat>
  <Paragraphs>48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Eoin</cp:lastModifiedBy>
  <cp:revision>72</cp:revision>
  <dcterms:created xsi:type="dcterms:W3CDTF">2013-10-24T09:08:24Z</dcterms:created>
  <dcterms:modified xsi:type="dcterms:W3CDTF">2016-01-26T22:09:47Z</dcterms:modified>
</cp:coreProperties>
</file>