
<file path=[Content_Types].xml><?xml version="1.0" encoding="utf-8"?>
<Types xmlns="http://schemas.openxmlformats.org/package/2006/content-types">
  <Default Extension="png" ContentType="image/pn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24"/>
  </p:notesMasterIdLst>
  <p:handoutMasterIdLst>
    <p:handoutMasterId r:id="rId25"/>
  </p:handoutMasterIdLst>
  <p:sldIdLst>
    <p:sldId id="471" r:id="rId2"/>
    <p:sldId id="555" r:id="rId3"/>
    <p:sldId id="629" r:id="rId4"/>
    <p:sldId id="651" r:id="rId5"/>
    <p:sldId id="652" r:id="rId6"/>
    <p:sldId id="653" r:id="rId7"/>
    <p:sldId id="654" r:id="rId8"/>
    <p:sldId id="612" r:id="rId9"/>
    <p:sldId id="662" r:id="rId10"/>
    <p:sldId id="663" r:id="rId11"/>
    <p:sldId id="659" r:id="rId12"/>
    <p:sldId id="661" r:id="rId13"/>
    <p:sldId id="660" r:id="rId14"/>
    <p:sldId id="636" r:id="rId15"/>
    <p:sldId id="657" r:id="rId16"/>
    <p:sldId id="649" r:id="rId17"/>
    <p:sldId id="650" r:id="rId18"/>
    <p:sldId id="648" r:id="rId19"/>
    <p:sldId id="655" r:id="rId20"/>
    <p:sldId id="658" r:id="rId21"/>
    <p:sldId id="656" r:id="rId22"/>
    <p:sldId id="535" r:id="rId23"/>
  </p:sldIdLst>
  <p:sldSz cx="9144000" cy="6858000" type="screen4x3"/>
  <p:notesSz cx="6735763" cy="9869488"/>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xmlns="">
        <p15:guide id="1" orient="horz" pos="960">
          <p15:clr>
            <a:srgbClr val="A4A3A4"/>
          </p15:clr>
        </p15:guide>
        <p15:guide id="2" pos="2646">
          <p15:clr>
            <a:srgbClr val="A4A3A4"/>
          </p15:clr>
        </p15:guide>
      </p15:sldGuideLst>
    </p:ext>
    <p:ext uri="{2D200454-40CA-4A62-9FC3-DE9A4176ACB9}">
      <p15:notesGuideLst xmlns:p15="http://schemas.microsoft.com/office/powerpoint/2012/main" xmlns="">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00FF"/>
    <a:srgbClr val="990000"/>
    <a:srgbClr val="EAEAEA"/>
    <a:srgbClr val="4D4D4D"/>
    <a:srgbClr val="0066FF"/>
    <a:srgbClr val="3366FF"/>
    <a:srgbClr val="FD030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28" autoAdjust="0"/>
    <p:restoredTop sz="98609" autoAdjust="0"/>
  </p:normalViewPr>
  <p:slideViewPr>
    <p:cSldViewPr snapToGrid="0" snapToObjects="1">
      <p:cViewPr>
        <p:scale>
          <a:sx n="100" d="100"/>
          <a:sy n="100" d="100"/>
        </p:scale>
        <p:origin x="-546" y="144"/>
      </p:cViewPr>
      <p:guideLst>
        <p:guide orient="horz" pos="960"/>
        <p:guide pos="264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9" d="100"/>
          <a:sy n="79" d="100"/>
        </p:scale>
        <p:origin x="-3312" y="-9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vl1pPr>
          </a:lstStyle>
          <a:p>
            <a:pPr>
              <a:defRPr/>
            </a:pPr>
            <a:endParaRPr lang="en-GB"/>
          </a:p>
        </p:txBody>
      </p:sp>
      <p:sp>
        <p:nvSpPr>
          <p:cNvPr id="20483" name="Rectangle 3"/>
          <p:cNvSpPr>
            <a:spLocks noGrp="1" noChangeArrowheads="1"/>
          </p:cNvSpPr>
          <p:nvPr>
            <p:ph type="dt" sz="quarter" idx="1"/>
          </p:nvPr>
        </p:nvSpPr>
        <p:spPr bwMode="auto">
          <a:xfrm>
            <a:off x="381635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vl1pPr>
          </a:lstStyle>
          <a:p>
            <a:pPr>
              <a:defRPr/>
            </a:pPr>
            <a:endParaRPr lang="en-GB"/>
          </a:p>
        </p:txBody>
      </p:sp>
      <p:sp>
        <p:nvSpPr>
          <p:cNvPr id="20484" name="Rectangle 4"/>
          <p:cNvSpPr>
            <a:spLocks noGrp="1" noChangeArrowheads="1"/>
          </p:cNvSpPr>
          <p:nvPr>
            <p:ph type="ftr" sz="quarter" idx="2"/>
          </p:nvPr>
        </p:nvSpPr>
        <p:spPr bwMode="auto">
          <a:xfrm>
            <a:off x="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vl1pPr>
          </a:lstStyle>
          <a:p>
            <a:pPr>
              <a:defRPr/>
            </a:pPr>
            <a:endParaRPr lang="en-GB"/>
          </a:p>
        </p:txBody>
      </p:sp>
      <p:sp>
        <p:nvSpPr>
          <p:cNvPr id="20485" name="Rectangle 5"/>
          <p:cNvSpPr>
            <a:spLocks noGrp="1" noChangeArrowheads="1"/>
          </p:cNvSpPr>
          <p:nvPr>
            <p:ph type="sldNum" sz="quarter" idx="3"/>
          </p:nvPr>
        </p:nvSpPr>
        <p:spPr bwMode="auto">
          <a:xfrm>
            <a:off x="381635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vl1pPr>
          </a:lstStyle>
          <a:p>
            <a:pPr>
              <a:defRPr/>
            </a:pPr>
            <a:fld id="{6CA4EE65-1DC8-41F6-8299-E6216AC67082}" type="slidenum">
              <a:rPr lang="en-GB"/>
              <a:pPr>
                <a:defRPr/>
              </a:pPr>
              <a:t>‹#›</a:t>
            </a:fld>
            <a:endParaRPr lang="en-GB"/>
          </a:p>
        </p:txBody>
      </p:sp>
    </p:spTree>
    <p:extLst>
      <p:ext uri="{BB962C8B-B14F-4D97-AF65-F5344CB8AC3E}">
        <p14:creationId xmlns:p14="http://schemas.microsoft.com/office/powerpoint/2010/main" val="278807990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vl1pPr>
          </a:lstStyle>
          <a:p>
            <a:pPr>
              <a:defRPr/>
            </a:pPr>
            <a:endParaRPr lang="en-GB"/>
          </a:p>
        </p:txBody>
      </p:sp>
      <p:sp>
        <p:nvSpPr>
          <p:cNvPr id="46083" name="Rectangle 3"/>
          <p:cNvSpPr>
            <a:spLocks noGrp="1" noChangeArrowheads="1"/>
          </p:cNvSpPr>
          <p:nvPr>
            <p:ph type="dt" idx="1"/>
          </p:nvPr>
        </p:nvSpPr>
        <p:spPr bwMode="auto">
          <a:xfrm>
            <a:off x="381635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vl1pPr>
          </a:lstStyle>
          <a:p>
            <a:pPr>
              <a:defRPr/>
            </a:pPr>
            <a:endParaRPr lang="en-GB"/>
          </a:p>
        </p:txBody>
      </p:sp>
      <p:sp>
        <p:nvSpPr>
          <p:cNvPr id="37892" name="Rectangle 4"/>
          <p:cNvSpPr>
            <a:spLocks noGrp="1" noRot="1" noChangeAspect="1" noChangeArrowheads="1" noTextEdit="1"/>
          </p:cNvSpPr>
          <p:nvPr>
            <p:ph type="sldImg" idx="2"/>
          </p:nvPr>
        </p:nvSpPr>
        <p:spPr bwMode="auto">
          <a:xfrm>
            <a:off x="901700" y="739775"/>
            <a:ext cx="4935538" cy="3702050"/>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898526" y="4689475"/>
            <a:ext cx="4938713" cy="4440238"/>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6086" name="Rectangle 6"/>
          <p:cNvSpPr>
            <a:spLocks noGrp="1" noChangeArrowheads="1"/>
          </p:cNvSpPr>
          <p:nvPr>
            <p:ph type="ftr" sz="quarter" idx="4"/>
          </p:nvPr>
        </p:nvSpPr>
        <p:spPr bwMode="auto">
          <a:xfrm>
            <a:off x="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vl1pPr>
          </a:lstStyle>
          <a:p>
            <a:pPr>
              <a:defRPr/>
            </a:pPr>
            <a:endParaRPr lang="en-GB"/>
          </a:p>
        </p:txBody>
      </p:sp>
      <p:sp>
        <p:nvSpPr>
          <p:cNvPr id="46087" name="Rectangle 7"/>
          <p:cNvSpPr>
            <a:spLocks noGrp="1" noChangeArrowheads="1"/>
          </p:cNvSpPr>
          <p:nvPr>
            <p:ph type="sldNum" sz="quarter" idx="5"/>
          </p:nvPr>
        </p:nvSpPr>
        <p:spPr bwMode="auto">
          <a:xfrm>
            <a:off x="381635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vl1pPr>
          </a:lstStyle>
          <a:p>
            <a:pPr>
              <a:defRPr/>
            </a:pPr>
            <a:fld id="{680A1B58-1539-4C65-8D2D-D26A5E9C938F}" type="slidenum">
              <a:rPr lang="en-GB"/>
              <a:pPr>
                <a:defRPr/>
              </a:pPr>
              <a:t>‹#›</a:t>
            </a:fld>
            <a:endParaRPr lang="en-GB"/>
          </a:p>
        </p:txBody>
      </p:sp>
    </p:spTree>
    <p:extLst>
      <p:ext uri="{BB962C8B-B14F-4D97-AF65-F5344CB8AC3E}">
        <p14:creationId xmlns:p14="http://schemas.microsoft.com/office/powerpoint/2010/main" val="77667287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202917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726207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726207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726207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726207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1029"/>
          <p:cNvSpPr>
            <a:spLocks noGrp="1" noChangeArrowheads="1"/>
          </p:cNvSpPr>
          <p:nvPr>
            <p:ph type="ftr" sz="quarter" idx="10"/>
          </p:nvPr>
        </p:nvSpPr>
        <p:spPr/>
        <p:txBody>
          <a:bodyPr/>
          <a:lstStyle>
            <a:lvl1pPr>
              <a:defRPr dirty="0" smtClean="0">
                <a:latin typeface="Times New Roman" pitchFamily="18" charset="0"/>
                <a:cs typeface="Times New Roman" pitchFamily="18" charset="0"/>
              </a:defRPr>
            </a:lvl1pPr>
          </a:lstStyle>
          <a:p>
            <a:pPr>
              <a:defRPr/>
            </a:pPr>
            <a:r>
              <a:rPr lang="en-GB" smtClean="0"/>
              <a:t>Q32009</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A594A6E3-85CD-43B1-B048-1994B1116907}"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49275" y="1219200"/>
            <a:ext cx="3810000" cy="4545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11675" y="1219200"/>
            <a:ext cx="3810000" cy="4545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23782400-18D3-479A-8BE9-8DAF5582F1F7}"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8" name="Rectangle 1030"/>
          <p:cNvSpPr>
            <a:spLocks noGrp="1" noChangeArrowheads="1"/>
          </p:cNvSpPr>
          <p:nvPr>
            <p:ph type="sldNum" sz="quarter" idx="11"/>
          </p:nvPr>
        </p:nvSpPr>
        <p:spPr>
          <a:ln/>
        </p:spPr>
        <p:txBody>
          <a:bodyPr/>
          <a:lstStyle>
            <a:lvl1pPr>
              <a:defRPr/>
            </a:lvl1pPr>
          </a:lstStyle>
          <a:p>
            <a:pPr>
              <a:defRPr/>
            </a:pPr>
            <a:fld id="{5D87DCF5-60E9-4A50-8135-C6D0B3BC9739}"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4" name="Rectangle 1030"/>
          <p:cNvSpPr>
            <a:spLocks noGrp="1" noChangeArrowheads="1"/>
          </p:cNvSpPr>
          <p:nvPr>
            <p:ph type="sldNum" sz="quarter" idx="11"/>
          </p:nvPr>
        </p:nvSpPr>
        <p:spPr>
          <a:ln/>
        </p:spPr>
        <p:txBody>
          <a:bodyPr/>
          <a:lstStyle>
            <a:lvl1pPr>
              <a:defRPr/>
            </a:lvl1pPr>
          </a:lstStyle>
          <a:p>
            <a:pPr>
              <a:defRPr/>
            </a:pPr>
            <a:fld id="{67BD893C-E86D-46C3-9DB8-1BB63A1FBEC5}"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3" name="Rectangle 1030"/>
          <p:cNvSpPr>
            <a:spLocks noGrp="1" noChangeArrowheads="1"/>
          </p:cNvSpPr>
          <p:nvPr>
            <p:ph type="sldNum" sz="quarter" idx="11"/>
          </p:nvPr>
        </p:nvSpPr>
        <p:spPr>
          <a:ln/>
        </p:spPr>
        <p:txBody>
          <a:bodyPr/>
          <a:lstStyle>
            <a:lvl1pPr>
              <a:defRPr/>
            </a:lvl1pPr>
          </a:lstStyle>
          <a:p>
            <a:pPr>
              <a:defRPr/>
            </a:pPr>
            <a:fld id="{6DC62288-AD09-48D6-BEB4-B6C10B461C8A}"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D708CAF2-F92A-42DD-9BEA-8D0E6ADD0E7E}"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3C6BC2B9-544B-4F13-88C4-7AC518A4100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CA7A4C2A-2303-4E35-BE09-D4D1551198C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76988" y="0"/>
            <a:ext cx="1944687" cy="57642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42925" y="0"/>
            <a:ext cx="5681663" cy="57642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5E8A36AC-5D93-4FD6-B6D6-7FD629C212AC}"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2925" y="0"/>
            <a:ext cx="77724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49275" y="1219200"/>
            <a:ext cx="3810000" cy="4545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11675" y="1219200"/>
            <a:ext cx="3810000" cy="4545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6817DDE0-1854-4DFC-8113-9609565D3F3C}"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title"/>
          </p:nvPr>
        </p:nvSpPr>
        <p:spPr bwMode="auto">
          <a:xfrm>
            <a:off x="542925"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075" name="Rectangle 1027"/>
          <p:cNvSpPr>
            <a:spLocks noGrp="1" noChangeArrowheads="1"/>
          </p:cNvSpPr>
          <p:nvPr>
            <p:ph type="body" idx="1"/>
          </p:nvPr>
        </p:nvSpPr>
        <p:spPr bwMode="auto">
          <a:xfrm>
            <a:off x="549275" y="1219200"/>
            <a:ext cx="7772400" cy="45450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0181" name="Rectangle 1029"/>
          <p:cNvSpPr>
            <a:spLocks noGrp="1" noChangeArrowheads="1"/>
          </p:cNvSpPr>
          <p:nvPr>
            <p:ph type="ftr" sz="quarter" idx="3"/>
          </p:nvPr>
        </p:nvSpPr>
        <p:spPr bwMode="auto">
          <a:xfrm>
            <a:off x="557213" y="6346825"/>
            <a:ext cx="32527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solidFill>
                  <a:srgbClr val="000080"/>
                </a:solidFill>
                <a:latin typeface="+mn-lt"/>
              </a:defRPr>
            </a:lvl1pPr>
          </a:lstStyle>
          <a:p>
            <a:pPr>
              <a:defRPr/>
            </a:pPr>
            <a:r>
              <a:rPr lang="en-GB" smtClean="0"/>
              <a:t>Q32009</a:t>
            </a:r>
            <a:endParaRPr lang="en-GB"/>
          </a:p>
        </p:txBody>
      </p:sp>
      <p:sp>
        <p:nvSpPr>
          <p:cNvPr id="50182"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0ECA104-4A93-45A0-B43F-B46A5DEB7744}" type="slidenum">
              <a:rPr lang="en-GB"/>
              <a:pPr>
                <a:defRPr/>
              </a:pPr>
              <a:t>‹#›</a:t>
            </a:fld>
            <a:endParaRPr lang="en-GB"/>
          </a:p>
        </p:txBody>
      </p:sp>
      <p:sp>
        <p:nvSpPr>
          <p:cNvPr id="50184" name="Line 1032"/>
          <p:cNvSpPr>
            <a:spLocks noChangeShapeType="1"/>
          </p:cNvSpPr>
          <p:nvPr/>
        </p:nvSpPr>
        <p:spPr bwMode="auto">
          <a:xfrm flipV="1">
            <a:off x="285750" y="1219200"/>
            <a:ext cx="8553450" cy="6350"/>
          </a:xfrm>
          <a:prstGeom prst="line">
            <a:avLst/>
          </a:prstGeom>
          <a:noFill/>
          <a:ln w="19050">
            <a:solidFill>
              <a:srgbClr val="000080"/>
            </a:solidFill>
            <a:round/>
            <a:headEnd/>
            <a:tailEnd/>
          </a:ln>
          <a:effectLst/>
        </p:spPr>
        <p:txBody>
          <a:bodyPr/>
          <a:lstStyle/>
          <a:p>
            <a:pPr>
              <a:defRPr/>
            </a:pPr>
            <a:endParaRPr lang="en-GB"/>
          </a:p>
        </p:txBody>
      </p:sp>
      <p:sp>
        <p:nvSpPr>
          <p:cNvPr id="50185" name="Rectangle 1033"/>
          <p:cNvSpPr>
            <a:spLocks noChangeArrowheads="1"/>
          </p:cNvSpPr>
          <p:nvPr/>
        </p:nvSpPr>
        <p:spPr bwMode="auto">
          <a:xfrm>
            <a:off x="3536950" y="6327775"/>
            <a:ext cx="2095500" cy="457200"/>
          </a:xfrm>
          <a:prstGeom prst="rect">
            <a:avLst/>
          </a:prstGeom>
          <a:noFill/>
          <a:ln w="9525">
            <a:noFill/>
            <a:miter lim="800000"/>
            <a:headEnd/>
            <a:tailEnd/>
          </a:ln>
          <a:effectLst/>
        </p:spPr>
        <p:txBody>
          <a:bodyPr/>
          <a:lstStyle/>
          <a:p>
            <a:pPr algn="ctr">
              <a:defRPr/>
            </a:pPr>
            <a:fld id="{A317135F-30B1-4E89-972E-34D841243176}" type="slidenum">
              <a:rPr lang="en-GB" sz="1100" b="1">
                <a:solidFill>
                  <a:srgbClr val="000080"/>
                </a:solidFill>
                <a:latin typeface="HelveticaNeue Medium" pitchFamily="2" charset="0"/>
              </a:rPr>
              <a:pPr algn="ctr">
                <a:defRPr/>
              </a:pPr>
              <a:t>‹#›</a:t>
            </a:fld>
            <a:endParaRPr lang="en-GB" sz="1100" b="1">
              <a:solidFill>
                <a:srgbClr val="000080"/>
              </a:solidFill>
              <a:latin typeface="HelveticaNeue Medium" pitchFamily="2" charset="0"/>
            </a:endParaRPr>
          </a:p>
        </p:txBody>
      </p:sp>
    </p:spTree>
  </p:cSld>
  <p:clrMap bg1="lt1" tx1="dk1" bg2="lt2" tx2="dk2" accent1="accent1" accent2="accent2" accent3="accent3" accent4="accent4" accent5="accent5" accent6="accent6" hlink="hlink" folHlink="folHlink"/>
  <p:sldLayoutIdLst>
    <p:sldLayoutId id="2147483678"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sldNum="0" hdr="0" dt="0"/>
  <p:txStyles>
    <p:titleStyle>
      <a:lvl1pPr algn="l" rtl="0" eaLnBrk="0" fontAlgn="base" hangingPunct="0">
        <a:spcBef>
          <a:spcPct val="0"/>
        </a:spcBef>
        <a:spcAft>
          <a:spcPct val="0"/>
        </a:spcAft>
        <a:defRPr sz="2800">
          <a:solidFill>
            <a:schemeClr val="accent2"/>
          </a:solidFill>
          <a:latin typeface="+mj-lt"/>
          <a:ea typeface="+mj-ea"/>
          <a:cs typeface="+mj-cs"/>
        </a:defRPr>
      </a:lvl1pPr>
      <a:lvl2pPr algn="l" rtl="0" eaLnBrk="0" fontAlgn="base" hangingPunct="0">
        <a:spcBef>
          <a:spcPct val="0"/>
        </a:spcBef>
        <a:spcAft>
          <a:spcPct val="0"/>
        </a:spcAft>
        <a:defRPr sz="2800">
          <a:solidFill>
            <a:schemeClr val="accent2"/>
          </a:solidFill>
          <a:latin typeface="HelveticaNeue Medium" pitchFamily="2" charset="0"/>
        </a:defRPr>
      </a:lvl2pPr>
      <a:lvl3pPr algn="l" rtl="0" eaLnBrk="0" fontAlgn="base" hangingPunct="0">
        <a:spcBef>
          <a:spcPct val="0"/>
        </a:spcBef>
        <a:spcAft>
          <a:spcPct val="0"/>
        </a:spcAft>
        <a:defRPr sz="2800">
          <a:solidFill>
            <a:schemeClr val="accent2"/>
          </a:solidFill>
          <a:latin typeface="HelveticaNeue Medium" pitchFamily="2" charset="0"/>
        </a:defRPr>
      </a:lvl3pPr>
      <a:lvl4pPr algn="l" rtl="0" eaLnBrk="0" fontAlgn="base" hangingPunct="0">
        <a:spcBef>
          <a:spcPct val="0"/>
        </a:spcBef>
        <a:spcAft>
          <a:spcPct val="0"/>
        </a:spcAft>
        <a:defRPr sz="2800">
          <a:solidFill>
            <a:schemeClr val="accent2"/>
          </a:solidFill>
          <a:latin typeface="HelveticaNeue Medium" pitchFamily="2" charset="0"/>
        </a:defRPr>
      </a:lvl4pPr>
      <a:lvl5pPr algn="l" rtl="0" eaLnBrk="0" fontAlgn="base" hangingPunct="0">
        <a:spcBef>
          <a:spcPct val="0"/>
        </a:spcBef>
        <a:spcAft>
          <a:spcPct val="0"/>
        </a:spcAft>
        <a:defRPr sz="2800">
          <a:solidFill>
            <a:schemeClr val="accent2"/>
          </a:solidFill>
          <a:latin typeface="HelveticaNeue Medium" pitchFamily="2" charset="0"/>
        </a:defRPr>
      </a:lvl5pPr>
      <a:lvl6pPr marL="457200" algn="l" rtl="0" fontAlgn="base">
        <a:spcBef>
          <a:spcPct val="0"/>
        </a:spcBef>
        <a:spcAft>
          <a:spcPct val="0"/>
        </a:spcAft>
        <a:defRPr sz="2800">
          <a:solidFill>
            <a:schemeClr val="accent2"/>
          </a:solidFill>
          <a:latin typeface="HelveticaNeue Medium" pitchFamily="2" charset="0"/>
        </a:defRPr>
      </a:lvl6pPr>
      <a:lvl7pPr marL="914400" algn="l" rtl="0" fontAlgn="base">
        <a:spcBef>
          <a:spcPct val="0"/>
        </a:spcBef>
        <a:spcAft>
          <a:spcPct val="0"/>
        </a:spcAft>
        <a:defRPr sz="2800">
          <a:solidFill>
            <a:schemeClr val="accent2"/>
          </a:solidFill>
          <a:latin typeface="HelveticaNeue Medium" pitchFamily="2" charset="0"/>
        </a:defRPr>
      </a:lvl7pPr>
      <a:lvl8pPr marL="1371600" algn="l" rtl="0" fontAlgn="base">
        <a:spcBef>
          <a:spcPct val="0"/>
        </a:spcBef>
        <a:spcAft>
          <a:spcPct val="0"/>
        </a:spcAft>
        <a:defRPr sz="2800">
          <a:solidFill>
            <a:schemeClr val="accent2"/>
          </a:solidFill>
          <a:latin typeface="HelveticaNeue Medium" pitchFamily="2" charset="0"/>
        </a:defRPr>
      </a:lvl8pPr>
      <a:lvl9pPr marL="1828800" algn="l" rtl="0" fontAlgn="base">
        <a:spcBef>
          <a:spcPct val="0"/>
        </a:spcBef>
        <a:spcAft>
          <a:spcPct val="0"/>
        </a:spcAft>
        <a:defRPr sz="2800">
          <a:solidFill>
            <a:schemeClr val="accent2"/>
          </a:solidFill>
          <a:latin typeface="HelveticaNeue Medium" pitchFamily="2" charset="0"/>
        </a:defRPr>
      </a:lvl9pPr>
    </p:titleStyle>
    <p:bodyStyle>
      <a:lvl1pPr marL="342900" indent="-342900" algn="l" rtl="0" eaLnBrk="0" fontAlgn="base" hangingPunct="0">
        <a:spcBef>
          <a:spcPct val="20000"/>
        </a:spcBef>
        <a:spcAft>
          <a:spcPct val="0"/>
        </a:spcAft>
        <a:buFont typeface="Wingdings" pitchFamily="2" charset="2"/>
        <a:buChar char="§"/>
        <a:defRPr>
          <a:solidFill>
            <a:schemeClr val="accent2"/>
          </a:solidFill>
          <a:latin typeface="+mn-lt"/>
          <a:ea typeface="+mn-ea"/>
          <a:cs typeface="+mn-cs"/>
        </a:defRPr>
      </a:lvl1pPr>
      <a:lvl2pPr marL="742950" indent="-285750" algn="l" rtl="0" eaLnBrk="0" fontAlgn="base" hangingPunct="0">
        <a:spcBef>
          <a:spcPct val="20000"/>
        </a:spcBef>
        <a:spcAft>
          <a:spcPct val="0"/>
        </a:spcAft>
        <a:buChar char="–"/>
        <a:defRPr>
          <a:solidFill>
            <a:schemeClr val="accent2"/>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accent2"/>
          </a:solidFill>
          <a:latin typeface="+mn-lt"/>
        </a:defRPr>
      </a:lvl3pPr>
      <a:lvl4pPr marL="1600200" indent="-228600" algn="l" rtl="0" eaLnBrk="0" fontAlgn="base" hangingPunct="0">
        <a:spcBef>
          <a:spcPct val="20000"/>
        </a:spcBef>
        <a:spcAft>
          <a:spcPct val="0"/>
        </a:spcAft>
        <a:buChar char="–"/>
        <a:defRPr sz="1600">
          <a:solidFill>
            <a:schemeClr val="accent2"/>
          </a:solidFill>
          <a:latin typeface="+mn-lt"/>
        </a:defRPr>
      </a:lvl4pPr>
      <a:lvl5pPr marL="2057400" indent="-228600" algn="l" rtl="0" eaLnBrk="0" fontAlgn="base" hangingPunct="0">
        <a:spcBef>
          <a:spcPct val="20000"/>
        </a:spcBef>
        <a:spcAft>
          <a:spcPct val="0"/>
        </a:spcAft>
        <a:buChar char="»"/>
        <a:defRPr sz="1400">
          <a:solidFill>
            <a:schemeClr val="accent2"/>
          </a:solidFill>
          <a:latin typeface="+mn-lt"/>
        </a:defRPr>
      </a:lvl5pPr>
      <a:lvl6pPr marL="2514600" indent="-228600" algn="l" rtl="0" fontAlgn="base">
        <a:spcBef>
          <a:spcPct val="20000"/>
        </a:spcBef>
        <a:spcAft>
          <a:spcPct val="0"/>
        </a:spcAft>
        <a:buChar char="»"/>
        <a:defRPr sz="1400">
          <a:solidFill>
            <a:schemeClr val="accent2"/>
          </a:solidFill>
          <a:latin typeface="+mn-lt"/>
        </a:defRPr>
      </a:lvl6pPr>
      <a:lvl7pPr marL="2971800" indent="-228600" algn="l" rtl="0" fontAlgn="base">
        <a:spcBef>
          <a:spcPct val="20000"/>
        </a:spcBef>
        <a:spcAft>
          <a:spcPct val="0"/>
        </a:spcAft>
        <a:buChar char="»"/>
        <a:defRPr sz="1400">
          <a:solidFill>
            <a:schemeClr val="accent2"/>
          </a:solidFill>
          <a:latin typeface="+mn-lt"/>
        </a:defRPr>
      </a:lvl7pPr>
      <a:lvl8pPr marL="3429000" indent="-228600" algn="l" rtl="0" fontAlgn="base">
        <a:spcBef>
          <a:spcPct val="20000"/>
        </a:spcBef>
        <a:spcAft>
          <a:spcPct val="0"/>
        </a:spcAft>
        <a:buChar char="»"/>
        <a:defRPr sz="1400">
          <a:solidFill>
            <a:schemeClr val="accent2"/>
          </a:solidFill>
          <a:latin typeface="+mn-lt"/>
        </a:defRPr>
      </a:lvl8pPr>
      <a:lvl9pPr marL="3886200" indent="-228600" algn="l" rtl="0" fontAlgn="base">
        <a:spcBef>
          <a:spcPct val="20000"/>
        </a:spcBef>
        <a:spcAft>
          <a:spcPct val="0"/>
        </a:spcAft>
        <a:buChar char="»"/>
        <a:defRPr sz="14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w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 y="2291939"/>
            <a:ext cx="9067800" cy="2485014"/>
          </a:xfrm>
        </p:spPr>
        <p:txBody>
          <a:bodyPr/>
          <a:lstStyle/>
          <a:p>
            <a:pPr algn="ctr" eaLnBrk="1" hangingPunct="1">
              <a:tabLst>
                <a:tab pos="7334250" algn="l"/>
              </a:tabLst>
            </a:pP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sz="4000" dirty="0" smtClean="0">
                <a:solidFill>
                  <a:srgbClr val="FF0000"/>
                </a:solidFill>
                <a:latin typeface="Times New Roman" charset="0"/>
                <a:cs typeface="Times New Roman" charset="0"/>
              </a:rPr>
              <a:t>1</a:t>
            </a:r>
            <a:r>
              <a:rPr lang="en-US" dirty="0" smtClean="0">
                <a:solidFill>
                  <a:srgbClr val="FF0000"/>
                </a:solidFill>
                <a:latin typeface="Times New Roman" charset="0"/>
                <a:cs typeface="Times New Roman" charset="0"/>
              </a:rPr>
              <a:t>. </a:t>
            </a:r>
            <a:r>
              <a:rPr lang="en-US" sz="4400" dirty="0" smtClean="0">
                <a:solidFill>
                  <a:srgbClr val="FF0000"/>
                </a:solidFill>
                <a:latin typeface="Times New Roman" charset="0"/>
                <a:cs typeface="Times New Roman" charset="0"/>
              </a:rPr>
              <a:t>Trusts In Focus Up Date</a:t>
            </a:r>
            <a:br>
              <a:rPr lang="en-US" sz="4400" dirty="0" smtClean="0">
                <a:solidFill>
                  <a:srgbClr val="FF0000"/>
                </a:solidFill>
                <a:latin typeface="Times New Roman" charset="0"/>
                <a:cs typeface="Times New Roman" charset="0"/>
              </a:rPr>
            </a:br>
            <a:r>
              <a:rPr lang="en-US" sz="4400" dirty="0" smtClean="0">
                <a:solidFill>
                  <a:srgbClr val="FF0000"/>
                </a:solidFill>
                <a:latin typeface="Times New Roman" charset="0"/>
                <a:cs typeface="Times New Roman" charset="0"/>
              </a:rPr>
              <a:t>2. What I’m Buying Today</a:t>
            </a:r>
            <a:br>
              <a:rPr lang="en-US" sz="4400" dirty="0" smtClean="0">
                <a:solidFill>
                  <a:srgbClr val="FF0000"/>
                </a:solidFill>
                <a:latin typeface="Times New Roman" charset="0"/>
                <a:cs typeface="Times New Roman" charset="0"/>
              </a:rPr>
            </a:br>
            <a:r>
              <a:rPr lang="en-US" sz="4400" dirty="0" smtClean="0">
                <a:solidFill>
                  <a:srgbClr val="FF0000"/>
                </a:solidFill>
                <a:latin typeface="Times New Roman" charset="0"/>
                <a:cs typeface="Times New Roman" charset="0"/>
              </a:rPr>
              <a:t>3. The Gold </a:t>
            </a:r>
            <a:r>
              <a:rPr lang="en-US" sz="4400" dirty="0" smtClean="0">
                <a:solidFill>
                  <a:srgbClr val="FF0000"/>
                </a:solidFill>
                <a:latin typeface="Times New Roman" charset="0"/>
                <a:cs typeface="Times New Roman" charset="0"/>
              </a:rPr>
              <a:t>Trap and “BS”</a:t>
            </a:r>
            <a:r>
              <a:rPr lang="en-US" dirty="0" smtClean="0">
                <a:latin typeface="Times New Roman" charset="0"/>
                <a:cs typeface="Times New Roman" charset="0"/>
              </a:rPr>
              <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sz="3600" b="1" dirty="0" smtClean="0">
                <a:latin typeface="Times New Roman" charset="0"/>
                <a:cs typeface="Times New Roman" charset="0"/>
              </a:rPr>
              <a:t>MARKETS NOW 18</a:t>
            </a:r>
            <a:r>
              <a:rPr lang="en-US" sz="3600" b="1" baseline="30000" dirty="0" smtClean="0">
                <a:latin typeface="Times New Roman" charset="0"/>
                <a:cs typeface="Times New Roman" charset="0"/>
              </a:rPr>
              <a:t>th</a:t>
            </a:r>
            <a:r>
              <a:rPr lang="en-US" sz="3600" b="1" dirty="0" smtClean="0">
                <a:latin typeface="Times New Roman" charset="0"/>
                <a:cs typeface="Times New Roman" charset="0"/>
              </a:rPr>
              <a:t> JANUARY 2016</a:t>
            </a:r>
            <a:r>
              <a:rPr lang="en-US" sz="4400" dirty="0" smtClean="0">
                <a:latin typeface="Times New Roman" charset="0"/>
                <a:cs typeface="Times New Roman" charset="0"/>
              </a:rPr>
              <a:t>  </a:t>
            </a:r>
            <a:r>
              <a:rPr lang="en-US" sz="4400" dirty="0">
                <a:latin typeface="Times New Roman" charset="0"/>
                <a:cs typeface="Times New Roman" charset="0"/>
              </a:rPr>
              <a:t/>
            </a:r>
            <a:br>
              <a:rPr lang="en-US" sz="4400" dirty="0">
                <a:latin typeface="Times New Roman" charset="0"/>
                <a:cs typeface="Times New Roman" charset="0"/>
              </a:rPr>
            </a:br>
            <a:r>
              <a:rPr lang="en-US" dirty="0" smtClean="0">
                <a:latin typeface="Times New Roman" charset="0"/>
                <a:cs typeface="Times New Roman" charset="0"/>
              </a:rPr>
              <a:t>David Fuller, David Brown, Iain Little</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endParaRPr lang="en-US" sz="1600" dirty="0" smtClean="0"/>
          </a:p>
        </p:txBody>
      </p:sp>
      <p:sp>
        <p:nvSpPr>
          <p:cNvPr id="5123" name="Rectangle 3"/>
          <p:cNvSpPr>
            <a:spLocks noGrp="1" noChangeArrowheads="1"/>
          </p:cNvSpPr>
          <p:nvPr>
            <p:ph type="subTitle" idx="1"/>
          </p:nvPr>
        </p:nvSpPr>
        <p:spPr>
          <a:xfrm>
            <a:off x="-1" y="5210176"/>
            <a:ext cx="9506607" cy="1411341"/>
          </a:xfrm>
        </p:spPr>
        <p:txBody>
          <a:bodyPr/>
          <a:lstStyle/>
          <a:p>
            <a:pPr algn="l" eaLnBrk="1" hangingPunct="1">
              <a:tabLst>
                <a:tab pos="7334250" algn="l"/>
              </a:tabLst>
            </a:pPr>
            <a:endParaRPr lang="en-US" sz="1200" dirty="0" smtClean="0"/>
          </a:p>
        </p:txBody>
      </p:sp>
      <p:sp>
        <p:nvSpPr>
          <p:cNvPr id="5126" name="Rectangle 4"/>
          <p:cNvSpPr>
            <a:spLocks noChangeArrowheads="1"/>
          </p:cNvSpPr>
          <p:nvPr/>
        </p:nvSpPr>
        <p:spPr bwMode="auto">
          <a:xfrm>
            <a:off x="156411" y="-1"/>
            <a:ext cx="8734926" cy="2554015"/>
          </a:xfrm>
          <a:prstGeom prst="rect">
            <a:avLst/>
          </a:prstGeom>
          <a:solidFill>
            <a:schemeClr val="bg1"/>
          </a:solidFill>
          <a:ln w="9525">
            <a:noFill/>
            <a:miter lim="800000"/>
            <a:headEnd/>
            <a:tailEnd/>
          </a:ln>
        </p:spPr>
        <p:txBody>
          <a:bodyPr wrap="none" anchor="ctr"/>
          <a:lstStyle/>
          <a:p>
            <a:endParaRPr lang="en-GB" dirty="0"/>
          </a:p>
        </p:txBody>
      </p:sp>
      <p:sp>
        <p:nvSpPr>
          <p:cNvPr id="7" name="Footer Placeholder 6"/>
          <p:cNvSpPr>
            <a:spLocks noGrp="1"/>
          </p:cNvSpPr>
          <p:nvPr>
            <p:ph type="ftr" sz="quarter" idx="10"/>
          </p:nvPr>
        </p:nvSpPr>
        <p:spPr/>
        <p:txBody>
          <a:bodyPr/>
          <a:lstStyle/>
          <a:p>
            <a:pPr>
              <a:defRPr/>
            </a:pPr>
            <a:r>
              <a:rPr lang="en-GB" dirty="0" smtClean="0"/>
              <a:t>Q1 2016</a:t>
            </a:r>
            <a:endParaRPr lang="en-GB" dirty="0"/>
          </a:p>
        </p:txBody>
      </p:sp>
      <p:sp>
        <p:nvSpPr>
          <p:cNvPr id="8" name="Rectangle 4"/>
          <p:cNvSpPr>
            <a:spLocks noChangeArrowheads="1"/>
          </p:cNvSpPr>
          <p:nvPr/>
        </p:nvSpPr>
        <p:spPr bwMode="auto">
          <a:xfrm>
            <a:off x="156411" y="-2"/>
            <a:ext cx="8734926" cy="2554015"/>
          </a:xfrm>
          <a:prstGeom prst="rect">
            <a:avLst/>
          </a:prstGeom>
          <a:solidFill>
            <a:schemeClr val="bg1"/>
          </a:solidFill>
          <a:ln w="9525">
            <a:noFill/>
            <a:miter lim="800000"/>
            <a:headEnd/>
            <a:tailEnd/>
          </a:ln>
        </p:spPr>
        <p:txBody>
          <a:bodyPr wrap="none" anchor="ctr"/>
          <a:lstStyle/>
          <a:p>
            <a:endParaRPr lang="en-GB" dirty="0"/>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1"/>
            <a:ext cx="6638925" cy="3086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2400" y="4129088"/>
            <a:ext cx="1357651"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7684233"/>
      </p:ext>
    </p:extLst>
  </p:cSld>
  <p:clrMapOvr>
    <a:masterClrMapping/>
  </p:clrMapOvr>
  <p:transition>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763000" cy="946150"/>
          </a:xfrm>
        </p:spPr>
        <p:txBody>
          <a:bodyPr/>
          <a:lstStyle/>
          <a:p>
            <a:pPr eaLnBrk="1" hangingPunct="1"/>
            <a:r>
              <a:rPr lang="de-CH" sz="4000" dirty="0" smtClean="0">
                <a:latin typeface="Times New Roman" charset="0"/>
                <a:cs typeface="Times New Roman" charset="0"/>
              </a:rPr>
              <a:t>What Is The </a:t>
            </a:r>
            <a:r>
              <a:rPr lang="de-CH" sz="4000" dirty="0" err="1" smtClean="0">
                <a:latin typeface="Times New Roman" charset="0"/>
                <a:cs typeface="Times New Roman" charset="0"/>
              </a:rPr>
              <a:t>Perfect</a:t>
            </a:r>
            <a:r>
              <a:rPr lang="de-CH" sz="4000" dirty="0" smtClean="0">
                <a:latin typeface="Times New Roman" charset="0"/>
                <a:cs typeface="Times New Roman" charset="0"/>
              </a:rPr>
              <a:t> Investment (</a:t>
            </a:r>
            <a:r>
              <a:rPr lang="de-CH" sz="4000" b="1" u="sng" dirty="0" smtClean="0">
                <a:solidFill>
                  <a:srgbClr val="FF0000"/>
                </a:solidFill>
                <a:latin typeface="Times New Roman" charset="0"/>
                <a:cs typeface="Times New Roman" charset="0"/>
              </a:rPr>
              <a:t>Funds</a:t>
            </a:r>
            <a:r>
              <a:rPr lang="de-CH" sz="4000" dirty="0" smtClean="0">
                <a:latin typeface="Times New Roman" charset="0"/>
                <a:cs typeface="Times New Roman" charset="0"/>
              </a:rPr>
              <a:t>)?</a:t>
            </a:r>
            <a:endParaRPr lang="en-US" sz="3600"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1257300" lvl="2" indent="-457200" eaLnBrk="1" hangingPunct="1">
              <a:lnSpc>
                <a:spcPct val="90000"/>
              </a:lnSpc>
              <a:buFont typeface="+mj-lt"/>
              <a:buAutoNum type="arabicPeriod"/>
            </a:pPr>
            <a:r>
              <a:rPr lang="de-CH" sz="2400" b="1" dirty="0">
                <a:latin typeface="Times New Roman" charset="0"/>
                <a:cs typeface="Times New Roman" charset="0"/>
              </a:rPr>
              <a:t>Long-term</a:t>
            </a:r>
            <a:r>
              <a:rPr lang="de-CH" sz="2400" dirty="0">
                <a:latin typeface="Times New Roman" charset="0"/>
                <a:cs typeface="Times New Roman" charset="0"/>
              </a:rPr>
              <a:t> (</a:t>
            </a:r>
            <a:r>
              <a:rPr lang="de-CH" sz="2400" dirty="0" err="1">
                <a:latin typeface="Times New Roman" charset="0"/>
                <a:cs typeface="Times New Roman" charset="0"/>
              </a:rPr>
              <a:t>does</a:t>
            </a:r>
            <a:r>
              <a:rPr lang="de-CH" sz="2400" dirty="0">
                <a:latin typeface="Times New Roman" charset="0"/>
                <a:cs typeface="Times New Roman" charset="0"/>
              </a:rPr>
              <a:t> </a:t>
            </a:r>
            <a:r>
              <a:rPr lang="de-CH" sz="2400" dirty="0" err="1">
                <a:latin typeface="Times New Roman" charset="0"/>
                <a:cs typeface="Times New Roman" charset="0"/>
              </a:rPr>
              <a:t>better</a:t>
            </a:r>
            <a:r>
              <a:rPr lang="de-CH" sz="2400" dirty="0">
                <a:latin typeface="Times New Roman" charset="0"/>
                <a:cs typeface="Times New Roman" charset="0"/>
              </a:rPr>
              <a:t> </a:t>
            </a:r>
            <a:r>
              <a:rPr lang="de-CH" sz="2400" dirty="0" err="1">
                <a:latin typeface="Times New Roman" charset="0"/>
                <a:cs typeface="Times New Roman" charset="0"/>
              </a:rPr>
              <a:t>than</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Leverage</a:t>
            </a:r>
            <a:r>
              <a:rPr lang="de-CH" sz="2400" dirty="0">
                <a:latin typeface="Times New Roman" charset="0"/>
                <a:cs typeface="Times New Roman" charset="0"/>
              </a:rPr>
              <a:t>, but </a:t>
            </a:r>
            <a:r>
              <a:rPr lang="de-CH" sz="2400" dirty="0" err="1">
                <a:latin typeface="Times New Roman" charset="0"/>
                <a:cs typeface="Times New Roman" charset="0"/>
              </a:rPr>
              <a:t>only</a:t>
            </a:r>
            <a:r>
              <a:rPr lang="de-CH" sz="2400" dirty="0">
                <a:latin typeface="Times New Roman" charset="0"/>
                <a:cs typeface="Times New Roman" charset="0"/>
              </a:rPr>
              <a:t> </a:t>
            </a:r>
            <a:r>
              <a:rPr lang="de-CH" sz="2400" dirty="0" err="1">
                <a:latin typeface="Times New Roman" charset="0"/>
                <a:cs typeface="Times New Roman" charset="0"/>
              </a:rPr>
              <a:t>if</a:t>
            </a:r>
            <a:r>
              <a:rPr lang="de-CH" sz="2400" dirty="0">
                <a:latin typeface="Times New Roman" charset="0"/>
                <a:cs typeface="Times New Roman" charset="0"/>
              </a:rPr>
              <a:t> </a:t>
            </a:r>
            <a:r>
              <a:rPr lang="de-CH" sz="2400" dirty="0" err="1">
                <a:latin typeface="Times New Roman" charset="0"/>
                <a:cs typeface="Times New Roman" charset="0"/>
              </a:rPr>
              <a:t>needed</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a:latin typeface="Times New Roman" charset="0"/>
                <a:cs typeface="Times New Roman" charset="0"/>
              </a:rPr>
              <a:t>Discounts</a:t>
            </a:r>
            <a:r>
              <a:rPr lang="de-CH" sz="2400" dirty="0">
                <a:latin typeface="Times New Roman" charset="0"/>
                <a:cs typeface="Times New Roman" charset="0"/>
              </a:rPr>
              <a:t> to real asset </a:t>
            </a:r>
            <a:r>
              <a:rPr lang="de-CH" sz="2400" dirty="0" err="1">
                <a:latin typeface="Times New Roman" charset="0"/>
                <a:cs typeface="Times New Roman" charset="0"/>
              </a:rPr>
              <a:t>value</a:t>
            </a:r>
            <a:r>
              <a:rPr lang="de-CH" sz="2400" dirty="0">
                <a:latin typeface="Times New Roman" charset="0"/>
                <a:cs typeface="Times New Roman" charset="0"/>
              </a:rPr>
              <a:t> («</a:t>
            </a:r>
            <a:r>
              <a:rPr lang="de-CH" sz="2400" dirty="0" err="1">
                <a:latin typeface="Times New Roman" charset="0"/>
                <a:cs typeface="Times New Roman" charset="0"/>
              </a:rPr>
              <a:t>Leverage</a:t>
            </a:r>
            <a:r>
              <a:rPr lang="de-CH" sz="2400" dirty="0">
                <a:latin typeface="Times New Roman" charset="0"/>
                <a:cs typeface="Times New Roman" charset="0"/>
              </a:rPr>
              <a:t> at a </a:t>
            </a:r>
            <a:r>
              <a:rPr lang="de-CH" sz="2400" dirty="0" err="1">
                <a:latin typeface="Times New Roman" charset="0"/>
                <a:cs typeface="Times New Roman" charset="0"/>
              </a:rPr>
              <a:t>discount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Governance</a:t>
            </a:r>
            <a:r>
              <a:rPr lang="de-CH" sz="2400" dirty="0">
                <a:latin typeface="Times New Roman" charset="0"/>
                <a:cs typeface="Times New Roman" charset="0"/>
              </a:rPr>
              <a:t>: proper </a:t>
            </a:r>
            <a:r>
              <a:rPr lang="de-CH" sz="2400" dirty="0" err="1">
                <a:latin typeface="Times New Roman" charset="0"/>
                <a:cs typeface="Times New Roman" charset="0"/>
              </a:rPr>
              <a:t>auditing</a:t>
            </a:r>
            <a:r>
              <a:rPr lang="de-CH" sz="2400" dirty="0">
                <a:latin typeface="Times New Roman" charset="0"/>
                <a:cs typeface="Times New Roman" charset="0"/>
              </a:rPr>
              <a:t>, proper </a:t>
            </a:r>
            <a:r>
              <a:rPr lang="de-CH" sz="2400" dirty="0" err="1">
                <a:latin typeface="Times New Roman" charset="0"/>
                <a:cs typeface="Times New Roman" charset="0"/>
              </a:rPr>
              <a:t>board</a:t>
            </a:r>
            <a:r>
              <a:rPr lang="de-CH" sz="2400" dirty="0">
                <a:latin typeface="Times New Roman" charset="0"/>
                <a:cs typeface="Times New Roman" charset="0"/>
              </a:rPr>
              <a:t>, </a:t>
            </a:r>
            <a:r>
              <a:rPr lang="de-CH" sz="2400" dirty="0" err="1">
                <a:latin typeface="Times New Roman" charset="0"/>
                <a:cs typeface="Times New Roman" charset="0"/>
              </a:rPr>
              <a:t>transparency</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err="1">
                <a:latin typeface="Times New Roman" charset="0"/>
                <a:cs typeface="Times New Roman" charset="0"/>
              </a:rPr>
              <a:t>Know-How</a:t>
            </a:r>
            <a:r>
              <a:rPr lang="de-CH" sz="2400" b="1" dirty="0">
                <a:latin typeface="Times New Roman" charset="0"/>
                <a:cs typeface="Times New Roman" charset="0"/>
              </a:rPr>
              <a:t> </a:t>
            </a:r>
            <a:r>
              <a:rPr lang="de-CH" sz="2400" b="1" dirty="0" err="1">
                <a:latin typeface="Times New Roman" charset="0"/>
                <a:cs typeface="Times New Roman" charset="0"/>
              </a:rPr>
              <a:t>proven</a:t>
            </a:r>
            <a:r>
              <a:rPr lang="de-CH" sz="2400" b="1" dirty="0">
                <a:latin typeface="Times New Roman" charset="0"/>
                <a:cs typeface="Times New Roman" charset="0"/>
              </a:rPr>
              <a:t> </a:t>
            </a:r>
            <a:r>
              <a:rPr lang="de-CH" sz="2400" dirty="0" err="1">
                <a:latin typeface="Times New Roman" charset="0"/>
                <a:cs typeface="Times New Roman" charset="0"/>
              </a:rPr>
              <a:t>over</a:t>
            </a:r>
            <a:r>
              <a:rPr lang="de-CH" sz="2400" dirty="0">
                <a:latin typeface="Times New Roman" charset="0"/>
                <a:cs typeface="Times New Roman" charset="0"/>
              </a:rPr>
              <a:t> 100+ </a:t>
            </a:r>
            <a:r>
              <a:rPr lang="de-CH" sz="2400" dirty="0" err="1">
                <a:latin typeface="Times New Roman" charset="0"/>
                <a:cs typeface="Times New Roman" charset="0"/>
              </a:rPr>
              <a:t>years</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smtClean="0">
                <a:latin typeface="Times New Roman" charset="0"/>
                <a:cs typeface="Times New Roman" charset="0"/>
              </a:rPr>
              <a:t>Liquid, but…</a:t>
            </a:r>
            <a:r>
              <a:rPr lang="de-CH" sz="2400" dirty="0" smtClean="0">
                <a:latin typeface="Times New Roman" charset="0"/>
                <a:cs typeface="Times New Roman" charset="0"/>
              </a:rPr>
              <a:t> </a:t>
            </a:r>
            <a:r>
              <a:rPr lang="de-CH" sz="2400" dirty="0">
                <a:latin typeface="Times New Roman" charset="0"/>
                <a:cs typeface="Times New Roman" charset="0"/>
              </a:rPr>
              <a:t>(real time </a:t>
            </a:r>
            <a:r>
              <a:rPr lang="de-CH" sz="2400" dirty="0" err="1">
                <a:latin typeface="Times New Roman" charset="0"/>
                <a:cs typeface="Times New Roman" charset="0"/>
              </a:rPr>
              <a:t>trading</a:t>
            </a:r>
            <a:r>
              <a:rPr lang="de-CH" sz="2400" dirty="0">
                <a:latin typeface="Times New Roman" charset="0"/>
                <a:cs typeface="Times New Roman" charset="0"/>
              </a:rPr>
              <a:t> on SE)</a:t>
            </a:r>
          </a:p>
          <a:p>
            <a:pPr marL="1257300" lvl="2" indent="-457200" eaLnBrk="1" hangingPunct="1">
              <a:lnSpc>
                <a:spcPct val="90000"/>
              </a:lnSpc>
              <a:buFont typeface="+mj-lt"/>
              <a:buAutoNum type="arabicPeriod"/>
            </a:pPr>
            <a:r>
              <a:rPr lang="de-CH" sz="2400" b="1" dirty="0">
                <a:latin typeface="Times New Roman" charset="0"/>
                <a:cs typeface="Times New Roman" charset="0"/>
              </a:rPr>
              <a:t>Low management </a:t>
            </a:r>
            <a:r>
              <a:rPr lang="de-CH" sz="2400" b="1" dirty="0" err="1">
                <a:latin typeface="Times New Roman" charset="0"/>
                <a:cs typeface="Times New Roman" charset="0"/>
              </a:rPr>
              <a:t>costs</a:t>
            </a:r>
            <a:r>
              <a:rPr lang="de-CH" sz="2400" dirty="0">
                <a:latin typeface="Times New Roman" charset="0"/>
                <a:cs typeface="Times New Roman" charset="0"/>
              </a:rPr>
              <a:t> (1/4 to 1/2 the </a:t>
            </a:r>
            <a:r>
              <a:rPr lang="de-CH" sz="2400" dirty="0" err="1">
                <a:latin typeface="Times New Roman" charset="0"/>
                <a:cs typeface="Times New Roman" charset="0"/>
              </a:rPr>
              <a:t>cost</a:t>
            </a:r>
            <a:r>
              <a:rPr lang="de-CH" sz="2400" dirty="0">
                <a:latin typeface="Times New Roman" charset="0"/>
                <a:cs typeface="Times New Roman" charset="0"/>
              </a:rPr>
              <a:t> of </a:t>
            </a:r>
            <a:r>
              <a:rPr lang="de-CH" sz="2400" dirty="0" err="1">
                <a:latin typeface="Times New Roman" charset="0"/>
                <a:cs typeface="Times New Roman" charset="0"/>
              </a:rPr>
              <a:t>rivals</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New </a:t>
            </a:r>
            <a:r>
              <a:rPr lang="de-CH" sz="2400" b="1" dirty="0" err="1">
                <a:latin typeface="Times New Roman" charset="0"/>
                <a:cs typeface="Times New Roman" charset="0"/>
              </a:rPr>
              <a:t>money</a:t>
            </a:r>
            <a:r>
              <a:rPr lang="de-CH" sz="2400" b="1" dirty="0">
                <a:latin typeface="Times New Roman" charset="0"/>
                <a:cs typeface="Times New Roman" charset="0"/>
              </a:rPr>
              <a:t> non-</a:t>
            </a:r>
            <a:r>
              <a:rPr lang="de-CH" sz="2400" b="1" dirty="0" err="1">
                <a:latin typeface="Times New Roman" charset="0"/>
                <a:cs typeface="Times New Roman" charset="0"/>
              </a:rPr>
              <a:t>dilutive</a:t>
            </a:r>
            <a:r>
              <a:rPr lang="de-CH" sz="2400" b="1" dirty="0">
                <a:latin typeface="Times New Roman" charset="0"/>
                <a:cs typeface="Times New Roman" charset="0"/>
              </a:rPr>
              <a:t> </a:t>
            </a:r>
            <a:r>
              <a:rPr lang="de-CH" sz="2400" dirty="0">
                <a:latin typeface="Times New Roman" charset="0"/>
                <a:cs typeface="Times New Roman" charset="0"/>
              </a:rPr>
              <a:t>(</a:t>
            </a:r>
            <a:r>
              <a:rPr lang="de-CH" sz="2400" dirty="0" err="1">
                <a:latin typeface="Times New Roman" charset="0"/>
                <a:cs typeface="Times New Roman" charset="0"/>
              </a:rPr>
              <a:t>if</a:t>
            </a:r>
            <a:r>
              <a:rPr lang="de-CH" sz="2400" dirty="0">
                <a:latin typeface="Times New Roman" charset="0"/>
                <a:cs typeface="Times New Roman" charset="0"/>
              </a:rPr>
              <a:t> </a:t>
            </a:r>
            <a:r>
              <a:rPr lang="de-CH" sz="2400" dirty="0" err="1">
                <a:latin typeface="Times New Roman" charset="0"/>
                <a:cs typeface="Times New Roman" charset="0"/>
              </a:rPr>
              <a:t>successful</a:t>
            </a:r>
            <a:r>
              <a:rPr lang="de-CH" sz="2400" dirty="0">
                <a:latin typeface="Times New Roman" charset="0"/>
                <a:cs typeface="Times New Roman" charset="0"/>
              </a:rPr>
              <a:t> /at </a:t>
            </a:r>
            <a:r>
              <a:rPr lang="de-CH" sz="2400" dirty="0" err="1">
                <a:latin typeface="Times New Roman" charset="0"/>
                <a:cs typeface="Times New Roman" charset="0"/>
              </a:rPr>
              <a:t>discount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Global</a:t>
            </a:r>
            <a:r>
              <a:rPr lang="de-CH" sz="2400" dirty="0">
                <a:latin typeface="Times New Roman" charset="0"/>
                <a:cs typeface="Times New Roman" charset="0"/>
              </a:rPr>
              <a:t> but can be </a:t>
            </a:r>
            <a:r>
              <a:rPr lang="de-CH" sz="2400" dirty="0" err="1">
                <a:latin typeface="Times New Roman" charset="0"/>
                <a:cs typeface="Times New Roman" charset="0"/>
              </a:rPr>
              <a:t>specialist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Daily</a:t>
            </a:r>
            <a:r>
              <a:rPr lang="de-CH" sz="2400" dirty="0">
                <a:latin typeface="Times New Roman" charset="0"/>
                <a:cs typeface="Times New Roman" charset="0"/>
              </a:rPr>
              <a:t> </a:t>
            </a:r>
            <a:r>
              <a:rPr lang="de-CH" sz="2400" dirty="0" err="1">
                <a:latin typeface="Times New Roman" charset="0"/>
                <a:cs typeface="Times New Roman" charset="0"/>
              </a:rPr>
              <a:t>valuations</a:t>
            </a:r>
            <a:r>
              <a:rPr lang="de-CH" sz="2400" dirty="0">
                <a:latin typeface="Times New Roman" charset="0"/>
                <a:cs typeface="Times New Roman" charset="0"/>
              </a:rPr>
              <a:t>, </a:t>
            </a:r>
            <a:r>
              <a:rPr lang="de-CH" sz="2400" dirty="0" err="1">
                <a:latin typeface="Times New Roman" charset="0"/>
                <a:cs typeface="Times New Roman" charset="0"/>
              </a:rPr>
              <a:t>daily</a:t>
            </a:r>
            <a:r>
              <a:rPr lang="de-CH" sz="2400" dirty="0">
                <a:latin typeface="Times New Roman" charset="0"/>
                <a:cs typeface="Times New Roman" charset="0"/>
              </a:rPr>
              <a:t> </a:t>
            </a:r>
            <a:r>
              <a:rPr lang="de-CH" sz="2400" dirty="0" err="1">
                <a:latin typeface="Times New Roman" charset="0"/>
                <a:cs typeface="Times New Roman" charset="0"/>
              </a:rPr>
              <a:t>reporting</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err="1">
                <a:latin typeface="Times New Roman" charset="0"/>
                <a:cs typeface="Times New Roman" charset="0"/>
              </a:rPr>
              <a:t>Yield</a:t>
            </a:r>
            <a:r>
              <a:rPr lang="de-CH" sz="2400" dirty="0">
                <a:latin typeface="Times New Roman" charset="0"/>
                <a:cs typeface="Times New Roman" charset="0"/>
              </a:rPr>
              <a:t>.  </a:t>
            </a:r>
            <a:r>
              <a:rPr lang="de-CH" sz="2400" dirty="0" err="1">
                <a:latin typeface="Times New Roman" charset="0"/>
                <a:cs typeface="Times New Roman" charset="0"/>
              </a:rPr>
              <a:t>Growing</a:t>
            </a:r>
            <a:r>
              <a:rPr lang="de-CH" sz="2400" dirty="0">
                <a:latin typeface="Times New Roman" charset="0"/>
                <a:cs typeface="Times New Roman" charset="0"/>
              </a:rPr>
              <a:t> </a:t>
            </a:r>
            <a:r>
              <a:rPr lang="de-CH" sz="2400" dirty="0" err="1">
                <a:latin typeface="Times New Roman" charset="0"/>
                <a:cs typeface="Times New Roman" charset="0"/>
              </a:rPr>
              <a:t>dividend</a:t>
            </a:r>
            <a:r>
              <a:rPr lang="de-CH" sz="2400" dirty="0">
                <a:latin typeface="Times New Roman" charset="0"/>
                <a:cs typeface="Times New Roman" charset="0"/>
              </a:rPr>
              <a:t> </a:t>
            </a:r>
            <a:r>
              <a:rPr lang="de-CH" sz="2400" dirty="0" err="1">
                <a:latin typeface="Times New Roman" charset="0"/>
                <a:cs typeface="Times New Roman" charset="0"/>
              </a:rPr>
              <a:t>stream</a:t>
            </a:r>
            <a:r>
              <a:rPr lang="de-CH" sz="2400" dirty="0">
                <a:latin typeface="Times New Roman" charset="0"/>
                <a:cs typeface="Times New Roman" charset="0"/>
              </a:rPr>
              <a:t> </a:t>
            </a:r>
            <a:r>
              <a:rPr lang="de-CH" sz="2400" i="1" u="sng" dirty="0" err="1">
                <a:latin typeface="Times New Roman" charset="0"/>
                <a:cs typeface="Times New Roman" charset="0"/>
              </a:rPr>
              <a:t>payable</a:t>
            </a:r>
            <a:r>
              <a:rPr lang="de-CH" sz="2400" i="1" u="sng" dirty="0">
                <a:latin typeface="Times New Roman" charset="0"/>
                <a:cs typeface="Times New Roman" charset="0"/>
              </a:rPr>
              <a:t> out of «</a:t>
            </a:r>
            <a:r>
              <a:rPr lang="de-CH" sz="2400" i="1" u="sng" dirty="0" err="1">
                <a:latin typeface="Times New Roman" charset="0"/>
                <a:cs typeface="Times New Roman" charset="0"/>
              </a:rPr>
              <a:t>Reserves</a:t>
            </a:r>
            <a:r>
              <a:rPr lang="de-CH" sz="2400" i="1" u="sng"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Elected</a:t>
            </a:r>
            <a:r>
              <a:rPr lang="de-CH" sz="2400" b="1" dirty="0">
                <a:latin typeface="Times New Roman" charset="0"/>
                <a:cs typeface="Times New Roman" charset="0"/>
              </a:rPr>
              <a:t> management</a:t>
            </a:r>
            <a:r>
              <a:rPr lang="de-CH" sz="2400" dirty="0">
                <a:latin typeface="Times New Roman" charset="0"/>
                <a:cs typeface="Times New Roman" charset="0"/>
              </a:rPr>
              <a:t>, </a:t>
            </a:r>
            <a:r>
              <a:rPr lang="de-CH" sz="2400" dirty="0" err="1">
                <a:latin typeface="Times New Roman" charset="0"/>
                <a:cs typeface="Times New Roman" charset="0"/>
              </a:rPr>
              <a:t>retail</a:t>
            </a:r>
            <a:r>
              <a:rPr lang="de-CH" sz="2400" dirty="0">
                <a:latin typeface="Times New Roman" charset="0"/>
                <a:cs typeface="Times New Roman" charset="0"/>
              </a:rPr>
              <a:t> </a:t>
            </a:r>
            <a:r>
              <a:rPr lang="de-CH" sz="2400" dirty="0" err="1">
                <a:latin typeface="Times New Roman" charset="0"/>
                <a:cs typeface="Times New Roman" charset="0"/>
              </a:rPr>
              <a:t>participation</a:t>
            </a:r>
            <a:r>
              <a:rPr lang="de-CH" sz="2400" dirty="0">
                <a:latin typeface="Times New Roman" charset="0"/>
                <a:cs typeface="Times New Roman" charset="0"/>
              </a:rPr>
              <a:t>, proper AGMs</a:t>
            </a:r>
          </a:p>
          <a:p>
            <a:pPr marL="1257300" lvl="2" indent="-457200" eaLnBrk="1" hangingPunct="1">
              <a:lnSpc>
                <a:spcPct val="90000"/>
              </a:lnSpc>
              <a:buFont typeface="+mj-lt"/>
              <a:buAutoNum type="arabicPeriod"/>
            </a:pPr>
            <a:r>
              <a:rPr lang="de-CH" sz="2400" b="1" dirty="0">
                <a:latin typeface="Times New Roman" charset="0"/>
                <a:cs typeface="Times New Roman" charset="0"/>
              </a:rPr>
              <a:t>Information </a:t>
            </a:r>
            <a:r>
              <a:rPr lang="de-CH" sz="2400" b="1" dirty="0" err="1">
                <a:latin typeface="Times New Roman" charset="0"/>
                <a:cs typeface="Times New Roman" charset="0"/>
              </a:rPr>
              <a:t>inefficiencies</a:t>
            </a:r>
            <a:r>
              <a:rPr lang="de-CH" sz="2400" dirty="0">
                <a:latin typeface="Times New Roman" charset="0"/>
                <a:cs typeface="Times New Roman" charset="0"/>
              </a:rPr>
              <a:t>.  </a:t>
            </a:r>
            <a:r>
              <a:rPr lang="de-CH" sz="2400" dirty="0" err="1">
                <a:latin typeface="Times New Roman" charset="0"/>
                <a:cs typeface="Times New Roman" charset="0"/>
              </a:rPr>
              <a:t>Hated</a:t>
            </a:r>
            <a:r>
              <a:rPr lang="de-CH" sz="2400" dirty="0">
                <a:latin typeface="Times New Roman" charset="0"/>
                <a:cs typeface="Times New Roman" charset="0"/>
              </a:rPr>
              <a:t> by </a:t>
            </a:r>
            <a:r>
              <a:rPr lang="de-CH" sz="2400" dirty="0" err="1">
                <a:latin typeface="Times New Roman" charset="0"/>
                <a:cs typeface="Times New Roman" charset="0"/>
              </a:rPr>
              <a:t>brokers</a:t>
            </a: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Tree>
    <p:extLst>
      <p:ext uri="{BB962C8B-B14F-4D97-AF65-F5344CB8AC3E}">
        <p14:creationId xmlns:p14="http://schemas.microsoft.com/office/powerpoint/2010/main" val="515852238"/>
      </p:ext>
    </p:extLst>
  </p:cSld>
  <p:clrMapOvr>
    <a:masterClrMapping/>
  </p:clrMapOvr>
  <p:transition>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 y="190500"/>
            <a:ext cx="9024729" cy="946150"/>
          </a:xfrm>
        </p:spPr>
        <p:txBody>
          <a:bodyPr/>
          <a:lstStyle/>
          <a:p>
            <a:pPr eaLnBrk="1" hangingPunct="1"/>
            <a:r>
              <a:rPr lang="de-CH" sz="3600" b="1" dirty="0">
                <a:solidFill>
                  <a:srgbClr val="FF0000"/>
                </a:solidFill>
                <a:latin typeface="Times New Roman" charset="0"/>
                <a:cs typeface="Times New Roman" charset="0"/>
              </a:rPr>
              <a:t>Trusts In Focus (TIF)</a:t>
            </a:r>
            <a:r>
              <a:rPr lang="de-CH" sz="2000" b="1" dirty="0">
                <a:latin typeface="Times New Roman" charset="0"/>
                <a:cs typeface="Times New Roman" charset="0"/>
              </a:rPr>
              <a:t> </a:t>
            </a:r>
            <a:r>
              <a:rPr lang="de-CH" b="1" dirty="0" smtClean="0">
                <a:latin typeface="Times New Roman" charset="0"/>
                <a:cs typeface="Times New Roman" charset="0"/>
              </a:rPr>
              <a:t>SERVICE</a:t>
            </a:r>
            <a:endParaRPr lang="en-US"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Universe</a:t>
            </a:r>
            <a:r>
              <a:rPr lang="de-CH" sz="2400" b="1" dirty="0" smtClean="0">
                <a:latin typeface="Times New Roman" charset="0"/>
                <a:cs typeface="Times New Roman" charset="0"/>
              </a:rPr>
              <a:t> c300 </a:t>
            </a:r>
            <a:r>
              <a:rPr lang="de-CH" sz="2400" b="1" dirty="0" err="1" smtClean="0">
                <a:latin typeface="Times New Roman" charset="0"/>
                <a:cs typeface="Times New Roman" charset="0"/>
              </a:rPr>
              <a:t>closed</a:t>
            </a:r>
            <a:r>
              <a:rPr lang="de-CH" sz="2400" b="1" dirty="0" smtClean="0">
                <a:latin typeface="Times New Roman" charset="0"/>
                <a:cs typeface="Times New Roman" charset="0"/>
              </a:rPr>
              <a:t> end </a:t>
            </a:r>
            <a:r>
              <a:rPr lang="de-CH" sz="2000" b="1" i="1" dirty="0" smtClean="0">
                <a:latin typeface="Times New Roman" charset="0"/>
                <a:cs typeface="Times New Roman" charset="0"/>
              </a:rPr>
              <a:t>(</a:t>
            </a:r>
            <a:r>
              <a:rPr lang="de-CH" sz="2000" b="1" i="1" dirty="0" err="1" smtClean="0">
                <a:latin typeface="Times New Roman" charset="0"/>
                <a:cs typeface="Times New Roman" charset="0"/>
              </a:rPr>
              <a:t>mainly</a:t>
            </a:r>
            <a:r>
              <a:rPr lang="de-CH" sz="2000" b="1" i="1" dirty="0" smtClean="0">
                <a:latin typeface="Times New Roman" charset="0"/>
                <a:cs typeface="Times New Roman" charset="0"/>
              </a:rPr>
              <a:t> UK)</a:t>
            </a:r>
            <a:r>
              <a:rPr lang="de-CH" sz="2400" b="1" dirty="0" smtClean="0">
                <a:latin typeface="Times New Roman" charset="0"/>
                <a:cs typeface="Times New Roman" charset="0"/>
              </a:rPr>
              <a:t> </a:t>
            </a:r>
            <a:r>
              <a:rPr lang="de-CH" sz="2400" b="1" dirty="0" err="1" smtClean="0">
                <a:latin typeface="Times New Roman" charset="0"/>
                <a:cs typeface="Times New Roman" charset="0"/>
              </a:rPr>
              <a:t>investment</a:t>
            </a:r>
            <a:r>
              <a:rPr lang="de-CH" sz="2400" b="1" dirty="0" smtClean="0">
                <a:latin typeface="Times New Roman" charset="0"/>
                <a:cs typeface="Times New Roman" charset="0"/>
              </a:rPr>
              <a:t> </a:t>
            </a:r>
            <a:r>
              <a:rPr lang="de-CH" sz="2400" b="1"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monitored</a:t>
            </a: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Up</a:t>
            </a:r>
            <a:r>
              <a:rPr lang="de-CH" sz="2400" b="1" dirty="0" smtClean="0">
                <a:latin typeface="Times New Roman" charset="0"/>
                <a:cs typeface="Times New Roman" charset="0"/>
              </a:rPr>
              <a:t> to </a:t>
            </a:r>
            <a:r>
              <a:rPr lang="de-CH" sz="2400" b="1" u="sng" dirty="0" smtClean="0">
                <a:latin typeface="Times New Roman" charset="0"/>
                <a:cs typeface="Times New Roman" charset="0"/>
              </a:rPr>
              <a:t>15 </a:t>
            </a:r>
            <a:r>
              <a:rPr lang="de-CH" sz="2400" b="1" u="sng" dirty="0" err="1" smtClean="0">
                <a:latin typeface="Times New Roman" charset="0"/>
                <a:cs typeface="Times New Roman" charset="0"/>
              </a:rPr>
              <a:t>equally-weighted</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held</a:t>
            </a:r>
            <a:r>
              <a:rPr lang="de-CH" sz="2400" b="1" dirty="0" smtClean="0">
                <a:latin typeface="Times New Roman" charset="0"/>
                <a:cs typeface="Times New Roman" charset="0"/>
              </a:rPr>
              <a:t> in </a:t>
            </a:r>
            <a:r>
              <a:rPr lang="de-CH" sz="2400" b="1" dirty="0" smtClean="0">
                <a:solidFill>
                  <a:srgbClr val="FF0000"/>
                </a:solidFill>
                <a:latin typeface="Times New Roman" charset="0"/>
                <a:cs typeface="Times New Roman" charset="0"/>
              </a:rPr>
              <a:t>Trusts In Focus (TIF)</a:t>
            </a: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If</a:t>
            </a:r>
            <a:r>
              <a:rPr lang="de-CH" sz="2400" b="1" dirty="0" smtClean="0">
                <a:latin typeface="Times New Roman" charset="0"/>
                <a:cs typeface="Times New Roman" charset="0"/>
              </a:rPr>
              <a:t> </a:t>
            </a:r>
            <a:r>
              <a:rPr lang="de-CH" sz="2400" b="1" dirty="0" err="1" smtClean="0">
                <a:latin typeface="Times New Roman" charset="0"/>
                <a:cs typeface="Times New Roman" charset="0"/>
              </a:rPr>
              <a:t>we</a:t>
            </a:r>
            <a:r>
              <a:rPr lang="de-CH" sz="2400" b="1" dirty="0" smtClean="0">
                <a:latin typeface="Times New Roman" charset="0"/>
                <a:cs typeface="Times New Roman" charset="0"/>
              </a:rPr>
              <a:t> </a:t>
            </a:r>
            <a:r>
              <a:rPr lang="de-CH" sz="2400" b="1" dirty="0" err="1" smtClean="0">
                <a:latin typeface="Times New Roman" charset="0"/>
                <a:cs typeface="Times New Roman" charset="0"/>
              </a:rPr>
              <a:t>sell</a:t>
            </a:r>
            <a:r>
              <a:rPr lang="de-CH" sz="2400" b="1" dirty="0" smtClean="0">
                <a:latin typeface="Times New Roman" charset="0"/>
                <a:cs typeface="Times New Roman" charset="0"/>
              </a:rPr>
              <a:t> an </a:t>
            </a:r>
            <a:r>
              <a:rPr lang="de-CH" sz="2400" b="1" dirty="0" err="1" smtClean="0">
                <a:latin typeface="Times New Roman" charset="0"/>
                <a:cs typeface="Times New Roman" charset="0"/>
              </a:rPr>
              <a:t>investment</a:t>
            </a:r>
            <a:r>
              <a:rPr lang="de-CH" sz="2400" b="1" dirty="0" smtClean="0">
                <a:latin typeface="Times New Roman" charset="0"/>
                <a:cs typeface="Times New Roman" charset="0"/>
              </a:rPr>
              <a:t> </a:t>
            </a:r>
            <a:r>
              <a:rPr lang="de-CH" sz="2400" b="1" dirty="0" err="1" smtClean="0">
                <a:latin typeface="Times New Roman" charset="0"/>
                <a:cs typeface="Times New Roman" charset="0"/>
              </a:rPr>
              <a:t>trust</a:t>
            </a:r>
            <a:r>
              <a:rPr lang="de-CH" sz="2400" b="1" dirty="0" smtClean="0">
                <a:latin typeface="Times New Roman" charset="0"/>
                <a:cs typeface="Times New Roman" charset="0"/>
              </a:rPr>
              <a:t>, </a:t>
            </a:r>
            <a:r>
              <a:rPr lang="de-CH" sz="2400" b="1" dirty="0" err="1" smtClean="0">
                <a:latin typeface="Times New Roman" charset="0"/>
                <a:cs typeface="Times New Roman" charset="0"/>
              </a:rPr>
              <a:t>we</a:t>
            </a:r>
            <a:r>
              <a:rPr lang="de-CH" sz="2400" b="1" dirty="0" smtClean="0">
                <a:latin typeface="Times New Roman" charset="0"/>
                <a:cs typeface="Times New Roman" charset="0"/>
              </a:rPr>
              <a:t> must </a:t>
            </a:r>
            <a:r>
              <a:rPr lang="de-CH" sz="2400" b="1" dirty="0" err="1" smtClean="0">
                <a:latin typeface="Times New Roman" charset="0"/>
                <a:cs typeface="Times New Roman" charset="0"/>
              </a:rPr>
              <a:t>replace</a:t>
            </a:r>
            <a:r>
              <a:rPr lang="de-CH" sz="2400" b="1" dirty="0" smtClean="0">
                <a:latin typeface="Times New Roman" charset="0"/>
                <a:cs typeface="Times New Roman" charset="0"/>
              </a:rPr>
              <a:t> </a:t>
            </a:r>
            <a:r>
              <a:rPr lang="de-CH" sz="2400" b="1" dirty="0" err="1" smtClean="0">
                <a:latin typeface="Times New Roman" charset="0"/>
                <a:cs typeface="Times New Roman" charset="0"/>
              </a:rPr>
              <a:t>it</a:t>
            </a: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Changes</a:t>
            </a:r>
            <a:r>
              <a:rPr lang="de-CH" sz="2400" b="1" dirty="0" smtClean="0">
                <a:latin typeface="Times New Roman" charset="0"/>
                <a:cs typeface="Times New Roman" charset="0"/>
              </a:rPr>
              <a:t> to </a:t>
            </a:r>
            <a:r>
              <a:rPr lang="de-CH" sz="2400" b="1"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recorded</a:t>
            </a:r>
            <a:r>
              <a:rPr lang="de-CH" sz="2400" b="1" dirty="0" smtClean="0">
                <a:latin typeface="Times New Roman" charset="0"/>
                <a:cs typeface="Times New Roman" charset="0"/>
              </a:rPr>
              <a:t> </a:t>
            </a:r>
            <a:r>
              <a:rPr lang="de-CH" sz="2400" b="1" i="1" u="sng" dirty="0" smtClean="0">
                <a:latin typeface="Times New Roman" charset="0"/>
                <a:cs typeface="Times New Roman" charset="0"/>
              </a:rPr>
              <a:t>(</a:t>
            </a:r>
            <a:r>
              <a:rPr lang="de-CH" sz="2000" b="1" i="1" u="sng" dirty="0" smtClean="0">
                <a:latin typeface="Times New Roman" charset="0"/>
                <a:cs typeface="Times New Roman" charset="0"/>
              </a:rPr>
              <a:t>1.25% </a:t>
            </a:r>
            <a:r>
              <a:rPr lang="de-CH" sz="2000" b="1" i="1" u="sng" dirty="0" err="1" smtClean="0">
                <a:latin typeface="Times New Roman" charset="0"/>
                <a:cs typeface="Times New Roman" charset="0"/>
              </a:rPr>
              <a:t>trading</a:t>
            </a:r>
            <a:r>
              <a:rPr lang="de-CH" sz="2000" b="1" i="1" u="sng" dirty="0" smtClean="0">
                <a:latin typeface="Times New Roman" charset="0"/>
                <a:cs typeface="Times New Roman" charset="0"/>
              </a:rPr>
              <a:t> </a:t>
            </a:r>
            <a:r>
              <a:rPr lang="de-CH" sz="2000" b="1" i="1" u="sng" dirty="0" err="1" smtClean="0">
                <a:latin typeface="Times New Roman" charset="0"/>
                <a:cs typeface="Times New Roman" charset="0"/>
              </a:rPr>
              <a:t>costs</a:t>
            </a:r>
            <a:r>
              <a:rPr lang="de-CH" sz="2000" b="1" i="1" u="sng" dirty="0" smtClean="0">
                <a:latin typeface="Times New Roman" charset="0"/>
                <a:cs typeface="Times New Roman" charset="0"/>
              </a:rPr>
              <a:t> B/S)</a:t>
            </a:r>
          </a:p>
          <a:p>
            <a:pPr eaLnBrk="1" hangingPunct="1">
              <a:lnSpc>
                <a:spcPct val="90000"/>
              </a:lnSpc>
              <a:buFont typeface="Wingdings" panose="05000000000000000000" pitchFamily="2" charset="2"/>
              <a:buChar char="q"/>
            </a:pPr>
            <a:r>
              <a:rPr lang="de-CH" sz="2400" b="1" dirty="0" smtClean="0">
                <a:latin typeface="Times New Roman" charset="0"/>
                <a:cs typeface="Times New Roman" charset="0"/>
              </a:rPr>
              <a:t>Research available to «</a:t>
            </a:r>
            <a:r>
              <a:rPr lang="de-CH" sz="2400" b="1" dirty="0" err="1" smtClean="0">
                <a:latin typeface="Times New Roman" charset="0"/>
                <a:cs typeface="Times New Roman" charset="0"/>
              </a:rPr>
              <a:t>Markets</a:t>
            </a:r>
            <a:r>
              <a:rPr lang="de-CH" sz="2400" b="1" dirty="0" smtClean="0">
                <a:latin typeface="Times New Roman" charset="0"/>
                <a:cs typeface="Times New Roman" charset="0"/>
              </a:rPr>
              <a:t> Now» </a:t>
            </a:r>
            <a:r>
              <a:rPr lang="de-CH" sz="2400" b="1" dirty="0" err="1" smtClean="0">
                <a:latin typeface="Times New Roman" charset="0"/>
                <a:cs typeface="Times New Roman" charset="0"/>
              </a:rPr>
              <a:t>attendees</a:t>
            </a:r>
            <a:endParaRPr lang="de-CH" sz="2400" b="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smtClean="0">
                <a:latin typeface="Times New Roman" charset="0"/>
                <a:cs typeface="Times New Roman" charset="0"/>
              </a:rPr>
              <a:t>3rd party </a:t>
            </a:r>
            <a:r>
              <a:rPr lang="de-CH" sz="2400" b="1" i="1" dirty="0" err="1" smtClean="0">
                <a:latin typeface="Times New Roman" charset="0"/>
                <a:cs typeface="Times New Roman" charset="0"/>
              </a:rPr>
              <a:t>adviser</a:t>
            </a:r>
            <a:r>
              <a:rPr lang="de-CH" sz="2400" b="1" i="1" dirty="0" smtClean="0">
                <a:latin typeface="Times New Roman" charset="0"/>
                <a:cs typeface="Times New Roman" charset="0"/>
              </a:rPr>
              <a:t> </a:t>
            </a:r>
            <a:r>
              <a:rPr lang="de-CH" sz="2400" b="1" i="1" dirty="0" err="1" smtClean="0">
                <a:latin typeface="Times New Roman" charset="0"/>
                <a:cs typeface="Times New Roman" charset="0"/>
              </a:rPr>
              <a:t>research</a:t>
            </a:r>
            <a:r>
              <a:rPr lang="de-CH" sz="2400" b="1" i="1" dirty="0">
                <a:latin typeface="Times New Roman" charset="0"/>
                <a:cs typeface="Times New Roman" charset="0"/>
              </a:rPr>
              <a:t> </a:t>
            </a:r>
            <a:r>
              <a:rPr lang="de-CH" sz="2400" b="1" i="1" dirty="0" err="1" smtClean="0">
                <a:latin typeface="Times New Roman" charset="0"/>
                <a:cs typeface="Times New Roman" charset="0"/>
              </a:rPr>
              <a:t>referenced</a:t>
            </a:r>
            <a:endParaRPr lang="de-CH" sz="2400" b="1" i="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err="1" smtClean="0">
                <a:latin typeface="Times New Roman" charset="0"/>
                <a:cs typeface="Times New Roman" charset="0"/>
              </a:rPr>
              <a:t>FullerTreacy</a:t>
            </a:r>
            <a:r>
              <a:rPr lang="de-CH" sz="2400" b="1" i="1" dirty="0" smtClean="0">
                <a:latin typeface="Times New Roman" charset="0"/>
                <a:cs typeface="Times New Roman" charset="0"/>
              </a:rPr>
              <a:t> Money </a:t>
            </a:r>
            <a:r>
              <a:rPr lang="de-CH" sz="2400" b="1" i="1" dirty="0" err="1" smtClean="0">
                <a:latin typeface="Times New Roman" charset="0"/>
                <a:cs typeface="Times New Roman" charset="0"/>
              </a:rPr>
              <a:t>one</a:t>
            </a:r>
            <a:r>
              <a:rPr lang="de-CH" sz="2400" b="1" i="1" dirty="0" smtClean="0">
                <a:latin typeface="Times New Roman" charset="0"/>
                <a:cs typeface="Times New Roman" charset="0"/>
              </a:rPr>
              <a:t> of 20+ 3rd party </a:t>
            </a:r>
            <a:r>
              <a:rPr lang="de-CH" sz="2400" b="1" i="1" dirty="0" err="1" smtClean="0">
                <a:latin typeface="Times New Roman" charset="0"/>
                <a:cs typeface="Times New Roman" charset="0"/>
              </a:rPr>
              <a:t>advisers</a:t>
            </a:r>
            <a:endParaRPr lang="de-CH" sz="2400" b="1" i="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a:latin typeface="Times New Roman" charset="0"/>
                <a:cs typeface="Times New Roman" charset="0"/>
              </a:rPr>
              <a:t>In-House </a:t>
            </a:r>
            <a:r>
              <a:rPr lang="de-CH" sz="2400" b="1" i="1" dirty="0" err="1" smtClean="0">
                <a:latin typeface="Times New Roman" charset="0"/>
                <a:cs typeface="Times New Roman" charset="0"/>
              </a:rPr>
              <a:t>Cooking</a:t>
            </a:r>
            <a:r>
              <a:rPr lang="de-CH" sz="2400" b="1" i="1" dirty="0" smtClean="0">
                <a:latin typeface="Times New Roman" charset="0"/>
                <a:cs typeface="Times New Roman" charset="0"/>
              </a:rPr>
              <a:t>/ P&amp;C </a:t>
            </a:r>
            <a:r>
              <a:rPr lang="de-CH" sz="2400" b="1" i="1" dirty="0" err="1" smtClean="0">
                <a:latin typeface="Times New Roman" charset="0"/>
                <a:cs typeface="Times New Roman" charset="0"/>
              </a:rPr>
              <a:t>research</a:t>
            </a:r>
            <a:endParaRPr lang="de-CH" sz="2400" b="1" i="1" dirty="0">
              <a:latin typeface="Times New Roman" charset="0"/>
              <a:cs typeface="Times New Roman" charset="0"/>
            </a:endParaRPr>
          </a:p>
          <a:p>
            <a:pPr eaLnBrk="1" hangingPunct="1">
              <a:lnSpc>
                <a:spcPct val="90000"/>
              </a:lnSpc>
              <a:buFont typeface="Wingdings" panose="05000000000000000000" pitchFamily="2" charset="2"/>
              <a:buChar char="q"/>
            </a:pPr>
            <a:r>
              <a:rPr lang="de-CH" sz="2400" b="1" u="sng" dirty="0" smtClean="0">
                <a:latin typeface="Times New Roman" charset="0"/>
                <a:cs typeface="Times New Roman" charset="0"/>
              </a:rPr>
              <a:t>Performance </a:t>
            </a:r>
            <a:r>
              <a:rPr lang="de-CH" sz="2400" b="1" u="sng" dirty="0" err="1" smtClean="0">
                <a:latin typeface="Times New Roman" charset="0"/>
                <a:cs typeface="Times New Roman" charset="0"/>
              </a:rPr>
              <a:t>review</a:t>
            </a:r>
            <a:r>
              <a:rPr lang="de-CH" sz="2400" b="1" u="sng" dirty="0" smtClean="0">
                <a:latin typeface="Times New Roman" charset="0"/>
                <a:cs typeface="Times New Roman" charset="0"/>
              </a:rPr>
              <a:t> / </a:t>
            </a:r>
            <a:r>
              <a:rPr lang="de-CH" sz="2400" b="1" u="sng" dirty="0" err="1" smtClean="0">
                <a:latin typeface="Times New Roman" charset="0"/>
                <a:cs typeface="Times New Roman" charset="0"/>
              </a:rPr>
              <a:t>indecent</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striptease</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every</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Markets</a:t>
            </a:r>
            <a:r>
              <a:rPr lang="de-CH" sz="2400" b="1" u="sng" dirty="0" smtClean="0">
                <a:latin typeface="Times New Roman" charset="0"/>
                <a:cs typeface="Times New Roman" charset="0"/>
              </a:rPr>
              <a:t> Now»</a:t>
            </a:r>
            <a:endParaRPr lang="de-CH" sz="2400" u="sng" dirty="0" smtClean="0">
              <a:latin typeface="Times New Roman" charset="0"/>
              <a:cs typeface="Times New Roman" charset="0"/>
            </a:endParaRPr>
          </a:p>
          <a:p>
            <a:pPr lvl="1" eaLnBrk="1" hangingPunct="1">
              <a:lnSpc>
                <a:spcPct val="90000"/>
              </a:lnSpc>
              <a:buFont typeface="Arial" panose="020B0604020202020204" pitchFamily="34" charset="0"/>
              <a:buChar char="•"/>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1257300" lvl="2" indent="-457200" eaLnBrk="1" hangingPunct="1">
              <a:lnSpc>
                <a:spcPct val="90000"/>
              </a:lnSpc>
            </a:pP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3252" y="2433098"/>
            <a:ext cx="1510748" cy="1932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eft-Up Arrow 2"/>
          <p:cNvSpPr/>
          <p:nvPr/>
        </p:nvSpPr>
        <p:spPr>
          <a:xfrm rot="21124163">
            <a:off x="7602281" y="4309529"/>
            <a:ext cx="1120529" cy="46912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8257264"/>
      </p:ext>
    </p:extLst>
  </p:cSld>
  <p:clrMapOvr>
    <a:masterClrMapping/>
  </p:clrMapOvr>
  <p:transition>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190500"/>
            <a:ext cx="9144000" cy="946150"/>
          </a:xfrm>
        </p:spPr>
        <p:txBody>
          <a:bodyPr>
            <a:normAutofit fontScale="90000"/>
          </a:bodyPr>
          <a:lstStyle/>
          <a:p>
            <a:pPr eaLnBrk="1" hangingPunct="1"/>
            <a:r>
              <a:rPr lang="de-CH" sz="4400" b="1" dirty="0" smtClean="0">
                <a:solidFill>
                  <a:schemeClr val="tx2"/>
                </a:solidFill>
                <a:latin typeface="Times New Roman" charset="0"/>
                <a:cs typeface="Times New Roman" charset="0"/>
              </a:rPr>
              <a:t>Market </a:t>
            </a:r>
            <a:r>
              <a:rPr lang="de-CH" sz="4400" b="1" dirty="0" err="1" smtClean="0">
                <a:solidFill>
                  <a:schemeClr val="tx2"/>
                </a:solidFill>
                <a:latin typeface="Times New Roman" charset="0"/>
                <a:cs typeface="Times New Roman" charset="0"/>
              </a:rPr>
              <a:t>performance</a:t>
            </a:r>
            <a:r>
              <a:rPr lang="de-CH" sz="4400" b="1" dirty="0" smtClean="0">
                <a:solidFill>
                  <a:schemeClr val="tx2"/>
                </a:solidFill>
                <a:latin typeface="Times New Roman" charset="0"/>
                <a:cs typeface="Times New Roman" charset="0"/>
              </a:rPr>
              <a:t> 2015 (GBP)</a:t>
            </a:r>
            <a:br>
              <a:rPr lang="de-CH" sz="4400" b="1" dirty="0" smtClean="0">
                <a:solidFill>
                  <a:schemeClr val="tx2"/>
                </a:solidFill>
                <a:latin typeface="Times New Roman" charset="0"/>
                <a:cs typeface="Times New Roman" charset="0"/>
              </a:rPr>
            </a:br>
            <a:r>
              <a:rPr lang="de-CH" sz="3600" b="1" dirty="0" smtClean="0">
                <a:solidFill>
                  <a:schemeClr val="tx2"/>
                </a:solidFill>
                <a:latin typeface="Times New Roman" charset="0"/>
                <a:cs typeface="Times New Roman" charset="0"/>
              </a:rPr>
              <a:t>Major Asset </a:t>
            </a:r>
            <a:r>
              <a:rPr lang="de-CH" sz="3600" b="1" dirty="0" err="1" smtClean="0">
                <a:solidFill>
                  <a:schemeClr val="tx2"/>
                </a:solidFill>
                <a:latin typeface="Times New Roman" charset="0"/>
                <a:cs typeface="Times New Roman" charset="0"/>
              </a:rPr>
              <a:t>Classes</a:t>
            </a:r>
            <a:r>
              <a:rPr lang="de-CH" sz="3600" b="1" dirty="0" smtClean="0">
                <a:solidFill>
                  <a:schemeClr val="tx2"/>
                </a:solidFill>
                <a:latin typeface="Times New Roman" charset="0"/>
                <a:cs typeface="Times New Roman" charset="0"/>
              </a:rPr>
              <a:t> in GBP</a:t>
            </a:r>
            <a:endParaRPr lang="en-US" sz="3600" i="1" dirty="0" smtClean="0">
              <a:solidFill>
                <a:schemeClr val="tx2"/>
              </a:solidFill>
              <a:latin typeface="Times New Roman" charset="0"/>
              <a:cs typeface="Times New Roman" charset="0"/>
            </a:endParaRPr>
          </a:p>
        </p:txBody>
      </p:sp>
      <p:sp>
        <p:nvSpPr>
          <p:cNvPr id="6" name="TextBox 5"/>
          <p:cNvSpPr txBox="1"/>
          <p:nvPr/>
        </p:nvSpPr>
        <p:spPr>
          <a:xfrm>
            <a:off x="4619710" y="3697357"/>
            <a:ext cx="4524290" cy="677108"/>
          </a:xfrm>
          <a:prstGeom prst="rect">
            <a:avLst/>
          </a:prstGeom>
          <a:noFill/>
        </p:spPr>
        <p:txBody>
          <a:bodyPr wrap="square" rtlCol="0">
            <a:spAutoFit/>
          </a:bodyPr>
          <a:lstStyle/>
          <a:p>
            <a:pPr marL="342900" indent="-342900">
              <a:buFont typeface="Wingdings" panose="05000000000000000000" pitchFamily="2" charset="2"/>
              <a:buChar char="q"/>
            </a:pPr>
            <a:endParaRPr lang="de-CH" sz="2000" dirty="0" smtClean="0">
              <a:solidFill>
                <a:schemeClr val="accent2"/>
              </a:solidFill>
            </a:endParaRPr>
          </a:p>
          <a:p>
            <a:pPr marL="342900" indent="-342900">
              <a:buFont typeface="Wingdings" panose="05000000000000000000" pitchFamily="2" charset="2"/>
              <a:buChar char="q"/>
            </a:pPr>
            <a:endParaRPr lang="en-GB" sz="1800" dirty="0">
              <a:solidFill>
                <a:srgbClr val="FF0000"/>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2979677702"/>
              </p:ext>
            </p:extLst>
          </p:nvPr>
        </p:nvGraphicFramePr>
        <p:xfrm>
          <a:off x="5724128" y="1196753"/>
          <a:ext cx="3353196" cy="5616623"/>
        </p:xfrm>
        <a:graphic>
          <a:graphicData uri="http://schemas.openxmlformats.org/drawingml/2006/table">
            <a:tbl>
              <a:tblPr firstRow="1" bandRow="1">
                <a:tableStyleId>{5C22544A-7EE6-4342-B048-85BDC9FD1C3A}</a:tableStyleId>
              </a:tblPr>
              <a:tblGrid>
                <a:gridCol w="3353196"/>
              </a:tblGrid>
              <a:tr h="5616623">
                <a:tc>
                  <a:txBody>
                    <a:bodyPr/>
                    <a:lstStyle/>
                    <a:p>
                      <a:pPr marL="285750" indent="-285750">
                        <a:buFont typeface="Arial" panose="020B0604020202020204" pitchFamily="34" charset="0"/>
                        <a:buChar char="•"/>
                      </a:pPr>
                      <a:r>
                        <a:rPr lang="de-CH" sz="1400" dirty="0" smtClean="0">
                          <a:solidFill>
                            <a:schemeClr val="tx2"/>
                          </a:solidFill>
                          <a:latin typeface="Times New Roman" panose="02020603050405020304" pitchFamily="18" charset="0"/>
                          <a:cs typeface="Times New Roman" panose="02020603050405020304" pitchFamily="18" charset="0"/>
                        </a:rPr>
                        <a:t>2015: </a:t>
                      </a:r>
                      <a:r>
                        <a:rPr lang="de-CH" sz="1400" dirty="0" err="1" smtClean="0">
                          <a:solidFill>
                            <a:schemeClr val="tx2"/>
                          </a:solidFill>
                          <a:latin typeface="Times New Roman" panose="02020603050405020304" pitchFamily="18" charset="0"/>
                          <a:cs typeface="Times New Roman" panose="02020603050405020304" pitchFamily="18" charset="0"/>
                        </a:rPr>
                        <a:t>corrections</a:t>
                      </a:r>
                      <a:r>
                        <a:rPr lang="de-CH" sz="1400" baseline="0" dirty="0" smtClean="0">
                          <a:solidFill>
                            <a:schemeClr val="tx2"/>
                          </a:solidFill>
                          <a:latin typeface="Times New Roman" panose="02020603050405020304" pitchFamily="18" charset="0"/>
                          <a:cs typeface="Times New Roman" panose="02020603050405020304" pitchFamily="18" charset="0"/>
                        </a:rPr>
                        <a:t> in </a:t>
                      </a:r>
                      <a:r>
                        <a:rPr lang="de-CH" sz="1400" baseline="0" dirty="0" err="1" smtClean="0">
                          <a:solidFill>
                            <a:schemeClr val="tx2"/>
                          </a:solidFill>
                          <a:latin typeface="Times New Roman" panose="02020603050405020304" pitchFamily="18" charset="0"/>
                          <a:cs typeface="Times New Roman" panose="02020603050405020304" pitchFamily="18" charset="0"/>
                        </a:rPr>
                        <a:t>nearly</a:t>
                      </a:r>
                      <a:r>
                        <a:rPr lang="de-CH" sz="1400" baseline="0" dirty="0" smtClean="0">
                          <a:solidFill>
                            <a:schemeClr val="tx2"/>
                          </a:solidFill>
                          <a:latin typeface="Times New Roman" panose="02020603050405020304" pitchFamily="18" charset="0"/>
                          <a:cs typeface="Times New Roman" panose="02020603050405020304" pitchFamily="18" charset="0"/>
                        </a:rPr>
                        <a:t> all </a:t>
                      </a:r>
                      <a:r>
                        <a:rPr lang="de-CH" sz="1400" i="1" baseline="0" dirty="0" smtClean="0">
                          <a:solidFill>
                            <a:schemeClr val="tx2"/>
                          </a:solidFill>
                          <a:latin typeface="Times New Roman" panose="02020603050405020304" pitchFamily="18" charset="0"/>
                          <a:cs typeface="Times New Roman" panose="02020603050405020304" pitchFamily="18" charset="0"/>
                        </a:rPr>
                        <a:t>«</a:t>
                      </a:r>
                      <a:r>
                        <a:rPr lang="de-CH" sz="1400" i="1" baseline="0" dirty="0" err="1" smtClean="0">
                          <a:solidFill>
                            <a:schemeClr val="tx2"/>
                          </a:solidFill>
                          <a:latin typeface="Times New Roman" panose="02020603050405020304" pitchFamily="18" charset="0"/>
                          <a:cs typeface="Times New Roman" panose="02020603050405020304" pitchFamily="18" charset="0"/>
                        </a:rPr>
                        <a:t>risk</a:t>
                      </a:r>
                      <a:r>
                        <a:rPr lang="de-CH" sz="1400" i="1"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smtClean="0">
                          <a:solidFill>
                            <a:schemeClr val="tx2"/>
                          </a:solidFill>
                          <a:latin typeface="Times New Roman" panose="02020603050405020304" pitchFamily="18" charset="0"/>
                          <a:cs typeface="Times New Roman" panose="02020603050405020304" pitchFamily="18" charset="0"/>
                        </a:rPr>
                        <a:t>asset </a:t>
                      </a:r>
                      <a:r>
                        <a:rPr lang="de-CH" sz="1400" baseline="0" dirty="0" err="1" smtClean="0">
                          <a:solidFill>
                            <a:schemeClr val="tx2"/>
                          </a:solidFill>
                          <a:latin typeface="Times New Roman" panose="02020603050405020304" pitchFamily="18" charset="0"/>
                          <a:cs typeface="Times New Roman" panose="02020603050405020304" pitchFamily="18" charset="0"/>
                        </a:rPr>
                        <a:t>classes</a:t>
                      </a:r>
                      <a:r>
                        <a:rPr lang="de-CH" sz="1400" baseline="0" dirty="0" smtClean="0">
                          <a:solidFill>
                            <a:schemeClr val="tx2"/>
                          </a:solidFill>
                          <a:latin typeface="Times New Roman" panose="02020603050405020304" pitchFamily="18" charset="0"/>
                          <a:cs typeface="Times New Roman" panose="02020603050405020304" pitchFamily="18" charset="0"/>
                        </a:rPr>
                        <a:t>, with </a:t>
                      </a:r>
                      <a:r>
                        <a:rPr lang="de-CH" sz="1400" baseline="0" dirty="0" err="1" smtClean="0">
                          <a:solidFill>
                            <a:schemeClr val="tx2"/>
                          </a:solidFill>
                          <a:latin typeface="Times New Roman" panose="02020603050405020304" pitchFamily="18" charset="0"/>
                          <a:cs typeface="Times New Roman" panose="02020603050405020304" pitchFamily="18" charset="0"/>
                        </a:rPr>
                        <a:t>few</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places</a:t>
                      </a:r>
                      <a:r>
                        <a:rPr lang="de-CH" sz="1400" baseline="0" dirty="0" smtClean="0">
                          <a:solidFill>
                            <a:schemeClr val="tx2"/>
                          </a:solidFill>
                          <a:latin typeface="Times New Roman" panose="02020603050405020304" pitchFamily="18" charset="0"/>
                          <a:cs typeface="Times New Roman" panose="02020603050405020304" pitchFamily="18" charset="0"/>
                        </a:rPr>
                        <a:t> to </a:t>
                      </a:r>
                      <a:r>
                        <a:rPr lang="de-CH" sz="1400" baseline="0" dirty="0" err="1" smtClean="0">
                          <a:solidFill>
                            <a:schemeClr val="tx2"/>
                          </a:solidFill>
                          <a:latin typeface="Times New Roman" panose="02020603050405020304" pitchFamily="18" charset="0"/>
                          <a:cs typeface="Times New Roman" panose="02020603050405020304" pitchFamily="18" charset="0"/>
                        </a:rPr>
                        <a:t>hide</a:t>
                      </a:r>
                      <a:endParaRPr lang="de-CH" sz="1400" baseline="0" dirty="0" smtClean="0">
                        <a:solidFill>
                          <a:schemeClr val="tx2"/>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CH" sz="1400" dirty="0" smtClean="0">
                          <a:solidFill>
                            <a:schemeClr val="tx2"/>
                          </a:solidFill>
                          <a:latin typeface="Times New Roman" panose="02020603050405020304" pitchFamily="18" charset="0"/>
                          <a:cs typeface="Times New Roman" panose="02020603050405020304" pitchFamily="18" charset="0"/>
                        </a:rPr>
                        <a:t>World equities +1%, USA +3%, Euroland </a:t>
                      </a:r>
                      <a:r>
                        <a:rPr lang="de-CH" sz="1400" dirty="0" smtClean="0">
                          <a:solidFill>
                            <a:srgbClr val="FF0000"/>
                          </a:solidFill>
                          <a:latin typeface="Times New Roman" panose="02020603050405020304" pitchFamily="18" charset="0"/>
                          <a:cs typeface="Times New Roman" panose="02020603050405020304" pitchFamily="18" charset="0"/>
                        </a:rPr>
                        <a:t>-1%</a:t>
                      </a:r>
                      <a:r>
                        <a:rPr lang="de-CH" sz="1400" dirty="0" smtClean="0">
                          <a:solidFill>
                            <a:schemeClr val="tx2"/>
                          </a:solidFill>
                          <a:latin typeface="Times New Roman" panose="02020603050405020304" pitchFamily="18" charset="0"/>
                          <a:cs typeface="Times New Roman" panose="02020603050405020304" pitchFamily="18" charset="0"/>
                        </a:rPr>
                        <a:t>, SE Asia</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smtClean="0">
                          <a:solidFill>
                            <a:srgbClr val="FF0000"/>
                          </a:solidFill>
                          <a:latin typeface="Times New Roman" panose="02020603050405020304" pitchFamily="18" charset="0"/>
                          <a:cs typeface="Times New Roman" panose="02020603050405020304" pitchFamily="18" charset="0"/>
                        </a:rPr>
                        <a:t>-16%</a:t>
                      </a:r>
                      <a:endParaRPr lang="de-CH" sz="1400" dirty="0" smtClean="0">
                        <a:solidFill>
                          <a:srgbClr val="FF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CH" sz="1400" dirty="0" err="1" smtClean="0">
                          <a:solidFill>
                            <a:schemeClr val="tx2"/>
                          </a:solidFill>
                          <a:latin typeface="Times New Roman" panose="02020603050405020304" pitchFamily="18" charset="0"/>
                          <a:cs typeface="Times New Roman" panose="02020603050405020304" pitchFamily="18" charset="0"/>
                        </a:rPr>
                        <a:t>Within</a:t>
                      </a:r>
                      <a:r>
                        <a:rPr lang="de-CH" sz="1400" dirty="0" smtClean="0">
                          <a:solidFill>
                            <a:schemeClr val="tx2"/>
                          </a:solidFill>
                          <a:latin typeface="Times New Roman" panose="02020603050405020304" pitchFamily="18" charset="0"/>
                          <a:cs typeface="Times New Roman" panose="02020603050405020304" pitchFamily="18" charset="0"/>
                        </a:rPr>
                        <a:t> Euroland, </a:t>
                      </a:r>
                      <a:r>
                        <a:rPr lang="de-CH" sz="1400" dirty="0" err="1" smtClean="0">
                          <a:solidFill>
                            <a:schemeClr val="tx2"/>
                          </a:solidFill>
                          <a:latin typeface="Times New Roman" panose="02020603050405020304" pitchFamily="18" charset="0"/>
                          <a:cs typeface="Times New Roman" panose="02020603050405020304" pitchFamily="18" charset="0"/>
                        </a:rPr>
                        <a:t>Italy</a:t>
                      </a:r>
                      <a:r>
                        <a:rPr lang="de-CH" sz="1400" dirty="0" smtClean="0">
                          <a:solidFill>
                            <a:schemeClr val="tx2"/>
                          </a:solidFill>
                          <a:latin typeface="Times New Roman" panose="02020603050405020304" pitchFamily="18" charset="0"/>
                          <a:cs typeface="Times New Roman" panose="02020603050405020304" pitchFamily="18" charset="0"/>
                        </a:rPr>
                        <a:t> the </a:t>
                      </a:r>
                      <a:r>
                        <a:rPr lang="de-CH" sz="1400" dirty="0" err="1" smtClean="0">
                          <a:solidFill>
                            <a:schemeClr val="tx2"/>
                          </a:solidFill>
                          <a:latin typeface="Times New Roman" panose="02020603050405020304" pitchFamily="18" charset="0"/>
                          <a:cs typeface="Times New Roman" panose="02020603050405020304" pitchFamily="18" charset="0"/>
                        </a:rPr>
                        <a:t>best</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performer</a:t>
                      </a:r>
                      <a:r>
                        <a:rPr lang="de-CH" sz="1400" dirty="0" smtClean="0">
                          <a:solidFill>
                            <a:schemeClr val="tx2"/>
                          </a:solidFill>
                          <a:latin typeface="Times New Roman" panose="02020603050405020304" pitchFamily="18" charset="0"/>
                          <a:cs typeface="Times New Roman" panose="02020603050405020304" pitchFamily="18" charset="0"/>
                        </a:rPr>
                        <a:t> (+6%) and Germany and Switzerland «</a:t>
                      </a:r>
                      <a:r>
                        <a:rPr lang="de-CH" sz="1400" dirty="0" err="1" smtClean="0">
                          <a:solidFill>
                            <a:schemeClr val="tx2"/>
                          </a:solidFill>
                          <a:latin typeface="Times New Roman" panose="02020603050405020304" pitchFamily="18" charset="0"/>
                          <a:cs typeface="Times New Roman" panose="02020603050405020304" pitchFamily="18" charset="0"/>
                        </a:rPr>
                        <a:t>only</a:t>
                      </a:r>
                      <a:r>
                        <a:rPr lang="de-CH" sz="1400" dirty="0" smtClean="0">
                          <a:solidFill>
                            <a:schemeClr val="tx2"/>
                          </a:solidFill>
                          <a:latin typeface="Times New Roman" panose="02020603050405020304" pitchFamily="18" charset="0"/>
                          <a:cs typeface="Times New Roman" panose="02020603050405020304" pitchFamily="18" charset="0"/>
                        </a:rPr>
                        <a:t>» +3%</a:t>
                      </a:r>
                      <a:endParaRPr lang="de-CH" sz="1400" dirty="0" smtClean="0">
                        <a:solidFill>
                          <a:srgbClr val="FF0000"/>
                        </a:solidFill>
                        <a:latin typeface="Times New Roman" panose="02020603050405020304" pitchFamily="18" charset="0"/>
                        <a:cs typeface="Times New Roman" panose="02020603050405020304" pitchFamily="18"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CH" sz="1400" baseline="0" dirty="0" smtClean="0">
                          <a:solidFill>
                            <a:schemeClr val="tx2"/>
                          </a:solidFill>
                          <a:latin typeface="Times New Roman" panose="02020603050405020304" pitchFamily="18" charset="0"/>
                          <a:cs typeface="Times New Roman" panose="02020603050405020304" pitchFamily="18" charset="0"/>
                        </a:rPr>
                        <a:t>UK equities </a:t>
                      </a:r>
                      <a:r>
                        <a:rPr lang="de-CH" sz="1400" baseline="0" dirty="0" smtClean="0">
                          <a:solidFill>
                            <a:srgbClr val="FF0000"/>
                          </a:solidFill>
                          <a:latin typeface="Times New Roman" panose="02020603050405020304" pitchFamily="18" charset="0"/>
                          <a:cs typeface="Times New Roman" panose="02020603050405020304" pitchFamily="18" charset="0"/>
                        </a:rPr>
                        <a:t>-5%</a:t>
                      </a:r>
                      <a:r>
                        <a:rPr lang="de-CH" sz="1400" baseline="0" dirty="0" smtClean="0">
                          <a:solidFill>
                            <a:schemeClr val="tx2"/>
                          </a:solidFill>
                          <a:latin typeface="Times New Roman" panose="02020603050405020304" pitchFamily="18" charset="0"/>
                          <a:cs typeface="Times New Roman" panose="02020603050405020304" pitchFamily="18" charset="0"/>
                        </a:rPr>
                        <a:t> but UK AIM +7%</a:t>
                      </a:r>
                    </a:p>
                    <a:p>
                      <a:pPr marL="285750" indent="-285750">
                        <a:buFont typeface="Arial" panose="020B0604020202020204" pitchFamily="34" charset="0"/>
                        <a:buChar char="•"/>
                      </a:pPr>
                      <a:r>
                        <a:rPr lang="de-CH" sz="1400" dirty="0" smtClean="0">
                          <a:solidFill>
                            <a:schemeClr val="tx2"/>
                          </a:solidFill>
                          <a:latin typeface="Times New Roman" panose="02020603050405020304" pitchFamily="18" charset="0"/>
                          <a:cs typeface="Times New Roman" panose="02020603050405020304" pitchFamily="18" charset="0"/>
                        </a:rPr>
                        <a:t>Japan (+13%) the </a:t>
                      </a:r>
                      <a:r>
                        <a:rPr lang="de-CH" sz="1400" dirty="0" err="1" smtClean="0">
                          <a:solidFill>
                            <a:schemeClr val="tx2"/>
                          </a:solidFill>
                          <a:latin typeface="Times New Roman" panose="02020603050405020304" pitchFamily="18" charset="0"/>
                          <a:cs typeface="Times New Roman" panose="02020603050405020304" pitchFamily="18" charset="0"/>
                        </a:rPr>
                        <a:t>best</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err="1" smtClean="0">
                          <a:solidFill>
                            <a:schemeClr val="tx2"/>
                          </a:solidFill>
                          <a:latin typeface="Times New Roman" panose="02020603050405020304" pitchFamily="18" charset="0"/>
                          <a:cs typeface="Times New Roman" panose="02020603050405020304" pitchFamily="18" charset="0"/>
                        </a:rPr>
                        <a:t>major</a:t>
                      </a:r>
                      <a:r>
                        <a:rPr lang="de-CH" sz="1400" dirty="0" smtClean="0">
                          <a:solidFill>
                            <a:schemeClr val="tx2"/>
                          </a:solidFill>
                          <a:latin typeface="Times New Roman" panose="02020603050405020304" pitchFamily="18" charset="0"/>
                          <a:cs typeface="Times New Roman" panose="02020603050405020304" pitchFamily="18" charset="0"/>
                        </a:rPr>
                        <a:t> market </a:t>
                      </a:r>
                      <a:r>
                        <a:rPr lang="de-CH" sz="1400" dirty="0" err="1" smtClean="0">
                          <a:solidFill>
                            <a:schemeClr val="tx2"/>
                          </a:solidFill>
                          <a:latin typeface="Times New Roman" panose="02020603050405020304" pitchFamily="18" charset="0"/>
                          <a:cs typeface="Times New Roman" panose="02020603050405020304" pitchFamily="18" charset="0"/>
                        </a:rPr>
                        <a:t>as</a:t>
                      </a:r>
                      <a:r>
                        <a:rPr lang="de-CH" sz="1400" dirty="0" smtClean="0">
                          <a:solidFill>
                            <a:schemeClr val="tx2"/>
                          </a:solidFill>
                          <a:latin typeface="Times New Roman" panose="02020603050405020304" pitchFamily="18" charset="0"/>
                          <a:cs typeface="Times New Roman" panose="02020603050405020304" pitchFamily="18" charset="0"/>
                        </a:rPr>
                        <a:t> the JPY </a:t>
                      </a:r>
                      <a:r>
                        <a:rPr lang="de-CH" sz="1400" dirty="0" err="1" smtClean="0">
                          <a:solidFill>
                            <a:schemeClr val="tx2"/>
                          </a:solidFill>
                          <a:latin typeface="Times New Roman" panose="02020603050405020304" pitchFamily="18" charset="0"/>
                          <a:cs typeface="Times New Roman" panose="02020603050405020304" pitchFamily="18" charset="0"/>
                        </a:rPr>
                        <a:t>weakened</a:t>
                      </a:r>
                      <a:r>
                        <a:rPr lang="de-CH" sz="1400" baseline="0" dirty="0" smtClean="0">
                          <a:solidFill>
                            <a:schemeClr val="tx2"/>
                          </a:solidFill>
                          <a:latin typeface="Times New Roman" panose="02020603050405020304" pitchFamily="18" charset="0"/>
                          <a:cs typeface="Times New Roman" panose="02020603050405020304" pitchFamily="18" charset="0"/>
                        </a:rPr>
                        <a:t>…</a:t>
                      </a:r>
                      <a:endParaRPr lang="de-CH" sz="1400" dirty="0" smtClean="0">
                        <a:solidFill>
                          <a:schemeClr val="tx2"/>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CH" sz="1400" dirty="0" smtClean="0">
                          <a:solidFill>
                            <a:schemeClr val="tx2"/>
                          </a:solidFill>
                          <a:latin typeface="Times New Roman" panose="02020603050405020304" pitchFamily="18" charset="0"/>
                          <a:cs typeface="Times New Roman" panose="02020603050405020304" pitchFamily="18" charset="0"/>
                        </a:rPr>
                        <a:t>…But China </a:t>
                      </a:r>
                      <a:r>
                        <a:rPr lang="de-CH" sz="1400" dirty="0" smtClean="0">
                          <a:solidFill>
                            <a:srgbClr val="FF0000"/>
                          </a:solidFill>
                          <a:latin typeface="Times New Roman" panose="02020603050405020304" pitchFamily="18" charset="0"/>
                          <a:cs typeface="Times New Roman" panose="02020603050405020304" pitchFamily="18" charset="0"/>
                        </a:rPr>
                        <a:t>-6% </a:t>
                      </a:r>
                      <a:r>
                        <a:rPr lang="de-CH" sz="1400" dirty="0" smtClean="0">
                          <a:solidFill>
                            <a:schemeClr val="tx2"/>
                          </a:solidFill>
                          <a:latin typeface="Times New Roman" panose="02020603050405020304" pitchFamily="18" charset="0"/>
                          <a:cs typeface="Times New Roman" panose="02020603050405020304" pitchFamily="18" charset="0"/>
                        </a:rPr>
                        <a:t>and HK </a:t>
                      </a:r>
                      <a:r>
                        <a:rPr lang="de-CH" sz="1400" dirty="0" smtClean="0">
                          <a:solidFill>
                            <a:srgbClr val="FF0000"/>
                          </a:solidFill>
                          <a:latin typeface="Times New Roman" panose="02020603050405020304" pitchFamily="18" charset="0"/>
                          <a:cs typeface="Times New Roman" panose="02020603050405020304" pitchFamily="18" charset="0"/>
                        </a:rPr>
                        <a:t>-2%</a:t>
                      </a:r>
                    </a:p>
                    <a:p>
                      <a:pPr marL="285750" indent="-285750">
                        <a:buFont typeface="Arial" panose="020B0604020202020204" pitchFamily="34" charset="0"/>
                        <a:buChar char="•"/>
                      </a:pPr>
                      <a:r>
                        <a:rPr lang="de-CH" sz="1400" baseline="0" dirty="0" err="1" smtClean="0">
                          <a:solidFill>
                            <a:schemeClr val="tx2"/>
                          </a:solidFill>
                          <a:latin typeface="Times New Roman" panose="02020603050405020304" pitchFamily="18" charset="0"/>
                          <a:cs typeface="Times New Roman" panose="02020603050405020304" pitchFamily="18" charset="0"/>
                        </a:rPr>
                        <a:t>Yet</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again</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emerging</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mkts</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weak</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smtClean="0">
                          <a:solidFill>
                            <a:srgbClr val="FF0000"/>
                          </a:solidFill>
                          <a:latin typeface="Times New Roman" panose="02020603050405020304" pitchFamily="18" charset="0"/>
                          <a:cs typeface="Times New Roman" panose="02020603050405020304" pitchFamily="18" charset="0"/>
                        </a:rPr>
                        <a:t>-10%</a:t>
                      </a:r>
                    </a:p>
                    <a:p>
                      <a:pPr marL="285750" indent="-285750">
                        <a:buFont typeface="Arial" panose="020B0604020202020204" pitchFamily="34" charset="0"/>
                        <a:buChar char="•"/>
                      </a:pPr>
                      <a:r>
                        <a:rPr lang="de-CH" sz="1400" baseline="0" dirty="0" err="1" smtClean="0">
                          <a:solidFill>
                            <a:schemeClr val="tx2"/>
                          </a:solidFill>
                          <a:latin typeface="Times New Roman" panose="02020603050405020304" pitchFamily="18" charset="0"/>
                          <a:cs typeface="Times New Roman" panose="02020603050405020304" pitchFamily="18" charset="0"/>
                        </a:rPr>
                        <a:t>Commodity</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producers</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weak</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Australia</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smtClean="0">
                          <a:solidFill>
                            <a:srgbClr val="FF0000"/>
                          </a:solidFill>
                          <a:latin typeface="Times New Roman" panose="02020603050405020304" pitchFamily="18" charset="0"/>
                          <a:cs typeface="Times New Roman" panose="02020603050405020304" pitchFamily="18" charset="0"/>
                        </a:rPr>
                        <a:t>-8%, </a:t>
                      </a:r>
                      <a:r>
                        <a:rPr lang="de-CH" sz="1400" baseline="0" dirty="0" smtClean="0">
                          <a:solidFill>
                            <a:schemeClr val="tx2"/>
                          </a:solidFill>
                          <a:latin typeface="Times New Roman" panose="02020603050405020304" pitchFamily="18" charset="0"/>
                          <a:cs typeface="Times New Roman" panose="02020603050405020304" pitchFamily="18" charset="0"/>
                        </a:rPr>
                        <a:t>Canada </a:t>
                      </a:r>
                      <a:r>
                        <a:rPr lang="de-CH" sz="1400" baseline="0" dirty="0" smtClean="0">
                          <a:solidFill>
                            <a:srgbClr val="FF0000"/>
                          </a:solidFill>
                          <a:latin typeface="Times New Roman" panose="02020603050405020304" pitchFamily="18" charset="0"/>
                          <a:cs typeface="Times New Roman" panose="02020603050405020304" pitchFamily="18" charset="0"/>
                        </a:rPr>
                        <a:t>-21%</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as</a:t>
                      </a:r>
                      <a:r>
                        <a:rPr lang="de-CH" sz="1400" baseline="0" dirty="0" smtClean="0">
                          <a:solidFill>
                            <a:schemeClr val="tx2"/>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de-CH" sz="1400" baseline="0" dirty="0" smtClean="0">
                          <a:solidFill>
                            <a:schemeClr val="tx2"/>
                          </a:solidFill>
                          <a:latin typeface="Times New Roman" panose="02020603050405020304" pitchFamily="18" charset="0"/>
                          <a:cs typeface="Times New Roman" panose="02020603050405020304" pitchFamily="18" charset="0"/>
                        </a:rPr>
                        <a:t>…</a:t>
                      </a:r>
                      <a:r>
                        <a:rPr lang="de-CH" sz="1400" baseline="0" dirty="0" err="1" smtClean="0">
                          <a:solidFill>
                            <a:schemeClr val="tx2"/>
                          </a:solidFill>
                          <a:latin typeface="Times New Roman" panose="02020603050405020304" pitchFamily="18" charset="0"/>
                          <a:cs typeface="Times New Roman" panose="02020603050405020304" pitchFamily="18" charset="0"/>
                        </a:rPr>
                        <a:t>Oil</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smtClean="0">
                          <a:solidFill>
                            <a:srgbClr val="FF0000"/>
                          </a:solidFill>
                          <a:latin typeface="Times New Roman" panose="02020603050405020304" pitchFamily="18" charset="0"/>
                          <a:cs typeface="Times New Roman" panose="02020603050405020304" pitchFamily="18" charset="0"/>
                        </a:rPr>
                        <a:t>-35%</a:t>
                      </a:r>
                      <a:r>
                        <a:rPr lang="de-CH" sz="1400" baseline="0" dirty="0" smtClean="0">
                          <a:solidFill>
                            <a:schemeClr val="tx2"/>
                          </a:solidFill>
                          <a:latin typeface="Times New Roman" panose="02020603050405020304" pitchFamily="18" charset="0"/>
                          <a:cs typeface="Times New Roman" panose="02020603050405020304" pitchFamily="18" charset="0"/>
                        </a:rPr>
                        <a:t> after 2014’s </a:t>
                      </a:r>
                      <a:r>
                        <a:rPr lang="de-CH" sz="1400" baseline="0" dirty="0" smtClean="0">
                          <a:solidFill>
                            <a:srgbClr val="FF0000"/>
                          </a:solidFill>
                          <a:latin typeface="Times New Roman" panose="02020603050405020304" pitchFamily="18" charset="0"/>
                          <a:cs typeface="Times New Roman" panose="02020603050405020304" pitchFamily="18" charset="0"/>
                        </a:rPr>
                        <a:t>-50%</a:t>
                      </a:r>
                      <a:r>
                        <a:rPr lang="de-CH" sz="1400" baseline="0" dirty="0" smtClean="0">
                          <a:solidFill>
                            <a:schemeClr val="tx2"/>
                          </a:solidFill>
                          <a:latin typeface="Times New Roman" panose="02020603050405020304" pitchFamily="18" charset="0"/>
                          <a:cs typeface="Times New Roman" panose="02020603050405020304" pitchFamily="18" charset="0"/>
                        </a:rPr>
                        <a:t> fall</a:t>
                      </a:r>
                    </a:p>
                    <a:p>
                      <a:pPr marL="285750" indent="-285750">
                        <a:buFont typeface="Arial" panose="020B0604020202020204" pitchFamily="34" charset="0"/>
                        <a:buChar char="•"/>
                      </a:pPr>
                      <a:r>
                        <a:rPr lang="de-CH" sz="1400" dirty="0" smtClean="0">
                          <a:solidFill>
                            <a:schemeClr val="tx2"/>
                          </a:solidFill>
                          <a:latin typeface="Times New Roman" panose="02020603050405020304" pitchFamily="18" charset="0"/>
                          <a:cs typeface="Times New Roman" panose="02020603050405020304" pitchFamily="18" charset="0"/>
                        </a:rPr>
                        <a:t>Bonds</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weak</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despite</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risk</a:t>
                      </a:r>
                      <a:r>
                        <a:rPr lang="de-CH" sz="1400" baseline="0" dirty="0" smtClean="0">
                          <a:solidFill>
                            <a:schemeClr val="tx2"/>
                          </a:solidFill>
                          <a:latin typeface="Times New Roman" panose="02020603050405020304" pitchFamily="18" charset="0"/>
                          <a:cs typeface="Times New Roman" panose="02020603050405020304" pitchFamily="18" charset="0"/>
                        </a:rPr>
                        <a:t> off» theme  (Eurozone </a:t>
                      </a:r>
                      <a:r>
                        <a:rPr lang="de-CH" sz="1400" baseline="0" dirty="0" err="1" smtClean="0">
                          <a:solidFill>
                            <a:schemeClr val="tx2"/>
                          </a:solidFill>
                          <a:latin typeface="Times New Roman" panose="02020603050405020304" pitchFamily="18" charset="0"/>
                          <a:cs typeface="Times New Roman" panose="02020603050405020304" pitchFamily="18" charset="0"/>
                        </a:rPr>
                        <a:t>bonds</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smtClean="0">
                          <a:solidFill>
                            <a:srgbClr val="FF0000"/>
                          </a:solidFill>
                          <a:latin typeface="Times New Roman" panose="02020603050405020304" pitchFamily="18" charset="0"/>
                          <a:cs typeface="Times New Roman" panose="02020603050405020304" pitchFamily="18" charset="0"/>
                        </a:rPr>
                        <a:t>-3%</a:t>
                      </a:r>
                      <a:r>
                        <a:rPr lang="de-CH" sz="1400" baseline="0" dirty="0" smtClean="0">
                          <a:solidFill>
                            <a:schemeClr val="tx2"/>
                          </a:solidFill>
                          <a:latin typeface="Times New Roman" panose="02020603050405020304" pitchFamily="18" charset="0"/>
                          <a:cs typeface="Times New Roman" panose="02020603050405020304" pitchFamily="18" charset="0"/>
                        </a:rPr>
                        <a:t>, UK </a:t>
                      </a:r>
                      <a:r>
                        <a:rPr lang="de-CH" sz="1400" baseline="0" dirty="0" err="1" smtClean="0">
                          <a:solidFill>
                            <a:schemeClr val="tx2"/>
                          </a:solidFill>
                          <a:latin typeface="Times New Roman" panose="02020603050405020304" pitchFamily="18" charset="0"/>
                          <a:cs typeface="Times New Roman" panose="02020603050405020304" pitchFamily="18" charset="0"/>
                        </a:rPr>
                        <a:t>government</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bonds</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smtClean="0">
                          <a:solidFill>
                            <a:srgbClr val="FF0000"/>
                          </a:solidFill>
                          <a:latin typeface="Times New Roman" panose="02020603050405020304" pitchFamily="18" charset="0"/>
                          <a:cs typeface="Times New Roman" panose="02020603050405020304" pitchFamily="18" charset="0"/>
                        </a:rPr>
                        <a:t>-3%</a:t>
                      </a:r>
                      <a:r>
                        <a:rPr lang="de-CH" sz="1400" baseline="0" dirty="0" smtClean="0">
                          <a:solidFill>
                            <a:schemeClr val="tx2"/>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de-CH" sz="1400" dirty="0" smtClean="0">
                          <a:solidFill>
                            <a:schemeClr val="tx2"/>
                          </a:solidFill>
                          <a:latin typeface="Times New Roman" panose="02020603050405020304" pitchFamily="18" charset="0"/>
                          <a:cs typeface="Times New Roman" panose="02020603050405020304" pitchFamily="18" charset="0"/>
                        </a:rPr>
                        <a:t>Technology, </a:t>
                      </a:r>
                      <a:r>
                        <a:rPr lang="de-CH" sz="1400" dirty="0" err="1" smtClean="0">
                          <a:solidFill>
                            <a:schemeClr val="tx2"/>
                          </a:solidFill>
                          <a:latin typeface="Times New Roman" panose="02020603050405020304" pitchFamily="18" charset="0"/>
                          <a:cs typeface="Times New Roman" panose="02020603050405020304" pitchFamily="18" charset="0"/>
                        </a:rPr>
                        <a:t>healthcare</a:t>
                      </a:r>
                      <a:r>
                        <a:rPr lang="de-CH" sz="1400" dirty="0" smtClean="0">
                          <a:solidFill>
                            <a:schemeClr val="tx2"/>
                          </a:solidFill>
                          <a:latin typeface="Times New Roman" panose="02020603050405020304" pitchFamily="18" charset="0"/>
                          <a:cs typeface="Times New Roman" panose="02020603050405020304" pitchFamily="18" charset="0"/>
                        </a:rPr>
                        <a:t> and </a:t>
                      </a:r>
                      <a:r>
                        <a:rPr lang="de-CH" sz="1400" dirty="0" err="1" smtClean="0">
                          <a:solidFill>
                            <a:schemeClr val="tx2"/>
                          </a:solidFill>
                          <a:latin typeface="Times New Roman" panose="02020603050405020304" pitchFamily="18" charset="0"/>
                          <a:cs typeface="Times New Roman" panose="02020603050405020304" pitchFamily="18" charset="0"/>
                        </a:rPr>
                        <a:t>consumer</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err="1" smtClean="0">
                          <a:solidFill>
                            <a:schemeClr val="tx2"/>
                          </a:solidFill>
                          <a:latin typeface="Times New Roman" panose="02020603050405020304" pitchFamily="18" charset="0"/>
                          <a:cs typeface="Times New Roman" panose="02020603050405020304" pitchFamily="18" charset="0"/>
                        </a:rPr>
                        <a:t>goods</a:t>
                      </a:r>
                      <a:r>
                        <a:rPr lang="de-CH" sz="1400" dirty="0" smtClean="0">
                          <a:solidFill>
                            <a:schemeClr val="tx2"/>
                          </a:solidFill>
                          <a:latin typeface="Times New Roman" panose="02020603050405020304" pitchFamily="18" charset="0"/>
                          <a:cs typeface="Times New Roman" panose="02020603050405020304" pitchFamily="18" charset="0"/>
                        </a:rPr>
                        <a:t> did </a:t>
                      </a:r>
                      <a:r>
                        <a:rPr lang="de-CH" sz="1400" dirty="0" err="1" smtClean="0">
                          <a:solidFill>
                            <a:schemeClr val="tx2"/>
                          </a:solidFill>
                          <a:latin typeface="Times New Roman" panose="02020603050405020304" pitchFamily="18" charset="0"/>
                          <a:cs typeface="Times New Roman" panose="02020603050405020304" pitchFamily="18" charset="0"/>
                        </a:rPr>
                        <a:t>best</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err="1" smtClean="0">
                          <a:solidFill>
                            <a:schemeClr val="tx2"/>
                          </a:solidFill>
                          <a:latin typeface="Times New Roman" panose="02020603050405020304" pitchFamily="18" charset="0"/>
                          <a:cs typeface="Times New Roman" panose="02020603050405020304" pitchFamily="18" charset="0"/>
                        </a:rPr>
                        <a:t>amongst</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err="1" smtClean="0">
                          <a:solidFill>
                            <a:schemeClr val="tx2"/>
                          </a:solidFill>
                          <a:latin typeface="Times New Roman" panose="02020603050405020304" pitchFamily="18" charset="0"/>
                          <a:cs typeface="Times New Roman" panose="02020603050405020304" pitchFamily="18" charset="0"/>
                        </a:rPr>
                        <a:t>sectors</a:t>
                      </a:r>
                      <a:endParaRPr lang="de-CH" sz="1400" dirty="0" smtClean="0">
                        <a:solidFill>
                          <a:schemeClr val="tx2"/>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CH" sz="1400" dirty="0" err="1" smtClean="0">
                          <a:solidFill>
                            <a:schemeClr val="tx2"/>
                          </a:solidFill>
                          <a:latin typeface="Times New Roman" panose="02020603050405020304" pitchFamily="18" charset="0"/>
                          <a:cs typeface="Times New Roman" panose="02020603050405020304" pitchFamily="18" charset="0"/>
                        </a:rPr>
                        <a:t>Greece</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smtClean="0">
                          <a:solidFill>
                            <a:srgbClr val="FF0000"/>
                          </a:solidFill>
                          <a:latin typeface="Times New Roman" panose="02020603050405020304" pitchFamily="18" charset="0"/>
                          <a:cs typeface="Times New Roman" panose="02020603050405020304" pitchFamily="18" charset="0"/>
                        </a:rPr>
                        <a:t>-27%</a:t>
                      </a:r>
                      <a:r>
                        <a:rPr lang="de-CH" sz="1400" dirty="0" smtClean="0">
                          <a:solidFill>
                            <a:schemeClr val="tx2"/>
                          </a:solidFill>
                          <a:latin typeface="Times New Roman" panose="02020603050405020304" pitchFamily="18" charset="0"/>
                          <a:cs typeface="Times New Roman" panose="02020603050405020304" pitchFamily="18" charset="0"/>
                        </a:rPr>
                        <a:t> and </a:t>
                      </a:r>
                      <a:r>
                        <a:rPr lang="de-CH" sz="1400" dirty="0" err="1" smtClean="0">
                          <a:solidFill>
                            <a:schemeClr val="tx2"/>
                          </a:solidFill>
                          <a:latin typeface="Times New Roman" panose="02020603050405020304" pitchFamily="18" charset="0"/>
                          <a:cs typeface="Times New Roman" panose="02020603050405020304" pitchFamily="18" charset="0"/>
                        </a:rPr>
                        <a:t>Brazil</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smtClean="0">
                          <a:solidFill>
                            <a:srgbClr val="FF0000"/>
                          </a:solidFill>
                          <a:latin typeface="Times New Roman" panose="02020603050405020304" pitchFamily="18" charset="0"/>
                          <a:cs typeface="Times New Roman" panose="02020603050405020304" pitchFamily="18" charset="0"/>
                        </a:rPr>
                        <a:t>-39%</a:t>
                      </a:r>
                      <a:r>
                        <a:rPr lang="de-CH" sz="1400" dirty="0" smtClean="0">
                          <a:solidFill>
                            <a:schemeClr val="tx2"/>
                          </a:solidFill>
                          <a:latin typeface="Times New Roman" panose="02020603050405020304" pitchFamily="18" charset="0"/>
                          <a:cs typeface="Times New Roman" panose="02020603050405020304" pitchFamily="18" charset="0"/>
                        </a:rPr>
                        <a:t> the </a:t>
                      </a:r>
                      <a:r>
                        <a:rPr lang="de-CH" sz="1400" dirty="0" err="1" smtClean="0">
                          <a:solidFill>
                            <a:schemeClr val="tx2"/>
                          </a:solidFill>
                          <a:latin typeface="Times New Roman" panose="02020603050405020304" pitchFamily="18" charset="0"/>
                          <a:cs typeface="Times New Roman" panose="02020603050405020304" pitchFamily="18" charset="0"/>
                        </a:rPr>
                        <a:t>worst</a:t>
                      </a:r>
                      <a:r>
                        <a:rPr lang="de-CH" sz="1400" dirty="0" smtClean="0">
                          <a:solidFill>
                            <a:schemeClr val="tx2"/>
                          </a:solidFill>
                          <a:latin typeface="Times New Roman" panose="02020603050405020304" pitchFamily="18" charset="0"/>
                          <a:cs typeface="Times New Roman" panose="02020603050405020304" pitchFamily="18" charset="0"/>
                        </a:rPr>
                        <a:t> equity </a:t>
                      </a:r>
                      <a:r>
                        <a:rPr lang="de-CH" sz="1400" dirty="0" err="1" smtClean="0">
                          <a:solidFill>
                            <a:schemeClr val="tx2"/>
                          </a:solidFill>
                          <a:latin typeface="Times New Roman" panose="02020603050405020304" pitchFamily="18" charset="0"/>
                          <a:cs typeface="Times New Roman" panose="02020603050405020304" pitchFamily="18" charset="0"/>
                        </a:rPr>
                        <a:t>markets</a:t>
                      </a:r>
                      <a:endParaRPr lang="de-CH" sz="1400" dirty="0" smtClean="0">
                        <a:solidFill>
                          <a:schemeClr val="tx2"/>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CH" sz="1400" dirty="0" smtClean="0">
                          <a:solidFill>
                            <a:schemeClr val="tx2"/>
                          </a:solidFill>
                          <a:latin typeface="Times New Roman" panose="02020603050405020304" pitchFamily="18" charset="0"/>
                          <a:cs typeface="Times New Roman" panose="02020603050405020304" pitchFamily="18" charset="0"/>
                        </a:rPr>
                        <a:t>Rice +6% but </a:t>
                      </a:r>
                      <a:r>
                        <a:rPr lang="de-CH" sz="1400" dirty="0" err="1" smtClean="0">
                          <a:solidFill>
                            <a:schemeClr val="tx2"/>
                          </a:solidFill>
                          <a:latin typeface="Times New Roman" panose="02020603050405020304" pitchFamily="18" charset="0"/>
                          <a:cs typeface="Times New Roman" panose="02020603050405020304" pitchFamily="18" charset="0"/>
                        </a:rPr>
                        <a:t>commodities</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err="1" smtClean="0">
                          <a:solidFill>
                            <a:schemeClr val="tx2"/>
                          </a:solidFill>
                          <a:latin typeface="Times New Roman" panose="02020603050405020304" pitchFamily="18" charset="0"/>
                          <a:cs typeface="Times New Roman" panose="02020603050405020304" pitchFamily="18" charset="0"/>
                        </a:rPr>
                        <a:t>were</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err="1" smtClean="0">
                          <a:solidFill>
                            <a:schemeClr val="tx2"/>
                          </a:solidFill>
                          <a:latin typeface="Times New Roman" panose="02020603050405020304" pitchFamily="18" charset="0"/>
                          <a:cs typeface="Times New Roman" panose="02020603050405020304" pitchFamily="18" charset="0"/>
                        </a:rPr>
                        <a:t>generally</a:t>
                      </a:r>
                      <a:r>
                        <a:rPr lang="de-CH" sz="1400" dirty="0" smtClean="0">
                          <a:solidFill>
                            <a:schemeClr val="tx2"/>
                          </a:solidFill>
                          <a:latin typeface="Times New Roman" panose="02020603050405020304" pitchFamily="18" charset="0"/>
                          <a:cs typeface="Times New Roman" panose="02020603050405020304" pitchFamily="18" charset="0"/>
                        </a:rPr>
                        <a:t> </a:t>
                      </a:r>
                      <a:r>
                        <a:rPr lang="de-CH" sz="1400" dirty="0" err="1" smtClean="0">
                          <a:solidFill>
                            <a:schemeClr val="tx2"/>
                          </a:solidFill>
                          <a:latin typeface="Times New Roman" panose="02020603050405020304" pitchFamily="18" charset="0"/>
                          <a:cs typeface="Times New Roman" panose="02020603050405020304" pitchFamily="18" charset="0"/>
                        </a:rPr>
                        <a:t>weak</a:t>
                      </a:r>
                      <a:endParaRPr lang="de-CH" sz="1400" dirty="0" smtClean="0">
                        <a:solidFill>
                          <a:schemeClr val="tx2"/>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CH" sz="1400" i="1" u="sng" dirty="0" smtClean="0">
                          <a:solidFill>
                            <a:schemeClr val="tx2"/>
                          </a:solidFill>
                          <a:latin typeface="Times New Roman" panose="02020603050405020304" pitchFamily="18" charset="0"/>
                          <a:cs typeface="Times New Roman" panose="02020603050405020304" pitchFamily="18" charset="0"/>
                        </a:rPr>
                        <a:t>Much</a:t>
                      </a:r>
                      <a:r>
                        <a:rPr lang="de-CH" sz="1400" baseline="0" dirty="0" smtClean="0">
                          <a:solidFill>
                            <a:schemeClr val="tx2"/>
                          </a:solidFill>
                          <a:latin typeface="Times New Roman" panose="02020603050405020304" pitchFamily="18" charset="0"/>
                          <a:cs typeface="Times New Roman" panose="02020603050405020304" pitchFamily="18" charset="0"/>
                        </a:rPr>
                        <a:t> </a:t>
                      </a:r>
                      <a:r>
                        <a:rPr lang="de-CH" sz="1400" baseline="0" dirty="0" err="1" smtClean="0">
                          <a:solidFill>
                            <a:schemeClr val="tx2"/>
                          </a:solidFill>
                          <a:latin typeface="Times New Roman" panose="02020603050405020304" pitchFamily="18" charset="0"/>
                          <a:cs typeface="Times New Roman" panose="02020603050405020304" pitchFamily="18" charset="0"/>
                        </a:rPr>
                        <a:t>more</a:t>
                      </a:r>
                      <a:r>
                        <a:rPr lang="de-CH" sz="1400" baseline="0" dirty="0" smtClean="0">
                          <a:solidFill>
                            <a:schemeClr val="tx2"/>
                          </a:solidFill>
                          <a:latin typeface="Times New Roman" panose="02020603050405020304" pitchFamily="18" charset="0"/>
                          <a:cs typeface="Times New Roman" panose="02020603050405020304" pitchFamily="18" charset="0"/>
                        </a:rPr>
                        <a:t> RED </a:t>
                      </a:r>
                      <a:r>
                        <a:rPr lang="de-CH" sz="1400" baseline="0" dirty="0" err="1" smtClean="0">
                          <a:solidFill>
                            <a:schemeClr val="tx2"/>
                          </a:solidFill>
                          <a:latin typeface="Times New Roman" panose="02020603050405020304" pitchFamily="18" charset="0"/>
                          <a:cs typeface="Times New Roman" panose="02020603050405020304" pitchFamily="18" charset="0"/>
                        </a:rPr>
                        <a:t>than</a:t>
                      </a:r>
                      <a:r>
                        <a:rPr lang="de-CH" sz="1400" baseline="0" dirty="0" smtClean="0">
                          <a:solidFill>
                            <a:schemeClr val="tx2"/>
                          </a:solidFill>
                          <a:latin typeface="Times New Roman" panose="02020603050405020304" pitchFamily="18" charset="0"/>
                          <a:cs typeface="Times New Roman" panose="02020603050405020304" pitchFamily="18" charset="0"/>
                        </a:rPr>
                        <a:t> BLUE in 2015</a:t>
                      </a:r>
                      <a:endParaRPr lang="de-CH" sz="1400" dirty="0" smtClean="0">
                        <a:solidFill>
                          <a:schemeClr val="tx2"/>
                        </a:solidFill>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r>
            </a:tbl>
          </a:graphicData>
        </a:graphic>
      </p:graphicFrame>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496" y="1196752"/>
            <a:ext cx="3024336" cy="5606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650" y="1196752"/>
            <a:ext cx="2881486" cy="566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1922341"/>
      </p:ext>
    </p:extLst>
  </p:cSld>
  <p:clrMapOvr>
    <a:masterClrMapping/>
  </p:clrMapOvr>
  <p:transition>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01881" y="190500"/>
            <a:ext cx="8716487" cy="946150"/>
          </a:xfrm>
        </p:spPr>
        <p:txBody>
          <a:bodyPr>
            <a:normAutofit fontScale="90000"/>
          </a:bodyPr>
          <a:lstStyle/>
          <a:p>
            <a:pPr eaLnBrk="1" hangingPunct="1"/>
            <a:r>
              <a:rPr lang="de-CH" sz="4400" b="1" dirty="0" smtClean="0">
                <a:solidFill>
                  <a:schemeClr val="tx2"/>
                </a:solidFill>
                <a:latin typeface="Times New Roman" charset="0"/>
                <a:cs typeface="Times New Roman" charset="0"/>
              </a:rPr>
              <a:t>Market </a:t>
            </a:r>
            <a:r>
              <a:rPr lang="de-CH" sz="4400" b="1" dirty="0" err="1" smtClean="0">
                <a:solidFill>
                  <a:schemeClr val="tx2"/>
                </a:solidFill>
                <a:latin typeface="Times New Roman" charset="0"/>
                <a:cs typeface="Times New Roman" charset="0"/>
              </a:rPr>
              <a:t>performanc</a:t>
            </a:r>
            <a:r>
              <a:rPr lang="de-CH" b="1" dirty="0" err="1" smtClean="0">
                <a:solidFill>
                  <a:schemeClr val="tx2"/>
                </a:solidFill>
                <a:latin typeface="Times New Roman" charset="0"/>
                <a:cs typeface="Times New Roman" charset="0"/>
              </a:rPr>
              <a:t>e</a:t>
            </a:r>
            <a:r>
              <a:rPr lang="de-CH" b="1" dirty="0" smtClean="0">
                <a:solidFill>
                  <a:schemeClr val="tx2"/>
                </a:solidFill>
                <a:latin typeface="Times New Roman" charset="0"/>
                <a:cs typeface="Times New Roman" charset="0"/>
              </a:rPr>
              <a:t> 2015</a:t>
            </a:r>
            <a:r>
              <a:rPr lang="de-CH" sz="4400" b="1" i="1" dirty="0" smtClean="0">
                <a:solidFill>
                  <a:schemeClr val="tx2"/>
                </a:solidFill>
                <a:latin typeface="Times New Roman" charset="0"/>
                <a:cs typeface="Times New Roman" charset="0"/>
              </a:rPr>
              <a:t/>
            </a:r>
            <a:br>
              <a:rPr lang="de-CH" sz="4400" b="1" i="1" dirty="0" smtClean="0">
                <a:solidFill>
                  <a:schemeClr val="tx2"/>
                </a:solidFill>
                <a:latin typeface="Times New Roman" charset="0"/>
                <a:cs typeface="Times New Roman" charset="0"/>
              </a:rPr>
            </a:br>
            <a:r>
              <a:rPr lang="de-CH" sz="3200" b="1" dirty="0" smtClean="0">
                <a:solidFill>
                  <a:schemeClr val="tx2"/>
                </a:solidFill>
                <a:latin typeface="Times New Roman" charset="0"/>
                <a:cs typeface="Times New Roman" charset="0"/>
              </a:rPr>
              <a:t>Major Equity </a:t>
            </a:r>
            <a:r>
              <a:rPr lang="de-CH" sz="3200" b="1" dirty="0" err="1" smtClean="0">
                <a:solidFill>
                  <a:schemeClr val="tx2"/>
                </a:solidFill>
                <a:latin typeface="Times New Roman" charset="0"/>
                <a:cs typeface="Times New Roman" charset="0"/>
              </a:rPr>
              <a:t>Markets</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local</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currency</a:t>
            </a:r>
            <a:r>
              <a:rPr lang="de-CH" sz="3200" b="1" dirty="0" smtClean="0">
                <a:solidFill>
                  <a:schemeClr val="tx2"/>
                </a:solidFill>
                <a:latin typeface="Times New Roman" charset="0"/>
                <a:cs typeface="Times New Roman" charset="0"/>
              </a:rPr>
              <a:t>)</a:t>
            </a:r>
            <a:endParaRPr lang="en-US" sz="2400" i="1" dirty="0" smtClean="0">
              <a:solidFill>
                <a:schemeClr val="tx2"/>
              </a:solidFill>
              <a:latin typeface="Times New Roman" charset="0"/>
              <a:cs typeface="Times New Roman" charset="0"/>
            </a:endParaRPr>
          </a:p>
        </p:txBody>
      </p:sp>
      <p:sp>
        <p:nvSpPr>
          <p:cNvPr id="18435" name="Rectangle 3"/>
          <p:cNvSpPr>
            <a:spLocks noGrp="1" noChangeArrowheads="1"/>
          </p:cNvSpPr>
          <p:nvPr>
            <p:ph idx="1"/>
          </p:nvPr>
        </p:nvSpPr>
        <p:spPr>
          <a:xfrm>
            <a:off x="0" y="1193799"/>
            <a:ext cx="9143999" cy="4910667"/>
          </a:xfrm>
        </p:spPr>
        <p:txBody>
          <a:bodyPr/>
          <a:lstStyle/>
          <a:p>
            <a:pPr eaLnBrk="1" hangingPunct="1">
              <a:lnSpc>
                <a:spcPct val="90000"/>
              </a:lnSpc>
            </a:pPr>
            <a:endParaRPr lang="en-US" sz="2000" dirty="0" smtClean="0">
              <a:latin typeface="Times New Roman" charset="0"/>
              <a:cs typeface="Times New Roman" charset="0"/>
            </a:endParaRPr>
          </a:p>
        </p:txBody>
      </p:sp>
      <p:pic>
        <p:nvPicPr>
          <p:cNvPr id="2051" name="Picture 3" descr="C:\Users\Iain Little\AppData\Local\Microsoft\Windows\Temporary Internet Files\Content.IE5\9TJ1JMF8\MSCI-AC-World-Total-Return-2016-01-06-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68760"/>
            <a:ext cx="4536504" cy="27678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7544" y="2580671"/>
            <a:ext cx="2088232" cy="923330"/>
          </a:xfrm>
          <a:prstGeom prst="rect">
            <a:avLst/>
          </a:prstGeom>
          <a:noFill/>
        </p:spPr>
        <p:txBody>
          <a:bodyPr wrap="square" rtlCol="0">
            <a:spAutoFit/>
          </a:bodyPr>
          <a:lstStyle/>
          <a:p>
            <a:r>
              <a:rPr lang="de-CH" dirty="0" smtClean="0"/>
              <a:t>World equities 2015: a </a:t>
            </a:r>
            <a:r>
              <a:rPr lang="de-CH" dirty="0" err="1" smtClean="0"/>
              <a:t>bumpy</a:t>
            </a:r>
            <a:r>
              <a:rPr lang="de-CH" dirty="0" smtClean="0"/>
              <a:t> and unprofitable </a:t>
            </a:r>
            <a:r>
              <a:rPr lang="de-CH" dirty="0" err="1" smtClean="0"/>
              <a:t>ride</a:t>
            </a:r>
            <a:endParaRPr lang="en-GB" dirty="0"/>
          </a:p>
        </p:txBody>
      </p:sp>
      <p:pic>
        <p:nvPicPr>
          <p:cNvPr id="2052" name="Picture 4" descr="C:\Users\Iain Little\AppData\Local\Microsoft\Windows\Temporary Internet Files\Content.IE5\J2X8K7YH\MSCI-Emerging-Markets-2016-01-06-char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1268760"/>
            <a:ext cx="4499991" cy="27678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788024" y="2708920"/>
            <a:ext cx="2448272" cy="923330"/>
          </a:xfrm>
          <a:prstGeom prst="rect">
            <a:avLst/>
          </a:prstGeom>
          <a:noFill/>
        </p:spPr>
        <p:txBody>
          <a:bodyPr wrap="square" rtlCol="0">
            <a:spAutoFit/>
          </a:bodyPr>
          <a:lstStyle/>
          <a:p>
            <a:r>
              <a:rPr lang="de-CH" dirty="0" smtClean="0"/>
              <a:t>Emerging </a:t>
            </a:r>
            <a:r>
              <a:rPr lang="de-CH" dirty="0" err="1" smtClean="0"/>
              <a:t>markets</a:t>
            </a:r>
            <a:r>
              <a:rPr lang="de-CH" dirty="0" smtClean="0"/>
              <a:t>: 2015 </a:t>
            </a:r>
            <a:r>
              <a:rPr lang="de-CH" dirty="0" err="1" smtClean="0"/>
              <a:t>yet</a:t>
            </a:r>
            <a:r>
              <a:rPr lang="de-CH" dirty="0" smtClean="0"/>
              <a:t> </a:t>
            </a:r>
            <a:r>
              <a:rPr lang="de-CH" dirty="0" err="1" smtClean="0"/>
              <a:t>another</a:t>
            </a:r>
            <a:r>
              <a:rPr lang="de-CH" dirty="0" smtClean="0"/>
              <a:t> </a:t>
            </a:r>
            <a:r>
              <a:rPr lang="de-CH" dirty="0" err="1" smtClean="0"/>
              <a:t>horrible</a:t>
            </a:r>
            <a:r>
              <a:rPr lang="de-CH" dirty="0" smtClean="0"/>
              <a:t> year</a:t>
            </a:r>
            <a:endParaRPr lang="en-GB" dirty="0"/>
          </a:p>
        </p:txBody>
      </p:sp>
      <p:pic>
        <p:nvPicPr>
          <p:cNvPr id="2053" name="Picture 5" descr="C:\Users\Iain Little\AppData\Local\Microsoft\Windows\Temporary Internet Files\Content.IE5\9TJ1JMF8\Dow-Jones-Industrials-Average-2016-01-06-char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4036598"/>
            <a:ext cx="4499992" cy="2649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860033" y="5361129"/>
            <a:ext cx="2376264" cy="923330"/>
          </a:xfrm>
          <a:prstGeom prst="rect">
            <a:avLst/>
          </a:prstGeom>
          <a:noFill/>
        </p:spPr>
        <p:txBody>
          <a:bodyPr wrap="square" rtlCol="0">
            <a:spAutoFit/>
          </a:bodyPr>
          <a:lstStyle/>
          <a:p>
            <a:r>
              <a:rPr lang="de-CH" dirty="0" smtClean="0"/>
              <a:t>Dow </a:t>
            </a:r>
            <a:r>
              <a:rPr lang="de-CH" dirty="0" err="1" smtClean="0"/>
              <a:t>recovered</a:t>
            </a:r>
            <a:r>
              <a:rPr lang="de-CH" dirty="0" smtClean="0"/>
              <a:t> after </a:t>
            </a:r>
            <a:r>
              <a:rPr lang="de-CH" dirty="0" err="1" smtClean="0"/>
              <a:t>summer</a:t>
            </a:r>
            <a:r>
              <a:rPr lang="de-CH" dirty="0" smtClean="0"/>
              <a:t> falls, but </a:t>
            </a:r>
            <a:r>
              <a:rPr lang="de-CH" dirty="0" err="1" smtClean="0"/>
              <a:t>unconvincingly</a:t>
            </a:r>
            <a:endParaRPr lang="en-GB" dirty="0"/>
          </a:p>
        </p:txBody>
      </p:sp>
      <p:pic>
        <p:nvPicPr>
          <p:cNvPr id="2054" name="Picture 6" descr="C:\Users\Iain Little\AppData\Local\Microsoft\Windows\Temporary Internet Files\Content.IE5\J2X8K7YH\STOXX-Europe-600-Price-Index-2016-01-06-char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4036598"/>
            <a:ext cx="4536503" cy="264906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67544" y="5361129"/>
            <a:ext cx="2232248" cy="923330"/>
          </a:xfrm>
          <a:prstGeom prst="rect">
            <a:avLst/>
          </a:prstGeom>
          <a:noFill/>
        </p:spPr>
        <p:txBody>
          <a:bodyPr wrap="square" rtlCol="0">
            <a:spAutoFit/>
          </a:bodyPr>
          <a:lstStyle/>
          <a:p>
            <a:r>
              <a:rPr lang="de-CH" dirty="0" smtClean="0"/>
              <a:t>Europe </a:t>
            </a:r>
            <a:r>
              <a:rPr lang="de-CH" dirty="0" err="1" smtClean="0"/>
              <a:t>better</a:t>
            </a:r>
            <a:r>
              <a:rPr lang="de-CH" dirty="0" smtClean="0"/>
              <a:t> in 2015 (in </a:t>
            </a:r>
            <a:r>
              <a:rPr lang="de-CH" dirty="0" err="1" smtClean="0"/>
              <a:t>depreciated</a:t>
            </a:r>
            <a:r>
              <a:rPr lang="de-CH" dirty="0" smtClean="0"/>
              <a:t> EUR </a:t>
            </a:r>
            <a:r>
              <a:rPr lang="de-CH" dirty="0" err="1" smtClean="0"/>
              <a:t>terms</a:t>
            </a:r>
            <a:r>
              <a:rPr lang="de-CH" dirty="0" smtClean="0"/>
              <a:t>)</a:t>
            </a:r>
            <a:endParaRPr lang="en-GB" dirty="0"/>
          </a:p>
        </p:txBody>
      </p:sp>
    </p:spTree>
    <p:extLst>
      <p:ext uri="{BB962C8B-B14F-4D97-AF65-F5344CB8AC3E}">
        <p14:creationId xmlns:p14="http://schemas.microsoft.com/office/powerpoint/2010/main" val="2868821947"/>
      </p:ext>
    </p:extLst>
  </p:cSld>
  <p:clrMapOvr>
    <a:masterClrMapping/>
  </p:clrMapOvr>
  <p:transition>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01881" y="190500"/>
            <a:ext cx="8789720" cy="946150"/>
          </a:xfrm>
        </p:spPr>
        <p:txBody>
          <a:bodyPr>
            <a:normAutofit fontScale="90000"/>
          </a:bodyPr>
          <a:lstStyle/>
          <a:p>
            <a:pPr eaLnBrk="1" hangingPunct="1"/>
            <a:r>
              <a:rPr lang="de-CH" sz="4400" b="1" dirty="0" smtClean="0">
                <a:solidFill>
                  <a:schemeClr val="tx2"/>
                </a:solidFill>
                <a:latin typeface="Times New Roman" charset="0"/>
                <a:cs typeface="Times New Roman" charset="0"/>
              </a:rPr>
              <a:t>Market </a:t>
            </a:r>
            <a:r>
              <a:rPr lang="de-CH" sz="4400" b="1" dirty="0" err="1" smtClean="0">
                <a:solidFill>
                  <a:schemeClr val="tx2"/>
                </a:solidFill>
                <a:latin typeface="Times New Roman" charset="0"/>
                <a:cs typeface="Times New Roman" charset="0"/>
              </a:rPr>
              <a:t>performance</a:t>
            </a:r>
            <a:r>
              <a:rPr lang="de-CH" sz="4400" b="1" dirty="0" smtClean="0">
                <a:solidFill>
                  <a:schemeClr val="tx2"/>
                </a:solidFill>
                <a:latin typeface="Times New Roman" charset="0"/>
                <a:cs typeface="Times New Roman" charset="0"/>
              </a:rPr>
              <a:t> 2015</a:t>
            </a:r>
            <a:br>
              <a:rPr lang="de-CH" sz="4400" b="1" dirty="0" smtClean="0">
                <a:solidFill>
                  <a:schemeClr val="tx2"/>
                </a:solidFill>
                <a:latin typeface="Times New Roman" charset="0"/>
                <a:cs typeface="Times New Roman" charset="0"/>
              </a:rPr>
            </a:br>
            <a:r>
              <a:rPr lang="de-CH" sz="3200" b="1" dirty="0" smtClean="0">
                <a:solidFill>
                  <a:schemeClr val="tx2"/>
                </a:solidFill>
                <a:latin typeface="Times New Roman" charset="0"/>
                <a:cs typeface="Times New Roman" charset="0"/>
              </a:rPr>
              <a:t>Other Equity </a:t>
            </a:r>
            <a:r>
              <a:rPr lang="de-CH" sz="3200" b="1" dirty="0" err="1" smtClean="0">
                <a:solidFill>
                  <a:schemeClr val="tx2"/>
                </a:solidFill>
                <a:latin typeface="Times New Roman" charset="0"/>
                <a:cs typeface="Times New Roman" charset="0"/>
              </a:rPr>
              <a:t>Markets</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local</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currency</a:t>
            </a:r>
            <a:r>
              <a:rPr lang="de-CH" sz="3200" b="1" dirty="0" smtClean="0">
                <a:solidFill>
                  <a:schemeClr val="tx2"/>
                </a:solidFill>
                <a:latin typeface="Times New Roman" charset="0"/>
                <a:cs typeface="Times New Roman" charset="0"/>
              </a:rPr>
              <a:t>)</a:t>
            </a:r>
            <a:endParaRPr lang="en-US" sz="2400" i="1" dirty="0" smtClean="0">
              <a:solidFill>
                <a:schemeClr val="tx2"/>
              </a:solidFill>
              <a:latin typeface="Times New Roman" charset="0"/>
              <a:cs typeface="Times New Roman" charset="0"/>
            </a:endParaRPr>
          </a:p>
        </p:txBody>
      </p:sp>
      <p:sp>
        <p:nvSpPr>
          <p:cNvPr id="18435" name="Rectangle 3"/>
          <p:cNvSpPr>
            <a:spLocks noGrp="1" noChangeArrowheads="1"/>
          </p:cNvSpPr>
          <p:nvPr>
            <p:ph idx="1"/>
          </p:nvPr>
        </p:nvSpPr>
        <p:spPr>
          <a:xfrm>
            <a:off x="201880" y="1193799"/>
            <a:ext cx="8942119" cy="4910667"/>
          </a:xfrm>
        </p:spPr>
        <p:txBody>
          <a:bodyPr/>
          <a:lstStyle/>
          <a:p>
            <a:pPr eaLnBrk="1" hangingPunct="1">
              <a:lnSpc>
                <a:spcPct val="90000"/>
              </a:lnSpc>
            </a:pPr>
            <a:endParaRPr lang="en-US" sz="2000" dirty="0" smtClean="0">
              <a:latin typeface="Times New Roman" charset="0"/>
              <a:cs typeface="Times New Roman" charset="0"/>
            </a:endParaRPr>
          </a:p>
        </p:txBody>
      </p:sp>
      <p:pic>
        <p:nvPicPr>
          <p:cNvPr id="3074" name="Picture 2" descr="C:\Users\Iain Little\AppData\Local\Microsoft\Windows\Temporary Internet Files\Content.IE5\9TJ1JMF8\FTSE-100-2016-01-06-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96752"/>
            <a:ext cx="4435474" cy="273630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7504" y="2641864"/>
            <a:ext cx="2592288" cy="923330"/>
          </a:xfrm>
          <a:prstGeom prst="rect">
            <a:avLst/>
          </a:prstGeom>
          <a:noFill/>
        </p:spPr>
        <p:txBody>
          <a:bodyPr wrap="square" rtlCol="0">
            <a:spAutoFit/>
          </a:bodyPr>
          <a:lstStyle/>
          <a:p>
            <a:r>
              <a:rPr lang="de-CH" dirty="0" smtClean="0"/>
              <a:t>UK; 2015 </a:t>
            </a:r>
            <a:r>
              <a:rPr lang="de-CH" dirty="0" err="1" smtClean="0"/>
              <a:t>another</a:t>
            </a:r>
            <a:r>
              <a:rPr lang="de-CH" dirty="0" smtClean="0"/>
              <a:t> poor year, </a:t>
            </a:r>
            <a:r>
              <a:rPr lang="de-CH" dirty="0" err="1" smtClean="0"/>
              <a:t>hit</a:t>
            </a:r>
            <a:r>
              <a:rPr lang="de-CH" dirty="0" smtClean="0"/>
              <a:t> by </a:t>
            </a:r>
            <a:r>
              <a:rPr lang="de-CH" dirty="0" err="1" smtClean="0"/>
              <a:t>weak</a:t>
            </a:r>
            <a:r>
              <a:rPr lang="de-CH" dirty="0" smtClean="0"/>
              <a:t> </a:t>
            </a:r>
            <a:r>
              <a:rPr lang="de-CH" dirty="0" err="1" smtClean="0"/>
              <a:t>resources</a:t>
            </a:r>
            <a:r>
              <a:rPr lang="de-CH" dirty="0" smtClean="0"/>
              <a:t> and </a:t>
            </a:r>
            <a:r>
              <a:rPr lang="de-CH" dirty="0" err="1" smtClean="0"/>
              <a:t>oil</a:t>
            </a:r>
            <a:endParaRPr lang="en-GB" dirty="0"/>
          </a:p>
        </p:txBody>
      </p:sp>
      <p:pic>
        <p:nvPicPr>
          <p:cNvPr id="3075" name="Picture 3" descr="C:\Users\Iain Little\AppData\Local\Microsoft\Windows\Temporary Internet Files\Content.IE5\VAK79524\Japan-Nikkei-225-Index-2016-01-06-char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1267" y="1193329"/>
            <a:ext cx="4672733" cy="27397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932040" y="2780928"/>
            <a:ext cx="3312368" cy="923330"/>
          </a:xfrm>
          <a:prstGeom prst="rect">
            <a:avLst/>
          </a:prstGeom>
          <a:noFill/>
        </p:spPr>
        <p:txBody>
          <a:bodyPr wrap="square" rtlCol="0">
            <a:spAutoFit/>
          </a:bodyPr>
          <a:lstStyle/>
          <a:p>
            <a:r>
              <a:rPr lang="de-CH" dirty="0" smtClean="0"/>
              <a:t>Japan: a rare </a:t>
            </a:r>
            <a:r>
              <a:rPr lang="de-CH" dirty="0" err="1" smtClean="0"/>
              <a:t>bright</a:t>
            </a:r>
            <a:r>
              <a:rPr lang="de-CH" dirty="0" smtClean="0"/>
              <a:t> </a:t>
            </a:r>
            <a:r>
              <a:rPr lang="de-CH" dirty="0" err="1" smtClean="0"/>
              <a:t>spot</a:t>
            </a:r>
            <a:r>
              <a:rPr lang="de-CH" dirty="0" smtClean="0"/>
              <a:t> in 2015 with </a:t>
            </a:r>
            <a:r>
              <a:rPr lang="de-CH" dirty="0" err="1" smtClean="0"/>
              <a:t>currency</a:t>
            </a:r>
            <a:r>
              <a:rPr lang="de-CH" dirty="0" smtClean="0"/>
              <a:t>, </a:t>
            </a:r>
            <a:r>
              <a:rPr lang="de-CH" dirty="0" err="1" smtClean="0"/>
              <a:t>fiscal</a:t>
            </a:r>
            <a:r>
              <a:rPr lang="de-CH" dirty="0" smtClean="0"/>
              <a:t> and </a:t>
            </a:r>
            <a:r>
              <a:rPr lang="de-CH" dirty="0" err="1" smtClean="0"/>
              <a:t>monetary</a:t>
            </a:r>
            <a:r>
              <a:rPr lang="de-CH" dirty="0" smtClean="0"/>
              <a:t> </a:t>
            </a:r>
            <a:r>
              <a:rPr lang="de-CH" dirty="0" err="1" smtClean="0"/>
              <a:t>stimulus</a:t>
            </a:r>
            <a:endParaRPr lang="en-GB" dirty="0"/>
          </a:p>
        </p:txBody>
      </p:sp>
      <p:pic>
        <p:nvPicPr>
          <p:cNvPr id="3076" name="Picture 4" descr="C:\Users\Iain Little\AppData\Local\Microsoft\Windows\Temporary Internet Files\Content.IE5\YE4UWTUP\India-BSE-Sensex-Index-2016-01-06-char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1267" y="3933058"/>
            <a:ext cx="4672733" cy="27363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44008" y="5661248"/>
            <a:ext cx="2520281" cy="646331"/>
          </a:xfrm>
          <a:prstGeom prst="rect">
            <a:avLst/>
          </a:prstGeom>
          <a:noFill/>
        </p:spPr>
        <p:txBody>
          <a:bodyPr wrap="square" rtlCol="0">
            <a:spAutoFit/>
          </a:bodyPr>
          <a:lstStyle/>
          <a:p>
            <a:r>
              <a:rPr lang="de-CH" dirty="0" smtClean="0"/>
              <a:t>India, a </a:t>
            </a:r>
            <a:r>
              <a:rPr lang="de-CH" dirty="0" err="1" smtClean="0"/>
              <a:t>recent</a:t>
            </a:r>
            <a:r>
              <a:rPr lang="de-CH" dirty="0" smtClean="0"/>
              <a:t> </a:t>
            </a:r>
            <a:r>
              <a:rPr lang="de-CH" dirty="0" err="1" smtClean="0"/>
              <a:t>leader</a:t>
            </a:r>
            <a:r>
              <a:rPr lang="de-CH" dirty="0" smtClean="0"/>
              <a:t>, a </a:t>
            </a:r>
            <a:r>
              <a:rPr lang="de-CH" dirty="0" err="1" smtClean="0"/>
              <a:t>fashion</a:t>
            </a:r>
            <a:r>
              <a:rPr lang="de-CH" dirty="0" smtClean="0"/>
              <a:t> </a:t>
            </a:r>
            <a:r>
              <a:rPr lang="de-CH" dirty="0" err="1" smtClean="0"/>
              <a:t>victim</a:t>
            </a:r>
            <a:r>
              <a:rPr lang="de-CH" dirty="0" smtClean="0"/>
              <a:t> in 2015</a:t>
            </a:r>
            <a:endParaRPr lang="en-GB" dirty="0"/>
          </a:p>
        </p:txBody>
      </p:sp>
      <p:pic>
        <p:nvPicPr>
          <p:cNvPr id="3077" name="Picture 5" descr="C:\Users\Iain Little\AppData\Local\Microsoft\Windows\Temporary Internet Files\Content.IE5\VAK79524\MSCI-China-Free-Index-2016-01-06-char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933058"/>
            <a:ext cx="4435474" cy="27363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7504" y="5517232"/>
            <a:ext cx="3936119" cy="646331"/>
          </a:xfrm>
          <a:prstGeom prst="rect">
            <a:avLst/>
          </a:prstGeom>
          <a:noFill/>
        </p:spPr>
        <p:txBody>
          <a:bodyPr wrap="square" rtlCol="0">
            <a:spAutoFit/>
          </a:bodyPr>
          <a:lstStyle/>
          <a:p>
            <a:r>
              <a:rPr lang="de-CH" dirty="0" smtClean="0"/>
              <a:t>China </a:t>
            </a:r>
            <a:r>
              <a:rPr lang="de-CH" dirty="0" err="1" smtClean="0"/>
              <a:t>slowdown</a:t>
            </a:r>
            <a:r>
              <a:rPr lang="de-CH" dirty="0" smtClean="0"/>
              <a:t> </a:t>
            </a:r>
            <a:r>
              <a:rPr lang="de-CH" dirty="0" err="1" smtClean="0"/>
              <a:t>as</a:t>
            </a:r>
            <a:r>
              <a:rPr lang="de-CH" dirty="0" smtClean="0"/>
              <a:t> </a:t>
            </a:r>
            <a:r>
              <a:rPr lang="de-CH" dirty="0" err="1" smtClean="0"/>
              <a:t>shifts</a:t>
            </a:r>
            <a:r>
              <a:rPr lang="de-CH" dirty="0" smtClean="0"/>
              <a:t> from </a:t>
            </a:r>
            <a:r>
              <a:rPr lang="de-CH" dirty="0" err="1" smtClean="0"/>
              <a:t>exports</a:t>
            </a:r>
            <a:r>
              <a:rPr lang="de-CH" dirty="0" smtClean="0"/>
              <a:t> to </a:t>
            </a:r>
            <a:r>
              <a:rPr lang="de-CH" dirty="0" err="1" smtClean="0"/>
              <a:t>domestic</a:t>
            </a:r>
            <a:r>
              <a:rPr lang="de-CH" dirty="0" smtClean="0"/>
              <a:t> </a:t>
            </a:r>
            <a:r>
              <a:rPr lang="de-CH" dirty="0" err="1" smtClean="0"/>
              <a:t>consumption</a:t>
            </a:r>
            <a:endParaRPr lang="en-GB" dirty="0"/>
          </a:p>
        </p:txBody>
      </p:sp>
    </p:spTree>
    <p:extLst>
      <p:ext uri="{BB962C8B-B14F-4D97-AF65-F5344CB8AC3E}">
        <p14:creationId xmlns:p14="http://schemas.microsoft.com/office/powerpoint/2010/main" val="334539822"/>
      </p:ext>
    </p:extLst>
  </p:cSld>
  <p:clrMapOvr>
    <a:masterClrMapping/>
  </p:clrMapOvr>
  <p:transition>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01881" y="190500"/>
            <a:ext cx="8716487" cy="946150"/>
          </a:xfrm>
        </p:spPr>
        <p:txBody>
          <a:bodyPr>
            <a:normAutofit fontScale="90000"/>
          </a:bodyPr>
          <a:lstStyle/>
          <a:p>
            <a:pPr eaLnBrk="1" hangingPunct="1"/>
            <a:r>
              <a:rPr lang="de-CH" sz="4400" b="1" dirty="0" smtClean="0">
                <a:solidFill>
                  <a:schemeClr val="tx2"/>
                </a:solidFill>
                <a:latin typeface="Times New Roman" charset="0"/>
                <a:cs typeface="Times New Roman" charset="0"/>
              </a:rPr>
              <a:t>Market </a:t>
            </a:r>
            <a:r>
              <a:rPr lang="de-CH" sz="4400" b="1" dirty="0" err="1" smtClean="0">
                <a:solidFill>
                  <a:schemeClr val="tx2"/>
                </a:solidFill>
                <a:latin typeface="Times New Roman" charset="0"/>
                <a:cs typeface="Times New Roman" charset="0"/>
              </a:rPr>
              <a:t>performance</a:t>
            </a:r>
            <a:r>
              <a:rPr lang="de-CH" sz="4400" b="1" dirty="0" smtClean="0">
                <a:solidFill>
                  <a:schemeClr val="tx2"/>
                </a:solidFill>
                <a:latin typeface="Times New Roman" charset="0"/>
                <a:cs typeface="Times New Roman" charset="0"/>
              </a:rPr>
              <a:t> 2015</a:t>
            </a:r>
            <a:br>
              <a:rPr lang="de-CH" sz="4400" b="1" dirty="0" smtClean="0">
                <a:solidFill>
                  <a:schemeClr val="tx2"/>
                </a:solidFill>
                <a:latin typeface="Times New Roman" charset="0"/>
                <a:cs typeface="Times New Roman" charset="0"/>
              </a:rPr>
            </a:br>
            <a:r>
              <a:rPr lang="de-CH" sz="3200" b="1" dirty="0" smtClean="0">
                <a:solidFill>
                  <a:schemeClr val="tx2"/>
                </a:solidFill>
                <a:latin typeface="Times New Roman" charset="0"/>
                <a:cs typeface="Times New Roman" charset="0"/>
              </a:rPr>
              <a:t>Bonds, </a:t>
            </a:r>
            <a:r>
              <a:rPr lang="de-CH" sz="3200" b="1" dirty="0" err="1" smtClean="0">
                <a:solidFill>
                  <a:schemeClr val="tx2"/>
                </a:solidFill>
                <a:latin typeface="Times New Roman" charset="0"/>
                <a:cs typeface="Times New Roman" charset="0"/>
              </a:rPr>
              <a:t>currencies</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oil</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commodities</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local</a:t>
            </a:r>
            <a:r>
              <a:rPr lang="de-CH" sz="3200" b="1" dirty="0" smtClean="0">
                <a:solidFill>
                  <a:schemeClr val="tx2"/>
                </a:solidFill>
                <a:latin typeface="Times New Roman" charset="0"/>
                <a:cs typeface="Times New Roman" charset="0"/>
              </a:rPr>
              <a:t> </a:t>
            </a:r>
            <a:r>
              <a:rPr lang="de-CH" sz="3200" b="1" dirty="0" err="1" smtClean="0">
                <a:solidFill>
                  <a:schemeClr val="tx2"/>
                </a:solidFill>
                <a:latin typeface="Times New Roman" charset="0"/>
                <a:cs typeface="Times New Roman" charset="0"/>
              </a:rPr>
              <a:t>currency</a:t>
            </a:r>
            <a:r>
              <a:rPr lang="de-CH" sz="3200" b="1" dirty="0" smtClean="0">
                <a:solidFill>
                  <a:schemeClr val="tx2"/>
                </a:solidFill>
                <a:latin typeface="Times New Roman" charset="0"/>
                <a:cs typeface="Times New Roman" charset="0"/>
              </a:rPr>
              <a:t>)</a:t>
            </a:r>
            <a:endParaRPr lang="en-US" sz="2400" i="1" dirty="0" smtClean="0">
              <a:solidFill>
                <a:schemeClr val="tx2"/>
              </a:solidFill>
              <a:latin typeface="Times New Roman" charset="0"/>
              <a:cs typeface="Times New Roman" charset="0"/>
            </a:endParaRPr>
          </a:p>
        </p:txBody>
      </p:sp>
      <p:sp>
        <p:nvSpPr>
          <p:cNvPr id="18435" name="Rectangle 3"/>
          <p:cNvSpPr>
            <a:spLocks noGrp="1" noChangeArrowheads="1"/>
          </p:cNvSpPr>
          <p:nvPr>
            <p:ph idx="1"/>
          </p:nvPr>
        </p:nvSpPr>
        <p:spPr>
          <a:xfrm>
            <a:off x="201881" y="1193799"/>
            <a:ext cx="8789720" cy="4910667"/>
          </a:xfrm>
        </p:spPr>
        <p:txBody>
          <a:bodyPr/>
          <a:lstStyle/>
          <a:p>
            <a:pPr eaLnBrk="1" hangingPunct="1">
              <a:lnSpc>
                <a:spcPct val="90000"/>
              </a:lnSpc>
            </a:pPr>
            <a:endParaRPr lang="en-US" sz="2000" dirty="0" smtClean="0">
              <a:latin typeface="Times New Roman" charset="0"/>
              <a:cs typeface="Times New Roman" charset="0"/>
            </a:endParaRPr>
          </a:p>
        </p:txBody>
      </p:sp>
      <p:pic>
        <p:nvPicPr>
          <p:cNvPr id="4098" name="Picture 2" descr="C:\Users\Iain Little\AppData\Local\Microsoft\Windows\Temporary Internet Files\Content.IE5\YE4UWTUP\10-Year-Treasury-Note-2016-01-06-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96752"/>
            <a:ext cx="4676775" cy="27363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99592" y="1556792"/>
            <a:ext cx="3456384" cy="646331"/>
          </a:xfrm>
          <a:prstGeom prst="rect">
            <a:avLst/>
          </a:prstGeom>
          <a:noFill/>
        </p:spPr>
        <p:txBody>
          <a:bodyPr wrap="square" rtlCol="0">
            <a:spAutoFit/>
          </a:bodyPr>
          <a:lstStyle/>
          <a:p>
            <a:r>
              <a:rPr lang="de-CH" dirty="0" smtClean="0"/>
              <a:t>10 </a:t>
            </a:r>
            <a:r>
              <a:rPr lang="de-CH" dirty="0" err="1" smtClean="0"/>
              <a:t>yr</a:t>
            </a:r>
            <a:r>
              <a:rPr lang="de-CH" dirty="0" smtClean="0"/>
              <a:t> US </a:t>
            </a:r>
            <a:r>
              <a:rPr lang="de-CH" dirty="0" err="1" smtClean="0"/>
              <a:t>bonds</a:t>
            </a:r>
            <a:r>
              <a:rPr lang="de-CH" dirty="0" smtClean="0"/>
              <a:t> </a:t>
            </a:r>
            <a:r>
              <a:rPr lang="de-CH" dirty="0" err="1" smtClean="0"/>
              <a:t>spooked</a:t>
            </a:r>
            <a:r>
              <a:rPr lang="de-CH" dirty="0" smtClean="0"/>
              <a:t> by FED rate </a:t>
            </a:r>
            <a:r>
              <a:rPr lang="de-CH" dirty="0" err="1" smtClean="0"/>
              <a:t>rise</a:t>
            </a:r>
            <a:r>
              <a:rPr lang="de-CH" dirty="0" smtClean="0"/>
              <a:t> </a:t>
            </a:r>
            <a:r>
              <a:rPr lang="de-CH" dirty="0" err="1" smtClean="0"/>
              <a:t>went</a:t>
            </a:r>
            <a:r>
              <a:rPr lang="de-CH" dirty="0" smtClean="0"/>
              <a:t> </a:t>
            </a:r>
            <a:r>
              <a:rPr lang="de-CH" dirty="0" err="1" smtClean="0"/>
              <a:t>nowhere</a:t>
            </a:r>
            <a:r>
              <a:rPr lang="de-CH" dirty="0" smtClean="0"/>
              <a:t> in 2015…</a:t>
            </a:r>
            <a:endParaRPr lang="en-GB" dirty="0"/>
          </a:p>
        </p:txBody>
      </p:sp>
      <p:pic>
        <p:nvPicPr>
          <p:cNvPr id="4099" name="Picture 3" descr="C:\Users\Iain Little\AppData\Local\Microsoft\Windows\Temporary Internet Files\Content.IE5\VAK79524\US-Dollar-Index-2016-01-06-char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6776" y="1196752"/>
            <a:ext cx="4467224" cy="27363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292081" y="2708920"/>
            <a:ext cx="3456384" cy="923330"/>
          </a:xfrm>
          <a:prstGeom prst="rect">
            <a:avLst/>
          </a:prstGeom>
          <a:noFill/>
        </p:spPr>
        <p:txBody>
          <a:bodyPr wrap="square" rtlCol="0">
            <a:spAutoFit/>
          </a:bodyPr>
          <a:lstStyle/>
          <a:p>
            <a:r>
              <a:rPr lang="de-CH" dirty="0" smtClean="0"/>
              <a:t>…As </a:t>
            </a:r>
            <a:r>
              <a:rPr lang="de-CH" dirty="0" err="1" smtClean="0"/>
              <a:t>refugee</a:t>
            </a:r>
            <a:r>
              <a:rPr lang="de-CH" dirty="0" smtClean="0"/>
              <a:t> </a:t>
            </a:r>
            <a:r>
              <a:rPr lang="de-CH" dirty="0" err="1" smtClean="0"/>
              <a:t>currency</a:t>
            </a:r>
            <a:r>
              <a:rPr lang="de-CH" dirty="0" smtClean="0"/>
              <a:t> USD </a:t>
            </a:r>
            <a:r>
              <a:rPr lang="de-CH" dirty="0" err="1" smtClean="0"/>
              <a:t>strength</a:t>
            </a:r>
            <a:r>
              <a:rPr lang="de-CH" dirty="0" smtClean="0"/>
              <a:t> </a:t>
            </a:r>
            <a:r>
              <a:rPr lang="de-CH" dirty="0" err="1" smtClean="0"/>
              <a:t>pressured</a:t>
            </a:r>
            <a:r>
              <a:rPr lang="de-CH" dirty="0" smtClean="0"/>
              <a:t> US </a:t>
            </a:r>
            <a:r>
              <a:rPr lang="de-CH" dirty="0" err="1" smtClean="0"/>
              <a:t>corporate</a:t>
            </a:r>
            <a:r>
              <a:rPr lang="de-CH" dirty="0" smtClean="0"/>
              <a:t> </a:t>
            </a:r>
            <a:r>
              <a:rPr lang="de-CH" dirty="0" err="1" smtClean="0"/>
              <a:t>profits</a:t>
            </a:r>
            <a:r>
              <a:rPr lang="de-CH" dirty="0" smtClean="0"/>
              <a:t>…</a:t>
            </a:r>
            <a:endParaRPr lang="en-GB" dirty="0"/>
          </a:p>
        </p:txBody>
      </p:sp>
      <p:pic>
        <p:nvPicPr>
          <p:cNvPr id="4100" name="Picture 4" descr="C:\Users\Iain Little\AppData\Local\Microsoft\Windows\Temporary Internet Files\Content.IE5\YE4UWTUP\Crude-Oil-IPE-1st-Month-Continuation-2016-01-06-char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6776" y="4005064"/>
            <a:ext cx="4467223" cy="26642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60032" y="5013176"/>
            <a:ext cx="2302767" cy="1200329"/>
          </a:xfrm>
          <a:prstGeom prst="rect">
            <a:avLst/>
          </a:prstGeom>
          <a:noFill/>
        </p:spPr>
        <p:txBody>
          <a:bodyPr wrap="square" rtlCol="0">
            <a:spAutoFit/>
          </a:bodyPr>
          <a:lstStyle/>
          <a:p>
            <a:r>
              <a:rPr lang="de-CH" dirty="0" smtClean="0"/>
              <a:t>…and Big </a:t>
            </a:r>
            <a:r>
              <a:rPr lang="de-CH" dirty="0" err="1" smtClean="0"/>
              <a:t>Oil</a:t>
            </a:r>
            <a:r>
              <a:rPr lang="de-CH" dirty="0" smtClean="0"/>
              <a:t> </a:t>
            </a:r>
            <a:r>
              <a:rPr lang="de-CH" dirty="0" err="1" smtClean="0"/>
              <a:t>continued</a:t>
            </a:r>
            <a:r>
              <a:rPr lang="de-CH" dirty="0" smtClean="0"/>
              <a:t> </a:t>
            </a:r>
            <a:r>
              <a:rPr lang="de-CH" dirty="0" err="1" smtClean="0"/>
              <a:t>its</a:t>
            </a:r>
            <a:r>
              <a:rPr lang="de-CH" dirty="0" smtClean="0"/>
              <a:t> 2 year </a:t>
            </a:r>
            <a:r>
              <a:rPr lang="de-CH" dirty="0" err="1" smtClean="0"/>
              <a:t>collapse</a:t>
            </a:r>
            <a:r>
              <a:rPr lang="de-CH" dirty="0" smtClean="0"/>
              <a:t>…</a:t>
            </a:r>
            <a:endParaRPr lang="en-GB" dirty="0"/>
          </a:p>
        </p:txBody>
      </p:sp>
      <p:pic>
        <p:nvPicPr>
          <p:cNvPr id="4101" name="Picture 5" descr="C:\Users\Iain Little\AppData\Local\Microsoft\Windows\Temporary Internet Files\Content.IE5\VAK79524\Continuous-Commodity-Index-Old-CRB-2016-01-06-char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005064"/>
            <a:ext cx="4676774" cy="26642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9511" y="5337212"/>
            <a:ext cx="2897063" cy="1200329"/>
          </a:xfrm>
          <a:prstGeom prst="rect">
            <a:avLst/>
          </a:prstGeom>
          <a:noFill/>
        </p:spPr>
        <p:txBody>
          <a:bodyPr wrap="square" rtlCol="0">
            <a:spAutoFit/>
          </a:bodyPr>
          <a:lstStyle/>
          <a:p>
            <a:r>
              <a:rPr lang="de-CH" dirty="0" smtClean="0"/>
              <a:t>…</a:t>
            </a:r>
            <a:r>
              <a:rPr lang="de-CH" dirty="0" err="1" smtClean="0"/>
              <a:t>Mirrored</a:t>
            </a:r>
            <a:r>
              <a:rPr lang="de-CH" dirty="0" smtClean="0"/>
              <a:t> by </a:t>
            </a:r>
            <a:r>
              <a:rPr lang="de-CH" dirty="0" err="1" smtClean="0"/>
              <a:t>further</a:t>
            </a:r>
            <a:r>
              <a:rPr lang="de-CH" dirty="0" smtClean="0"/>
              <a:t> falls in </a:t>
            </a:r>
            <a:r>
              <a:rPr lang="de-CH" dirty="0" err="1" smtClean="0"/>
              <a:t>commodities</a:t>
            </a:r>
            <a:r>
              <a:rPr lang="de-CH" dirty="0" smtClean="0"/>
              <a:t> </a:t>
            </a:r>
            <a:r>
              <a:rPr lang="de-CH" dirty="0" err="1" smtClean="0"/>
              <a:t>generally</a:t>
            </a:r>
            <a:endParaRPr lang="en-GB" dirty="0"/>
          </a:p>
        </p:txBody>
      </p:sp>
    </p:spTree>
    <p:extLst>
      <p:ext uri="{BB962C8B-B14F-4D97-AF65-F5344CB8AC3E}">
        <p14:creationId xmlns:p14="http://schemas.microsoft.com/office/powerpoint/2010/main" val="356481138"/>
      </p:ext>
    </p:extLst>
  </p:cSld>
  <p:clrMapOvr>
    <a:masterClrMapping/>
  </p:clrMapOvr>
  <p:transition>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(SATELLITE)</a:t>
            </a:r>
            <a:br>
              <a:rPr lang="en-GB" sz="4000" dirty="0" smtClean="0">
                <a:latin typeface="Times New Roman" charset="0"/>
                <a:cs typeface="Times New Roman" charset="0"/>
              </a:rPr>
            </a:br>
            <a:r>
              <a:rPr lang="en-GB" sz="4000" b="1" dirty="0" smtClean="0">
                <a:latin typeface="Times New Roman" charset="0"/>
                <a:cs typeface="Times New Roman" charset="0"/>
              </a:rPr>
              <a:t>Personal Assets Trust (345.5p)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5602" name="Picture 2" descr="C:\Users\Iain Little\AppData\Local\Microsoft\Windows\Temporary Internet Files\Content.IE5\92XNMLHM\Personal-Assets-Trust-PLC-2016-01-15-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71624"/>
            <a:ext cx="8488680" cy="4409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576577"/>
      </p:ext>
    </p:extLst>
  </p:cSld>
  <p:clrMapOvr>
    <a:masterClrMapping/>
  </p:clrMapOvr>
  <p:transition>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(SATELLITE)</a:t>
            </a:r>
            <a:br>
              <a:rPr lang="en-GB" sz="4000" dirty="0" smtClean="0">
                <a:latin typeface="Times New Roman" charset="0"/>
                <a:cs typeface="Times New Roman" charset="0"/>
              </a:rPr>
            </a:br>
            <a:r>
              <a:rPr lang="en-GB" sz="4000" b="1" dirty="0" smtClean="0">
                <a:latin typeface="Times New Roman" charset="0"/>
                <a:cs typeface="Times New Roman" charset="0"/>
              </a:rPr>
              <a:t>Personal Assets Trust (345.5p)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86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282" t="15511" r="8235" b="61132"/>
          <a:stretch/>
        </p:blipFill>
        <p:spPr bwMode="auto">
          <a:xfrm>
            <a:off x="0" y="1362076"/>
            <a:ext cx="9143999" cy="4010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57213" y="5514975"/>
            <a:ext cx="6215062" cy="461665"/>
          </a:xfrm>
          <a:prstGeom prst="rect">
            <a:avLst/>
          </a:prstGeom>
          <a:noFill/>
        </p:spPr>
        <p:txBody>
          <a:bodyPr wrap="square" rtlCol="0">
            <a:spAutoFit/>
          </a:bodyPr>
          <a:lstStyle/>
          <a:p>
            <a:r>
              <a:rPr lang="de-CH" b="1" i="1" dirty="0" smtClean="0">
                <a:solidFill>
                  <a:schemeClr val="accent2"/>
                </a:solidFill>
              </a:rPr>
              <a:t>Source: PAT Interim Report 31st </a:t>
            </a:r>
            <a:r>
              <a:rPr lang="de-CH" b="1" i="1" dirty="0" err="1" smtClean="0">
                <a:solidFill>
                  <a:schemeClr val="accent2"/>
                </a:solidFill>
              </a:rPr>
              <a:t>October</a:t>
            </a:r>
            <a:r>
              <a:rPr lang="de-CH" b="1" i="1" dirty="0" smtClean="0">
                <a:solidFill>
                  <a:schemeClr val="accent2"/>
                </a:solidFill>
              </a:rPr>
              <a:t> 2015</a:t>
            </a:r>
            <a:endParaRPr lang="en-GB" b="1" i="1" dirty="0">
              <a:solidFill>
                <a:schemeClr val="accent2"/>
              </a:solidFill>
            </a:endParaRPr>
          </a:p>
        </p:txBody>
      </p:sp>
    </p:spTree>
    <p:extLst>
      <p:ext uri="{BB962C8B-B14F-4D97-AF65-F5344CB8AC3E}">
        <p14:creationId xmlns:p14="http://schemas.microsoft.com/office/powerpoint/2010/main" val="2481644539"/>
      </p:ext>
    </p:extLst>
  </p:cSld>
  <p:clrMapOvr>
    <a:masterClrMapping/>
  </p:clrMapOvr>
  <p:transition>
    <p:pull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(SATELLITE)</a:t>
            </a:r>
            <a:br>
              <a:rPr lang="en-GB" sz="4000" dirty="0" smtClean="0">
                <a:latin typeface="Times New Roman" charset="0"/>
                <a:cs typeface="Times New Roman" charset="0"/>
              </a:rPr>
            </a:br>
            <a:r>
              <a:rPr lang="en-GB" sz="4000" b="1" dirty="0" smtClean="0">
                <a:latin typeface="Times New Roman" charset="0"/>
                <a:cs typeface="Times New Roman" charset="0"/>
              </a:rPr>
              <a:t>Personal Assets Trust (345.5p)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
        <p:nvSpPr>
          <p:cNvPr id="2" name="TextBox 1"/>
          <p:cNvSpPr txBox="1"/>
          <p:nvPr/>
        </p:nvSpPr>
        <p:spPr>
          <a:xfrm>
            <a:off x="371475" y="5514975"/>
            <a:ext cx="7810499" cy="461665"/>
          </a:xfrm>
          <a:prstGeom prst="rect">
            <a:avLst/>
          </a:prstGeom>
          <a:noFill/>
        </p:spPr>
        <p:txBody>
          <a:bodyPr wrap="square" rtlCol="0">
            <a:spAutoFit/>
          </a:bodyPr>
          <a:lstStyle/>
          <a:p>
            <a:r>
              <a:rPr lang="de-CH" b="1" i="1" dirty="0" smtClean="0">
                <a:solidFill>
                  <a:schemeClr val="accent2"/>
                </a:solidFill>
              </a:rPr>
              <a:t>Source: PAT AGM 24th </a:t>
            </a:r>
            <a:r>
              <a:rPr lang="de-CH" b="1" i="1" dirty="0" err="1" smtClean="0">
                <a:solidFill>
                  <a:schemeClr val="accent2"/>
                </a:solidFill>
              </a:rPr>
              <a:t>July</a:t>
            </a:r>
            <a:r>
              <a:rPr lang="de-CH" b="1" i="1" dirty="0" smtClean="0">
                <a:solidFill>
                  <a:schemeClr val="accent2"/>
                </a:solidFill>
              </a:rPr>
              <a:t> 2015</a:t>
            </a:r>
            <a:endParaRPr lang="en-GB" b="1" i="1" dirty="0">
              <a:solidFill>
                <a:schemeClr val="accent2"/>
              </a:solidFill>
            </a:endParaRPr>
          </a:p>
        </p:txBody>
      </p:sp>
      <p:pic>
        <p:nvPicPr>
          <p:cNvPr id="307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189" t="15232" r="7800" b="5519"/>
          <a:stretch/>
        </p:blipFill>
        <p:spPr bwMode="auto">
          <a:xfrm>
            <a:off x="304800" y="1314450"/>
            <a:ext cx="860107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eft Arrow 2"/>
          <p:cNvSpPr/>
          <p:nvPr/>
        </p:nvSpPr>
        <p:spPr>
          <a:xfrm rot="20169670">
            <a:off x="6673517" y="2395836"/>
            <a:ext cx="2445750" cy="1007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Private </a:t>
            </a:r>
            <a:r>
              <a:rPr lang="de-CH" b="1" dirty="0" err="1" smtClean="0">
                <a:solidFill>
                  <a:srgbClr val="FF0000"/>
                </a:solidFill>
              </a:rPr>
              <a:t>client</a:t>
            </a:r>
            <a:r>
              <a:rPr lang="de-CH" b="1" dirty="0" smtClean="0">
                <a:solidFill>
                  <a:srgbClr val="FF0000"/>
                </a:solidFill>
              </a:rPr>
              <a:t> </a:t>
            </a:r>
            <a:r>
              <a:rPr lang="de-CH" b="1" dirty="0" err="1" smtClean="0">
                <a:solidFill>
                  <a:srgbClr val="FF0000"/>
                </a:solidFill>
              </a:rPr>
              <a:t>problem</a:t>
            </a:r>
            <a:r>
              <a:rPr lang="de-CH" b="1" dirty="0" smtClean="0">
                <a:solidFill>
                  <a:srgbClr val="FF0000"/>
                </a:solidFill>
              </a:rPr>
              <a:t> in a </a:t>
            </a:r>
            <a:r>
              <a:rPr lang="de-CH" b="1" dirty="0" err="1" smtClean="0">
                <a:solidFill>
                  <a:srgbClr val="FF0000"/>
                </a:solidFill>
              </a:rPr>
              <a:t>nutshell</a:t>
            </a:r>
            <a:endParaRPr lang="en-GB" b="1" dirty="0">
              <a:solidFill>
                <a:srgbClr val="FF0000"/>
              </a:solidFill>
            </a:endParaRPr>
          </a:p>
        </p:txBody>
      </p:sp>
    </p:spTree>
    <p:extLst>
      <p:ext uri="{BB962C8B-B14F-4D97-AF65-F5344CB8AC3E}">
        <p14:creationId xmlns:p14="http://schemas.microsoft.com/office/powerpoint/2010/main" val="3919504955"/>
      </p:ext>
    </p:extLst>
  </p:cSld>
  <p:clrMapOvr>
    <a:masterClrMapping/>
  </p:clrMapOvr>
  <p:transition>
    <p:pull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(SATELLITE)</a:t>
            </a:r>
            <a:br>
              <a:rPr lang="en-GB" sz="4000" dirty="0" smtClean="0">
                <a:latin typeface="Times New Roman" charset="0"/>
                <a:cs typeface="Times New Roman" charset="0"/>
              </a:rPr>
            </a:br>
            <a:r>
              <a:rPr lang="en-GB" sz="4000" b="1" dirty="0" smtClean="0">
                <a:latin typeface="Times New Roman" charset="0"/>
                <a:cs typeface="Times New Roman" charset="0"/>
              </a:rPr>
              <a:t>Personal Assets Trust (345.5p)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66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5498" t="14990" r="6462" b="5236"/>
          <a:stretch/>
        </p:blipFill>
        <p:spPr bwMode="auto">
          <a:xfrm>
            <a:off x="333376" y="1328938"/>
            <a:ext cx="8696324" cy="5004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miley Face 2"/>
          <p:cNvSpPr/>
          <p:nvPr/>
        </p:nvSpPr>
        <p:spPr>
          <a:xfrm>
            <a:off x="1190624" y="3426053"/>
            <a:ext cx="352425" cy="34878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6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3048" y="3420599"/>
            <a:ext cx="37782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874" y="3436013"/>
            <a:ext cx="37782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7788" y="3436013"/>
            <a:ext cx="37782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3713" y="3436013"/>
            <a:ext cx="37782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2263" y="3459823"/>
            <a:ext cx="37782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quot;No&quot; Symbol 5"/>
          <p:cNvSpPr/>
          <p:nvPr/>
        </p:nvSpPr>
        <p:spPr>
          <a:xfrm>
            <a:off x="6203951" y="3445041"/>
            <a:ext cx="400050" cy="353418"/>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Right Arrow 6"/>
          <p:cNvSpPr/>
          <p:nvPr/>
        </p:nvSpPr>
        <p:spPr>
          <a:xfrm rot="2629975">
            <a:off x="64259" y="2120291"/>
            <a:ext cx="3118049" cy="6986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Tough to </a:t>
            </a:r>
            <a:r>
              <a:rPr lang="de-CH" b="1" dirty="0" err="1" smtClean="0">
                <a:solidFill>
                  <a:srgbClr val="FF0000"/>
                </a:solidFill>
              </a:rPr>
              <a:t>beat</a:t>
            </a:r>
            <a:r>
              <a:rPr lang="de-CH" b="1" dirty="0" smtClean="0">
                <a:solidFill>
                  <a:srgbClr val="FF0000"/>
                </a:solidFill>
              </a:rPr>
              <a:t> in </a:t>
            </a:r>
            <a:r>
              <a:rPr lang="de-CH" b="1" dirty="0" err="1" smtClean="0">
                <a:solidFill>
                  <a:srgbClr val="FF0000"/>
                </a:solidFill>
              </a:rPr>
              <a:t>tough</a:t>
            </a:r>
            <a:r>
              <a:rPr lang="de-CH" b="1" dirty="0" smtClean="0">
                <a:solidFill>
                  <a:srgbClr val="FF0000"/>
                </a:solidFill>
              </a:rPr>
              <a:t> </a:t>
            </a:r>
            <a:r>
              <a:rPr lang="de-CH" b="1" dirty="0" err="1" smtClean="0">
                <a:solidFill>
                  <a:srgbClr val="FF0000"/>
                </a:solidFill>
              </a:rPr>
              <a:t>times</a:t>
            </a:r>
            <a:endParaRPr lang="en-GB" b="1" dirty="0">
              <a:solidFill>
                <a:srgbClr val="FF0000"/>
              </a:solidFill>
            </a:endParaRPr>
          </a:p>
        </p:txBody>
      </p:sp>
    </p:spTree>
    <p:extLst>
      <p:ext uri="{BB962C8B-B14F-4D97-AF65-F5344CB8AC3E}">
        <p14:creationId xmlns:p14="http://schemas.microsoft.com/office/powerpoint/2010/main" val="2361412652"/>
      </p:ext>
    </p:extLst>
  </p:cSld>
  <p:clrMapOvr>
    <a:masterClrMapping/>
  </p:clrMapOvr>
  <p:transition>
    <p:pull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(SATELLITE)</a:t>
            </a:r>
            <a:br>
              <a:rPr lang="en-GB" sz="4000" dirty="0" smtClean="0">
                <a:latin typeface="Times New Roman" charset="0"/>
                <a:cs typeface="Times New Roman" charset="0"/>
              </a:rPr>
            </a:br>
            <a:r>
              <a:rPr lang="en-GB" sz="4000" b="1" dirty="0" smtClean="0">
                <a:latin typeface="Times New Roman" charset="0"/>
                <a:cs typeface="Times New Roman" charset="0"/>
              </a:rPr>
              <a:t>Personal Assets Trust (345.5p)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76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672" t="14719" r="6223" b="5410"/>
          <a:stretch/>
        </p:blipFill>
        <p:spPr bwMode="auto">
          <a:xfrm>
            <a:off x="409575" y="1330570"/>
            <a:ext cx="8296275" cy="5016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rot="2409545">
            <a:off x="430689" y="1946364"/>
            <a:ext cx="239939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25% of 27% = USA</a:t>
            </a:r>
            <a:endParaRPr lang="en-GB" b="1" dirty="0">
              <a:solidFill>
                <a:srgbClr val="FF0000"/>
              </a:solidFill>
            </a:endParaRPr>
          </a:p>
        </p:txBody>
      </p:sp>
    </p:spTree>
    <p:extLst>
      <p:ext uri="{BB962C8B-B14F-4D97-AF65-F5344CB8AC3E}">
        <p14:creationId xmlns:p14="http://schemas.microsoft.com/office/powerpoint/2010/main" val="2361412652"/>
      </p:ext>
    </p:extLst>
  </p:cSld>
  <p:clrMapOvr>
    <a:masterClrMapping/>
  </p:clrMapOvr>
  <p:transition>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(SATELLITE)</a:t>
            </a:r>
            <a:br>
              <a:rPr lang="en-GB" sz="4000" dirty="0" smtClean="0">
                <a:latin typeface="Times New Roman" charset="0"/>
                <a:cs typeface="Times New Roman" charset="0"/>
              </a:rPr>
            </a:br>
            <a:r>
              <a:rPr lang="en-GB" sz="4000" b="1" dirty="0" smtClean="0">
                <a:latin typeface="Times New Roman" charset="0"/>
                <a:cs typeface="Times New Roman" charset="0"/>
              </a:rPr>
              <a:t>Personal Assets Trust (345.5p)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970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0777" t="12500" r="14749" b="3830"/>
          <a:stretch/>
        </p:blipFill>
        <p:spPr bwMode="auto">
          <a:xfrm>
            <a:off x="1" y="1323976"/>
            <a:ext cx="8991600" cy="5022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eft Arrow 2"/>
          <p:cNvSpPr/>
          <p:nvPr/>
        </p:nvSpPr>
        <p:spPr>
          <a:xfrm rot="2740099">
            <a:off x="3738002" y="5459088"/>
            <a:ext cx="153414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Defensive</a:t>
            </a:r>
            <a:endParaRPr lang="en-GB" b="1" dirty="0">
              <a:solidFill>
                <a:srgbClr val="FF0000"/>
              </a:solidFill>
            </a:endParaRPr>
          </a:p>
        </p:txBody>
      </p:sp>
    </p:spTree>
    <p:extLst>
      <p:ext uri="{BB962C8B-B14F-4D97-AF65-F5344CB8AC3E}">
        <p14:creationId xmlns:p14="http://schemas.microsoft.com/office/powerpoint/2010/main" val="2361412652"/>
      </p:ext>
    </p:extLst>
  </p:cSld>
  <p:clrMapOvr>
    <a:masterClrMapping/>
  </p:clrMapOvr>
  <p:transition>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Personal Assets Trust (345.5p)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
        <p:nvSpPr>
          <p:cNvPr id="4" name="Rectangle 3"/>
          <p:cNvSpPr/>
          <p:nvPr/>
        </p:nvSpPr>
        <p:spPr>
          <a:xfrm>
            <a:off x="87464" y="1900362"/>
            <a:ext cx="8945217" cy="4228850"/>
          </a:xfrm>
          <a:prstGeom prst="rect">
            <a:avLst/>
          </a:prstGeom>
        </p:spPr>
        <p:txBody>
          <a:bodyPr wrap="square">
            <a:spAutoFit/>
          </a:bodyPr>
          <a:lstStyle/>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-1% </a:t>
            </a:r>
            <a:r>
              <a:rPr lang="de-CH" sz="3200" b="1" kern="0" dirty="0" err="1" smtClean="0">
                <a:solidFill>
                  <a:srgbClr val="3333CC"/>
                </a:solidFill>
                <a:cs typeface="Times New Roman" charset="0"/>
              </a:rPr>
              <a:t>discount</a:t>
            </a:r>
            <a:r>
              <a:rPr lang="de-CH" sz="3200" b="1" kern="0" dirty="0" smtClean="0">
                <a:solidFill>
                  <a:srgbClr val="3333CC"/>
                </a:solidFill>
                <a:cs typeface="Times New Roman" charset="0"/>
              </a:rPr>
              <a:t> </a:t>
            </a:r>
            <a:r>
              <a:rPr lang="de-CH" sz="3200" b="1" kern="0" dirty="0">
                <a:solidFill>
                  <a:srgbClr val="3333CC"/>
                </a:solidFill>
                <a:cs typeface="Times New Roman" charset="0"/>
              </a:rPr>
              <a:t>to NAV, GBP </a:t>
            </a:r>
            <a:r>
              <a:rPr lang="de-CH" sz="3200" b="1" kern="0" dirty="0" smtClean="0">
                <a:solidFill>
                  <a:srgbClr val="3333CC"/>
                </a:solidFill>
                <a:cs typeface="Times New Roman" charset="0"/>
              </a:rPr>
              <a:t>590mn </a:t>
            </a:r>
            <a:r>
              <a:rPr lang="de-CH" sz="3200" b="1" kern="0" dirty="0" err="1">
                <a:solidFill>
                  <a:srgbClr val="3333CC"/>
                </a:solidFill>
                <a:cs typeface="Times New Roman" charset="0"/>
              </a:rPr>
              <a:t>Mkt</a:t>
            </a:r>
            <a:r>
              <a:rPr lang="de-CH" sz="3200" b="1" kern="0" dirty="0">
                <a:solidFill>
                  <a:srgbClr val="3333CC"/>
                </a:solidFill>
                <a:cs typeface="Times New Roman" charset="0"/>
              </a:rPr>
              <a:t> </a:t>
            </a:r>
            <a:r>
              <a:rPr lang="de-CH" sz="3200" b="1" kern="0" dirty="0" smtClean="0">
                <a:solidFill>
                  <a:srgbClr val="3333CC"/>
                </a:solidFill>
                <a:cs typeface="Times New Roman" charset="0"/>
              </a:rPr>
              <a:t>Cap</a:t>
            </a:r>
          </a:p>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PAT </a:t>
            </a:r>
            <a:r>
              <a:rPr lang="de-CH" sz="3200" b="1" kern="0" dirty="0" err="1" smtClean="0">
                <a:solidFill>
                  <a:srgbClr val="3333CC"/>
                </a:solidFill>
                <a:cs typeface="Times New Roman" charset="0"/>
              </a:rPr>
              <a:t>went</a:t>
            </a:r>
            <a:r>
              <a:rPr lang="de-CH" sz="3200" b="1" kern="0" dirty="0" smtClean="0">
                <a:solidFill>
                  <a:srgbClr val="3333CC"/>
                </a:solidFill>
                <a:cs typeface="Times New Roman" charset="0"/>
              </a:rPr>
              <a:t> 100% to cash in 2007 (!)</a:t>
            </a:r>
          </a:p>
          <a:p>
            <a:pPr marL="342900" lvl="0" indent="-342900">
              <a:lnSpc>
                <a:spcPct val="90000"/>
              </a:lnSpc>
              <a:spcBef>
                <a:spcPct val="20000"/>
              </a:spcBef>
              <a:buFont typeface="Wingdings" pitchFamily="2" charset="2"/>
              <a:buChar char="§"/>
            </a:pPr>
            <a:r>
              <a:rPr lang="de-CH" sz="3200" b="1" u="sng" kern="0" dirty="0" smtClean="0">
                <a:solidFill>
                  <a:srgbClr val="FF0000"/>
                </a:solidFill>
                <a:cs typeface="Times New Roman" charset="0"/>
              </a:rPr>
              <a:t>1.8% </a:t>
            </a:r>
            <a:r>
              <a:rPr lang="de-CH" sz="3200" b="1" u="sng" kern="0" dirty="0" err="1" smtClean="0">
                <a:solidFill>
                  <a:srgbClr val="FF0000"/>
                </a:solidFill>
                <a:cs typeface="Times New Roman" charset="0"/>
              </a:rPr>
              <a:t>yield</a:t>
            </a:r>
            <a:r>
              <a:rPr lang="de-CH" sz="3200" b="1" u="sng" kern="0" dirty="0" smtClean="0">
                <a:solidFill>
                  <a:srgbClr val="FF0000"/>
                </a:solidFill>
                <a:cs typeface="Times New Roman" charset="0"/>
              </a:rPr>
              <a:t> </a:t>
            </a:r>
            <a:r>
              <a:rPr lang="de-CH" sz="3200" b="1" u="sng" kern="0" dirty="0" err="1" smtClean="0">
                <a:solidFill>
                  <a:srgbClr val="FF0000"/>
                </a:solidFill>
                <a:cs typeface="Times New Roman" charset="0"/>
              </a:rPr>
              <a:t>estimated</a:t>
            </a:r>
            <a:r>
              <a:rPr lang="de-CH" sz="3200" b="1" u="sng" kern="0" dirty="0" smtClean="0">
                <a:solidFill>
                  <a:srgbClr val="FF0000"/>
                </a:solidFill>
                <a:cs typeface="Times New Roman" charset="0"/>
              </a:rPr>
              <a:t>, </a:t>
            </a:r>
            <a:r>
              <a:rPr lang="de-CH" sz="3200" b="1" u="sng" kern="0" dirty="0">
                <a:solidFill>
                  <a:srgbClr val="FF0000"/>
                </a:solidFill>
                <a:cs typeface="Times New Roman" charset="0"/>
              </a:rPr>
              <a:t> </a:t>
            </a:r>
            <a:r>
              <a:rPr lang="de-CH" sz="3200" b="1" kern="0" dirty="0" err="1" smtClean="0">
                <a:solidFill>
                  <a:srgbClr val="3333CC"/>
                </a:solidFill>
                <a:cs typeface="Times New Roman" charset="0"/>
              </a:rPr>
              <a:t>gearing</a:t>
            </a:r>
            <a:r>
              <a:rPr lang="de-CH" sz="3200" b="1" kern="0" dirty="0" smtClean="0">
                <a:solidFill>
                  <a:srgbClr val="3333CC"/>
                </a:solidFill>
                <a:cs typeface="Times New Roman" charset="0"/>
              </a:rPr>
              <a:t> </a:t>
            </a:r>
            <a:r>
              <a:rPr lang="de-CH" sz="3200" b="1" kern="0" dirty="0" err="1" smtClean="0">
                <a:solidFill>
                  <a:srgbClr val="3333CC"/>
                </a:solidFill>
                <a:cs typeface="Times New Roman" charset="0"/>
              </a:rPr>
              <a:t>nil</a:t>
            </a:r>
            <a:r>
              <a:rPr lang="de-CH" sz="3200" b="1" kern="0" dirty="0" smtClean="0">
                <a:solidFill>
                  <a:srgbClr val="3333CC"/>
                </a:solidFill>
                <a:cs typeface="Times New Roman" charset="0"/>
              </a:rPr>
              <a:t> (25% cash)</a:t>
            </a:r>
            <a:endParaRPr lang="de-CH" sz="3200" b="1" kern="0" dirty="0">
              <a:solidFill>
                <a:srgbClr val="3333CC"/>
              </a:solidFill>
              <a:cs typeface="Times New Roman" charset="0"/>
            </a:endParaRPr>
          </a:p>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Objectives: (1) </a:t>
            </a:r>
            <a:r>
              <a:rPr lang="de-CH" sz="3200" b="1" kern="0" dirty="0" err="1" smtClean="0">
                <a:solidFill>
                  <a:srgbClr val="3333CC"/>
                </a:solidFill>
                <a:cs typeface="Times New Roman" charset="0"/>
              </a:rPr>
              <a:t>protect</a:t>
            </a:r>
            <a:r>
              <a:rPr lang="de-CH" sz="3200" b="1" kern="0" dirty="0" smtClean="0">
                <a:solidFill>
                  <a:srgbClr val="3333CC"/>
                </a:solidFill>
                <a:cs typeface="Times New Roman" charset="0"/>
              </a:rPr>
              <a:t> (2) </a:t>
            </a:r>
            <a:r>
              <a:rPr lang="de-CH" sz="3200" b="1" kern="0" dirty="0" err="1" smtClean="0">
                <a:solidFill>
                  <a:srgbClr val="3333CC"/>
                </a:solidFill>
                <a:cs typeface="Times New Roman" charset="0"/>
              </a:rPr>
              <a:t>increase</a:t>
            </a:r>
            <a:r>
              <a:rPr lang="de-CH" sz="3200" b="1" kern="0" dirty="0" smtClean="0">
                <a:solidFill>
                  <a:srgbClr val="3333CC"/>
                </a:solidFill>
                <a:cs typeface="Times New Roman" charset="0"/>
              </a:rPr>
              <a:t> </a:t>
            </a:r>
            <a:r>
              <a:rPr lang="de-CH" sz="3200" b="1" kern="0" dirty="0" err="1" smtClean="0">
                <a:solidFill>
                  <a:srgbClr val="3333CC"/>
                </a:solidFill>
                <a:cs typeface="Times New Roman" charset="0"/>
              </a:rPr>
              <a:t>capital</a:t>
            </a:r>
            <a:endParaRPr lang="de-CH" sz="3200"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Real World </a:t>
            </a:r>
            <a:r>
              <a:rPr lang="de-CH" sz="3200" b="1" kern="0" dirty="0" err="1" smtClean="0">
                <a:solidFill>
                  <a:srgbClr val="3333CC"/>
                </a:solidFill>
                <a:cs typeface="Times New Roman" charset="0"/>
              </a:rPr>
              <a:t>Bogey</a:t>
            </a:r>
            <a:r>
              <a:rPr lang="de-CH" sz="3200" b="1" kern="0" dirty="0" smtClean="0">
                <a:solidFill>
                  <a:srgbClr val="3333CC"/>
                </a:solidFill>
                <a:cs typeface="Times New Roman" charset="0"/>
              </a:rPr>
              <a:t>: cash/</a:t>
            </a:r>
            <a:r>
              <a:rPr lang="de-CH" sz="3200" b="1" kern="0" dirty="0" err="1" smtClean="0">
                <a:solidFill>
                  <a:srgbClr val="3333CC"/>
                </a:solidFill>
                <a:cs typeface="Times New Roman" charset="0"/>
              </a:rPr>
              <a:t>inflation</a:t>
            </a:r>
            <a:endParaRPr lang="de-CH" sz="3200"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r>
              <a:rPr lang="de-CH" sz="3200" b="1" kern="0" dirty="0" err="1" smtClean="0">
                <a:solidFill>
                  <a:srgbClr val="3333CC"/>
                </a:solidFill>
                <a:cs typeface="Times New Roman" charset="0"/>
              </a:rPr>
              <a:t>Mgr</a:t>
            </a:r>
            <a:r>
              <a:rPr lang="de-CH" sz="3200" b="1" kern="0" dirty="0" smtClean="0">
                <a:solidFill>
                  <a:srgbClr val="3333CC"/>
                </a:solidFill>
                <a:cs typeface="Times New Roman" charset="0"/>
              </a:rPr>
              <a:t> Troy AM (Sebastian Lyon), </a:t>
            </a:r>
            <a:r>
              <a:rPr lang="de-CH" sz="3200" b="1" kern="0" dirty="0" err="1">
                <a:solidFill>
                  <a:srgbClr val="3333CC"/>
                </a:solidFill>
                <a:cs typeface="Times New Roman" charset="0"/>
              </a:rPr>
              <a:t>fees</a:t>
            </a:r>
            <a:r>
              <a:rPr lang="de-CH" sz="3200" b="1" kern="0" dirty="0">
                <a:solidFill>
                  <a:srgbClr val="3333CC"/>
                </a:solidFill>
                <a:cs typeface="Times New Roman" charset="0"/>
              </a:rPr>
              <a:t> </a:t>
            </a:r>
            <a:r>
              <a:rPr lang="de-CH" sz="3200" b="1" kern="0" dirty="0" smtClean="0">
                <a:solidFill>
                  <a:srgbClr val="3333CC"/>
                </a:solidFill>
                <a:cs typeface="Times New Roman" charset="0"/>
              </a:rPr>
              <a:t>c0.6% (TER 0.9% </a:t>
            </a:r>
            <a:r>
              <a:rPr lang="de-CH" sz="3200" b="1" kern="0" dirty="0" err="1" smtClean="0">
                <a:solidFill>
                  <a:srgbClr val="3333CC"/>
                </a:solidFill>
                <a:cs typeface="Times New Roman" charset="0"/>
              </a:rPr>
              <a:t>inc</a:t>
            </a:r>
            <a:r>
              <a:rPr lang="de-CH" sz="3200" b="1" kern="0" dirty="0" smtClean="0">
                <a:solidFill>
                  <a:srgbClr val="3333CC"/>
                </a:solidFill>
                <a:cs typeface="Times New Roman" charset="0"/>
              </a:rPr>
              <a:t> </a:t>
            </a:r>
            <a:r>
              <a:rPr lang="de-CH" sz="3200" b="1" kern="0" dirty="0" err="1" smtClean="0">
                <a:solidFill>
                  <a:srgbClr val="3333CC"/>
                </a:solidFill>
                <a:cs typeface="Times New Roman" charset="0"/>
              </a:rPr>
              <a:t>custody</a:t>
            </a:r>
            <a:r>
              <a:rPr lang="de-CH" sz="3200" b="1" kern="0" dirty="0" smtClean="0">
                <a:solidFill>
                  <a:srgbClr val="3333CC"/>
                </a:solidFill>
                <a:cs typeface="Times New Roman" charset="0"/>
              </a:rPr>
              <a:t>, </a:t>
            </a:r>
            <a:r>
              <a:rPr lang="de-CH" sz="3200" b="1" kern="0" dirty="0" err="1" smtClean="0">
                <a:solidFill>
                  <a:srgbClr val="3333CC"/>
                </a:solidFill>
                <a:cs typeface="Times New Roman" charset="0"/>
              </a:rPr>
              <a:t>audit</a:t>
            </a:r>
            <a:r>
              <a:rPr lang="de-CH" sz="3200" b="1" kern="0" dirty="0" smtClean="0">
                <a:solidFill>
                  <a:srgbClr val="3333CC"/>
                </a:solidFill>
                <a:cs typeface="Times New Roman" charset="0"/>
              </a:rPr>
              <a:t>, </a:t>
            </a:r>
            <a:r>
              <a:rPr lang="de-CH" sz="3200" b="1" kern="0" dirty="0" err="1" smtClean="0">
                <a:solidFill>
                  <a:srgbClr val="3333CC"/>
                </a:solidFill>
                <a:cs typeface="Times New Roman" charset="0"/>
              </a:rPr>
              <a:t>directors</a:t>
            </a:r>
            <a:r>
              <a:rPr lang="de-CH" sz="3200" b="1" kern="0" dirty="0" smtClean="0">
                <a:solidFill>
                  <a:srgbClr val="3333CC"/>
                </a:solidFill>
                <a:cs typeface="Times New Roman" charset="0"/>
              </a:rPr>
              <a:t> etc)</a:t>
            </a:r>
          </a:p>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20 names, concentrated, defensive </a:t>
            </a:r>
            <a:r>
              <a:rPr lang="de-CH" sz="3200" b="1" kern="0" dirty="0" err="1" smtClean="0">
                <a:solidFill>
                  <a:srgbClr val="3333CC"/>
                </a:solidFill>
                <a:cs typeface="Times New Roman" charset="0"/>
              </a:rPr>
              <a:t>sectors</a:t>
            </a:r>
            <a:endParaRPr lang="de-CH" b="1" kern="0" dirty="0">
              <a:solidFill>
                <a:srgbClr val="3333CC"/>
              </a:solidFill>
              <a:cs typeface="Times New Roman" charset="0"/>
            </a:endParaRPr>
          </a:p>
        </p:txBody>
      </p:sp>
    </p:spTree>
    <p:extLst>
      <p:ext uri="{BB962C8B-B14F-4D97-AF65-F5344CB8AC3E}">
        <p14:creationId xmlns:p14="http://schemas.microsoft.com/office/powerpoint/2010/main" val="10087107"/>
      </p:ext>
    </p:extLst>
  </p:cSld>
  <p:clrMapOvr>
    <a:masterClrMapping/>
  </p:clrMapOvr>
  <p:transition>
    <p:pull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0"/>
            <a:ext cx="8134350" cy="1143000"/>
          </a:xfrm>
        </p:spPr>
        <p:txBody>
          <a:bodyPr/>
          <a:lstStyle/>
          <a:p>
            <a:r>
              <a:rPr lang="en-GB" sz="4000" dirty="0">
                <a:latin typeface="Times New Roman" charset="0"/>
                <a:cs typeface="Times New Roman" charset="0"/>
              </a:rPr>
              <a:t>What’s Interesting Today</a:t>
            </a:r>
            <a:br>
              <a:rPr lang="en-GB" sz="4000" dirty="0">
                <a:latin typeface="Times New Roman" charset="0"/>
                <a:cs typeface="Times New Roman" charset="0"/>
              </a:rPr>
            </a:br>
            <a:r>
              <a:rPr lang="en-GB" sz="4000" dirty="0">
                <a:latin typeface="Times New Roman" charset="0"/>
                <a:cs typeface="Times New Roman" charset="0"/>
              </a:rPr>
              <a:t>Miners: Where Are We in The Cycle?</a:t>
            </a:r>
            <a:endParaRPr lang="en-GB" sz="4000" dirty="0"/>
          </a:p>
        </p:txBody>
      </p:sp>
      <p:sp>
        <p:nvSpPr>
          <p:cNvPr id="4" name="Footer Placeholder 3"/>
          <p:cNvSpPr>
            <a:spLocks noGrp="1"/>
          </p:cNvSpPr>
          <p:nvPr>
            <p:ph type="ftr" sz="quarter" idx="10"/>
          </p:nvPr>
        </p:nvSpPr>
        <p:spPr/>
        <p:txBody>
          <a:bodyPr/>
          <a:lstStyle/>
          <a:p>
            <a:pPr>
              <a:defRPr/>
            </a:pPr>
            <a:r>
              <a:rPr lang="en-GB" sz="1100" dirty="0" smtClean="0">
                <a:latin typeface="Times New Roman" panose="02020603050405020304" pitchFamily="18" charset="0"/>
                <a:cs typeface="Times New Roman" panose="02020603050405020304" pitchFamily="18" charset="0"/>
              </a:rPr>
              <a:t>Q31 2016</a:t>
            </a:r>
            <a:endParaRPr lang="en-GB" sz="11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23850" y="2047875"/>
            <a:ext cx="8496299" cy="1015663"/>
          </a:xfrm>
          <a:prstGeom prst="rect">
            <a:avLst/>
          </a:prstGeom>
          <a:noFill/>
        </p:spPr>
        <p:txBody>
          <a:bodyPr wrap="square" rtlCol="0">
            <a:spAutoFit/>
          </a:bodyPr>
          <a:lstStyle/>
          <a:p>
            <a:r>
              <a:rPr lang="de-CH" sz="6000" dirty="0" smtClean="0">
                <a:solidFill>
                  <a:schemeClr val="accent2"/>
                </a:solidFill>
              </a:rPr>
              <a:t>The Gold </a:t>
            </a:r>
            <a:r>
              <a:rPr lang="de-CH" sz="6000" dirty="0" smtClean="0">
                <a:solidFill>
                  <a:schemeClr val="accent2"/>
                </a:solidFill>
              </a:rPr>
              <a:t>Trap and «BS»</a:t>
            </a:r>
            <a:endParaRPr lang="en-GB" sz="6000" dirty="0">
              <a:solidFill>
                <a:schemeClr val="accent2"/>
              </a:solidFill>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05" y="3408223"/>
            <a:ext cx="4921270" cy="2925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1796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What’s Interesting Today</a:t>
            </a:r>
            <a:br>
              <a:rPr lang="en-GB" sz="4000" dirty="0" smtClean="0">
                <a:latin typeface="Times New Roman" charset="0"/>
                <a:cs typeface="Times New Roman" charset="0"/>
              </a:rPr>
            </a:br>
            <a:r>
              <a:rPr lang="en-GB" sz="4000" dirty="0" smtClean="0">
                <a:latin typeface="Times New Roman" charset="0"/>
                <a:cs typeface="Times New Roman" charset="0"/>
              </a:rPr>
              <a:t>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25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710" t="12169" r="16967" b="7142"/>
          <a:stretch/>
        </p:blipFill>
        <p:spPr bwMode="auto">
          <a:xfrm>
            <a:off x="1" y="1405720"/>
            <a:ext cx="5057774" cy="5213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273" t="11077" r="16182" b="5433"/>
          <a:stretch/>
        </p:blipFill>
        <p:spPr bwMode="auto">
          <a:xfrm>
            <a:off x="5057775" y="1405721"/>
            <a:ext cx="4086225" cy="4823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850896"/>
      </p:ext>
    </p:extLst>
  </p:cSld>
  <p:clrMapOvr>
    <a:masterClrMapping/>
  </p:clrMapOvr>
  <p:transition>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What’s Interesting Today</a:t>
            </a:r>
            <a:br>
              <a:rPr lang="en-GB" sz="4000" dirty="0" smtClean="0">
                <a:latin typeface="Times New Roman" charset="0"/>
                <a:cs typeface="Times New Roman" charset="0"/>
              </a:rPr>
            </a:br>
            <a:r>
              <a:rPr lang="en-GB" sz="4000" dirty="0" smtClean="0">
                <a:latin typeface="Times New Roman" charset="0"/>
                <a:cs typeface="Times New Roman" charset="0"/>
              </a:rPr>
              <a:t>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
        <p:nvSpPr>
          <p:cNvPr id="2" name="TextBox 1"/>
          <p:cNvSpPr txBox="1"/>
          <p:nvPr/>
        </p:nvSpPr>
        <p:spPr>
          <a:xfrm>
            <a:off x="1" y="1485900"/>
            <a:ext cx="9143999" cy="4832092"/>
          </a:xfrm>
          <a:prstGeom prst="rect">
            <a:avLst/>
          </a:prstGeom>
          <a:noFill/>
        </p:spPr>
        <p:txBody>
          <a:bodyPr wrap="square" rtlCol="0">
            <a:spAutoFit/>
          </a:bodyPr>
          <a:lstStyle/>
          <a:p>
            <a:pPr marL="342900" indent="-342900">
              <a:buFont typeface="Arial" panose="020B0604020202020204" pitchFamily="34" charset="0"/>
              <a:buChar char="•"/>
            </a:pPr>
            <a:r>
              <a:rPr lang="en-GB" sz="3200" b="1" dirty="0" smtClean="0">
                <a:solidFill>
                  <a:schemeClr val="accent2"/>
                </a:solidFill>
              </a:rPr>
              <a:t>Current junior mining bear almost longest ever</a:t>
            </a:r>
            <a:endParaRPr lang="en-GB" sz="3200" b="1" dirty="0">
              <a:solidFill>
                <a:schemeClr val="accent2"/>
              </a:solidFill>
            </a:endParaRPr>
          </a:p>
          <a:p>
            <a:pPr marL="342900" indent="-342900">
              <a:buFont typeface="Arial" panose="020B0604020202020204" pitchFamily="34" charset="0"/>
              <a:buChar char="•"/>
            </a:pPr>
            <a:r>
              <a:rPr lang="en-GB" sz="3200" b="1" dirty="0" smtClean="0">
                <a:solidFill>
                  <a:schemeClr val="accent2"/>
                </a:solidFill>
              </a:rPr>
              <a:t>96/2001 </a:t>
            </a:r>
            <a:r>
              <a:rPr lang="en-GB" sz="3200" b="1" dirty="0">
                <a:solidFill>
                  <a:schemeClr val="accent2"/>
                </a:solidFill>
              </a:rPr>
              <a:t>bear </a:t>
            </a:r>
            <a:r>
              <a:rPr lang="en-GB" sz="3200" b="1" dirty="0" smtClean="0">
                <a:solidFill>
                  <a:schemeClr val="accent2"/>
                </a:solidFill>
              </a:rPr>
              <a:t>down </a:t>
            </a:r>
            <a:r>
              <a:rPr lang="en-GB" sz="3200" b="1" u="sng" dirty="0">
                <a:solidFill>
                  <a:schemeClr val="accent2"/>
                </a:solidFill>
              </a:rPr>
              <a:t>70</a:t>
            </a:r>
            <a:r>
              <a:rPr lang="en-GB" sz="3200" b="1" u="sng" dirty="0" smtClean="0">
                <a:solidFill>
                  <a:schemeClr val="accent2"/>
                </a:solidFill>
              </a:rPr>
              <a:t>%, </a:t>
            </a:r>
            <a:r>
              <a:rPr lang="en-GB" sz="3200" b="1" dirty="0" smtClean="0">
                <a:solidFill>
                  <a:schemeClr val="accent2"/>
                </a:solidFill>
              </a:rPr>
              <a:t>lasted </a:t>
            </a:r>
            <a:r>
              <a:rPr lang="en-GB" sz="3200" b="1" u="sng" dirty="0">
                <a:solidFill>
                  <a:schemeClr val="accent2"/>
                </a:solidFill>
              </a:rPr>
              <a:t>59 </a:t>
            </a:r>
            <a:r>
              <a:rPr lang="en-GB" sz="3200" b="1" u="sng" dirty="0" err="1" smtClean="0">
                <a:solidFill>
                  <a:schemeClr val="accent2"/>
                </a:solidFill>
              </a:rPr>
              <a:t>mths</a:t>
            </a:r>
            <a:endParaRPr lang="en-GB" sz="3200" b="1" u="sng" dirty="0">
              <a:solidFill>
                <a:schemeClr val="accent2"/>
              </a:solidFill>
            </a:endParaRPr>
          </a:p>
          <a:p>
            <a:pPr marL="342900" indent="-342900">
              <a:buFont typeface="Arial" panose="020B0604020202020204" pitchFamily="34" charset="0"/>
              <a:buChar char="•"/>
            </a:pPr>
            <a:r>
              <a:rPr lang="en-GB" sz="3200" b="1" dirty="0" smtClean="0">
                <a:solidFill>
                  <a:schemeClr val="accent2"/>
                </a:solidFill>
              </a:rPr>
              <a:t>2011 </a:t>
            </a:r>
            <a:r>
              <a:rPr lang="en-GB" sz="3200" b="1" dirty="0">
                <a:solidFill>
                  <a:schemeClr val="accent2"/>
                </a:solidFill>
              </a:rPr>
              <a:t>bear </a:t>
            </a:r>
            <a:r>
              <a:rPr lang="en-GB" sz="3200" b="1" dirty="0" smtClean="0">
                <a:solidFill>
                  <a:schemeClr val="accent2"/>
                </a:solidFill>
              </a:rPr>
              <a:t>down </a:t>
            </a:r>
            <a:r>
              <a:rPr lang="en-GB" sz="3200" b="1" dirty="0">
                <a:solidFill>
                  <a:schemeClr val="accent2"/>
                </a:solidFill>
              </a:rPr>
              <a:t>now </a:t>
            </a:r>
            <a:r>
              <a:rPr lang="en-GB" sz="3200" b="1" u="sng" dirty="0" smtClean="0">
                <a:solidFill>
                  <a:schemeClr val="accent2"/>
                </a:solidFill>
              </a:rPr>
              <a:t>76%</a:t>
            </a:r>
            <a:r>
              <a:rPr lang="en-GB" sz="3200" b="1" dirty="0" smtClean="0">
                <a:solidFill>
                  <a:schemeClr val="accent2"/>
                </a:solidFill>
              </a:rPr>
              <a:t>, lasted </a:t>
            </a:r>
            <a:r>
              <a:rPr lang="en-GB" sz="3200" b="1" u="sng" dirty="0">
                <a:solidFill>
                  <a:schemeClr val="accent2"/>
                </a:solidFill>
              </a:rPr>
              <a:t>55 </a:t>
            </a:r>
            <a:r>
              <a:rPr lang="en-GB" sz="3200" b="1" u="sng" dirty="0" err="1" smtClean="0">
                <a:solidFill>
                  <a:schemeClr val="accent2"/>
                </a:solidFill>
              </a:rPr>
              <a:t>mths</a:t>
            </a:r>
            <a:endParaRPr lang="en-GB" sz="3200" b="1" u="sng" dirty="0" smtClean="0">
              <a:solidFill>
                <a:schemeClr val="accent2"/>
              </a:solidFill>
            </a:endParaRPr>
          </a:p>
          <a:p>
            <a:pPr marL="342900" indent="-342900">
              <a:buFont typeface="Arial" panose="020B0604020202020204" pitchFamily="34" charset="0"/>
              <a:buChar char="•"/>
            </a:pPr>
            <a:r>
              <a:rPr lang="en-GB" sz="3200" b="1" dirty="0" smtClean="0">
                <a:solidFill>
                  <a:schemeClr val="accent2"/>
                </a:solidFill>
              </a:rPr>
              <a:t>If 59 </a:t>
            </a:r>
            <a:r>
              <a:rPr lang="en-GB" sz="3200" b="1" dirty="0" err="1" smtClean="0">
                <a:solidFill>
                  <a:schemeClr val="accent2"/>
                </a:solidFill>
              </a:rPr>
              <a:t>mths</a:t>
            </a:r>
            <a:r>
              <a:rPr lang="en-GB" sz="3200" b="1" dirty="0" smtClean="0">
                <a:solidFill>
                  <a:schemeClr val="accent2"/>
                </a:solidFill>
              </a:rPr>
              <a:t> this takes </a:t>
            </a:r>
            <a:r>
              <a:rPr lang="en-GB" sz="3200" b="1" dirty="0">
                <a:solidFill>
                  <a:schemeClr val="accent2"/>
                </a:solidFill>
              </a:rPr>
              <a:t>us to </a:t>
            </a:r>
            <a:r>
              <a:rPr lang="en-GB" sz="4800" b="1" dirty="0">
                <a:solidFill>
                  <a:srgbClr val="FF0000"/>
                </a:solidFill>
              </a:rPr>
              <a:t>January </a:t>
            </a:r>
            <a:r>
              <a:rPr lang="en-GB" sz="4800" b="1" dirty="0" smtClean="0">
                <a:solidFill>
                  <a:srgbClr val="FF0000"/>
                </a:solidFill>
              </a:rPr>
              <a:t>2016</a:t>
            </a:r>
            <a:endParaRPr lang="en-GB" sz="4800" b="1" dirty="0">
              <a:solidFill>
                <a:srgbClr val="FF0000"/>
              </a:solidFill>
            </a:endParaRPr>
          </a:p>
          <a:p>
            <a:pPr marL="342900" indent="-342900">
              <a:buFont typeface="Arial" panose="020B0604020202020204" pitchFamily="34" charset="0"/>
              <a:buChar char="•"/>
            </a:pPr>
            <a:r>
              <a:rPr lang="en-GB" sz="3200" b="1" dirty="0" smtClean="0">
                <a:solidFill>
                  <a:schemeClr val="accent2"/>
                </a:solidFill>
              </a:rPr>
              <a:t>Average increase </a:t>
            </a:r>
            <a:r>
              <a:rPr lang="en-GB" sz="3200" b="1" u="sng" dirty="0" smtClean="0">
                <a:solidFill>
                  <a:schemeClr val="accent2"/>
                </a:solidFill>
              </a:rPr>
              <a:t>+218</a:t>
            </a:r>
            <a:r>
              <a:rPr lang="en-GB" sz="3200" b="1" u="sng" dirty="0">
                <a:solidFill>
                  <a:schemeClr val="accent2"/>
                </a:solidFill>
              </a:rPr>
              <a:t>%</a:t>
            </a:r>
            <a:r>
              <a:rPr lang="en-GB" sz="3200" b="1" dirty="0">
                <a:solidFill>
                  <a:schemeClr val="accent2"/>
                </a:solidFill>
              </a:rPr>
              <a:t> </a:t>
            </a:r>
            <a:r>
              <a:rPr lang="en-GB" sz="3200" b="1" dirty="0" smtClean="0">
                <a:solidFill>
                  <a:schemeClr val="accent2"/>
                </a:solidFill>
              </a:rPr>
              <a:t>after end bear market</a:t>
            </a:r>
            <a:r>
              <a:rPr lang="en-GB" sz="3200" b="1" dirty="0">
                <a:solidFill>
                  <a:schemeClr val="accent2"/>
                </a:solidFill>
              </a:rPr>
              <a:t> </a:t>
            </a:r>
          </a:p>
          <a:p>
            <a:pPr marL="342900" indent="-342900">
              <a:buFont typeface="Arial" panose="020B0604020202020204" pitchFamily="34" charset="0"/>
              <a:buChar char="•"/>
            </a:pPr>
            <a:r>
              <a:rPr lang="en-GB" sz="3200" b="1" dirty="0" smtClean="0">
                <a:solidFill>
                  <a:schemeClr val="accent2"/>
                </a:solidFill>
              </a:rPr>
              <a:t>Likely </a:t>
            </a:r>
            <a:r>
              <a:rPr lang="en-GB" sz="3200" b="1" dirty="0">
                <a:solidFill>
                  <a:schemeClr val="accent2"/>
                </a:solidFill>
              </a:rPr>
              <a:t>within 4 </a:t>
            </a:r>
            <a:r>
              <a:rPr lang="en-GB" sz="3200" b="1" dirty="0" err="1">
                <a:solidFill>
                  <a:schemeClr val="accent2"/>
                </a:solidFill>
              </a:rPr>
              <a:t>mths</a:t>
            </a:r>
            <a:r>
              <a:rPr lang="en-GB" sz="3200" b="1" dirty="0">
                <a:solidFill>
                  <a:schemeClr val="accent2"/>
                </a:solidFill>
              </a:rPr>
              <a:t> of </a:t>
            </a:r>
            <a:r>
              <a:rPr lang="en-GB" sz="3200" b="1" dirty="0" smtClean="0">
                <a:solidFill>
                  <a:schemeClr val="accent2"/>
                </a:solidFill>
              </a:rPr>
              <a:t>start major </a:t>
            </a:r>
            <a:r>
              <a:rPr lang="en-GB" sz="3200" b="1" dirty="0">
                <a:solidFill>
                  <a:schemeClr val="accent2"/>
                </a:solidFill>
              </a:rPr>
              <a:t>move </a:t>
            </a:r>
            <a:r>
              <a:rPr lang="en-GB" sz="3200" b="1" dirty="0" smtClean="0">
                <a:solidFill>
                  <a:schemeClr val="accent2"/>
                </a:solidFill>
              </a:rPr>
              <a:t>up</a:t>
            </a:r>
          </a:p>
          <a:p>
            <a:pPr marL="342900" indent="-342900">
              <a:buFont typeface="Arial" panose="020B0604020202020204" pitchFamily="34" charset="0"/>
              <a:buChar char="•"/>
            </a:pPr>
            <a:r>
              <a:rPr lang="en-GB" sz="3200" b="1" dirty="0" smtClean="0">
                <a:solidFill>
                  <a:schemeClr val="accent2"/>
                </a:solidFill>
              </a:rPr>
              <a:t>Time </a:t>
            </a:r>
            <a:r>
              <a:rPr lang="en-GB" sz="3200" b="1" dirty="0">
                <a:solidFill>
                  <a:schemeClr val="accent2"/>
                </a:solidFill>
              </a:rPr>
              <a:t>to add </a:t>
            </a:r>
            <a:r>
              <a:rPr lang="en-GB" sz="3200" b="1" dirty="0" smtClean="0">
                <a:solidFill>
                  <a:schemeClr val="accent2"/>
                </a:solidFill>
              </a:rPr>
              <a:t> </a:t>
            </a:r>
            <a:r>
              <a:rPr lang="en-GB" sz="3200" b="1" dirty="0">
                <a:solidFill>
                  <a:schemeClr val="accent2"/>
                </a:solidFill>
              </a:rPr>
              <a:t>exposure </a:t>
            </a:r>
            <a:r>
              <a:rPr lang="en-GB" sz="3200" b="1" dirty="0" smtClean="0">
                <a:solidFill>
                  <a:schemeClr val="accent2"/>
                </a:solidFill>
              </a:rPr>
              <a:t>GDXJ </a:t>
            </a:r>
            <a:r>
              <a:rPr lang="en-GB" sz="3200" b="1" dirty="0">
                <a:solidFill>
                  <a:schemeClr val="accent2"/>
                </a:solidFill>
              </a:rPr>
              <a:t>and </a:t>
            </a:r>
            <a:r>
              <a:rPr lang="en-GB" sz="3200" b="1" dirty="0" smtClean="0">
                <a:solidFill>
                  <a:schemeClr val="accent2"/>
                </a:solidFill>
              </a:rPr>
              <a:t>junior mines?</a:t>
            </a:r>
          </a:p>
          <a:p>
            <a:pPr marL="342900" indent="-342900">
              <a:buFont typeface="Arial" panose="020B0604020202020204" pitchFamily="34" charset="0"/>
              <a:buChar char="•"/>
            </a:pPr>
            <a:endParaRPr lang="de-CH" sz="3200" b="1" dirty="0">
              <a:solidFill>
                <a:schemeClr val="accent2"/>
              </a:solidFill>
            </a:endParaRPr>
          </a:p>
          <a:p>
            <a:pPr marL="342900" indent="-342900">
              <a:buFont typeface="Arial" panose="020B0604020202020204" pitchFamily="34" charset="0"/>
              <a:buChar char="•"/>
            </a:pPr>
            <a:r>
              <a:rPr lang="de-CH" sz="3600" b="1" i="1" dirty="0" smtClean="0">
                <a:solidFill>
                  <a:srgbClr val="FFC000"/>
                </a:solidFill>
              </a:rPr>
              <a:t>«Source: «</a:t>
            </a:r>
            <a:r>
              <a:rPr lang="de-CH" sz="3600" b="1" i="1" dirty="0" err="1" smtClean="0">
                <a:solidFill>
                  <a:srgbClr val="FFC000"/>
                </a:solidFill>
              </a:rPr>
              <a:t>Markets</a:t>
            </a:r>
            <a:r>
              <a:rPr lang="de-CH" sz="3600" b="1" i="1" dirty="0" smtClean="0">
                <a:solidFill>
                  <a:srgbClr val="FFC000"/>
                </a:solidFill>
              </a:rPr>
              <a:t> Now» November 2015»</a:t>
            </a:r>
            <a:endParaRPr lang="en-GB" sz="3600" b="1" i="1" dirty="0">
              <a:solidFill>
                <a:srgbClr val="FFC000"/>
              </a:solidFill>
            </a:endParaRPr>
          </a:p>
        </p:txBody>
      </p:sp>
    </p:spTree>
    <p:extLst>
      <p:ext uri="{BB962C8B-B14F-4D97-AF65-F5344CB8AC3E}">
        <p14:creationId xmlns:p14="http://schemas.microsoft.com/office/powerpoint/2010/main" val="4128935080"/>
      </p:ext>
    </p:extLst>
  </p:cSld>
  <p:clrMapOvr>
    <a:masterClrMapping/>
  </p:clrMapOvr>
  <p:transition>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What’s Interesting Today</a:t>
            </a:r>
            <a:br>
              <a:rPr lang="en-GB" sz="4000" dirty="0" smtClean="0">
                <a:latin typeface="Times New Roman" charset="0"/>
                <a:cs typeface="Times New Roman" charset="0"/>
              </a:rPr>
            </a:br>
            <a:r>
              <a:rPr lang="en-GB" sz="4000" dirty="0" smtClean="0">
                <a:latin typeface="Times New Roman" charset="0"/>
                <a:cs typeface="Times New Roman" charset="0"/>
              </a:rPr>
              <a:t>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81125"/>
            <a:ext cx="8620125"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rot="569704">
            <a:off x="4462473" y="4798058"/>
            <a:ext cx="3626608" cy="8766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Q3 2011, </a:t>
            </a:r>
            <a:r>
              <a:rPr lang="de-CH" b="1" dirty="0" err="1" smtClean="0">
                <a:solidFill>
                  <a:srgbClr val="FF0000"/>
                </a:solidFill>
              </a:rPr>
              <a:t>shares</a:t>
            </a:r>
            <a:r>
              <a:rPr lang="de-CH" b="1" dirty="0" smtClean="0">
                <a:solidFill>
                  <a:srgbClr val="FF0000"/>
                </a:solidFill>
              </a:rPr>
              <a:t> CHEAP by </a:t>
            </a:r>
            <a:r>
              <a:rPr lang="de-CH" b="1" u="sng" dirty="0" smtClean="0">
                <a:solidFill>
                  <a:srgbClr val="FF0000"/>
                </a:solidFill>
              </a:rPr>
              <a:t>Value</a:t>
            </a:r>
            <a:endParaRPr lang="en-GB" b="1" u="sng" dirty="0">
              <a:solidFill>
                <a:srgbClr val="FF0000"/>
              </a:solidFill>
            </a:endParaRPr>
          </a:p>
        </p:txBody>
      </p:sp>
    </p:spTree>
    <p:extLst>
      <p:ext uri="{BB962C8B-B14F-4D97-AF65-F5344CB8AC3E}">
        <p14:creationId xmlns:p14="http://schemas.microsoft.com/office/powerpoint/2010/main" val="2730733767"/>
      </p:ext>
    </p:extLst>
  </p:cSld>
  <p:clrMapOvr>
    <a:masterClrMapping/>
  </p:clrMapOvr>
  <p:transition>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What’s Interesting Today</a:t>
            </a:r>
            <a:br>
              <a:rPr lang="en-GB" sz="4000" dirty="0" smtClean="0">
                <a:latin typeface="Times New Roman" charset="0"/>
                <a:cs typeface="Times New Roman" charset="0"/>
              </a:rPr>
            </a:br>
            <a:r>
              <a:rPr lang="en-GB" sz="4000" dirty="0" smtClean="0">
                <a:latin typeface="Times New Roman" charset="0"/>
                <a:cs typeface="Times New Roman" charset="0"/>
              </a:rPr>
              <a:t>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pic>
        <p:nvPicPr>
          <p:cNvPr id="22532" name="Picture 4" descr="C:\Users\Iain Little\AppData\Local\Microsoft\Windows\Temporary Internet Files\Content.IE5\0H0595HK\NYSE-Arca-Gold-Bugs-Index-2016-01-15-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4" y="1343024"/>
            <a:ext cx="8267701" cy="46377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43425" y="2276475"/>
            <a:ext cx="3629026" cy="1569660"/>
          </a:xfrm>
          <a:prstGeom prst="rect">
            <a:avLst/>
          </a:prstGeom>
          <a:noFill/>
        </p:spPr>
        <p:txBody>
          <a:bodyPr wrap="square" rtlCol="0">
            <a:spAutoFit/>
          </a:bodyPr>
          <a:lstStyle/>
          <a:p>
            <a:r>
              <a:rPr lang="de-CH" dirty="0" smtClean="0"/>
              <a:t>After </a:t>
            </a:r>
            <a:r>
              <a:rPr lang="de-CH" dirty="0" err="1" smtClean="0"/>
              <a:t>historic</a:t>
            </a:r>
            <a:r>
              <a:rPr lang="de-CH" dirty="0" smtClean="0"/>
              <a:t> </a:t>
            </a:r>
            <a:r>
              <a:rPr lang="de-CH" dirty="0" err="1" smtClean="0"/>
              <a:t>valuation</a:t>
            </a:r>
            <a:r>
              <a:rPr lang="de-CH" dirty="0" smtClean="0"/>
              <a:t> </a:t>
            </a:r>
            <a:r>
              <a:rPr lang="de-CH" dirty="0" err="1" smtClean="0"/>
              <a:t>lows</a:t>
            </a:r>
            <a:r>
              <a:rPr lang="de-CH" dirty="0" smtClean="0"/>
              <a:t> in </a:t>
            </a:r>
            <a:r>
              <a:rPr lang="de-CH" dirty="0" err="1" smtClean="0"/>
              <a:t>late</a:t>
            </a:r>
            <a:r>
              <a:rPr lang="de-CH" dirty="0" smtClean="0"/>
              <a:t> 2011, you </a:t>
            </a:r>
            <a:r>
              <a:rPr lang="de-CH" dirty="0" err="1" smtClean="0"/>
              <a:t>then</a:t>
            </a:r>
            <a:r>
              <a:rPr lang="de-CH" dirty="0" smtClean="0"/>
              <a:t> lost 80% of your </a:t>
            </a:r>
            <a:r>
              <a:rPr lang="de-CH" dirty="0" err="1" smtClean="0"/>
              <a:t>money</a:t>
            </a:r>
            <a:r>
              <a:rPr lang="de-CH" dirty="0" smtClean="0"/>
              <a:t> in </a:t>
            </a:r>
            <a:r>
              <a:rPr lang="de-CH" dirty="0" err="1" smtClean="0"/>
              <a:t>gold</a:t>
            </a:r>
            <a:r>
              <a:rPr lang="de-CH" dirty="0" smtClean="0"/>
              <a:t> </a:t>
            </a:r>
            <a:r>
              <a:rPr lang="de-CH" dirty="0" err="1" smtClean="0"/>
              <a:t>shares</a:t>
            </a:r>
            <a:r>
              <a:rPr lang="de-CH" dirty="0" smtClean="0"/>
              <a:t>!</a:t>
            </a:r>
            <a:endParaRPr lang="en-GB" dirty="0"/>
          </a:p>
        </p:txBody>
      </p:sp>
      <p:sp>
        <p:nvSpPr>
          <p:cNvPr id="5" name="Left Arrow 4"/>
          <p:cNvSpPr/>
          <p:nvPr/>
        </p:nvSpPr>
        <p:spPr>
          <a:xfrm rot="3752401">
            <a:off x="1085613" y="3639136"/>
            <a:ext cx="1971684" cy="10442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3600" b="1" dirty="0" smtClean="0">
                <a:solidFill>
                  <a:srgbClr val="FF0000"/>
                </a:solidFill>
              </a:rPr>
              <a:t>BUY??!!</a:t>
            </a:r>
            <a:endParaRPr lang="en-GB" sz="3600" b="1" dirty="0">
              <a:solidFill>
                <a:srgbClr val="FF0000"/>
              </a:solidFill>
            </a:endParaRPr>
          </a:p>
        </p:txBody>
      </p:sp>
    </p:spTree>
    <p:extLst>
      <p:ext uri="{BB962C8B-B14F-4D97-AF65-F5344CB8AC3E}">
        <p14:creationId xmlns:p14="http://schemas.microsoft.com/office/powerpoint/2010/main" val="2346856757"/>
      </p:ext>
    </p:extLst>
  </p:cSld>
  <p:clrMapOvr>
    <a:masterClrMapping/>
  </p:clrMapOvr>
  <p:transition>
    <p:pull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42925" y="0"/>
            <a:ext cx="8401050" cy="1143000"/>
          </a:xfrm>
        </p:spPr>
        <p:txBody>
          <a:bodyPr/>
          <a:lstStyle/>
          <a:p>
            <a:r>
              <a:rPr lang="en-GB" sz="4000" dirty="0">
                <a:latin typeface="Times New Roman" charset="0"/>
                <a:cs typeface="Times New Roman" charset="0"/>
              </a:rPr>
              <a:t>What’s Interesting Today</a:t>
            </a:r>
            <a:br>
              <a:rPr lang="en-GB" sz="4000" dirty="0">
                <a:latin typeface="Times New Roman" charset="0"/>
                <a:cs typeface="Times New Roman" charset="0"/>
              </a:rPr>
            </a:br>
            <a:r>
              <a:rPr lang="en-GB" sz="4000" dirty="0">
                <a:latin typeface="Times New Roman" charset="0"/>
                <a:cs typeface="Times New Roman" charset="0"/>
              </a:rPr>
              <a:t>Miners: Where Are We in The Cycle?</a:t>
            </a:r>
            <a:endParaRPr lang="en-US" altLang="en-US" sz="4000" dirty="0"/>
          </a:p>
        </p:txBody>
      </p:sp>
      <p:pic>
        <p:nvPicPr>
          <p:cNvPr id="62470" name="Picture 6"/>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1419225"/>
            <a:ext cx="4152900" cy="4476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2471" name="Picture 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6371" t="18512" r="8684" b="11867"/>
          <a:stretch>
            <a:fillRect/>
          </a:stretch>
        </p:blipFill>
        <p:spPr>
          <a:xfrm>
            <a:off x="4305300" y="1352550"/>
            <a:ext cx="4838701" cy="4657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ight Arrow 1"/>
          <p:cNvSpPr/>
          <p:nvPr/>
        </p:nvSpPr>
        <p:spPr>
          <a:xfrm rot="19578272">
            <a:off x="3494012" y="4602571"/>
            <a:ext cx="3553042" cy="1677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smtClean="0">
                <a:solidFill>
                  <a:srgbClr val="FF0000"/>
                </a:solidFill>
              </a:rPr>
              <a:t>Don’t fall </a:t>
            </a:r>
            <a:r>
              <a:rPr lang="de-CH" b="1" dirty="0" err="1" smtClean="0">
                <a:solidFill>
                  <a:srgbClr val="FF0000"/>
                </a:solidFill>
              </a:rPr>
              <a:t>for</a:t>
            </a:r>
            <a:r>
              <a:rPr lang="de-CH" b="1" dirty="0" smtClean="0">
                <a:solidFill>
                  <a:srgbClr val="FF0000"/>
                </a:solidFill>
              </a:rPr>
              <a:t> </a:t>
            </a:r>
            <a:r>
              <a:rPr lang="de-CH" b="1" i="1" u="sng" dirty="0" smtClean="0">
                <a:solidFill>
                  <a:srgbClr val="FF0000"/>
                </a:solidFill>
              </a:rPr>
              <a:t>BS</a:t>
            </a:r>
            <a:r>
              <a:rPr lang="de-CH" b="1" dirty="0" smtClean="0">
                <a:solidFill>
                  <a:srgbClr val="FF0000"/>
                </a:solidFill>
              </a:rPr>
              <a:t> (</a:t>
            </a:r>
            <a:r>
              <a:rPr lang="de-CH" b="1" i="1" u="sng" dirty="0" smtClean="0">
                <a:solidFill>
                  <a:srgbClr val="FF0000"/>
                </a:solidFill>
              </a:rPr>
              <a:t>Broker Stories</a:t>
            </a:r>
            <a:r>
              <a:rPr lang="de-CH" b="1" dirty="0" smtClean="0">
                <a:solidFill>
                  <a:srgbClr val="FF0000"/>
                </a:solidFill>
              </a:rPr>
              <a:t>)</a:t>
            </a:r>
            <a:endParaRPr lang="en-GB" b="1" dirty="0">
              <a:solidFill>
                <a:srgbClr val="FF0000"/>
              </a:solidFill>
            </a:endParaRPr>
          </a:p>
        </p:txBody>
      </p:sp>
    </p:spTree>
    <p:extLst>
      <p:ext uri="{BB962C8B-B14F-4D97-AF65-F5344CB8AC3E}">
        <p14:creationId xmlns:p14="http://schemas.microsoft.com/office/powerpoint/2010/main" val="1723531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What’s Interesting Today</a:t>
            </a:r>
            <a:br>
              <a:rPr lang="en-GB" sz="4000" dirty="0" smtClean="0">
                <a:latin typeface="Times New Roman" charset="0"/>
                <a:cs typeface="Times New Roman" charset="0"/>
              </a:rPr>
            </a:br>
            <a:r>
              <a:rPr lang="en-GB" sz="4000" dirty="0" smtClean="0">
                <a:latin typeface="Times New Roman" charset="0"/>
                <a:cs typeface="Times New Roman" charset="0"/>
              </a:rPr>
              <a:t>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Q12016</a:t>
            </a:r>
          </a:p>
        </p:txBody>
      </p:sp>
      <p:sp>
        <p:nvSpPr>
          <p:cNvPr id="4" name="Rectangle 3"/>
          <p:cNvSpPr/>
          <p:nvPr/>
        </p:nvSpPr>
        <p:spPr>
          <a:xfrm>
            <a:off x="85725" y="982177"/>
            <a:ext cx="8934450" cy="5509200"/>
          </a:xfrm>
          <a:prstGeom prst="rect">
            <a:avLst/>
          </a:prstGeom>
        </p:spPr>
        <p:txBody>
          <a:bodyPr wrap="square">
            <a:spAutoFit/>
          </a:bodyPr>
          <a:lstStyle/>
          <a:p>
            <a:endParaRPr lang="en-GB" dirty="0" smtClean="0"/>
          </a:p>
          <a:p>
            <a:r>
              <a:rPr lang="en-GB" sz="2800" dirty="0" smtClean="0">
                <a:solidFill>
                  <a:schemeClr val="accent2"/>
                </a:solidFill>
              </a:rPr>
              <a:t>Only </a:t>
            </a:r>
            <a:r>
              <a:rPr lang="en-GB" sz="2800" b="1" u="sng" dirty="0" smtClean="0">
                <a:solidFill>
                  <a:schemeClr val="accent2"/>
                </a:solidFill>
              </a:rPr>
              <a:t>ONE</a:t>
            </a:r>
            <a:r>
              <a:rPr lang="en-GB" sz="2800" dirty="0" smtClean="0">
                <a:solidFill>
                  <a:schemeClr val="accent2"/>
                </a:solidFill>
              </a:rPr>
              <a:t> thing mattered.  </a:t>
            </a:r>
            <a:r>
              <a:rPr lang="en-GB" sz="4800" b="1" u="sng" dirty="0" smtClean="0">
                <a:solidFill>
                  <a:srgbClr val="FF9900"/>
                </a:solidFill>
              </a:rPr>
              <a:t>The gold price</a:t>
            </a:r>
            <a:r>
              <a:rPr lang="en-GB" sz="2800" u="sng" dirty="0" smtClean="0">
                <a:solidFill>
                  <a:schemeClr val="accent2"/>
                </a:solidFill>
              </a:rPr>
              <a:t>.</a:t>
            </a:r>
            <a:r>
              <a:rPr lang="en-GB" sz="2800" dirty="0" smtClean="0">
                <a:solidFill>
                  <a:schemeClr val="accent2"/>
                </a:solidFill>
              </a:rPr>
              <a:t>  </a:t>
            </a:r>
            <a:r>
              <a:rPr lang="en-GB" sz="2800" b="1" i="1" u="sng" dirty="0" smtClean="0">
                <a:solidFill>
                  <a:schemeClr val="accent2"/>
                </a:solidFill>
              </a:rPr>
              <a:t>Not</a:t>
            </a:r>
            <a:endParaRPr lang="en-GB" sz="2800" i="1" dirty="0">
              <a:solidFill>
                <a:schemeClr val="accent2"/>
              </a:solidFill>
            </a:endParaRPr>
          </a:p>
          <a:p>
            <a:r>
              <a:rPr lang="en-GB" sz="2800" dirty="0">
                <a:solidFill>
                  <a:schemeClr val="accent2"/>
                </a:solidFill>
              </a:rPr>
              <a:t> </a:t>
            </a:r>
            <a:endParaRPr lang="en-GB" sz="2800" dirty="0" smtClean="0">
              <a:solidFill>
                <a:schemeClr val="accent2"/>
              </a:solidFill>
            </a:endParaRPr>
          </a:p>
          <a:p>
            <a:pPr marL="2171700" lvl="4" indent="-342900">
              <a:buFont typeface="Arial" panose="020B0604020202020204" pitchFamily="34" charset="0"/>
              <a:buChar char="•"/>
            </a:pPr>
            <a:r>
              <a:rPr lang="en-GB" sz="2800" dirty="0" smtClean="0">
                <a:solidFill>
                  <a:schemeClr val="accent2"/>
                </a:solidFill>
              </a:rPr>
              <a:t>Earnings forecasts, analysts </a:t>
            </a:r>
            <a:r>
              <a:rPr lang="en-GB" sz="2800" dirty="0">
                <a:solidFill>
                  <a:schemeClr val="accent2"/>
                </a:solidFill>
              </a:rPr>
              <a:t>opinions</a:t>
            </a:r>
          </a:p>
          <a:p>
            <a:pPr marL="2171700" lvl="4" indent="-342900">
              <a:buFont typeface="Arial" panose="020B0604020202020204" pitchFamily="34" charset="0"/>
              <a:buChar char="•"/>
            </a:pPr>
            <a:r>
              <a:rPr lang="en-GB" sz="2800" dirty="0" smtClean="0">
                <a:solidFill>
                  <a:schemeClr val="accent2"/>
                </a:solidFill>
              </a:rPr>
              <a:t>Technology</a:t>
            </a:r>
            <a:r>
              <a:rPr lang="en-GB" sz="2800" dirty="0">
                <a:solidFill>
                  <a:schemeClr val="accent2"/>
                </a:solidFill>
              </a:rPr>
              <a:t>/ techniques</a:t>
            </a:r>
          </a:p>
          <a:p>
            <a:pPr marL="2171700" lvl="4" indent="-342900">
              <a:buFont typeface="Arial" panose="020B0604020202020204" pitchFamily="34" charset="0"/>
              <a:buChar char="•"/>
            </a:pPr>
            <a:r>
              <a:rPr lang="en-GB" sz="2800" dirty="0">
                <a:solidFill>
                  <a:schemeClr val="accent2"/>
                </a:solidFill>
              </a:rPr>
              <a:t>New discoveries</a:t>
            </a:r>
          </a:p>
          <a:p>
            <a:pPr marL="2171700" lvl="4" indent="-342900">
              <a:buFont typeface="Arial" panose="020B0604020202020204" pitchFamily="34" charset="0"/>
              <a:buChar char="•"/>
            </a:pPr>
            <a:r>
              <a:rPr lang="en-GB" sz="2800" dirty="0">
                <a:solidFill>
                  <a:schemeClr val="accent2"/>
                </a:solidFill>
              </a:rPr>
              <a:t>Depreciation policies</a:t>
            </a:r>
          </a:p>
          <a:p>
            <a:pPr marL="2171700" lvl="4" indent="-342900">
              <a:buFont typeface="Arial" panose="020B0604020202020204" pitchFamily="34" charset="0"/>
              <a:buChar char="•"/>
            </a:pPr>
            <a:r>
              <a:rPr lang="en-GB" sz="2800" dirty="0">
                <a:solidFill>
                  <a:schemeClr val="accent2"/>
                </a:solidFill>
              </a:rPr>
              <a:t>Management changes</a:t>
            </a:r>
          </a:p>
          <a:p>
            <a:pPr marL="2171700" lvl="4" indent="-342900">
              <a:buFont typeface="Arial" panose="020B0604020202020204" pitchFamily="34" charset="0"/>
              <a:buChar char="•"/>
            </a:pPr>
            <a:r>
              <a:rPr lang="en-GB" sz="2800" dirty="0">
                <a:solidFill>
                  <a:schemeClr val="accent2"/>
                </a:solidFill>
              </a:rPr>
              <a:t>Royalty and tax regimes</a:t>
            </a:r>
          </a:p>
          <a:p>
            <a:pPr marL="2171700" lvl="4" indent="-342900">
              <a:buFont typeface="Arial" panose="020B0604020202020204" pitchFamily="34" charset="0"/>
              <a:buChar char="•"/>
            </a:pPr>
            <a:r>
              <a:rPr lang="en-GB" sz="2800" dirty="0">
                <a:solidFill>
                  <a:schemeClr val="accent2"/>
                </a:solidFill>
              </a:rPr>
              <a:t>Takeovers</a:t>
            </a:r>
          </a:p>
          <a:p>
            <a:pPr marL="2171700" lvl="4" indent="-342900">
              <a:buFont typeface="Arial" panose="020B0604020202020204" pitchFamily="34" charset="0"/>
              <a:buChar char="•"/>
            </a:pPr>
            <a:r>
              <a:rPr lang="en-GB" sz="2800" dirty="0">
                <a:solidFill>
                  <a:schemeClr val="accent2"/>
                </a:solidFill>
              </a:rPr>
              <a:t>Rumours and chit chat</a:t>
            </a:r>
          </a:p>
          <a:p>
            <a:pPr marL="2171700" lvl="4" indent="-342900">
              <a:buFont typeface="Arial" panose="020B0604020202020204" pitchFamily="34" charset="0"/>
              <a:buChar char="•"/>
            </a:pPr>
            <a:r>
              <a:rPr lang="en-GB" sz="2800" dirty="0">
                <a:solidFill>
                  <a:schemeClr val="accent2"/>
                </a:solidFill>
              </a:rPr>
              <a:t>Political factors</a:t>
            </a:r>
          </a:p>
        </p:txBody>
      </p:sp>
    </p:spTree>
    <p:extLst>
      <p:ext uri="{BB962C8B-B14F-4D97-AF65-F5344CB8AC3E}">
        <p14:creationId xmlns:p14="http://schemas.microsoft.com/office/powerpoint/2010/main" val="3045970411"/>
      </p:ext>
    </p:extLst>
  </p:cSld>
  <p:clrMapOvr>
    <a:masterClrMapping/>
  </p:clrMapOvr>
  <p:transition>
    <p:pull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GB" smtClean="0">
                <a:latin typeface="Times New Roman" charset="0"/>
                <a:cs typeface="Times New Roman" charset="0"/>
              </a:rPr>
              <a:t>Important Notice</a:t>
            </a:r>
          </a:p>
        </p:txBody>
      </p:sp>
      <p:sp>
        <p:nvSpPr>
          <p:cNvPr id="36867" name="Rectangle 3"/>
          <p:cNvSpPr>
            <a:spLocks noGrp="1" noChangeArrowheads="1"/>
          </p:cNvSpPr>
          <p:nvPr>
            <p:ph idx="1"/>
          </p:nvPr>
        </p:nvSpPr>
        <p:spPr>
          <a:xfrm>
            <a:off x="635000" y="2312988"/>
            <a:ext cx="7772400" cy="4545012"/>
          </a:xfrm>
        </p:spPr>
        <p:txBody>
          <a:bodyPr/>
          <a:lstStyle/>
          <a:p>
            <a:pPr marL="0" indent="0" algn="just" eaLnBrk="1" hangingPunct="1">
              <a:lnSpc>
                <a:spcPct val="110000"/>
              </a:lnSpc>
              <a:spcBef>
                <a:spcPct val="95000"/>
              </a:spcBef>
              <a:buFont typeface="Wingdings" pitchFamily="2" charset="2"/>
              <a:buNone/>
            </a:pPr>
            <a:r>
              <a:rPr lang="en-GB" sz="1600" dirty="0" smtClean="0">
                <a:latin typeface="Times New Roman" charset="0"/>
                <a:cs typeface="Times New Roman" charset="0"/>
              </a:rPr>
              <a:t>This document has been issued in a private capacity by Iain Little, an employee of European Wealth (Switzerland) SA, a member of the European Wealth Group Limited, for the information of experienced investors only.  It is not and should not be construed as an offer to sell or the solicitation of an offer to purchase or subscribe for any investment.</a:t>
            </a:r>
          </a:p>
          <a:p>
            <a:pPr marL="0" indent="0" algn="just" eaLnBrk="1" hangingPunct="1">
              <a:lnSpc>
                <a:spcPct val="110000"/>
              </a:lnSpc>
              <a:spcBef>
                <a:spcPct val="95000"/>
              </a:spcBef>
              <a:buFont typeface="Wingdings" pitchFamily="2" charset="2"/>
              <a:buNone/>
            </a:pPr>
            <a:r>
              <a:rPr lang="en-GB" sz="1600" dirty="0" smtClean="0">
                <a:latin typeface="Times New Roman" charset="0"/>
                <a:cs typeface="Times New Roman" charset="0"/>
              </a:rPr>
              <a:t>Iain Little, an employee of European Wealth (Switzerland) SA, has based this document on information obtained from sources he believes to be reliable but which he has not independently verified; European Wealth (Switzerland) SA therefore makes no guarantee, representation or warranty and accepts no responsibility or liability as to its accuracy or completeness</a:t>
            </a:r>
            <a:r>
              <a:rPr lang="de-CH" sz="1600" dirty="0" smtClean="0">
                <a:latin typeface="Times New Roman" charset="0"/>
                <a:cs typeface="Times New Roman" charset="0"/>
              </a:rPr>
              <a:t>.</a:t>
            </a:r>
            <a:endParaRPr lang="en-GB" sz="1600" dirty="0" smtClean="0">
              <a:latin typeface="Times New Roman" charset="0"/>
              <a:cs typeface="Times New Roman" charset="0"/>
            </a:endParaRPr>
          </a:p>
        </p:txBody>
      </p:sp>
      <p:sp>
        <p:nvSpPr>
          <p:cNvPr id="36868" name="Footer Placeholder 3"/>
          <p:cNvSpPr>
            <a:spLocks noGrp="1"/>
          </p:cNvSpPr>
          <p:nvPr>
            <p:ph type="ftr" sz="quarter" idx="10"/>
          </p:nvPr>
        </p:nvSpPr>
        <p:spPr>
          <a:noFill/>
        </p:spPr>
        <p:txBody>
          <a:bodyPr/>
          <a:lstStyle/>
          <a:p>
            <a:r>
              <a:rPr lang="en-GB" dirty="0" smtClean="0">
                <a:latin typeface="Times New Roman" pitchFamily="18" charset="0"/>
                <a:cs typeface="Times New Roman" pitchFamily="18" charset="0"/>
              </a:rPr>
              <a:t>Q12016</a:t>
            </a:r>
          </a:p>
        </p:txBody>
      </p:sp>
    </p:spTree>
    <p:extLst>
      <p:ext uri="{BB962C8B-B14F-4D97-AF65-F5344CB8AC3E}">
        <p14:creationId xmlns:p14="http://schemas.microsoft.com/office/powerpoint/2010/main" val="1911402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P&amp;C Template">
  <a:themeElements>
    <a:clrScheme name="P&amp;C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mp;C Template">
      <a:majorFont>
        <a:latin typeface="HelveticaNeue Medium"/>
        <a:ea typeface=""/>
        <a:cs typeface=""/>
      </a:majorFont>
      <a:minorFont>
        <a:latin typeface="HelveticaNeue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amp;C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amp;C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amp;C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mp;C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amp;C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amp;C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amp;C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TotalTime>
  <Words>957</Words>
  <Application>Microsoft Office PowerPoint</Application>
  <PresentationFormat>On-screen Show (4:3)</PresentationFormat>
  <Paragraphs>203</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P&amp;C Template</vt:lpstr>
      <vt:lpstr>       1. Trusts In Focus Up Date 2. What I’m Buying Today 3. The Gold Trap and “BS”  MARKETS NOW 18th JANUARY 2016   David Fuller, David Brown, Iain Little  </vt:lpstr>
      <vt:lpstr>What Is The Perfect Investment (Funds)?</vt:lpstr>
      <vt:lpstr>Trusts In Focus (TIF) SERVICE</vt:lpstr>
      <vt:lpstr>Market performance 2015 (GBP) Major Asset Classes in GBP</vt:lpstr>
      <vt:lpstr>Market performance 2015 Major Equity Markets (local currency)</vt:lpstr>
      <vt:lpstr>Market performance 2015 Other Equity Markets (local currency)</vt:lpstr>
      <vt:lpstr>Market performance 2015 Bonds, currencies, oil, commodities (local currency)</vt:lpstr>
      <vt:lpstr>What I’m Buying Today (SATELLITE) Personal Assets Trust (345.5p)</vt:lpstr>
      <vt:lpstr>What I’m Buying Today (SATELLITE) Personal Assets Trust (345.5p)</vt:lpstr>
      <vt:lpstr>What I’m Buying Today (SATELLITE) Personal Assets Trust (345.5p)</vt:lpstr>
      <vt:lpstr>What I’m Buying Today (SATELLITE) Personal Assets Trust (345.5p)</vt:lpstr>
      <vt:lpstr>What I’m Buying Today (SATELLITE) Personal Assets Trust (345.5p)</vt:lpstr>
      <vt:lpstr>What I’m Buying Today (SATELLITE) Personal Assets Trust (345.5p)</vt:lpstr>
      <vt:lpstr>What I’m Buying Today (CORE) Personal Assets Trust (345.5p)</vt:lpstr>
      <vt:lpstr>What’s Interesting Today Miners: Where Are We in The Cycle?</vt:lpstr>
      <vt:lpstr>What’s Interesting Today Miners: Where Are We in The Cycle?</vt:lpstr>
      <vt:lpstr>What’s Interesting Today Miners: Where Are We in The Cycle?</vt:lpstr>
      <vt:lpstr>What’s Interesting Today Miners: Where Are We in The Cycle?</vt:lpstr>
      <vt:lpstr>What’s Interesting Today Miners: Where Are We in The Cycle?</vt:lpstr>
      <vt:lpstr>What’s Interesting Today Miners: Where Are We in The Cycle?</vt:lpstr>
      <vt:lpstr>What’s Interesting Today Miners: Where Are We in The Cycle?</vt:lpstr>
      <vt:lpstr>Important Notice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P&amp;C Gold and Natural Resources Fund</dc:title>
  <dc:creator>x</dc:creator>
  <cp:lastModifiedBy>Iain.Little</cp:lastModifiedBy>
  <cp:revision>1386</cp:revision>
  <cp:lastPrinted>2012-05-04T07:36:41Z</cp:lastPrinted>
  <dcterms:created xsi:type="dcterms:W3CDTF">2002-07-03T11:10:37Z</dcterms:created>
  <dcterms:modified xsi:type="dcterms:W3CDTF">2016-01-17T16:09:09Z</dcterms:modified>
</cp:coreProperties>
</file>