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53" r:id="rId1"/>
  </p:sldMasterIdLst>
  <p:notesMasterIdLst>
    <p:notesMasterId r:id="rId38"/>
  </p:notesMasterIdLst>
  <p:handoutMasterIdLst>
    <p:handoutMasterId r:id="rId39"/>
  </p:handoutMasterIdLst>
  <p:sldIdLst>
    <p:sldId id="471" r:id="rId2"/>
    <p:sldId id="543" r:id="rId3"/>
    <p:sldId id="624" r:id="rId4"/>
    <p:sldId id="531" r:id="rId5"/>
    <p:sldId id="555" r:id="rId6"/>
    <p:sldId id="629" r:id="rId7"/>
    <p:sldId id="590" r:id="rId8"/>
    <p:sldId id="657" r:id="rId9"/>
    <p:sldId id="650" r:id="rId10"/>
    <p:sldId id="684" r:id="rId11"/>
    <p:sldId id="664" r:id="rId12"/>
    <p:sldId id="666" r:id="rId13"/>
    <p:sldId id="674" r:id="rId14"/>
    <p:sldId id="665" r:id="rId15"/>
    <p:sldId id="668" r:id="rId16"/>
    <p:sldId id="672" r:id="rId17"/>
    <p:sldId id="671" r:id="rId18"/>
    <p:sldId id="669" r:id="rId19"/>
    <p:sldId id="675" r:id="rId20"/>
    <p:sldId id="681" r:id="rId21"/>
    <p:sldId id="680" r:id="rId22"/>
    <p:sldId id="679" r:id="rId23"/>
    <p:sldId id="678" r:id="rId24"/>
    <p:sldId id="676" r:id="rId25"/>
    <p:sldId id="677" r:id="rId26"/>
    <p:sldId id="688" r:id="rId27"/>
    <p:sldId id="691" r:id="rId28"/>
    <p:sldId id="692" r:id="rId29"/>
    <p:sldId id="689" r:id="rId30"/>
    <p:sldId id="690" r:id="rId31"/>
    <p:sldId id="685" r:id="rId32"/>
    <p:sldId id="686" r:id="rId33"/>
    <p:sldId id="687" r:id="rId34"/>
    <p:sldId id="656" r:id="rId35"/>
    <p:sldId id="693" r:id="rId36"/>
    <p:sldId id="535" r:id="rId37"/>
  </p:sldIdLst>
  <p:sldSz cx="9144000" cy="6858000" type="screen4x3"/>
  <p:notesSz cx="6735763" cy="9869488"/>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extLst>
    <p:ext uri="{EFAFB233-063F-42B5-8137-9DF3F51BA10A}">
      <p15:sldGuideLst xmlns="" xmlns:p15="http://schemas.microsoft.com/office/powerpoint/2012/main">
        <p15:guide id="1" orient="horz" pos="960">
          <p15:clr>
            <a:srgbClr val="A4A3A4"/>
          </p15:clr>
        </p15:guide>
        <p15:guide id="2" pos="2646">
          <p15:clr>
            <a:srgbClr val="A4A3A4"/>
          </p15:clr>
        </p15:guide>
      </p15:sldGuideLst>
    </p:ext>
    <p:ext uri="{2D200454-40CA-4A62-9FC3-DE9A4176ACB9}">
      <p15:notesGuideLst xmlns="" xmlns:p15="http://schemas.microsoft.com/office/powerpoint/2012/main">
        <p15:guide id="1" orient="horz" pos="3108">
          <p15:clr>
            <a:srgbClr val="A4A3A4"/>
          </p15:clr>
        </p15:guide>
        <p15:guide id="2"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00FF"/>
    <a:srgbClr val="990000"/>
    <a:srgbClr val="EAEAEA"/>
    <a:srgbClr val="4D4D4D"/>
    <a:srgbClr val="0066FF"/>
    <a:srgbClr val="3366FF"/>
    <a:srgbClr val="FD030F"/>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28" autoAdjust="0"/>
    <p:restoredTop sz="98609" autoAdjust="0"/>
  </p:normalViewPr>
  <p:slideViewPr>
    <p:cSldViewPr snapToGrid="0" snapToObjects="1">
      <p:cViewPr>
        <p:scale>
          <a:sx n="80" d="100"/>
          <a:sy n="80" d="100"/>
        </p:scale>
        <p:origin x="-1116" y="-180"/>
      </p:cViewPr>
      <p:guideLst>
        <p:guide orient="horz" pos="960"/>
        <p:guide pos="264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79" d="100"/>
          <a:sy n="79" d="100"/>
        </p:scale>
        <p:origin x="-3312" y="-90"/>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2" y="0"/>
            <a:ext cx="2919413" cy="493713"/>
          </a:xfrm>
          <a:prstGeom prst="rect">
            <a:avLst/>
          </a:prstGeom>
          <a:noFill/>
          <a:ln w="9525">
            <a:noFill/>
            <a:miter lim="800000"/>
            <a:headEnd/>
            <a:tailEnd/>
          </a:ln>
          <a:effectLst/>
        </p:spPr>
        <p:txBody>
          <a:bodyPr vert="horz" wrap="square" lIns="91430" tIns="45714" rIns="91430" bIns="45714" numCol="1" anchor="t" anchorCtr="0" compatLnSpc="1">
            <a:prstTxWarp prst="textNoShape">
              <a:avLst/>
            </a:prstTxWarp>
          </a:bodyPr>
          <a:lstStyle>
            <a:lvl1pPr>
              <a:defRPr sz="1200"/>
            </a:lvl1pPr>
          </a:lstStyle>
          <a:p>
            <a:pPr>
              <a:defRPr/>
            </a:pPr>
            <a:endParaRPr lang="en-GB"/>
          </a:p>
        </p:txBody>
      </p:sp>
      <p:sp>
        <p:nvSpPr>
          <p:cNvPr id="20483" name="Rectangle 3"/>
          <p:cNvSpPr>
            <a:spLocks noGrp="1" noChangeArrowheads="1"/>
          </p:cNvSpPr>
          <p:nvPr>
            <p:ph type="dt" sz="quarter" idx="1"/>
          </p:nvPr>
        </p:nvSpPr>
        <p:spPr bwMode="auto">
          <a:xfrm>
            <a:off x="3816352" y="0"/>
            <a:ext cx="2919413" cy="493713"/>
          </a:xfrm>
          <a:prstGeom prst="rect">
            <a:avLst/>
          </a:prstGeom>
          <a:noFill/>
          <a:ln w="9525">
            <a:noFill/>
            <a:miter lim="800000"/>
            <a:headEnd/>
            <a:tailEnd/>
          </a:ln>
          <a:effectLst/>
        </p:spPr>
        <p:txBody>
          <a:bodyPr vert="horz" wrap="square" lIns="91430" tIns="45714" rIns="91430" bIns="45714" numCol="1" anchor="t" anchorCtr="0" compatLnSpc="1">
            <a:prstTxWarp prst="textNoShape">
              <a:avLst/>
            </a:prstTxWarp>
          </a:bodyPr>
          <a:lstStyle>
            <a:lvl1pPr algn="r">
              <a:defRPr sz="1200"/>
            </a:lvl1pPr>
          </a:lstStyle>
          <a:p>
            <a:pPr>
              <a:defRPr/>
            </a:pPr>
            <a:endParaRPr lang="en-GB"/>
          </a:p>
        </p:txBody>
      </p:sp>
      <p:sp>
        <p:nvSpPr>
          <p:cNvPr id="20484" name="Rectangle 4"/>
          <p:cNvSpPr>
            <a:spLocks noGrp="1" noChangeArrowheads="1"/>
          </p:cNvSpPr>
          <p:nvPr>
            <p:ph type="ftr" sz="quarter" idx="2"/>
          </p:nvPr>
        </p:nvSpPr>
        <p:spPr bwMode="auto">
          <a:xfrm>
            <a:off x="2" y="9375777"/>
            <a:ext cx="2919413" cy="493713"/>
          </a:xfrm>
          <a:prstGeom prst="rect">
            <a:avLst/>
          </a:prstGeom>
          <a:noFill/>
          <a:ln w="9525">
            <a:noFill/>
            <a:miter lim="800000"/>
            <a:headEnd/>
            <a:tailEnd/>
          </a:ln>
          <a:effectLst/>
        </p:spPr>
        <p:txBody>
          <a:bodyPr vert="horz" wrap="square" lIns="91430" tIns="45714" rIns="91430" bIns="45714" numCol="1" anchor="b" anchorCtr="0" compatLnSpc="1">
            <a:prstTxWarp prst="textNoShape">
              <a:avLst/>
            </a:prstTxWarp>
          </a:bodyPr>
          <a:lstStyle>
            <a:lvl1pPr>
              <a:defRPr sz="1200"/>
            </a:lvl1pPr>
          </a:lstStyle>
          <a:p>
            <a:pPr>
              <a:defRPr/>
            </a:pPr>
            <a:endParaRPr lang="en-GB"/>
          </a:p>
        </p:txBody>
      </p:sp>
      <p:sp>
        <p:nvSpPr>
          <p:cNvPr id="20485" name="Rectangle 5"/>
          <p:cNvSpPr>
            <a:spLocks noGrp="1" noChangeArrowheads="1"/>
          </p:cNvSpPr>
          <p:nvPr>
            <p:ph type="sldNum" sz="quarter" idx="3"/>
          </p:nvPr>
        </p:nvSpPr>
        <p:spPr bwMode="auto">
          <a:xfrm>
            <a:off x="3816352" y="9375777"/>
            <a:ext cx="2919413" cy="493713"/>
          </a:xfrm>
          <a:prstGeom prst="rect">
            <a:avLst/>
          </a:prstGeom>
          <a:noFill/>
          <a:ln w="9525">
            <a:noFill/>
            <a:miter lim="800000"/>
            <a:headEnd/>
            <a:tailEnd/>
          </a:ln>
          <a:effectLst/>
        </p:spPr>
        <p:txBody>
          <a:bodyPr vert="horz" wrap="square" lIns="91430" tIns="45714" rIns="91430" bIns="45714" numCol="1" anchor="b" anchorCtr="0" compatLnSpc="1">
            <a:prstTxWarp prst="textNoShape">
              <a:avLst/>
            </a:prstTxWarp>
          </a:bodyPr>
          <a:lstStyle>
            <a:lvl1pPr algn="r">
              <a:defRPr sz="1200"/>
            </a:lvl1pPr>
          </a:lstStyle>
          <a:p>
            <a:pPr>
              <a:defRPr/>
            </a:pPr>
            <a:fld id="{6CA4EE65-1DC8-41F6-8299-E6216AC67082}" type="slidenum">
              <a:rPr lang="en-GB"/>
              <a:pPr>
                <a:defRPr/>
              </a:pPr>
              <a:t>‹#›</a:t>
            </a:fld>
            <a:endParaRPr lang="en-GB"/>
          </a:p>
        </p:txBody>
      </p:sp>
    </p:spTree>
    <p:extLst>
      <p:ext uri="{BB962C8B-B14F-4D97-AF65-F5344CB8AC3E}">
        <p14:creationId xmlns:p14="http://schemas.microsoft.com/office/powerpoint/2010/main" val="278807990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2" y="0"/>
            <a:ext cx="2919413" cy="493713"/>
          </a:xfrm>
          <a:prstGeom prst="rect">
            <a:avLst/>
          </a:prstGeom>
          <a:noFill/>
          <a:ln w="9525">
            <a:noFill/>
            <a:miter lim="800000"/>
            <a:headEnd/>
            <a:tailEnd/>
          </a:ln>
          <a:effectLst/>
        </p:spPr>
        <p:txBody>
          <a:bodyPr vert="horz" wrap="square" lIns="91430" tIns="45714" rIns="91430" bIns="45714" numCol="1" anchor="t" anchorCtr="0" compatLnSpc="1">
            <a:prstTxWarp prst="textNoShape">
              <a:avLst/>
            </a:prstTxWarp>
          </a:bodyPr>
          <a:lstStyle>
            <a:lvl1pPr>
              <a:defRPr sz="1200"/>
            </a:lvl1pPr>
          </a:lstStyle>
          <a:p>
            <a:pPr>
              <a:defRPr/>
            </a:pPr>
            <a:endParaRPr lang="en-GB"/>
          </a:p>
        </p:txBody>
      </p:sp>
      <p:sp>
        <p:nvSpPr>
          <p:cNvPr id="46083" name="Rectangle 3"/>
          <p:cNvSpPr>
            <a:spLocks noGrp="1" noChangeArrowheads="1"/>
          </p:cNvSpPr>
          <p:nvPr>
            <p:ph type="dt" idx="1"/>
          </p:nvPr>
        </p:nvSpPr>
        <p:spPr bwMode="auto">
          <a:xfrm>
            <a:off x="3816352" y="0"/>
            <a:ext cx="2919413" cy="493713"/>
          </a:xfrm>
          <a:prstGeom prst="rect">
            <a:avLst/>
          </a:prstGeom>
          <a:noFill/>
          <a:ln w="9525">
            <a:noFill/>
            <a:miter lim="800000"/>
            <a:headEnd/>
            <a:tailEnd/>
          </a:ln>
          <a:effectLst/>
        </p:spPr>
        <p:txBody>
          <a:bodyPr vert="horz" wrap="square" lIns="91430" tIns="45714" rIns="91430" bIns="45714" numCol="1" anchor="t" anchorCtr="0" compatLnSpc="1">
            <a:prstTxWarp prst="textNoShape">
              <a:avLst/>
            </a:prstTxWarp>
          </a:bodyPr>
          <a:lstStyle>
            <a:lvl1pPr algn="r">
              <a:defRPr sz="1200"/>
            </a:lvl1pPr>
          </a:lstStyle>
          <a:p>
            <a:pPr>
              <a:defRPr/>
            </a:pPr>
            <a:endParaRPr lang="en-GB"/>
          </a:p>
        </p:txBody>
      </p:sp>
      <p:sp>
        <p:nvSpPr>
          <p:cNvPr id="37892" name="Rectangle 4"/>
          <p:cNvSpPr>
            <a:spLocks noGrp="1" noRot="1" noChangeAspect="1" noChangeArrowheads="1" noTextEdit="1"/>
          </p:cNvSpPr>
          <p:nvPr>
            <p:ph type="sldImg" idx="2"/>
          </p:nvPr>
        </p:nvSpPr>
        <p:spPr bwMode="auto">
          <a:xfrm>
            <a:off x="901700" y="739775"/>
            <a:ext cx="4935538" cy="3702050"/>
          </a:xfrm>
          <a:prstGeom prst="rect">
            <a:avLst/>
          </a:prstGeom>
          <a:noFill/>
          <a:ln w="9525">
            <a:solidFill>
              <a:srgbClr val="000000"/>
            </a:solidFill>
            <a:miter lim="800000"/>
            <a:headEnd/>
            <a:tailEnd/>
          </a:ln>
        </p:spPr>
      </p:sp>
      <p:sp>
        <p:nvSpPr>
          <p:cNvPr id="46085" name="Rectangle 5"/>
          <p:cNvSpPr>
            <a:spLocks noGrp="1" noChangeArrowheads="1"/>
          </p:cNvSpPr>
          <p:nvPr>
            <p:ph type="body" sz="quarter" idx="3"/>
          </p:nvPr>
        </p:nvSpPr>
        <p:spPr bwMode="auto">
          <a:xfrm>
            <a:off x="898526" y="4689475"/>
            <a:ext cx="4938713" cy="4440238"/>
          </a:xfrm>
          <a:prstGeom prst="rect">
            <a:avLst/>
          </a:prstGeom>
          <a:noFill/>
          <a:ln w="9525">
            <a:noFill/>
            <a:miter lim="800000"/>
            <a:headEnd/>
            <a:tailEnd/>
          </a:ln>
          <a:effectLst/>
        </p:spPr>
        <p:txBody>
          <a:bodyPr vert="horz" wrap="square" lIns="91430" tIns="45714" rIns="91430" bIns="45714"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46086" name="Rectangle 6"/>
          <p:cNvSpPr>
            <a:spLocks noGrp="1" noChangeArrowheads="1"/>
          </p:cNvSpPr>
          <p:nvPr>
            <p:ph type="ftr" sz="quarter" idx="4"/>
          </p:nvPr>
        </p:nvSpPr>
        <p:spPr bwMode="auto">
          <a:xfrm>
            <a:off x="2" y="9375777"/>
            <a:ext cx="2919413" cy="493713"/>
          </a:xfrm>
          <a:prstGeom prst="rect">
            <a:avLst/>
          </a:prstGeom>
          <a:noFill/>
          <a:ln w="9525">
            <a:noFill/>
            <a:miter lim="800000"/>
            <a:headEnd/>
            <a:tailEnd/>
          </a:ln>
          <a:effectLst/>
        </p:spPr>
        <p:txBody>
          <a:bodyPr vert="horz" wrap="square" lIns="91430" tIns="45714" rIns="91430" bIns="45714" numCol="1" anchor="b" anchorCtr="0" compatLnSpc="1">
            <a:prstTxWarp prst="textNoShape">
              <a:avLst/>
            </a:prstTxWarp>
          </a:bodyPr>
          <a:lstStyle>
            <a:lvl1pPr>
              <a:defRPr sz="1200"/>
            </a:lvl1pPr>
          </a:lstStyle>
          <a:p>
            <a:pPr>
              <a:defRPr/>
            </a:pPr>
            <a:endParaRPr lang="en-GB"/>
          </a:p>
        </p:txBody>
      </p:sp>
      <p:sp>
        <p:nvSpPr>
          <p:cNvPr id="46087" name="Rectangle 7"/>
          <p:cNvSpPr>
            <a:spLocks noGrp="1" noChangeArrowheads="1"/>
          </p:cNvSpPr>
          <p:nvPr>
            <p:ph type="sldNum" sz="quarter" idx="5"/>
          </p:nvPr>
        </p:nvSpPr>
        <p:spPr bwMode="auto">
          <a:xfrm>
            <a:off x="3816352" y="9375777"/>
            <a:ext cx="2919413" cy="493713"/>
          </a:xfrm>
          <a:prstGeom prst="rect">
            <a:avLst/>
          </a:prstGeom>
          <a:noFill/>
          <a:ln w="9525">
            <a:noFill/>
            <a:miter lim="800000"/>
            <a:headEnd/>
            <a:tailEnd/>
          </a:ln>
          <a:effectLst/>
        </p:spPr>
        <p:txBody>
          <a:bodyPr vert="horz" wrap="square" lIns="91430" tIns="45714" rIns="91430" bIns="45714" numCol="1" anchor="b" anchorCtr="0" compatLnSpc="1">
            <a:prstTxWarp prst="textNoShape">
              <a:avLst/>
            </a:prstTxWarp>
          </a:bodyPr>
          <a:lstStyle>
            <a:lvl1pPr algn="r">
              <a:defRPr sz="1200"/>
            </a:lvl1pPr>
          </a:lstStyle>
          <a:p>
            <a:pPr>
              <a:defRPr/>
            </a:pPr>
            <a:fld id="{680A1B58-1539-4C65-8D2D-D26A5E9C938F}" type="slidenum">
              <a:rPr lang="en-GB"/>
              <a:pPr>
                <a:defRPr/>
              </a:pPr>
              <a:t>‹#›</a:t>
            </a:fld>
            <a:endParaRPr lang="en-GB"/>
          </a:p>
        </p:txBody>
      </p:sp>
    </p:spTree>
    <p:extLst>
      <p:ext uri="{BB962C8B-B14F-4D97-AF65-F5344CB8AC3E}">
        <p14:creationId xmlns:p14="http://schemas.microsoft.com/office/powerpoint/2010/main" val="776672871"/>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GB" dirty="0" smtClean="0"/>
          </a:p>
        </p:txBody>
      </p:sp>
    </p:spTree>
    <p:extLst>
      <p:ext uri="{BB962C8B-B14F-4D97-AF65-F5344CB8AC3E}">
        <p14:creationId xmlns:p14="http://schemas.microsoft.com/office/powerpoint/2010/main" val="2029179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pPr eaLnBrk="1" hangingPunct="1"/>
            <a:endParaRPr lang="en-GB" dirty="0" smtClean="0"/>
          </a:p>
        </p:txBody>
      </p:sp>
    </p:spTree>
    <p:extLst>
      <p:ext uri="{BB962C8B-B14F-4D97-AF65-F5344CB8AC3E}">
        <p14:creationId xmlns:p14="http://schemas.microsoft.com/office/powerpoint/2010/main" val="2459746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4144302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1029"/>
          <p:cNvSpPr>
            <a:spLocks noGrp="1" noChangeArrowheads="1"/>
          </p:cNvSpPr>
          <p:nvPr>
            <p:ph type="ftr" sz="quarter" idx="10"/>
          </p:nvPr>
        </p:nvSpPr>
        <p:spPr/>
        <p:txBody>
          <a:bodyPr/>
          <a:lstStyle>
            <a:lvl1pPr>
              <a:defRPr dirty="0" smtClean="0">
                <a:latin typeface="Times New Roman" pitchFamily="18" charset="0"/>
                <a:cs typeface="Times New Roman" pitchFamily="18" charset="0"/>
              </a:defRPr>
            </a:lvl1pPr>
          </a:lstStyle>
          <a:p>
            <a:pPr>
              <a:defRPr/>
            </a:pPr>
            <a:r>
              <a:rPr lang="en-GB" smtClean="0"/>
              <a:t>Q32009</a:t>
            </a:r>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5" name="Rectangle 1030"/>
          <p:cNvSpPr>
            <a:spLocks noGrp="1" noChangeArrowheads="1"/>
          </p:cNvSpPr>
          <p:nvPr>
            <p:ph type="sldNum" sz="quarter" idx="11"/>
          </p:nvPr>
        </p:nvSpPr>
        <p:spPr>
          <a:ln/>
        </p:spPr>
        <p:txBody>
          <a:bodyPr/>
          <a:lstStyle>
            <a:lvl1pPr>
              <a:defRPr/>
            </a:lvl1pPr>
          </a:lstStyle>
          <a:p>
            <a:pPr>
              <a:defRPr/>
            </a:pPr>
            <a:fld id="{A594A6E3-85CD-43B1-B048-1994B1116907}"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49275" y="1219200"/>
            <a:ext cx="3810000" cy="4545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511675" y="1219200"/>
            <a:ext cx="3810000" cy="4545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6" name="Rectangle 1030"/>
          <p:cNvSpPr>
            <a:spLocks noGrp="1" noChangeArrowheads="1"/>
          </p:cNvSpPr>
          <p:nvPr>
            <p:ph type="sldNum" sz="quarter" idx="11"/>
          </p:nvPr>
        </p:nvSpPr>
        <p:spPr>
          <a:ln/>
        </p:spPr>
        <p:txBody>
          <a:bodyPr/>
          <a:lstStyle>
            <a:lvl1pPr>
              <a:defRPr/>
            </a:lvl1pPr>
          </a:lstStyle>
          <a:p>
            <a:pPr>
              <a:defRPr/>
            </a:pPr>
            <a:fld id="{23782400-18D3-479A-8BE9-8DAF5582F1F7}"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8" name="Rectangle 1030"/>
          <p:cNvSpPr>
            <a:spLocks noGrp="1" noChangeArrowheads="1"/>
          </p:cNvSpPr>
          <p:nvPr>
            <p:ph type="sldNum" sz="quarter" idx="11"/>
          </p:nvPr>
        </p:nvSpPr>
        <p:spPr>
          <a:ln/>
        </p:spPr>
        <p:txBody>
          <a:bodyPr/>
          <a:lstStyle>
            <a:lvl1pPr>
              <a:defRPr/>
            </a:lvl1pPr>
          </a:lstStyle>
          <a:p>
            <a:pPr>
              <a:defRPr/>
            </a:pPr>
            <a:fld id="{5D87DCF5-60E9-4A50-8135-C6D0B3BC9739}"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4" name="Rectangle 1030"/>
          <p:cNvSpPr>
            <a:spLocks noGrp="1" noChangeArrowheads="1"/>
          </p:cNvSpPr>
          <p:nvPr>
            <p:ph type="sldNum" sz="quarter" idx="11"/>
          </p:nvPr>
        </p:nvSpPr>
        <p:spPr>
          <a:ln/>
        </p:spPr>
        <p:txBody>
          <a:bodyPr/>
          <a:lstStyle>
            <a:lvl1pPr>
              <a:defRPr/>
            </a:lvl1pPr>
          </a:lstStyle>
          <a:p>
            <a:pPr>
              <a:defRPr/>
            </a:pPr>
            <a:fld id="{67BD893C-E86D-46C3-9DB8-1BB63A1FBEC5}"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3" name="Rectangle 1030"/>
          <p:cNvSpPr>
            <a:spLocks noGrp="1" noChangeArrowheads="1"/>
          </p:cNvSpPr>
          <p:nvPr>
            <p:ph type="sldNum" sz="quarter" idx="11"/>
          </p:nvPr>
        </p:nvSpPr>
        <p:spPr>
          <a:ln/>
        </p:spPr>
        <p:txBody>
          <a:bodyPr/>
          <a:lstStyle>
            <a:lvl1pPr>
              <a:defRPr/>
            </a:lvl1pPr>
          </a:lstStyle>
          <a:p>
            <a:pPr>
              <a:defRPr/>
            </a:pPr>
            <a:fld id="{6DC62288-AD09-48D6-BEB4-B6C10B461C8A}"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6" name="Rectangle 1030"/>
          <p:cNvSpPr>
            <a:spLocks noGrp="1" noChangeArrowheads="1"/>
          </p:cNvSpPr>
          <p:nvPr>
            <p:ph type="sldNum" sz="quarter" idx="11"/>
          </p:nvPr>
        </p:nvSpPr>
        <p:spPr>
          <a:ln/>
        </p:spPr>
        <p:txBody>
          <a:bodyPr/>
          <a:lstStyle>
            <a:lvl1pPr>
              <a:defRPr/>
            </a:lvl1pPr>
          </a:lstStyle>
          <a:p>
            <a:pPr>
              <a:defRPr/>
            </a:pPr>
            <a:fld id="{D708CAF2-F92A-42DD-9BEA-8D0E6ADD0E7E}"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6" name="Rectangle 1030"/>
          <p:cNvSpPr>
            <a:spLocks noGrp="1" noChangeArrowheads="1"/>
          </p:cNvSpPr>
          <p:nvPr>
            <p:ph type="sldNum" sz="quarter" idx="11"/>
          </p:nvPr>
        </p:nvSpPr>
        <p:spPr>
          <a:ln/>
        </p:spPr>
        <p:txBody>
          <a:bodyPr/>
          <a:lstStyle>
            <a:lvl1pPr>
              <a:defRPr/>
            </a:lvl1pPr>
          </a:lstStyle>
          <a:p>
            <a:pPr>
              <a:defRPr/>
            </a:pPr>
            <a:fld id="{3C6BC2B9-544B-4F13-88C4-7AC518A41006}"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5" name="Rectangle 1030"/>
          <p:cNvSpPr>
            <a:spLocks noGrp="1" noChangeArrowheads="1"/>
          </p:cNvSpPr>
          <p:nvPr>
            <p:ph type="sldNum" sz="quarter" idx="11"/>
          </p:nvPr>
        </p:nvSpPr>
        <p:spPr>
          <a:ln/>
        </p:spPr>
        <p:txBody>
          <a:bodyPr/>
          <a:lstStyle>
            <a:lvl1pPr>
              <a:defRPr/>
            </a:lvl1pPr>
          </a:lstStyle>
          <a:p>
            <a:pPr>
              <a:defRPr/>
            </a:pPr>
            <a:fld id="{CA7A4C2A-2303-4E35-BE09-D4D1551198C7}"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76988" y="0"/>
            <a:ext cx="1944687" cy="576421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42925" y="0"/>
            <a:ext cx="5681663" cy="57642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5" name="Rectangle 1030"/>
          <p:cNvSpPr>
            <a:spLocks noGrp="1" noChangeArrowheads="1"/>
          </p:cNvSpPr>
          <p:nvPr>
            <p:ph type="sldNum" sz="quarter" idx="11"/>
          </p:nvPr>
        </p:nvSpPr>
        <p:spPr>
          <a:ln/>
        </p:spPr>
        <p:txBody>
          <a:bodyPr/>
          <a:lstStyle>
            <a:lvl1pPr>
              <a:defRPr/>
            </a:lvl1pPr>
          </a:lstStyle>
          <a:p>
            <a:pPr>
              <a:defRPr/>
            </a:pPr>
            <a:fld id="{5E8A36AC-5D93-4FD6-B6D6-7FD629C212AC}" type="slidenum">
              <a:rPr lang="en-GB"/>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42925" y="0"/>
            <a:ext cx="77724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549275" y="1219200"/>
            <a:ext cx="3810000" cy="45450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511675" y="1219200"/>
            <a:ext cx="3810000" cy="45450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6" name="Rectangle 1030"/>
          <p:cNvSpPr>
            <a:spLocks noGrp="1" noChangeArrowheads="1"/>
          </p:cNvSpPr>
          <p:nvPr>
            <p:ph type="sldNum" sz="quarter" idx="11"/>
          </p:nvPr>
        </p:nvSpPr>
        <p:spPr>
          <a:ln/>
        </p:spPr>
        <p:txBody>
          <a:bodyPr/>
          <a:lstStyle>
            <a:lvl1pPr>
              <a:defRPr/>
            </a:lvl1pPr>
          </a:lstStyle>
          <a:p>
            <a:pPr>
              <a:defRPr/>
            </a:pPr>
            <a:fld id="{6817DDE0-1854-4DFC-8113-9609565D3F3C}"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title"/>
          </p:nvPr>
        </p:nvSpPr>
        <p:spPr bwMode="auto">
          <a:xfrm>
            <a:off x="542925" y="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3075" name="Rectangle 1027"/>
          <p:cNvSpPr>
            <a:spLocks noGrp="1" noChangeArrowheads="1"/>
          </p:cNvSpPr>
          <p:nvPr>
            <p:ph type="body" idx="1"/>
          </p:nvPr>
        </p:nvSpPr>
        <p:spPr bwMode="auto">
          <a:xfrm>
            <a:off x="549275" y="1219200"/>
            <a:ext cx="7772400" cy="45450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50181" name="Rectangle 1029"/>
          <p:cNvSpPr>
            <a:spLocks noGrp="1" noChangeArrowheads="1"/>
          </p:cNvSpPr>
          <p:nvPr>
            <p:ph type="ftr" sz="quarter" idx="3"/>
          </p:nvPr>
        </p:nvSpPr>
        <p:spPr bwMode="auto">
          <a:xfrm>
            <a:off x="557213" y="6346825"/>
            <a:ext cx="3252787"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900">
                <a:solidFill>
                  <a:srgbClr val="000080"/>
                </a:solidFill>
                <a:latin typeface="+mn-lt"/>
              </a:defRPr>
            </a:lvl1pPr>
          </a:lstStyle>
          <a:p>
            <a:pPr>
              <a:defRPr/>
            </a:pPr>
            <a:r>
              <a:rPr lang="en-GB" smtClean="0"/>
              <a:t>Q32009</a:t>
            </a:r>
            <a:endParaRPr lang="en-GB"/>
          </a:p>
        </p:txBody>
      </p:sp>
      <p:sp>
        <p:nvSpPr>
          <p:cNvPr id="50182" name="Rectangle 1030"/>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A0ECA104-4A93-45A0-B43F-B46A5DEB7744}" type="slidenum">
              <a:rPr lang="en-GB"/>
              <a:pPr>
                <a:defRPr/>
              </a:pPr>
              <a:t>‹#›</a:t>
            </a:fld>
            <a:endParaRPr lang="en-GB"/>
          </a:p>
        </p:txBody>
      </p:sp>
      <p:sp>
        <p:nvSpPr>
          <p:cNvPr id="50184" name="Line 1032"/>
          <p:cNvSpPr>
            <a:spLocks noChangeShapeType="1"/>
          </p:cNvSpPr>
          <p:nvPr/>
        </p:nvSpPr>
        <p:spPr bwMode="auto">
          <a:xfrm flipV="1">
            <a:off x="285750" y="1219200"/>
            <a:ext cx="8553450" cy="6350"/>
          </a:xfrm>
          <a:prstGeom prst="line">
            <a:avLst/>
          </a:prstGeom>
          <a:noFill/>
          <a:ln w="19050">
            <a:solidFill>
              <a:srgbClr val="000080"/>
            </a:solidFill>
            <a:round/>
            <a:headEnd/>
            <a:tailEnd/>
          </a:ln>
          <a:effectLst/>
        </p:spPr>
        <p:txBody>
          <a:bodyPr/>
          <a:lstStyle/>
          <a:p>
            <a:pPr>
              <a:defRPr/>
            </a:pPr>
            <a:endParaRPr lang="en-GB"/>
          </a:p>
        </p:txBody>
      </p:sp>
      <p:sp>
        <p:nvSpPr>
          <p:cNvPr id="50185" name="Rectangle 1033"/>
          <p:cNvSpPr>
            <a:spLocks noChangeArrowheads="1"/>
          </p:cNvSpPr>
          <p:nvPr/>
        </p:nvSpPr>
        <p:spPr bwMode="auto">
          <a:xfrm>
            <a:off x="3536950" y="6327775"/>
            <a:ext cx="2095500" cy="457200"/>
          </a:xfrm>
          <a:prstGeom prst="rect">
            <a:avLst/>
          </a:prstGeom>
          <a:noFill/>
          <a:ln w="9525">
            <a:noFill/>
            <a:miter lim="800000"/>
            <a:headEnd/>
            <a:tailEnd/>
          </a:ln>
          <a:effectLst/>
        </p:spPr>
        <p:txBody>
          <a:bodyPr/>
          <a:lstStyle/>
          <a:p>
            <a:pPr algn="ctr">
              <a:defRPr/>
            </a:pPr>
            <a:fld id="{A317135F-30B1-4E89-972E-34D841243176}" type="slidenum">
              <a:rPr lang="en-GB" sz="1100" b="1">
                <a:solidFill>
                  <a:srgbClr val="000080"/>
                </a:solidFill>
                <a:latin typeface="HelveticaNeue Medium" pitchFamily="2" charset="0"/>
              </a:rPr>
              <a:pPr algn="ctr">
                <a:defRPr/>
              </a:pPr>
              <a:t>‹#›</a:t>
            </a:fld>
            <a:endParaRPr lang="en-GB" sz="1100" b="1">
              <a:solidFill>
                <a:srgbClr val="000080"/>
              </a:solidFill>
              <a:latin typeface="HelveticaNeue Medium" pitchFamily="2" charset="0"/>
            </a:endParaRPr>
          </a:p>
        </p:txBody>
      </p:sp>
    </p:spTree>
  </p:cSld>
  <p:clrMap bg1="lt1" tx1="dk1" bg2="lt2" tx2="dk2" accent1="accent1" accent2="accent2" accent3="accent3" accent4="accent4" accent5="accent5" accent6="accent6" hlink="hlink" folHlink="folHlink"/>
  <p:sldLayoutIdLst>
    <p:sldLayoutId id="2147483678"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hf sldNum="0" hdr="0" dt="0"/>
  <p:txStyles>
    <p:titleStyle>
      <a:lvl1pPr algn="l" rtl="0" eaLnBrk="0" fontAlgn="base" hangingPunct="0">
        <a:spcBef>
          <a:spcPct val="0"/>
        </a:spcBef>
        <a:spcAft>
          <a:spcPct val="0"/>
        </a:spcAft>
        <a:defRPr sz="2800">
          <a:solidFill>
            <a:schemeClr val="accent2"/>
          </a:solidFill>
          <a:latin typeface="+mj-lt"/>
          <a:ea typeface="+mj-ea"/>
          <a:cs typeface="+mj-cs"/>
        </a:defRPr>
      </a:lvl1pPr>
      <a:lvl2pPr algn="l" rtl="0" eaLnBrk="0" fontAlgn="base" hangingPunct="0">
        <a:spcBef>
          <a:spcPct val="0"/>
        </a:spcBef>
        <a:spcAft>
          <a:spcPct val="0"/>
        </a:spcAft>
        <a:defRPr sz="2800">
          <a:solidFill>
            <a:schemeClr val="accent2"/>
          </a:solidFill>
          <a:latin typeface="HelveticaNeue Medium" pitchFamily="2" charset="0"/>
        </a:defRPr>
      </a:lvl2pPr>
      <a:lvl3pPr algn="l" rtl="0" eaLnBrk="0" fontAlgn="base" hangingPunct="0">
        <a:spcBef>
          <a:spcPct val="0"/>
        </a:spcBef>
        <a:spcAft>
          <a:spcPct val="0"/>
        </a:spcAft>
        <a:defRPr sz="2800">
          <a:solidFill>
            <a:schemeClr val="accent2"/>
          </a:solidFill>
          <a:latin typeface="HelveticaNeue Medium" pitchFamily="2" charset="0"/>
        </a:defRPr>
      </a:lvl3pPr>
      <a:lvl4pPr algn="l" rtl="0" eaLnBrk="0" fontAlgn="base" hangingPunct="0">
        <a:spcBef>
          <a:spcPct val="0"/>
        </a:spcBef>
        <a:spcAft>
          <a:spcPct val="0"/>
        </a:spcAft>
        <a:defRPr sz="2800">
          <a:solidFill>
            <a:schemeClr val="accent2"/>
          </a:solidFill>
          <a:latin typeface="HelveticaNeue Medium" pitchFamily="2" charset="0"/>
        </a:defRPr>
      </a:lvl4pPr>
      <a:lvl5pPr algn="l" rtl="0" eaLnBrk="0" fontAlgn="base" hangingPunct="0">
        <a:spcBef>
          <a:spcPct val="0"/>
        </a:spcBef>
        <a:spcAft>
          <a:spcPct val="0"/>
        </a:spcAft>
        <a:defRPr sz="2800">
          <a:solidFill>
            <a:schemeClr val="accent2"/>
          </a:solidFill>
          <a:latin typeface="HelveticaNeue Medium" pitchFamily="2" charset="0"/>
        </a:defRPr>
      </a:lvl5pPr>
      <a:lvl6pPr marL="457200" algn="l" rtl="0" fontAlgn="base">
        <a:spcBef>
          <a:spcPct val="0"/>
        </a:spcBef>
        <a:spcAft>
          <a:spcPct val="0"/>
        </a:spcAft>
        <a:defRPr sz="2800">
          <a:solidFill>
            <a:schemeClr val="accent2"/>
          </a:solidFill>
          <a:latin typeface="HelveticaNeue Medium" pitchFamily="2" charset="0"/>
        </a:defRPr>
      </a:lvl6pPr>
      <a:lvl7pPr marL="914400" algn="l" rtl="0" fontAlgn="base">
        <a:spcBef>
          <a:spcPct val="0"/>
        </a:spcBef>
        <a:spcAft>
          <a:spcPct val="0"/>
        </a:spcAft>
        <a:defRPr sz="2800">
          <a:solidFill>
            <a:schemeClr val="accent2"/>
          </a:solidFill>
          <a:latin typeface="HelveticaNeue Medium" pitchFamily="2" charset="0"/>
        </a:defRPr>
      </a:lvl7pPr>
      <a:lvl8pPr marL="1371600" algn="l" rtl="0" fontAlgn="base">
        <a:spcBef>
          <a:spcPct val="0"/>
        </a:spcBef>
        <a:spcAft>
          <a:spcPct val="0"/>
        </a:spcAft>
        <a:defRPr sz="2800">
          <a:solidFill>
            <a:schemeClr val="accent2"/>
          </a:solidFill>
          <a:latin typeface="HelveticaNeue Medium" pitchFamily="2" charset="0"/>
        </a:defRPr>
      </a:lvl8pPr>
      <a:lvl9pPr marL="1828800" algn="l" rtl="0" fontAlgn="base">
        <a:spcBef>
          <a:spcPct val="0"/>
        </a:spcBef>
        <a:spcAft>
          <a:spcPct val="0"/>
        </a:spcAft>
        <a:defRPr sz="2800">
          <a:solidFill>
            <a:schemeClr val="accent2"/>
          </a:solidFill>
          <a:latin typeface="HelveticaNeue Medium" pitchFamily="2" charset="0"/>
        </a:defRPr>
      </a:lvl9pPr>
    </p:titleStyle>
    <p:bodyStyle>
      <a:lvl1pPr marL="342900" indent="-342900" algn="l" rtl="0" eaLnBrk="0" fontAlgn="base" hangingPunct="0">
        <a:spcBef>
          <a:spcPct val="20000"/>
        </a:spcBef>
        <a:spcAft>
          <a:spcPct val="0"/>
        </a:spcAft>
        <a:buFont typeface="Wingdings" pitchFamily="2" charset="2"/>
        <a:buChar char="§"/>
        <a:defRPr>
          <a:solidFill>
            <a:schemeClr val="accent2"/>
          </a:solidFill>
          <a:latin typeface="+mn-lt"/>
          <a:ea typeface="+mn-ea"/>
          <a:cs typeface="+mn-cs"/>
        </a:defRPr>
      </a:lvl1pPr>
      <a:lvl2pPr marL="742950" indent="-285750" algn="l" rtl="0" eaLnBrk="0" fontAlgn="base" hangingPunct="0">
        <a:spcBef>
          <a:spcPct val="20000"/>
        </a:spcBef>
        <a:spcAft>
          <a:spcPct val="0"/>
        </a:spcAft>
        <a:buChar char="–"/>
        <a:defRPr>
          <a:solidFill>
            <a:schemeClr val="accent2"/>
          </a:solidFill>
          <a:latin typeface="+mn-lt"/>
        </a:defRPr>
      </a:lvl2pPr>
      <a:lvl3pPr marL="1143000" indent="-228600" algn="l" rtl="0" eaLnBrk="0" fontAlgn="base" hangingPunct="0">
        <a:spcBef>
          <a:spcPct val="20000"/>
        </a:spcBef>
        <a:spcAft>
          <a:spcPct val="0"/>
        </a:spcAft>
        <a:buFont typeface="Wingdings" pitchFamily="2" charset="2"/>
        <a:buChar char="§"/>
        <a:defRPr>
          <a:solidFill>
            <a:schemeClr val="accent2"/>
          </a:solidFill>
          <a:latin typeface="+mn-lt"/>
        </a:defRPr>
      </a:lvl3pPr>
      <a:lvl4pPr marL="1600200" indent="-228600" algn="l" rtl="0" eaLnBrk="0" fontAlgn="base" hangingPunct="0">
        <a:spcBef>
          <a:spcPct val="20000"/>
        </a:spcBef>
        <a:spcAft>
          <a:spcPct val="0"/>
        </a:spcAft>
        <a:buChar char="–"/>
        <a:defRPr sz="1600">
          <a:solidFill>
            <a:schemeClr val="accent2"/>
          </a:solidFill>
          <a:latin typeface="+mn-lt"/>
        </a:defRPr>
      </a:lvl4pPr>
      <a:lvl5pPr marL="2057400" indent="-228600" algn="l" rtl="0" eaLnBrk="0" fontAlgn="base" hangingPunct="0">
        <a:spcBef>
          <a:spcPct val="20000"/>
        </a:spcBef>
        <a:spcAft>
          <a:spcPct val="0"/>
        </a:spcAft>
        <a:buChar char="»"/>
        <a:defRPr sz="1400">
          <a:solidFill>
            <a:schemeClr val="accent2"/>
          </a:solidFill>
          <a:latin typeface="+mn-lt"/>
        </a:defRPr>
      </a:lvl5pPr>
      <a:lvl6pPr marL="2514600" indent="-228600" algn="l" rtl="0" fontAlgn="base">
        <a:spcBef>
          <a:spcPct val="20000"/>
        </a:spcBef>
        <a:spcAft>
          <a:spcPct val="0"/>
        </a:spcAft>
        <a:buChar char="»"/>
        <a:defRPr sz="1400">
          <a:solidFill>
            <a:schemeClr val="accent2"/>
          </a:solidFill>
          <a:latin typeface="+mn-lt"/>
        </a:defRPr>
      </a:lvl6pPr>
      <a:lvl7pPr marL="2971800" indent="-228600" algn="l" rtl="0" fontAlgn="base">
        <a:spcBef>
          <a:spcPct val="20000"/>
        </a:spcBef>
        <a:spcAft>
          <a:spcPct val="0"/>
        </a:spcAft>
        <a:buChar char="»"/>
        <a:defRPr sz="1400">
          <a:solidFill>
            <a:schemeClr val="accent2"/>
          </a:solidFill>
          <a:latin typeface="+mn-lt"/>
        </a:defRPr>
      </a:lvl7pPr>
      <a:lvl8pPr marL="3429000" indent="-228600" algn="l" rtl="0" fontAlgn="base">
        <a:spcBef>
          <a:spcPct val="20000"/>
        </a:spcBef>
        <a:spcAft>
          <a:spcPct val="0"/>
        </a:spcAft>
        <a:buChar char="»"/>
        <a:defRPr sz="1400">
          <a:solidFill>
            <a:schemeClr val="accent2"/>
          </a:solidFill>
          <a:latin typeface="+mn-lt"/>
        </a:defRPr>
      </a:lvl8pPr>
      <a:lvl9pPr marL="3886200" indent="-228600" algn="l" rtl="0" fontAlgn="base">
        <a:spcBef>
          <a:spcPct val="20000"/>
        </a:spcBef>
        <a:spcAft>
          <a:spcPct val="0"/>
        </a:spcAft>
        <a:buChar char="»"/>
        <a:defRPr sz="1400">
          <a:solidFill>
            <a:schemeClr val="accent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emf"/><Relationship Id="rId4" Type="http://schemas.openxmlformats.org/officeDocument/2006/relationships/package" Target="../embeddings/Microsoft_Excel_Worksheet1.xlsx"/></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emf"/><Relationship Id="rId4" Type="http://schemas.openxmlformats.org/officeDocument/2006/relationships/image" Target="../media/image14.emf"/></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wmf"/><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tmp"/><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 y="2291939"/>
            <a:ext cx="9067800" cy="2485014"/>
          </a:xfrm>
        </p:spPr>
        <p:txBody>
          <a:bodyPr/>
          <a:lstStyle/>
          <a:p>
            <a:pPr marL="514350" indent="-514350" algn="ctr" eaLnBrk="1" hangingPunct="1">
              <a:buFont typeface="+mj-lt"/>
              <a:buAutoNum type="arabicPeriod"/>
              <a:tabLst>
                <a:tab pos="7334250" algn="l"/>
              </a:tabLst>
            </a:pPr>
            <a:r>
              <a:rPr lang="en-US" dirty="0">
                <a:latin typeface="Times New Roman" charset="0"/>
                <a:cs typeface="Times New Roman" charset="0"/>
              </a:rPr>
              <a:t/>
            </a:r>
            <a:br>
              <a:rPr lang="en-US" dirty="0">
                <a:latin typeface="Times New Roman" charset="0"/>
                <a:cs typeface="Times New Roman" charset="0"/>
              </a:rPr>
            </a:br>
            <a:r>
              <a:rPr lang="en-US" dirty="0" smtClean="0">
                <a:latin typeface="Times New Roman" charset="0"/>
                <a:cs typeface="Times New Roman" charset="0"/>
              </a:rPr>
              <a:t/>
            </a:r>
            <a:br>
              <a:rPr lang="en-US" dirty="0" smtClean="0">
                <a:latin typeface="Times New Roman" charset="0"/>
                <a:cs typeface="Times New Roman" charset="0"/>
              </a:rPr>
            </a:br>
            <a:r>
              <a:rPr lang="en-US" dirty="0">
                <a:latin typeface="Times New Roman" charset="0"/>
                <a:cs typeface="Times New Roman" charset="0"/>
              </a:rPr>
              <a:t/>
            </a:r>
            <a:br>
              <a:rPr lang="en-US" dirty="0">
                <a:latin typeface="Times New Roman" charset="0"/>
                <a:cs typeface="Times New Roman" charset="0"/>
              </a:rPr>
            </a:br>
            <a:r>
              <a:rPr lang="en-US" dirty="0" smtClean="0">
                <a:latin typeface="Times New Roman" charset="0"/>
                <a:cs typeface="Times New Roman" charset="0"/>
              </a:rPr>
              <a:t/>
            </a:r>
            <a:br>
              <a:rPr lang="en-US" dirty="0" smtClean="0">
                <a:latin typeface="Times New Roman" charset="0"/>
                <a:cs typeface="Times New Roman" charset="0"/>
              </a:rPr>
            </a:br>
            <a:r>
              <a:rPr lang="en-US" dirty="0">
                <a:latin typeface="Times New Roman" charset="0"/>
                <a:cs typeface="Times New Roman" charset="0"/>
              </a:rPr>
              <a:t/>
            </a:r>
            <a:br>
              <a:rPr lang="en-US" dirty="0">
                <a:latin typeface="Times New Roman" charset="0"/>
                <a:cs typeface="Times New Roman" charset="0"/>
              </a:rPr>
            </a:br>
            <a:r>
              <a:rPr lang="en-US" dirty="0" smtClean="0">
                <a:latin typeface="Times New Roman" charset="0"/>
                <a:cs typeface="Times New Roman" charset="0"/>
              </a:rPr>
              <a:t/>
            </a:r>
            <a:br>
              <a:rPr lang="en-US" dirty="0" smtClean="0">
                <a:latin typeface="Times New Roman" charset="0"/>
                <a:cs typeface="Times New Roman" charset="0"/>
              </a:rPr>
            </a:br>
            <a:r>
              <a:rPr lang="en-US" dirty="0" smtClean="0">
                <a:latin typeface="Times New Roman" charset="0"/>
                <a:cs typeface="Times New Roman" charset="0"/>
              </a:rPr>
              <a:t/>
            </a:r>
            <a:br>
              <a:rPr lang="en-US" dirty="0" smtClean="0">
                <a:latin typeface="Times New Roman" charset="0"/>
                <a:cs typeface="Times New Roman" charset="0"/>
              </a:rPr>
            </a:br>
            <a:r>
              <a:rPr lang="en-US" sz="4400" dirty="0" smtClean="0">
                <a:solidFill>
                  <a:srgbClr val="FF0000"/>
                </a:solidFill>
                <a:latin typeface="Times New Roman" charset="0"/>
                <a:cs typeface="Times New Roman" charset="0"/>
              </a:rPr>
              <a:t>Trusts In Focus Up Date</a:t>
            </a:r>
            <a:br>
              <a:rPr lang="en-US" sz="4400" dirty="0" smtClean="0">
                <a:solidFill>
                  <a:srgbClr val="FF0000"/>
                </a:solidFill>
                <a:latin typeface="Times New Roman" charset="0"/>
                <a:cs typeface="Times New Roman" charset="0"/>
              </a:rPr>
            </a:br>
            <a:r>
              <a:rPr lang="en-US" sz="4400" dirty="0" smtClean="0">
                <a:solidFill>
                  <a:srgbClr val="FF0000"/>
                </a:solidFill>
                <a:latin typeface="Times New Roman" charset="0"/>
                <a:cs typeface="Times New Roman" charset="0"/>
              </a:rPr>
              <a:t>Gold: In The Foothills of Recovery</a:t>
            </a:r>
            <a:br>
              <a:rPr lang="en-US" sz="4400" dirty="0" smtClean="0">
                <a:solidFill>
                  <a:srgbClr val="FF0000"/>
                </a:solidFill>
                <a:latin typeface="Times New Roman" charset="0"/>
                <a:cs typeface="Times New Roman" charset="0"/>
              </a:rPr>
            </a:br>
            <a:r>
              <a:rPr lang="en-US" sz="4400" dirty="0" smtClean="0">
                <a:solidFill>
                  <a:srgbClr val="FF0000"/>
                </a:solidFill>
                <a:latin typeface="Times New Roman" charset="0"/>
                <a:cs typeface="Times New Roman" charset="0"/>
              </a:rPr>
              <a:t>What </a:t>
            </a:r>
            <a:r>
              <a:rPr lang="en-US" sz="4400" dirty="0">
                <a:solidFill>
                  <a:srgbClr val="FF0000"/>
                </a:solidFill>
                <a:latin typeface="Times New Roman" charset="0"/>
                <a:cs typeface="Times New Roman" charset="0"/>
              </a:rPr>
              <a:t>I’m Buying Today</a:t>
            </a:r>
            <a:r>
              <a:rPr lang="en-US" dirty="0" smtClean="0">
                <a:latin typeface="Times New Roman" charset="0"/>
                <a:cs typeface="Times New Roman" charset="0"/>
              </a:rPr>
              <a:t/>
            </a:r>
            <a:br>
              <a:rPr lang="en-US" dirty="0" smtClean="0">
                <a:latin typeface="Times New Roman" charset="0"/>
                <a:cs typeface="Times New Roman" charset="0"/>
              </a:rPr>
            </a:br>
            <a:r>
              <a:rPr lang="en-US" dirty="0" smtClean="0">
                <a:latin typeface="Times New Roman" charset="0"/>
                <a:cs typeface="Times New Roman" charset="0"/>
              </a:rPr>
              <a:t/>
            </a:r>
            <a:br>
              <a:rPr lang="en-US" dirty="0" smtClean="0">
                <a:latin typeface="Times New Roman" charset="0"/>
                <a:cs typeface="Times New Roman" charset="0"/>
              </a:rPr>
            </a:br>
            <a:r>
              <a:rPr lang="en-US" sz="3600" b="1" dirty="0" smtClean="0">
                <a:latin typeface="Times New Roman" charset="0"/>
                <a:cs typeface="Times New Roman" charset="0"/>
              </a:rPr>
              <a:t>MARKETS </a:t>
            </a:r>
            <a:r>
              <a:rPr lang="en-US" sz="3600" b="1" dirty="0" smtClean="0">
                <a:latin typeface="Times New Roman" charset="0"/>
                <a:cs typeface="Times New Roman" charset="0"/>
              </a:rPr>
              <a:t>NOW 25</a:t>
            </a:r>
            <a:r>
              <a:rPr lang="en-US" sz="3600" b="1" baseline="30000" dirty="0" smtClean="0">
                <a:latin typeface="Times New Roman" charset="0"/>
                <a:cs typeface="Times New Roman" charset="0"/>
              </a:rPr>
              <a:t>th</a:t>
            </a:r>
            <a:r>
              <a:rPr lang="en-US" sz="3600" b="1" dirty="0" smtClean="0">
                <a:latin typeface="Times New Roman" charset="0"/>
                <a:cs typeface="Times New Roman" charset="0"/>
              </a:rPr>
              <a:t> APRIL 2016</a:t>
            </a:r>
            <a:r>
              <a:rPr lang="en-US" sz="4400" dirty="0" smtClean="0">
                <a:latin typeface="Times New Roman" charset="0"/>
                <a:cs typeface="Times New Roman" charset="0"/>
              </a:rPr>
              <a:t>  </a:t>
            </a:r>
            <a:r>
              <a:rPr lang="en-US" sz="4400" dirty="0">
                <a:latin typeface="Times New Roman" charset="0"/>
                <a:cs typeface="Times New Roman" charset="0"/>
              </a:rPr>
              <a:t/>
            </a:r>
            <a:br>
              <a:rPr lang="en-US" sz="4400" dirty="0">
                <a:latin typeface="Times New Roman" charset="0"/>
                <a:cs typeface="Times New Roman" charset="0"/>
              </a:rPr>
            </a:br>
            <a:r>
              <a:rPr lang="en-US" dirty="0" smtClean="0">
                <a:latin typeface="Times New Roman" charset="0"/>
                <a:cs typeface="Times New Roman" charset="0"/>
              </a:rPr>
              <a:t>David Fuller, </a:t>
            </a:r>
            <a:r>
              <a:rPr lang="en-US" dirty="0" smtClean="0">
                <a:latin typeface="Times New Roman" charset="0"/>
                <a:cs typeface="Times New Roman" charset="0"/>
              </a:rPr>
              <a:t>Charles Elliott, </a:t>
            </a:r>
            <a:r>
              <a:rPr lang="en-US" dirty="0" smtClean="0">
                <a:latin typeface="Times New Roman" charset="0"/>
                <a:cs typeface="Times New Roman" charset="0"/>
              </a:rPr>
              <a:t>Iain Little</a:t>
            </a:r>
            <a:br>
              <a:rPr lang="en-US" dirty="0" smtClean="0">
                <a:latin typeface="Times New Roman" charset="0"/>
                <a:cs typeface="Times New Roman" charset="0"/>
              </a:rPr>
            </a:br>
            <a:r>
              <a:rPr lang="en-US" dirty="0" smtClean="0">
                <a:latin typeface="Times New Roman" charset="0"/>
                <a:cs typeface="Times New Roman" charset="0"/>
              </a:rPr>
              <a:t/>
            </a:r>
            <a:br>
              <a:rPr lang="en-US" dirty="0" smtClean="0">
                <a:latin typeface="Times New Roman" charset="0"/>
                <a:cs typeface="Times New Roman" charset="0"/>
              </a:rPr>
            </a:br>
            <a:endParaRPr lang="en-US" sz="1600" dirty="0" smtClean="0"/>
          </a:p>
        </p:txBody>
      </p:sp>
      <p:sp>
        <p:nvSpPr>
          <p:cNvPr id="5123" name="Rectangle 3"/>
          <p:cNvSpPr>
            <a:spLocks noGrp="1" noChangeArrowheads="1"/>
          </p:cNvSpPr>
          <p:nvPr>
            <p:ph type="subTitle" idx="1"/>
          </p:nvPr>
        </p:nvSpPr>
        <p:spPr>
          <a:xfrm>
            <a:off x="-1" y="5210176"/>
            <a:ext cx="9506607" cy="1411341"/>
          </a:xfrm>
        </p:spPr>
        <p:txBody>
          <a:bodyPr/>
          <a:lstStyle/>
          <a:p>
            <a:pPr algn="l" eaLnBrk="1" hangingPunct="1">
              <a:tabLst>
                <a:tab pos="7334250" algn="l"/>
              </a:tabLst>
            </a:pPr>
            <a:endParaRPr lang="en-US" sz="1200" dirty="0" smtClean="0"/>
          </a:p>
        </p:txBody>
      </p:sp>
      <p:sp>
        <p:nvSpPr>
          <p:cNvPr id="5126" name="Rectangle 4"/>
          <p:cNvSpPr>
            <a:spLocks noChangeArrowheads="1"/>
          </p:cNvSpPr>
          <p:nvPr/>
        </p:nvSpPr>
        <p:spPr bwMode="auto">
          <a:xfrm>
            <a:off x="156411" y="-1"/>
            <a:ext cx="8734926" cy="2554015"/>
          </a:xfrm>
          <a:prstGeom prst="rect">
            <a:avLst/>
          </a:prstGeom>
          <a:solidFill>
            <a:schemeClr val="bg1"/>
          </a:solidFill>
          <a:ln w="9525">
            <a:noFill/>
            <a:miter lim="800000"/>
            <a:headEnd/>
            <a:tailEnd/>
          </a:ln>
        </p:spPr>
        <p:txBody>
          <a:bodyPr wrap="none" anchor="ctr"/>
          <a:lstStyle/>
          <a:p>
            <a:endParaRPr lang="en-GB" dirty="0"/>
          </a:p>
        </p:txBody>
      </p:sp>
      <p:sp>
        <p:nvSpPr>
          <p:cNvPr id="7" name="Footer Placeholder 6"/>
          <p:cNvSpPr>
            <a:spLocks noGrp="1"/>
          </p:cNvSpPr>
          <p:nvPr>
            <p:ph type="ftr" sz="quarter" idx="10"/>
          </p:nvPr>
        </p:nvSpPr>
        <p:spPr/>
        <p:txBody>
          <a:bodyPr/>
          <a:lstStyle/>
          <a:p>
            <a:pPr>
              <a:defRPr/>
            </a:pPr>
            <a:r>
              <a:rPr lang="en-GB" dirty="0" smtClean="0"/>
              <a:t>Q1 2016</a:t>
            </a:r>
            <a:endParaRPr lang="en-GB" dirty="0"/>
          </a:p>
        </p:txBody>
      </p:sp>
      <p:sp>
        <p:nvSpPr>
          <p:cNvPr id="8" name="Rectangle 4"/>
          <p:cNvSpPr>
            <a:spLocks noChangeArrowheads="1"/>
          </p:cNvSpPr>
          <p:nvPr/>
        </p:nvSpPr>
        <p:spPr bwMode="auto">
          <a:xfrm>
            <a:off x="156411" y="-2"/>
            <a:ext cx="8734926" cy="2554015"/>
          </a:xfrm>
          <a:prstGeom prst="rect">
            <a:avLst/>
          </a:prstGeom>
          <a:solidFill>
            <a:schemeClr val="bg1"/>
          </a:solidFill>
          <a:ln w="9525">
            <a:noFill/>
            <a:miter lim="800000"/>
            <a:headEnd/>
            <a:tailEnd/>
          </a:ln>
        </p:spPr>
        <p:txBody>
          <a:bodyPr wrap="none" anchor="ctr"/>
          <a:lstStyle/>
          <a:p>
            <a:endParaRPr lang="en-GB" dirty="0"/>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1" y="0"/>
            <a:ext cx="4838700" cy="305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14901" y="285749"/>
            <a:ext cx="4152900" cy="2667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7684233"/>
      </p:ext>
    </p:extLst>
  </p:cSld>
  <p:clrMapOvr>
    <a:masterClrMapping/>
  </p:clrMapOvr>
  <p:transition>
    <p:pull dir="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0" y="1588"/>
            <a:ext cx="8934449" cy="1143000"/>
          </a:xfrm>
        </p:spPr>
        <p:txBody>
          <a:bodyPr/>
          <a:lstStyle/>
          <a:p>
            <a:pPr eaLnBrk="1" hangingPunct="1"/>
            <a:r>
              <a:rPr lang="en-US" sz="4400" b="1" dirty="0" smtClean="0">
                <a:latin typeface="Times New Roman" charset="0"/>
                <a:cs typeface="Times New Roman" charset="0"/>
              </a:rPr>
              <a:t>What is “Markets Now”?</a:t>
            </a:r>
            <a:br>
              <a:rPr lang="en-US" sz="4400" b="1" dirty="0" smtClean="0">
                <a:latin typeface="Times New Roman" charset="0"/>
                <a:cs typeface="Times New Roman" charset="0"/>
              </a:rPr>
            </a:br>
            <a:r>
              <a:rPr lang="en-US" sz="3200" b="1" dirty="0" smtClean="0">
                <a:latin typeface="Times New Roman" charset="0"/>
                <a:cs typeface="Times New Roman" charset="0"/>
              </a:rPr>
              <a:t>A Lively Forum for Sharing Investment Ideas </a:t>
            </a:r>
          </a:p>
        </p:txBody>
      </p:sp>
      <p:sp>
        <p:nvSpPr>
          <p:cNvPr id="6147" name="Rectangle 5"/>
          <p:cNvSpPr>
            <a:spLocks noGrp="1" noChangeArrowheads="1"/>
          </p:cNvSpPr>
          <p:nvPr>
            <p:ph idx="1"/>
          </p:nvPr>
        </p:nvSpPr>
        <p:spPr>
          <a:xfrm>
            <a:off x="161925" y="1425040"/>
            <a:ext cx="8772525" cy="4872574"/>
          </a:xfrm>
        </p:spPr>
        <p:txBody>
          <a:bodyPr/>
          <a:lstStyle/>
          <a:p>
            <a:pPr marL="742950" indent="-742950" eaLnBrk="1" hangingPunct="1">
              <a:lnSpc>
                <a:spcPct val="90000"/>
              </a:lnSpc>
              <a:buFont typeface="+mj-lt"/>
              <a:buAutoNum type="arabicPeriod"/>
            </a:pPr>
            <a:r>
              <a:rPr lang="en-US" sz="2800" b="1" u="sng" dirty="0" smtClean="0">
                <a:latin typeface="Times New Roman" charset="0"/>
                <a:cs typeface="Times New Roman" charset="0"/>
              </a:rPr>
              <a:t>Big Picture Strategy (DF, BA)</a:t>
            </a:r>
          </a:p>
          <a:p>
            <a:pPr marL="742950" indent="-742950" eaLnBrk="1" hangingPunct="1">
              <a:lnSpc>
                <a:spcPct val="90000"/>
              </a:lnSpc>
              <a:buFont typeface="+mj-lt"/>
              <a:buAutoNum type="arabicPeriod"/>
            </a:pPr>
            <a:r>
              <a:rPr lang="en-US" sz="2800" b="1" u="sng" dirty="0" smtClean="0">
                <a:latin typeface="Times New Roman" charset="0"/>
                <a:cs typeface="Times New Roman" charset="0"/>
              </a:rPr>
              <a:t> “Private </a:t>
            </a:r>
            <a:r>
              <a:rPr lang="en-US" sz="2800" b="1" u="sng" dirty="0" err="1" smtClean="0">
                <a:latin typeface="Times New Roman" charset="0"/>
                <a:cs typeface="Times New Roman" charset="0"/>
              </a:rPr>
              <a:t>client”high</a:t>
            </a:r>
            <a:r>
              <a:rPr lang="en-US" sz="2800" b="1" u="sng" dirty="0" smtClean="0">
                <a:latin typeface="Times New Roman" charset="0"/>
                <a:cs typeface="Times New Roman" charset="0"/>
              </a:rPr>
              <a:t> quality, long term ideas (IL)</a:t>
            </a:r>
          </a:p>
          <a:p>
            <a:pPr eaLnBrk="1" hangingPunct="1">
              <a:lnSpc>
                <a:spcPct val="90000"/>
              </a:lnSpc>
            </a:pPr>
            <a:endParaRPr lang="en-US" sz="2400" b="1" dirty="0" smtClean="0">
              <a:latin typeface="Times New Roman" charset="0"/>
              <a:cs typeface="Times New Roman" charset="0"/>
            </a:endParaRPr>
          </a:p>
          <a:p>
            <a:pPr eaLnBrk="1" hangingPunct="1">
              <a:lnSpc>
                <a:spcPct val="90000"/>
              </a:lnSpc>
            </a:pPr>
            <a:endParaRPr lang="en-US" sz="2400" b="1" dirty="0" smtClean="0">
              <a:latin typeface="Times New Roman" charset="0"/>
              <a:cs typeface="Times New Roman" charset="0"/>
            </a:endParaRPr>
          </a:p>
          <a:p>
            <a:pPr eaLnBrk="1" hangingPunct="1">
              <a:lnSpc>
                <a:spcPct val="90000"/>
              </a:lnSpc>
            </a:pPr>
            <a:r>
              <a:rPr lang="en-US" sz="3200" b="1" i="1" dirty="0" smtClean="0">
                <a:solidFill>
                  <a:srgbClr val="FF0000"/>
                </a:solidFill>
                <a:latin typeface="Times New Roman" charset="0"/>
                <a:cs typeface="Times New Roman" charset="0"/>
              </a:rPr>
              <a:t>Our promise:</a:t>
            </a:r>
            <a:endParaRPr lang="en-US" sz="3200" b="1" i="1" dirty="0">
              <a:solidFill>
                <a:srgbClr val="FF0000"/>
              </a:solidFill>
              <a:latin typeface="Times New Roman" charset="0"/>
              <a:cs typeface="Times New Roman" charset="0"/>
            </a:endParaRPr>
          </a:p>
          <a:p>
            <a:pPr lvl="1" eaLnBrk="1" hangingPunct="1">
              <a:lnSpc>
                <a:spcPct val="90000"/>
              </a:lnSpc>
            </a:pPr>
            <a:r>
              <a:rPr lang="en-US" sz="2400" b="1" dirty="0" smtClean="0">
                <a:solidFill>
                  <a:schemeClr val="accent1">
                    <a:lumMod val="75000"/>
                  </a:schemeClr>
                </a:solidFill>
                <a:latin typeface="Times New Roman" charset="0"/>
                <a:cs typeface="Times New Roman" charset="0"/>
              </a:rPr>
              <a:t>INDEPENDENT, GLOBAL INVESTMENT ADVICE</a:t>
            </a:r>
          </a:p>
          <a:p>
            <a:pPr lvl="1" eaLnBrk="1" hangingPunct="1">
              <a:lnSpc>
                <a:spcPct val="90000"/>
              </a:lnSpc>
            </a:pPr>
            <a:r>
              <a:rPr lang="en-US" sz="2400" b="1" dirty="0" smtClean="0">
                <a:solidFill>
                  <a:schemeClr val="accent1">
                    <a:lumMod val="75000"/>
                  </a:schemeClr>
                </a:solidFill>
                <a:latin typeface="Times New Roman" charset="0"/>
                <a:cs typeface="Times New Roman" charset="0"/>
              </a:rPr>
              <a:t>NO SALES, NO HYPE, NO MARKETING</a:t>
            </a:r>
          </a:p>
          <a:p>
            <a:pPr lvl="1" eaLnBrk="1" hangingPunct="1">
              <a:lnSpc>
                <a:spcPct val="90000"/>
              </a:lnSpc>
            </a:pPr>
            <a:r>
              <a:rPr lang="en-US" sz="2400" b="1" dirty="0" smtClean="0">
                <a:solidFill>
                  <a:schemeClr val="accent1">
                    <a:lumMod val="75000"/>
                  </a:schemeClr>
                </a:solidFill>
                <a:latin typeface="Times New Roman" charset="0"/>
                <a:cs typeface="Times New Roman" charset="0"/>
              </a:rPr>
              <a:t>NO PRODUCT PUSHING</a:t>
            </a:r>
          </a:p>
          <a:p>
            <a:pPr eaLnBrk="1" hangingPunct="1">
              <a:lnSpc>
                <a:spcPct val="90000"/>
              </a:lnSpc>
            </a:pPr>
            <a:r>
              <a:rPr lang="en-US" sz="3200" b="1" i="1" dirty="0" smtClean="0">
                <a:solidFill>
                  <a:srgbClr val="FF0000"/>
                </a:solidFill>
                <a:latin typeface="Times New Roman" charset="0"/>
                <a:cs typeface="Times New Roman" charset="0"/>
              </a:rPr>
              <a:t>Please contribute with:</a:t>
            </a:r>
          </a:p>
          <a:p>
            <a:pPr lvl="1" eaLnBrk="1" hangingPunct="1">
              <a:lnSpc>
                <a:spcPct val="90000"/>
              </a:lnSpc>
            </a:pPr>
            <a:r>
              <a:rPr lang="en-US" sz="2400" b="1" dirty="0" smtClean="0">
                <a:solidFill>
                  <a:schemeClr val="accent1">
                    <a:lumMod val="75000"/>
                  </a:schemeClr>
                </a:solidFill>
                <a:latin typeface="Times New Roman" charset="0"/>
                <a:cs typeface="Times New Roman" charset="0"/>
              </a:rPr>
              <a:t>QUESTIONS</a:t>
            </a:r>
          </a:p>
          <a:p>
            <a:pPr lvl="1" eaLnBrk="1" hangingPunct="1">
              <a:lnSpc>
                <a:spcPct val="90000"/>
              </a:lnSpc>
            </a:pPr>
            <a:r>
              <a:rPr lang="en-US" sz="2400" b="1" dirty="0" smtClean="0">
                <a:solidFill>
                  <a:schemeClr val="accent1">
                    <a:lumMod val="75000"/>
                  </a:schemeClr>
                </a:solidFill>
                <a:latin typeface="Times New Roman" charset="0"/>
                <a:cs typeface="Times New Roman" charset="0"/>
              </a:rPr>
              <a:t>CONCERNS</a:t>
            </a:r>
          </a:p>
          <a:p>
            <a:pPr lvl="1" eaLnBrk="1" hangingPunct="1">
              <a:lnSpc>
                <a:spcPct val="90000"/>
              </a:lnSpc>
            </a:pPr>
            <a:r>
              <a:rPr lang="en-US" sz="2400" b="1" dirty="0">
                <a:solidFill>
                  <a:schemeClr val="accent1">
                    <a:lumMod val="75000"/>
                  </a:schemeClr>
                </a:solidFill>
                <a:latin typeface="Times New Roman" charset="0"/>
                <a:cs typeface="Times New Roman" charset="0"/>
              </a:rPr>
              <a:t>I</a:t>
            </a:r>
            <a:r>
              <a:rPr lang="en-US" sz="2400" b="1" dirty="0" smtClean="0">
                <a:solidFill>
                  <a:schemeClr val="accent1">
                    <a:lumMod val="75000"/>
                  </a:schemeClr>
                </a:solidFill>
                <a:latin typeface="Times New Roman" charset="0"/>
                <a:cs typeface="Times New Roman" charset="0"/>
              </a:rPr>
              <a:t>DEAS</a:t>
            </a:r>
          </a:p>
          <a:p>
            <a:pPr eaLnBrk="1" hangingPunct="1">
              <a:lnSpc>
                <a:spcPct val="90000"/>
              </a:lnSpc>
            </a:pPr>
            <a:endParaRPr lang="en-US" sz="2400" dirty="0" smtClean="0">
              <a:latin typeface="Times New Roman" charset="0"/>
              <a:cs typeface="Times New Roman" charset="0"/>
            </a:endParaRPr>
          </a:p>
          <a:p>
            <a:pPr marL="0" indent="0" eaLnBrk="1" hangingPunct="1">
              <a:lnSpc>
                <a:spcPct val="90000"/>
              </a:lnSpc>
              <a:buFont typeface="Wingdings" pitchFamily="2" charset="2"/>
              <a:buNone/>
            </a:pPr>
            <a:endParaRPr lang="en-US" sz="4800" dirty="0" smtClean="0">
              <a:latin typeface="Times New Roman" charset="0"/>
              <a:cs typeface="Times New Roman" charset="0"/>
            </a:endParaRPr>
          </a:p>
          <a:p>
            <a:pPr marL="0" indent="0" eaLnBrk="1" hangingPunct="1">
              <a:lnSpc>
                <a:spcPct val="90000"/>
              </a:lnSpc>
              <a:buFont typeface="Wingdings" pitchFamily="2" charset="2"/>
              <a:buNone/>
            </a:pPr>
            <a:endParaRPr lang="en-US" sz="4800" dirty="0">
              <a:latin typeface="Times New Roman" charset="0"/>
              <a:cs typeface="Times New Roman" charset="0"/>
            </a:endParaRPr>
          </a:p>
        </p:txBody>
      </p:sp>
      <p:sp>
        <p:nvSpPr>
          <p:cNvPr id="6148" name="Footer Placeholder 3"/>
          <p:cNvSpPr>
            <a:spLocks noGrp="1"/>
          </p:cNvSpPr>
          <p:nvPr>
            <p:ph type="ftr" sz="quarter" idx="10"/>
          </p:nvPr>
        </p:nvSpPr>
        <p:spPr>
          <a:noFill/>
        </p:spPr>
        <p:txBody>
          <a:bodyPr/>
          <a:lstStyle/>
          <a:p>
            <a:pPr lvl="0">
              <a:defRPr/>
            </a:pPr>
            <a:r>
              <a:rPr lang="en-GB" dirty="0" smtClean="0">
                <a:latin typeface="Times New Roman" pitchFamily="18" charset="0"/>
                <a:cs typeface="Times New Roman" pitchFamily="18" charset="0"/>
              </a:rPr>
              <a:t>Q12016</a:t>
            </a:r>
            <a:endParaRPr lang="en-GB" dirty="0">
              <a:latin typeface="Times New Roman" pitchFamily="18" charset="0"/>
              <a:cs typeface="Times New Roman" pitchFamily="18" charset="0"/>
            </a:endParaRPr>
          </a:p>
        </p:txBody>
      </p:sp>
      <p:pic>
        <p:nvPicPr>
          <p:cNvPr id="2253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9429" y="4422380"/>
            <a:ext cx="2198595" cy="19026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14925" y="2438400"/>
            <a:ext cx="1819275" cy="1172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Straight Connector 2"/>
          <p:cNvCxnSpPr/>
          <p:nvPr/>
        </p:nvCxnSpPr>
        <p:spPr>
          <a:xfrm>
            <a:off x="5048250" y="2438400"/>
            <a:ext cx="1885951" cy="1172445"/>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a:off x="5048250" y="2438400"/>
            <a:ext cx="1885951" cy="1172445"/>
          </a:xfrm>
          <a:prstGeom prst="line">
            <a:avLst/>
          </a:prstGeom>
        </p:spPr>
        <p:style>
          <a:lnRef idx="1">
            <a:schemeClr val="accent1"/>
          </a:lnRef>
          <a:fillRef idx="0">
            <a:schemeClr val="accent1"/>
          </a:fillRef>
          <a:effectRef idx="0">
            <a:schemeClr val="accent1"/>
          </a:effectRef>
          <a:fontRef idx="minor">
            <a:schemeClr val="tx1"/>
          </a:fontRef>
        </p:style>
      </p:cxnSp>
      <p:pic>
        <p:nvPicPr>
          <p:cNvPr id="2253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31498" y="2438400"/>
            <a:ext cx="1569601" cy="1052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4866986"/>
      </p:ext>
    </p:extLst>
  </p:cSld>
  <p:clrMapOvr>
    <a:masterClrMapping/>
  </p:clrMapOvr>
  <p:transition>
    <p:pull dir="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190500"/>
            <a:ext cx="9231464" cy="946150"/>
          </a:xfrm>
        </p:spPr>
        <p:txBody>
          <a:bodyPr/>
          <a:lstStyle/>
          <a:p>
            <a:pPr eaLnBrk="1" hangingPunct="1"/>
            <a:r>
              <a:rPr lang="en-GB" sz="3600" dirty="0" smtClean="0">
                <a:latin typeface="Times New Roman" charset="0"/>
                <a:cs typeface="Times New Roman" charset="0"/>
              </a:rPr>
              <a:t>What Is The Biggest Risk for Private Investors?</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a:p>
            <a:pPr marL="1257300" lvl="2" indent="-457200" eaLnBrk="1" hangingPunct="1">
              <a:lnSpc>
                <a:spcPct val="90000"/>
              </a:lnSpc>
            </a:pPr>
            <a:endParaRPr lang="de-CH" sz="2400" dirty="0">
              <a:latin typeface="Times New Roman" charset="0"/>
              <a:cs typeface="Times New Roman" charset="0"/>
            </a:endParaRPr>
          </a:p>
          <a:p>
            <a:pPr marL="457200" indent="-457200"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388" t="16162" r="9789" b="6909"/>
          <a:stretch/>
        </p:blipFill>
        <p:spPr bwMode="auto">
          <a:xfrm>
            <a:off x="2" y="1327868"/>
            <a:ext cx="7028951" cy="4963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Left Arrow 1"/>
          <p:cNvSpPr/>
          <p:nvPr/>
        </p:nvSpPr>
        <p:spPr>
          <a:xfrm rot="19563303">
            <a:off x="5895716" y="1388400"/>
            <a:ext cx="3152136" cy="1058707"/>
          </a:xfrm>
          <a:prstGeom prst="leftArrow">
            <a:avLst/>
          </a:prstGeom>
          <a:solidFill>
            <a:schemeClr val="accent5">
              <a:lumMod val="60000"/>
              <a:lumOff val="4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2000" b="1" u="sng" dirty="0" smtClean="0">
                <a:solidFill>
                  <a:srgbClr val="FF0000"/>
                </a:solidFill>
              </a:rPr>
              <a:t>Don’t </a:t>
            </a:r>
            <a:r>
              <a:rPr lang="de-CH" sz="2000" b="1" u="sng" dirty="0" err="1" smtClean="0">
                <a:solidFill>
                  <a:srgbClr val="FF0000"/>
                </a:solidFill>
              </a:rPr>
              <a:t>believe</a:t>
            </a:r>
            <a:r>
              <a:rPr lang="de-CH" sz="2000" b="1" u="sng" dirty="0" smtClean="0">
                <a:solidFill>
                  <a:srgbClr val="FF0000"/>
                </a:solidFill>
              </a:rPr>
              <a:t> a </a:t>
            </a:r>
            <a:r>
              <a:rPr lang="de-CH" sz="2000" b="1" u="sng" dirty="0" err="1" smtClean="0">
                <a:solidFill>
                  <a:srgbClr val="FF0000"/>
                </a:solidFill>
              </a:rPr>
              <a:t>word</a:t>
            </a:r>
            <a:r>
              <a:rPr lang="de-CH" sz="2000" b="1" u="sng" dirty="0" smtClean="0">
                <a:solidFill>
                  <a:srgbClr val="FF0000"/>
                </a:solidFill>
              </a:rPr>
              <a:t> of </a:t>
            </a:r>
            <a:r>
              <a:rPr lang="de-CH" sz="2000" b="1" u="sng" dirty="0" err="1" smtClean="0">
                <a:solidFill>
                  <a:srgbClr val="FF0000"/>
                </a:solidFill>
              </a:rPr>
              <a:t>it!</a:t>
            </a:r>
            <a:r>
              <a:rPr lang="de-CH" sz="2000" b="1" u="sng" dirty="0" smtClean="0">
                <a:solidFill>
                  <a:srgbClr val="FF0000"/>
                </a:solidFill>
              </a:rPr>
              <a:t> </a:t>
            </a:r>
            <a:r>
              <a:rPr lang="de-CH" sz="2000" b="1" dirty="0" smtClean="0">
                <a:solidFill>
                  <a:srgbClr val="FF0000"/>
                </a:solidFill>
              </a:rPr>
              <a:t>Your </a:t>
            </a:r>
            <a:r>
              <a:rPr lang="de-CH" sz="2000" b="1" dirty="0" err="1" smtClean="0">
                <a:solidFill>
                  <a:srgbClr val="FF0000"/>
                </a:solidFill>
              </a:rPr>
              <a:t>number</a:t>
            </a:r>
            <a:r>
              <a:rPr lang="de-CH" sz="2000" b="1" dirty="0" smtClean="0">
                <a:solidFill>
                  <a:srgbClr val="FF0000"/>
                </a:solidFill>
              </a:rPr>
              <a:t> is 1000+</a:t>
            </a:r>
            <a:endParaRPr lang="en-GB" sz="2000" b="1" dirty="0">
              <a:solidFill>
                <a:srgbClr val="FF0000"/>
              </a:solidFill>
            </a:endParaRPr>
          </a:p>
        </p:txBody>
      </p:sp>
      <p:sp>
        <p:nvSpPr>
          <p:cNvPr id="3" name="Left Arrow 2"/>
          <p:cNvSpPr/>
          <p:nvPr/>
        </p:nvSpPr>
        <p:spPr>
          <a:xfrm rot="1401148">
            <a:off x="5988930" y="3884610"/>
            <a:ext cx="1771210" cy="446109"/>
          </a:xfrm>
          <a:prstGeom prst="leftArrow">
            <a:avLst/>
          </a:prstGeom>
          <a:solidFill>
            <a:schemeClr val="accent5">
              <a:lumMod val="60000"/>
              <a:lumOff val="4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800" b="1" dirty="0" smtClean="0">
                <a:solidFill>
                  <a:srgbClr val="FF0000"/>
                </a:solidFill>
              </a:rPr>
              <a:t>Tell </a:t>
            </a:r>
            <a:r>
              <a:rPr lang="de-CH" sz="1800" b="1" dirty="0" err="1" smtClean="0">
                <a:solidFill>
                  <a:srgbClr val="FF0000"/>
                </a:solidFill>
              </a:rPr>
              <a:t>me</a:t>
            </a:r>
            <a:r>
              <a:rPr lang="de-CH" sz="1800" b="1" dirty="0" smtClean="0">
                <a:solidFill>
                  <a:srgbClr val="FF0000"/>
                </a:solidFill>
              </a:rPr>
              <a:t> </a:t>
            </a:r>
            <a:r>
              <a:rPr lang="de-CH" sz="1800" b="1" dirty="0" err="1" smtClean="0">
                <a:solidFill>
                  <a:srgbClr val="FF0000"/>
                </a:solidFill>
              </a:rPr>
              <a:t>about</a:t>
            </a:r>
            <a:r>
              <a:rPr lang="de-CH" sz="1800" b="1" dirty="0" smtClean="0">
                <a:solidFill>
                  <a:srgbClr val="FF0000"/>
                </a:solidFill>
              </a:rPr>
              <a:t> </a:t>
            </a:r>
            <a:r>
              <a:rPr lang="de-CH" sz="1800" b="1" dirty="0" err="1" smtClean="0">
                <a:solidFill>
                  <a:srgbClr val="FF0000"/>
                </a:solidFill>
              </a:rPr>
              <a:t>it!</a:t>
            </a:r>
            <a:endParaRPr lang="en-GB" sz="1800" b="1" dirty="0">
              <a:solidFill>
                <a:srgbClr val="FF0000"/>
              </a:solidFill>
            </a:endParaRPr>
          </a:p>
        </p:txBody>
      </p:sp>
      <p:sp>
        <p:nvSpPr>
          <p:cNvPr id="4" name="Left Arrow 3"/>
          <p:cNvSpPr/>
          <p:nvPr/>
        </p:nvSpPr>
        <p:spPr>
          <a:xfrm rot="21043412">
            <a:off x="6180683" y="2912882"/>
            <a:ext cx="1803941" cy="527203"/>
          </a:xfrm>
          <a:prstGeom prst="leftArrow">
            <a:avLst/>
          </a:prstGeom>
          <a:solidFill>
            <a:schemeClr val="accent5">
              <a:lumMod val="60000"/>
              <a:lumOff val="4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600" b="1" dirty="0" err="1" smtClean="0">
                <a:solidFill>
                  <a:srgbClr val="FF0000"/>
                </a:solidFill>
              </a:rPr>
              <a:t>That’s</a:t>
            </a:r>
            <a:r>
              <a:rPr lang="de-CH" sz="1600" b="1" dirty="0" smtClean="0">
                <a:solidFill>
                  <a:srgbClr val="FF0000"/>
                </a:solidFill>
              </a:rPr>
              <a:t> </a:t>
            </a:r>
            <a:r>
              <a:rPr lang="de-CH" sz="1600" b="1" dirty="0" err="1" smtClean="0">
                <a:solidFill>
                  <a:srgbClr val="FF0000"/>
                </a:solidFill>
              </a:rPr>
              <a:t>inflation</a:t>
            </a:r>
            <a:r>
              <a:rPr lang="de-CH" sz="1600" b="1" dirty="0" smtClean="0">
                <a:solidFill>
                  <a:srgbClr val="FF0000"/>
                </a:solidFill>
              </a:rPr>
              <a:t> </a:t>
            </a:r>
            <a:r>
              <a:rPr lang="de-CH" sz="1600" b="1" dirty="0" err="1" smtClean="0">
                <a:solidFill>
                  <a:srgbClr val="FF0000"/>
                </a:solidFill>
              </a:rPr>
              <a:t>too</a:t>
            </a:r>
            <a:endParaRPr lang="en-GB" sz="1600" b="1" dirty="0">
              <a:solidFill>
                <a:srgbClr val="FF0000"/>
              </a:solidFill>
            </a:endParaRPr>
          </a:p>
        </p:txBody>
      </p:sp>
      <p:sp>
        <p:nvSpPr>
          <p:cNvPr id="9" name="Left Arrow 8"/>
          <p:cNvSpPr/>
          <p:nvPr/>
        </p:nvSpPr>
        <p:spPr>
          <a:xfrm rot="1401148">
            <a:off x="6106146" y="4862451"/>
            <a:ext cx="2941857" cy="974026"/>
          </a:xfrm>
          <a:prstGeom prst="leftArrow">
            <a:avLst/>
          </a:prstGeom>
          <a:solidFill>
            <a:schemeClr val="accent5">
              <a:lumMod val="60000"/>
              <a:lumOff val="4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800" b="1" dirty="0" smtClean="0">
                <a:solidFill>
                  <a:srgbClr val="FF0000"/>
                </a:solidFill>
              </a:rPr>
              <a:t>45 x £50,000 </a:t>
            </a:r>
            <a:r>
              <a:rPr lang="de-CH" sz="1800" b="1" dirty="0" err="1" smtClean="0">
                <a:solidFill>
                  <a:srgbClr val="FF0000"/>
                </a:solidFill>
              </a:rPr>
              <a:t>pa</a:t>
            </a:r>
            <a:r>
              <a:rPr lang="de-CH" sz="1800" b="1" dirty="0" smtClean="0">
                <a:solidFill>
                  <a:srgbClr val="FF0000"/>
                </a:solidFill>
              </a:rPr>
              <a:t> = £2.25mn</a:t>
            </a:r>
          </a:p>
          <a:p>
            <a:pPr algn="ctr"/>
            <a:r>
              <a:rPr lang="de-CH" sz="1800" b="1" dirty="0" smtClean="0">
                <a:solidFill>
                  <a:srgbClr val="FF0000"/>
                </a:solidFill>
              </a:rPr>
              <a:t>50% </a:t>
            </a:r>
            <a:r>
              <a:rPr lang="de-CH" sz="1800" b="1" dirty="0" err="1" smtClean="0">
                <a:solidFill>
                  <a:srgbClr val="FF0000"/>
                </a:solidFill>
              </a:rPr>
              <a:t>healthcare</a:t>
            </a:r>
            <a:r>
              <a:rPr lang="de-CH" sz="1800" b="1" dirty="0" smtClean="0">
                <a:solidFill>
                  <a:srgbClr val="FF0000"/>
                </a:solidFill>
              </a:rPr>
              <a:t> </a:t>
            </a:r>
            <a:r>
              <a:rPr lang="de-CH" sz="1800" b="1" dirty="0" err="1" smtClean="0">
                <a:solidFill>
                  <a:srgbClr val="FF0000"/>
                </a:solidFill>
              </a:rPr>
              <a:t>costs</a:t>
            </a:r>
            <a:r>
              <a:rPr lang="de-CH" sz="1800" b="1" dirty="0" smtClean="0">
                <a:solidFill>
                  <a:srgbClr val="FF0000"/>
                </a:solidFill>
              </a:rPr>
              <a:t> last 2 </a:t>
            </a:r>
            <a:r>
              <a:rPr lang="de-CH" sz="1800" b="1" dirty="0" err="1" smtClean="0">
                <a:solidFill>
                  <a:srgbClr val="FF0000"/>
                </a:solidFill>
              </a:rPr>
              <a:t>yrs</a:t>
            </a:r>
            <a:r>
              <a:rPr lang="de-CH" sz="1800" b="1" dirty="0" smtClean="0">
                <a:solidFill>
                  <a:srgbClr val="FF0000"/>
                </a:solidFill>
              </a:rPr>
              <a:t> of </a:t>
            </a:r>
            <a:r>
              <a:rPr lang="de-CH" sz="1800" b="1" dirty="0" err="1" smtClean="0">
                <a:solidFill>
                  <a:srgbClr val="FF0000"/>
                </a:solidFill>
              </a:rPr>
              <a:t>life</a:t>
            </a:r>
            <a:endParaRPr lang="en-GB" sz="1800" b="1" dirty="0">
              <a:solidFill>
                <a:srgbClr val="FF0000"/>
              </a:solidFill>
            </a:endParaRPr>
          </a:p>
        </p:txBody>
      </p:sp>
      <p:sp>
        <p:nvSpPr>
          <p:cNvPr id="5" name="Notched Right Arrow 4"/>
          <p:cNvSpPr/>
          <p:nvPr/>
        </p:nvSpPr>
        <p:spPr>
          <a:xfrm rot="19361414">
            <a:off x="4764847" y="4800308"/>
            <a:ext cx="990822" cy="416764"/>
          </a:xfrm>
          <a:prstGeom prst="notched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600" b="1" u="sng" dirty="0" smtClean="0">
                <a:solidFill>
                  <a:schemeClr val="accent2"/>
                </a:solidFill>
              </a:rPr>
              <a:t>21+24=</a:t>
            </a:r>
            <a:r>
              <a:rPr lang="de-CH" sz="1600" b="1" u="sng" dirty="0" smtClean="0">
                <a:solidFill>
                  <a:srgbClr val="FF0000"/>
                </a:solidFill>
              </a:rPr>
              <a:t>45</a:t>
            </a:r>
            <a:endParaRPr lang="en-GB" sz="1600" b="1" u="sng" dirty="0">
              <a:solidFill>
                <a:srgbClr val="FF0000"/>
              </a:solidFill>
            </a:endParaRPr>
          </a:p>
        </p:txBody>
      </p:sp>
    </p:spTree>
    <p:extLst>
      <p:ext uri="{BB962C8B-B14F-4D97-AF65-F5344CB8AC3E}">
        <p14:creationId xmlns:p14="http://schemas.microsoft.com/office/powerpoint/2010/main" val="3375817113"/>
      </p:ext>
    </p:extLst>
  </p:cSld>
  <p:clrMapOvr>
    <a:masterClrMapping/>
  </p:clrMapOvr>
  <p:transition>
    <p:pull dir="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 y="190500"/>
            <a:ext cx="9144000" cy="946150"/>
          </a:xfrm>
        </p:spPr>
        <p:txBody>
          <a:bodyPr/>
          <a:lstStyle/>
          <a:p>
            <a:pPr eaLnBrk="1" hangingPunct="1"/>
            <a:r>
              <a:rPr lang="en-US" sz="4000" dirty="0" smtClean="0">
                <a:latin typeface="Times New Roman" charset="0"/>
                <a:cs typeface="Times New Roman" charset="0"/>
              </a:rPr>
              <a:t>What Is The Perfect Investment (</a:t>
            </a:r>
            <a:r>
              <a:rPr lang="en-US" sz="4000" b="1" u="sng" dirty="0" smtClean="0">
                <a:solidFill>
                  <a:srgbClr val="FF0000"/>
                </a:solidFill>
                <a:latin typeface="Times New Roman" charset="0"/>
                <a:cs typeface="Times New Roman" charset="0"/>
              </a:rPr>
              <a:t>Equities</a:t>
            </a:r>
            <a:r>
              <a:rPr lang="en-US" sz="4000" dirty="0" smtClean="0">
                <a:latin typeface="Times New Roman" charset="0"/>
                <a:cs typeface="Times New Roman" charset="0"/>
              </a:rPr>
              <a:t>)?</a:t>
            </a:r>
            <a:endParaRPr lang="en-US" sz="36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endParaRPr lang="en-GB" dirty="0">
              <a:latin typeface="Times New Roman" charset="0"/>
              <a:cs typeface="Times New Roman" charset="0"/>
            </a:endParaRPr>
          </a:p>
        </p:txBody>
      </p:sp>
      <p:sp>
        <p:nvSpPr>
          <p:cNvPr id="8" name="Content Placeholder 7"/>
          <p:cNvSpPr>
            <a:spLocks noGrp="1"/>
          </p:cNvSpPr>
          <p:nvPr>
            <p:ph idx="1"/>
          </p:nvPr>
        </p:nvSpPr>
        <p:spPr>
          <a:xfrm>
            <a:off x="549274" y="1219200"/>
            <a:ext cx="8452222" cy="4765964"/>
          </a:xfrm>
        </p:spPr>
        <p:txBody>
          <a:bodyPr/>
          <a:lstStyle/>
          <a:p>
            <a:endParaRPr lang="de-CH" dirty="0" smtClean="0">
              <a:latin typeface="Times New Roman" pitchFamily="18" charset="0"/>
              <a:cs typeface="Times New Roman" pitchFamily="18" charset="0"/>
            </a:endParaRPr>
          </a:p>
          <a:p>
            <a:endParaRPr lang="de-CH" dirty="0">
              <a:latin typeface="Times New Roman" pitchFamily="18" charset="0"/>
              <a:cs typeface="Times New Roman" pitchFamily="18" charset="0"/>
            </a:endParaRPr>
          </a:p>
          <a:p>
            <a:endParaRPr lang="de-CH" dirty="0" smtClean="0">
              <a:latin typeface="Times New Roman" pitchFamily="18" charset="0"/>
              <a:cs typeface="Times New Roman" pitchFamily="18" charset="0"/>
            </a:endParaRPr>
          </a:p>
          <a:p>
            <a:endParaRPr lang="de-CH" dirty="0">
              <a:latin typeface="Times New Roman" pitchFamily="18" charset="0"/>
              <a:cs typeface="Times New Roman" pitchFamily="18" charset="0"/>
            </a:endParaRPr>
          </a:p>
          <a:p>
            <a:endParaRPr lang="de-CH" dirty="0" smtClean="0">
              <a:latin typeface="Times New Roman" pitchFamily="18" charset="0"/>
              <a:cs typeface="Times New Roman" pitchFamily="18" charset="0"/>
            </a:endParaRPr>
          </a:p>
          <a:p>
            <a:endParaRPr lang="de-CH" dirty="0">
              <a:latin typeface="Times New Roman" pitchFamily="18" charset="0"/>
              <a:cs typeface="Times New Roman" pitchFamily="18" charset="0"/>
            </a:endParaRPr>
          </a:p>
          <a:p>
            <a:endParaRPr lang="de-CH" dirty="0" smtClean="0">
              <a:latin typeface="Times New Roman" pitchFamily="18" charset="0"/>
              <a:cs typeface="Times New Roman" pitchFamily="18" charset="0"/>
            </a:endParaRPr>
          </a:p>
          <a:p>
            <a:endParaRPr lang="de-CH" dirty="0">
              <a:latin typeface="Times New Roman" pitchFamily="18" charset="0"/>
              <a:cs typeface="Times New Roman" pitchFamily="18" charset="0"/>
            </a:endParaRPr>
          </a:p>
          <a:p>
            <a:endParaRPr lang="de-CH" dirty="0" smtClean="0">
              <a:latin typeface="Times New Roman" pitchFamily="18" charset="0"/>
              <a:cs typeface="Times New Roman" pitchFamily="18" charset="0"/>
            </a:endParaRPr>
          </a:p>
          <a:p>
            <a:endParaRPr lang="de-CH" dirty="0">
              <a:latin typeface="Times New Roman" pitchFamily="18" charset="0"/>
              <a:cs typeface="Times New Roman" pitchFamily="18" charset="0"/>
            </a:endParaRPr>
          </a:p>
          <a:p>
            <a:endParaRPr lang="de-CH" dirty="0" smtClean="0">
              <a:latin typeface="Times New Roman" pitchFamily="18" charset="0"/>
              <a:cs typeface="Times New Roman" pitchFamily="18" charset="0"/>
            </a:endParaRPr>
          </a:p>
          <a:p>
            <a:endParaRPr lang="de-CH" dirty="0">
              <a:latin typeface="Times New Roman" pitchFamily="18" charset="0"/>
              <a:cs typeface="Times New Roman" pitchFamily="18" charset="0"/>
            </a:endParaRPr>
          </a:p>
          <a:p>
            <a:pPr marL="0" indent="0">
              <a:buNone/>
            </a:pPr>
            <a:r>
              <a:rPr lang="de-CH" sz="1600" i="1" dirty="0" smtClean="0">
                <a:latin typeface="Times New Roman" pitchFamily="18" charset="0"/>
                <a:cs typeface="Times New Roman" pitchFamily="18" charset="0"/>
              </a:rPr>
              <a:t>Source: Arisaig Partners</a:t>
            </a:r>
          </a:p>
          <a:p>
            <a:r>
              <a:rPr lang="de-CH" sz="2400" dirty="0" smtClean="0">
                <a:latin typeface="Times New Roman" pitchFamily="18" charset="0"/>
                <a:cs typeface="Times New Roman" pitchFamily="18" charset="0"/>
              </a:rPr>
              <a:t>Quality Private Client </a:t>
            </a:r>
            <a:r>
              <a:rPr lang="de-CH" sz="2400" dirty="0" err="1" smtClean="0">
                <a:latin typeface="Times New Roman" pitchFamily="18" charset="0"/>
                <a:cs typeface="Times New Roman" pitchFamily="18" charset="0"/>
              </a:rPr>
              <a:t>investments</a:t>
            </a:r>
            <a:r>
              <a:rPr lang="de-CH" sz="2400" dirty="0" smtClean="0">
                <a:latin typeface="Times New Roman" pitchFamily="18" charset="0"/>
                <a:cs typeface="Times New Roman" pitchFamily="18" charset="0"/>
              </a:rPr>
              <a:t> </a:t>
            </a:r>
            <a:r>
              <a:rPr lang="de-CH" sz="2400" dirty="0" err="1" smtClean="0">
                <a:latin typeface="Times New Roman" pitchFamily="18" charset="0"/>
                <a:cs typeface="Times New Roman" pitchFamily="18" charset="0"/>
              </a:rPr>
              <a:t>mainly</a:t>
            </a:r>
            <a:r>
              <a:rPr lang="de-CH" sz="2400" dirty="0" smtClean="0">
                <a:latin typeface="Times New Roman" pitchFamily="18" charset="0"/>
                <a:cs typeface="Times New Roman" pitchFamily="18" charset="0"/>
              </a:rPr>
              <a:t> </a:t>
            </a:r>
            <a:r>
              <a:rPr lang="de-CH" sz="2400" dirty="0" err="1" smtClean="0">
                <a:latin typeface="Times New Roman" pitchFamily="18" charset="0"/>
                <a:cs typeface="Times New Roman" pitchFamily="18" charset="0"/>
              </a:rPr>
              <a:t>found</a:t>
            </a:r>
            <a:r>
              <a:rPr lang="de-CH" sz="2400" dirty="0" smtClean="0">
                <a:latin typeface="Times New Roman" pitchFamily="18" charset="0"/>
                <a:cs typeface="Times New Roman" pitchFamily="18" charset="0"/>
              </a:rPr>
              <a:t> </a:t>
            </a:r>
            <a:r>
              <a:rPr lang="de-CH" sz="2400" u="sng" dirty="0" smtClean="0">
                <a:latin typeface="Times New Roman" pitchFamily="18" charset="0"/>
                <a:cs typeface="Times New Roman" pitchFamily="18" charset="0"/>
              </a:rPr>
              <a:t>Top </a:t>
            </a:r>
            <a:r>
              <a:rPr lang="de-CH" sz="2400" u="sng" dirty="0" err="1" smtClean="0">
                <a:latin typeface="Times New Roman" pitchFamily="18" charset="0"/>
                <a:cs typeface="Times New Roman" pitchFamily="18" charset="0"/>
              </a:rPr>
              <a:t>Left</a:t>
            </a:r>
            <a:r>
              <a:rPr lang="de-CH" sz="2400" u="sng" dirty="0" smtClean="0">
                <a:latin typeface="Times New Roman" pitchFamily="18" charset="0"/>
                <a:cs typeface="Times New Roman" pitchFamily="18" charset="0"/>
              </a:rPr>
              <a:t> Hand Corner</a:t>
            </a:r>
            <a:r>
              <a:rPr lang="de-CH" sz="2400" dirty="0" smtClean="0">
                <a:latin typeface="Times New Roman" pitchFamily="18" charset="0"/>
                <a:cs typeface="Times New Roman" pitchFamily="18" charset="0"/>
              </a:rPr>
              <a:t>: simple </a:t>
            </a:r>
            <a:r>
              <a:rPr lang="de-CH" sz="2400" dirty="0" err="1" smtClean="0">
                <a:latin typeface="Times New Roman" pitchFamily="18" charset="0"/>
                <a:cs typeface="Times New Roman" pitchFamily="18" charset="0"/>
              </a:rPr>
              <a:t>businesses</a:t>
            </a:r>
            <a:r>
              <a:rPr lang="de-CH" sz="2400" dirty="0" smtClean="0">
                <a:latin typeface="Times New Roman" pitchFamily="18" charset="0"/>
                <a:cs typeface="Times New Roman" pitchFamily="18" charset="0"/>
              </a:rPr>
              <a:t>, high cash </a:t>
            </a:r>
            <a:r>
              <a:rPr lang="de-CH" sz="2400" dirty="0" err="1" smtClean="0">
                <a:latin typeface="Times New Roman" pitchFamily="18" charset="0"/>
                <a:cs typeface="Times New Roman" pitchFamily="18" charset="0"/>
              </a:rPr>
              <a:t>flow</a:t>
            </a:r>
            <a:r>
              <a:rPr lang="de-CH" sz="2400" dirty="0" smtClean="0">
                <a:latin typeface="Times New Roman" pitchFamily="18" charset="0"/>
                <a:cs typeface="Times New Roman" pitchFamily="18" charset="0"/>
              </a:rPr>
              <a:t>, </a:t>
            </a:r>
            <a:r>
              <a:rPr lang="de-CH" sz="2400" dirty="0" err="1" smtClean="0">
                <a:latin typeface="Times New Roman" pitchFamily="18" charset="0"/>
                <a:cs typeface="Times New Roman" pitchFamily="18" charset="0"/>
              </a:rPr>
              <a:t>investor</a:t>
            </a:r>
            <a:r>
              <a:rPr lang="de-CH" sz="2400" dirty="0" smtClean="0">
                <a:latin typeface="Times New Roman" pitchFamily="18" charset="0"/>
                <a:cs typeface="Times New Roman" pitchFamily="18" charset="0"/>
              </a:rPr>
              <a:t> </a:t>
            </a:r>
            <a:r>
              <a:rPr lang="de-CH" sz="2400" dirty="0" err="1" smtClean="0">
                <a:latin typeface="Times New Roman" pitchFamily="18" charset="0"/>
                <a:cs typeface="Times New Roman" pitchFamily="18" charset="0"/>
              </a:rPr>
              <a:t>friendly</a:t>
            </a:r>
            <a:endParaRPr lang="en-GB" sz="2400" dirty="0">
              <a:latin typeface="Times New Roman" pitchFamily="18" charset="0"/>
              <a:cs typeface="Times New Roman" pitchFamily="18" charset="0"/>
            </a:endParaRPr>
          </a:p>
        </p:txBody>
      </p:sp>
      <p:graphicFrame>
        <p:nvGraphicFramePr>
          <p:cNvPr id="1028" name="Object 4"/>
          <p:cNvGraphicFramePr>
            <a:graphicFrameLocks noChangeAspect="1"/>
          </p:cNvGraphicFramePr>
          <p:nvPr>
            <p:extLst/>
          </p:nvPr>
        </p:nvGraphicFramePr>
        <p:xfrm>
          <a:off x="529245" y="1484417"/>
          <a:ext cx="7816243" cy="3752602"/>
        </p:xfrm>
        <a:graphic>
          <a:graphicData uri="http://schemas.openxmlformats.org/presentationml/2006/ole">
            <mc:AlternateContent xmlns:mc="http://schemas.openxmlformats.org/markup-compatibility/2006">
              <mc:Choice xmlns:v="urn:schemas-microsoft-com:vml" Requires="v">
                <p:oleObj spid="_x0000_s20738" name="Worksheet" r:id="rId4" imgW="10191912" imgH="6562595" progId="Excel.Sheet.12">
                  <p:embed/>
                </p:oleObj>
              </mc:Choice>
              <mc:Fallback>
                <p:oleObj name="Worksheet" r:id="rId4" imgW="10191912" imgH="6562595" progId="Excel.Sheet.12">
                  <p:embed/>
                  <p:pic>
                    <p:nvPicPr>
                      <p:cNvPr id="0" name="Picture 1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245" y="1484417"/>
                        <a:ext cx="7816243" cy="375260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678846501"/>
      </p:ext>
    </p:extLst>
  </p:cSld>
  <p:clrMapOvr>
    <a:masterClrMapping/>
  </p:clrMapOvr>
  <p:transition>
    <p:pull dir="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763000" cy="946150"/>
          </a:xfrm>
        </p:spPr>
        <p:txBody>
          <a:bodyPr/>
          <a:lstStyle/>
          <a:p>
            <a:pPr eaLnBrk="1" hangingPunct="1"/>
            <a:r>
              <a:rPr lang="de-CH" sz="4000" dirty="0" smtClean="0">
                <a:latin typeface="Times New Roman" charset="0"/>
                <a:cs typeface="Times New Roman" charset="0"/>
              </a:rPr>
              <a:t>What Is The </a:t>
            </a:r>
            <a:r>
              <a:rPr lang="de-CH" sz="4000" dirty="0" err="1" smtClean="0">
                <a:latin typeface="Times New Roman" charset="0"/>
                <a:cs typeface="Times New Roman" charset="0"/>
              </a:rPr>
              <a:t>Perfect</a:t>
            </a:r>
            <a:r>
              <a:rPr lang="de-CH" sz="4000" dirty="0" smtClean="0">
                <a:latin typeface="Times New Roman" charset="0"/>
                <a:cs typeface="Times New Roman" charset="0"/>
              </a:rPr>
              <a:t> Investment (</a:t>
            </a:r>
            <a:r>
              <a:rPr lang="de-CH" sz="4000" b="1" u="sng" dirty="0" smtClean="0">
                <a:solidFill>
                  <a:srgbClr val="FF0000"/>
                </a:solidFill>
                <a:latin typeface="Times New Roman" charset="0"/>
                <a:cs typeface="Times New Roman" charset="0"/>
              </a:rPr>
              <a:t>Funds</a:t>
            </a:r>
            <a:r>
              <a:rPr lang="de-CH" sz="4000" dirty="0" smtClean="0">
                <a:latin typeface="Times New Roman" charset="0"/>
                <a:cs typeface="Times New Roman" charset="0"/>
              </a:rPr>
              <a:t>)?</a:t>
            </a:r>
            <a:endParaRPr lang="en-US" sz="3600"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1257300" lvl="2" indent="-457200" eaLnBrk="1" hangingPunct="1">
              <a:lnSpc>
                <a:spcPct val="90000"/>
              </a:lnSpc>
              <a:buFont typeface="+mj-lt"/>
              <a:buAutoNum type="arabicPeriod"/>
            </a:pPr>
            <a:r>
              <a:rPr lang="de-CH" sz="2400" b="1" dirty="0">
                <a:latin typeface="Times New Roman" charset="0"/>
                <a:cs typeface="Times New Roman" charset="0"/>
              </a:rPr>
              <a:t>Long-term</a:t>
            </a:r>
            <a:r>
              <a:rPr lang="de-CH" sz="2400" dirty="0">
                <a:latin typeface="Times New Roman" charset="0"/>
                <a:cs typeface="Times New Roman" charset="0"/>
              </a:rPr>
              <a:t> (</a:t>
            </a:r>
            <a:r>
              <a:rPr lang="de-CH" sz="2400" dirty="0" err="1">
                <a:latin typeface="Times New Roman" charset="0"/>
                <a:cs typeface="Times New Roman" charset="0"/>
              </a:rPr>
              <a:t>does</a:t>
            </a:r>
            <a:r>
              <a:rPr lang="de-CH" sz="2400" dirty="0">
                <a:latin typeface="Times New Roman" charset="0"/>
                <a:cs typeface="Times New Roman" charset="0"/>
              </a:rPr>
              <a:t> </a:t>
            </a:r>
            <a:r>
              <a:rPr lang="de-CH" sz="2400" dirty="0" err="1">
                <a:latin typeface="Times New Roman" charset="0"/>
                <a:cs typeface="Times New Roman" charset="0"/>
              </a:rPr>
              <a:t>better</a:t>
            </a:r>
            <a:r>
              <a:rPr lang="de-CH" sz="2400" dirty="0">
                <a:latin typeface="Times New Roman" charset="0"/>
                <a:cs typeface="Times New Roman" charset="0"/>
              </a:rPr>
              <a:t> </a:t>
            </a:r>
            <a:r>
              <a:rPr lang="de-CH" sz="2400" dirty="0" err="1">
                <a:latin typeface="Times New Roman" charset="0"/>
                <a:cs typeface="Times New Roman" charset="0"/>
              </a:rPr>
              <a:t>than</a:t>
            </a:r>
            <a:r>
              <a:rPr lang="de-CH" sz="2400" dirty="0">
                <a:latin typeface="Times New Roman" charset="0"/>
                <a:cs typeface="Times New Roman" charset="0"/>
              </a:rPr>
              <a:t>…..)</a:t>
            </a:r>
          </a:p>
          <a:p>
            <a:pPr marL="1257300" lvl="2" indent="-457200" eaLnBrk="1" hangingPunct="1">
              <a:lnSpc>
                <a:spcPct val="90000"/>
              </a:lnSpc>
              <a:buFont typeface="+mj-lt"/>
              <a:buAutoNum type="arabicPeriod"/>
            </a:pPr>
            <a:r>
              <a:rPr lang="de-CH" sz="2400" b="1" dirty="0" err="1">
                <a:latin typeface="Times New Roman" charset="0"/>
                <a:cs typeface="Times New Roman" charset="0"/>
              </a:rPr>
              <a:t>Leverage</a:t>
            </a:r>
            <a:r>
              <a:rPr lang="de-CH" sz="2400" dirty="0">
                <a:latin typeface="Times New Roman" charset="0"/>
                <a:cs typeface="Times New Roman" charset="0"/>
              </a:rPr>
              <a:t>, but </a:t>
            </a:r>
            <a:r>
              <a:rPr lang="de-CH" sz="2400" dirty="0" err="1">
                <a:latin typeface="Times New Roman" charset="0"/>
                <a:cs typeface="Times New Roman" charset="0"/>
              </a:rPr>
              <a:t>only</a:t>
            </a:r>
            <a:r>
              <a:rPr lang="de-CH" sz="2400" dirty="0">
                <a:latin typeface="Times New Roman" charset="0"/>
                <a:cs typeface="Times New Roman" charset="0"/>
              </a:rPr>
              <a:t> </a:t>
            </a:r>
            <a:r>
              <a:rPr lang="de-CH" sz="2400" dirty="0" err="1">
                <a:latin typeface="Times New Roman" charset="0"/>
                <a:cs typeface="Times New Roman" charset="0"/>
              </a:rPr>
              <a:t>if</a:t>
            </a:r>
            <a:r>
              <a:rPr lang="de-CH" sz="2400" dirty="0">
                <a:latin typeface="Times New Roman" charset="0"/>
                <a:cs typeface="Times New Roman" charset="0"/>
              </a:rPr>
              <a:t> </a:t>
            </a:r>
            <a:r>
              <a:rPr lang="de-CH" sz="2400" dirty="0" err="1">
                <a:latin typeface="Times New Roman" charset="0"/>
                <a:cs typeface="Times New Roman" charset="0"/>
              </a:rPr>
              <a:t>needed</a:t>
            </a:r>
            <a:endParaRPr lang="de-CH" sz="2400" dirty="0">
              <a:latin typeface="Times New Roman" charset="0"/>
              <a:cs typeface="Times New Roman" charset="0"/>
            </a:endParaRPr>
          </a:p>
          <a:p>
            <a:pPr marL="1257300" lvl="2" indent="-457200" eaLnBrk="1" hangingPunct="1">
              <a:lnSpc>
                <a:spcPct val="90000"/>
              </a:lnSpc>
              <a:buFont typeface="+mj-lt"/>
              <a:buAutoNum type="arabicPeriod"/>
            </a:pPr>
            <a:r>
              <a:rPr lang="de-CH" sz="2400" b="1" dirty="0">
                <a:latin typeface="Times New Roman" charset="0"/>
                <a:cs typeface="Times New Roman" charset="0"/>
              </a:rPr>
              <a:t>Discounts</a:t>
            </a:r>
            <a:r>
              <a:rPr lang="de-CH" sz="2400" dirty="0">
                <a:latin typeface="Times New Roman" charset="0"/>
                <a:cs typeface="Times New Roman" charset="0"/>
              </a:rPr>
              <a:t> to real asset </a:t>
            </a:r>
            <a:r>
              <a:rPr lang="de-CH" sz="2400" dirty="0" err="1">
                <a:latin typeface="Times New Roman" charset="0"/>
                <a:cs typeface="Times New Roman" charset="0"/>
              </a:rPr>
              <a:t>value</a:t>
            </a:r>
            <a:r>
              <a:rPr lang="de-CH" sz="2400" dirty="0">
                <a:latin typeface="Times New Roman" charset="0"/>
                <a:cs typeface="Times New Roman" charset="0"/>
              </a:rPr>
              <a:t> («</a:t>
            </a:r>
            <a:r>
              <a:rPr lang="de-CH" sz="2400" dirty="0" err="1">
                <a:latin typeface="Times New Roman" charset="0"/>
                <a:cs typeface="Times New Roman" charset="0"/>
              </a:rPr>
              <a:t>Leverage</a:t>
            </a:r>
            <a:r>
              <a:rPr lang="de-CH" sz="2400" dirty="0">
                <a:latin typeface="Times New Roman" charset="0"/>
                <a:cs typeface="Times New Roman" charset="0"/>
              </a:rPr>
              <a:t> at a </a:t>
            </a:r>
            <a:r>
              <a:rPr lang="de-CH" sz="2400" dirty="0" err="1">
                <a:latin typeface="Times New Roman" charset="0"/>
                <a:cs typeface="Times New Roman" charset="0"/>
              </a:rPr>
              <a:t>discount</a:t>
            </a:r>
            <a:r>
              <a:rPr lang="de-CH" sz="2400" dirty="0">
                <a:latin typeface="Times New Roman" charset="0"/>
                <a:cs typeface="Times New Roman" charset="0"/>
              </a:rPr>
              <a:t>»)</a:t>
            </a:r>
          </a:p>
          <a:p>
            <a:pPr marL="1257300" lvl="2" indent="-457200" eaLnBrk="1" hangingPunct="1">
              <a:lnSpc>
                <a:spcPct val="90000"/>
              </a:lnSpc>
              <a:buFont typeface="+mj-lt"/>
              <a:buAutoNum type="arabicPeriod"/>
            </a:pPr>
            <a:r>
              <a:rPr lang="de-CH" sz="2400" b="1" dirty="0" err="1">
                <a:latin typeface="Times New Roman" charset="0"/>
                <a:cs typeface="Times New Roman" charset="0"/>
              </a:rPr>
              <a:t>Governance</a:t>
            </a:r>
            <a:r>
              <a:rPr lang="de-CH" sz="2400" dirty="0">
                <a:latin typeface="Times New Roman" charset="0"/>
                <a:cs typeface="Times New Roman" charset="0"/>
              </a:rPr>
              <a:t>: proper </a:t>
            </a:r>
            <a:r>
              <a:rPr lang="de-CH" sz="2400" dirty="0" err="1">
                <a:latin typeface="Times New Roman" charset="0"/>
                <a:cs typeface="Times New Roman" charset="0"/>
              </a:rPr>
              <a:t>auditing</a:t>
            </a:r>
            <a:r>
              <a:rPr lang="de-CH" sz="2400" dirty="0">
                <a:latin typeface="Times New Roman" charset="0"/>
                <a:cs typeface="Times New Roman" charset="0"/>
              </a:rPr>
              <a:t>, proper </a:t>
            </a:r>
            <a:r>
              <a:rPr lang="de-CH" sz="2400" dirty="0" err="1">
                <a:latin typeface="Times New Roman" charset="0"/>
                <a:cs typeface="Times New Roman" charset="0"/>
              </a:rPr>
              <a:t>board</a:t>
            </a:r>
            <a:r>
              <a:rPr lang="de-CH" sz="2400" dirty="0">
                <a:latin typeface="Times New Roman" charset="0"/>
                <a:cs typeface="Times New Roman" charset="0"/>
              </a:rPr>
              <a:t>, </a:t>
            </a:r>
            <a:r>
              <a:rPr lang="de-CH" sz="2400" dirty="0" err="1">
                <a:latin typeface="Times New Roman" charset="0"/>
                <a:cs typeface="Times New Roman" charset="0"/>
              </a:rPr>
              <a:t>transparency</a:t>
            </a:r>
            <a:endParaRPr lang="de-CH" sz="2400" dirty="0">
              <a:latin typeface="Times New Roman" charset="0"/>
              <a:cs typeface="Times New Roman" charset="0"/>
            </a:endParaRPr>
          </a:p>
          <a:p>
            <a:pPr marL="1257300" lvl="2" indent="-457200" eaLnBrk="1" hangingPunct="1">
              <a:lnSpc>
                <a:spcPct val="90000"/>
              </a:lnSpc>
              <a:buFont typeface="+mj-lt"/>
              <a:buAutoNum type="arabicPeriod"/>
            </a:pPr>
            <a:r>
              <a:rPr lang="de-CH" sz="2400" b="1" dirty="0" err="1">
                <a:latin typeface="Times New Roman" charset="0"/>
                <a:cs typeface="Times New Roman" charset="0"/>
              </a:rPr>
              <a:t>Know-How</a:t>
            </a:r>
            <a:r>
              <a:rPr lang="de-CH" sz="2400" b="1" dirty="0">
                <a:latin typeface="Times New Roman" charset="0"/>
                <a:cs typeface="Times New Roman" charset="0"/>
              </a:rPr>
              <a:t> </a:t>
            </a:r>
            <a:r>
              <a:rPr lang="de-CH" sz="2400" b="1" dirty="0" err="1">
                <a:latin typeface="Times New Roman" charset="0"/>
                <a:cs typeface="Times New Roman" charset="0"/>
              </a:rPr>
              <a:t>proven</a:t>
            </a:r>
            <a:r>
              <a:rPr lang="de-CH" sz="2400" b="1" dirty="0">
                <a:latin typeface="Times New Roman" charset="0"/>
                <a:cs typeface="Times New Roman" charset="0"/>
              </a:rPr>
              <a:t> </a:t>
            </a:r>
            <a:r>
              <a:rPr lang="de-CH" sz="2400" dirty="0" err="1">
                <a:latin typeface="Times New Roman" charset="0"/>
                <a:cs typeface="Times New Roman" charset="0"/>
              </a:rPr>
              <a:t>over</a:t>
            </a:r>
            <a:r>
              <a:rPr lang="de-CH" sz="2400" dirty="0">
                <a:latin typeface="Times New Roman" charset="0"/>
                <a:cs typeface="Times New Roman" charset="0"/>
              </a:rPr>
              <a:t> 100+ </a:t>
            </a:r>
            <a:r>
              <a:rPr lang="de-CH" sz="2400" dirty="0" err="1">
                <a:latin typeface="Times New Roman" charset="0"/>
                <a:cs typeface="Times New Roman" charset="0"/>
              </a:rPr>
              <a:t>years</a:t>
            </a:r>
            <a:endParaRPr lang="de-CH" sz="2400" dirty="0">
              <a:latin typeface="Times New Roman" charset="0"/>
              <a:cs typeface="Times New Roman" charset="0"/>
            </a:endParaRPr>
          </a:p>
          <a:p>
            <a:pPr marL="1257300" lvl="2" indent="-457200" eaLnBrk="1" hangingPunct="1">
              <a:lnSpc>
                <a:spcPct val="90000"/>
              </a:lnSpc>
              <a:buFont typeface="+mj-lt"/>
              <a:buAutoNum type="arabicPeriod"/>
            </a:pPr>
            <a:r>
              <a:rPr lang="de-CH" sz="2400" b="1" dirty="0" smtClean="0">
                <a:latin typeface="Times New Roman" charset="0"/>
                <a:cs typeface="Times New Roman" charset="0"/>
              </a:rPr>
              <a:t>Liquid, but…</a:t>
            </a:r>
            <a:r>
              <a:rPr lang="de-CH" sz="2400" dirty="0" smtClean="0">
                <a:latin typeface="Times New Roman" charset="0"/>
                <a:cs typeface="Times New Roman" charset="0"/>
              </a:rPr>
              <a:t> </a:t>
            </a:r>
            <a:r>
              <a:rPr lang="de-CH" sz="2400" dirty="0">
                <a:latin typeface="Times New Roman" charset="0"/>
                <a:cs typeface="Times New Roman" charset="0"/>
              </a:rPr>
              <a:t>(real time </a:t>
            </a:r>
            <a:r>
              <a:rPr lang="de-CH" sz="2400" dirty="0" err="1">
                <a:latin typeface="Times New Roman" charset="0"/>
                <a:cs typeface="Times New Roman" charset="0"/>
              </a:rPr>
              <a:t>trading</a:t>
            </a:r>
            <a:r>
              <a:rPr lang="de-CH" sz="2400" dirty="0">
                <a:latin typeface="Times New Roman" charset="0"/>
                <a:cs typeface="Times New Roman" charset="0"/>
              </a:rPr>
              <a:t> on SE)</a:t>
            </a:r>
          </a:p>
          <a:p>
            <a:pPr marL="1257300" lvl="2" indent="-457200" eaLnBrk="1" hangingPunct="1">
              <a:lnSpc>
                <a:spcPct val="90000"/>
              </a:lnSpc>
              <a:buFont typeface="+mj-lt"/>
              <a:buAutoNum type="arabicPeriod"/>
            </a:pPr>
            <a:r>
              <a:rPr lang="de-CH" sz="2400" b="1" dirty="0">
                <a:latin typeface="Times New Roman" charset="0"/>
                <a:cs typeface="Times New Roman" charset="0"/>
              </a:rPr>
              <a:t>Low management </a:t>
            </a:r>
            <a:r>
              <a:rPr lang="de-CH" sz="2400" b="1" dirty="0" err="1">
                <a:latin typeface="Times New Roman" charset="0"/>
                <a:cs typeface="Times New Roman" charset="0"/>
              </a:rPr>
              <a:t>costs</a:t>
            </a:r>
            <a:r>
              <a:rPr lang="de-CH" sz="2400" dirty="0">
                <a:latin typeface="Times New Roman" charset="0"/>
                <a:cs typeface="Times New Roman" charset="0"/>
              </a:rPr>
              <a:t> (1/4 to 1/2 the </a:t>
            </a:r>
            <a:r>
              <a:rPr lang="de-CH" sz="2400" dirty="0" err="1">
                <a:latin typeface="Times New Roman" charset="0"/>
                <a:cs typeface="Times New Roman" charset="0"/>
              </a:rPr>
              <a:t>cost</a:t>
            </a:r>
            <a:r>
              <a:rPr lang="de-CH" sz="2400" dirty="0">
                <a:latin typeface="Times New Roman" charset="0"/>
                <a:cs typeface="Times New Roman" charset="0"/>
              </a:rPr>
              <a:t> of </a:t>
            </a:r>
            <a:r>
              <a:rPr lang="de-CH" sz="2400" dirty="0" err="1">
                <a:latin typeface="Times New Roman" charset="0"/>
                <a:cs typeface="Times New Roman" charset="0"/>
              </a:rPr>
              <a:t>rivals</a:t>
            </a:r>
            <a:r>
              <a:rPr lang="de-CH" sz="2400" dirty="0">
                <a:latin typeface="Times New Roman" charset="0"/>
                <a:cs typeface="Times New Roman" charset="0"/>
              </a:rPr>
              <a:t>)</a:t>
            </a:r>
          </a:p>
          <a:p>
            <a:pPr marL="1257300" lvl="2" indent="-457200" eaLnBrk="1" hangingPunct="1">
              <a:lnSpc>
                <a:spcPct val="90000"/>
              </a:lnSpc>
              <a:buFont typeface="+mj-lt"/>
              <a:buAutoNum type="arabicPeriod"/>
            </a:pPr>
            <a:r>
              <a:rPr lang="de-CH" sz="2400" b="1" dirty="0">
                <a:latin typeface="Times New Roman" charset="0"/>
                <a:cs typeface="Times New Roman" charset="0"/>
              </a:rPr>
              <a:t>New </a:t>
            </a:r>
            <a:r>
              <a:rPr lang="de-CH" sz="2400" b="1" dirty="0" err="1">
                <a:latin typeface="Times New Roman" charset="0"/>
                <a:cs typeface="Times New Roman" charset="0"/>
              </a:rPr>
              <a:t>money</a:t>
            </a:r>
            <a:r>
              <a:rPr lang="de-CH" sz="2400" b="1" dirty="0">
                <a:latin typeface="Times New Roman" charset="0"/>
                <a:cs typeface="Times New Roman" charset="0"/>
              </a:rPr>
              <a:t> non-</a:t>
            </a:r>
            <a:r>
              <a:rPr lang="de-CH" sz="2400" b="1" dirty="0" err="1">
                <a:latin typeface="Times New Roman" charset="0"/>
                <a:cs typeface="Times New Roman" charset="0"/>
              </a:rPr>
              <a:t>dilutive</a:t>
            </a:r>
            <a:r>
              <a:rPr lang="de-CH" sz="2400" b="1" dirty="0">
                <a:latin typeface="Times New Roman" charset="0"/>
                <a:cs typeface="Times New Roman" charset="0"/>
              </a:rPr>
              <a:t> </a:t>
            </a:r>
            <a:r>
              <a:rPr lang="de-CH" sz="2400" dirty="0">
                <a:latin typeface="Times New Roman" charset="0"/>
                <a:cs typeface="Times New Roman" charset="0"/>
              </a:rPr>
              <a:t>(</a:t>
            </a:r>
            <a:r>
              <a:rPr lang="de-CH" sz="2400" dirty="0" err="1">
                <a:latin typeface="Times New Roman" charset="0"/>
                <a:cs typeface="Times New Roman" charset="0"/>
              </a:rPr>
              <a:t>if</a:t>
            </a:r>
            <a:r>
              <a:rPr lang="de-CH" sz="2400" dirty="0">
                <a:latin typeface="Times New Roman" charset="0"/>
                <a:cs typeface="Times New Roman" charset="0"/>
              </a:rPr>
              <a:t> </a:t>
            </a:r>
            <a:r>
              <a:rPr lang="de-CH" sz="2400" dirty="0" err="1">
                <a:latin typeface="Times New Roman" charset="0"/>
                <a:cs typeface="Times New Roman" charset="0"/>
              </a:rPr>
              <a:t>successful</a:t>
            </a:r>
            <a:r>
              <a:rPr lang="de-CH" sz="2400" dirty="0">
                <a:latin typeface="Times New Roman" charset="0"/>
                <a:cs typeface="Times New Roman" charset="0"/>
              </a:rPr>
              <a:t> /at </a:t>
            </a:r>
            <a:r>
              <a:rPr lang="de-CH" sz="2400" dirty="0" err="1">
                <a:latin typeface="Times New Roman" charset="0"/>
                <a:cs typeface="Times New Roman" charset="0"/>
              </a:rPr>
              <a:t>discount</a:t>
            </a:r>
            <a:r>
              <a:rPr lang="de-CH" sz="2400" dirty="0">
                <a:latin typeface="Times New Roman" charset="0"/>
                <a:cs typeface="Times New Roman" charset="0"/>
              </a:rPr>
              <a:t>)</a:t>
            </a:r>
          </a:p>
          <a:p>
            <a:pPr marL="1257300" lvl="2" indent="-457200" eaLnBrk="1" hangingPunct="1">
              <a:lnSpc>
                <a:spcPct val="90000"/>
              </a:lnSpc>
              <a:buFont typeface="+mj-lt"/>
              <a:buAutoNum type="arabicPeriod"/>
            </a:pPr>
            <a:r>
              <a:rPr lang="de-CH" sz="2400" b="1" dirty="0">
                <a:latin typeface="Times New Roman" charset="0"/>
                <a:cs typeface="Times New Roman" charset="0"/>
              </a:rPr>
              <a:t>Global</a:t>
            </a:r>
            <a:r>
              <a:rPr lang="de-CH" sz="2400" dirty="0">
                <a:latin typeface="Times New Roman" charset="0"/>
                <a:cs typeface="Times New Roman" charset="0"/>
              </a:rPr>
              <a:t> but can be </a:t>
            </a:r>
            <a:r>
              <a:rPr lang="de-CH" sz="2400" dirty="0" err="1">
                <a:latin typeface="Times New Roman" charset="0"/>
                <a:cs typeface="Times New Roman" charset="0"/>
              </a:rPr>
              <a:t>specialist</a:t>
            </a:r>
            <a:r>
              <a:rPr lang="de-CH" sz="2400" dirty="0">
                <a:latin typeface="Times New Roman" charset="0"/>
                <a:cs typeface="Times New Roman" charset="0"/>
              </a:rPr>
              <a:t>?</a:t>
            </a:r>
          </a:p>
          <a:p>
            <a:pPr marL="1257300" lvl="2" indent="-457200" eaLnBrk="1" hangingPunct="1">
              <a:lnSpc>
                <a:spcPct val="90000"/>
              </a:lnSpc>
              <a:buFont typeface="+mj-lt"/>
              <a:buAutoNum type="arabicPeriod"/>
            </a:pPr>
            <a:r>
              <a:rPr lang="de-CH" sz="2400" b="1" dirty="0">
                <a:latin typeface="Times New Roman" charset="0"/>
                <a:cs typeface="Times New Roman" charset="0"/>
              </a:rPr>
              <a:t>Daily</a:t>
            </a:r>
            <a:r>
              <a:rPr lang="de-CH" sz="2400" dirty="0">
                <a:latin typeface="Times New Roman" charset="0"/>
                <a:cs typeface="Times New Roman" charset="0"/>
              </a:rPr>
              <a:t> </a:t>
            </a:r>
            <a:r>
              <a:rPr lang="de-CH" sz="2400" dirty="0" err="1">
                <a:latin typeface="Times New Roman" charset="0"/>
                <a:cs typeface="Times New Roman" charset="0"/>
              </a:rPr>
              <a:t>valuations</a:t>
            </a:r>
            <a:r>
              <a:rPr lang="de-CH" sz="2400" dirty="0">
                <a:latin typeface="Times New Roman" charset="0"/>
                <a:cs typeface="Times New Roman" charset="0"/>
              </a:rPr>
              <a:t>, </a:t>
            </a:r>
            <a:r>
              <a:rPr lang="de-CH" sz="2400" dirty="0" err="1">
                <a:latin typeface="Times New Roman" charset="0"/>
                <a:cs typeface="Times New Roman" charset="0"/>
              </a:rPr>
              <a:t>daily</a:t>
            </a:r>
            <a:r>
              <a:rPr lang="de-CH" sz="2400" dirty="0">
                <a:latin typeface="Times New Roman" charset="0"/>
                <a:cs typeface="Times New Roman" charset="0"/>
              </a:rPr>
              <a:t> </a:t>
            </a:r>
            <a:r>
              <a:rPr lang="de-CH" sz="2400" dirty="0" err="1">
                <a:latin typeface="Times New Roman" charset="0"/>
                <a:cs typeface="Times New Roman" charset="0"/>
              </a:rPr>
              <a:t>reporting</a:t>
            </a:r>
            <a:endParaRPr lang="de-CH" sz="2400" dirty="0">
              <a:latin typeface="Times New Roman" charset="0"/>
              <a:cs typeface="Times New Roman" charset="0"/>
            </a:endParaRPr>
          </a:p>
          <a:p>
            <a:pPr marL="1257300" lvl="2" indent="-457200" eaLnBrk="1" hangingPunct="1">
              <a:lnSpc>
                <a:spcPct val="90000"/>
              </a:lnSpc>
              <a:buFont typeface="+mj-lt"/>
              <a:buAutoNum type="arabicPeriod"/>
            </a:pPr>
            <a:r>
              <a:rPr lang="de-CH" sz="2400" b="1" dirty="0" err="1">
                <a:latin typeface="Times New Roman" charset="0"/>
                <a:cs typeface="Times New Roman" charset="0"/>
              </a:rPr>
              <a:t>Yield</a:t>
            </a:r>
            <a:r>
              <a:rPr lang="de-CH" sz="2400" dirty="0">
                <a:latin typeface="Times New Roman" charset="0"/>
                <a:cs typeface="Times New Roman" charset="0"/>
              </a:rPr>
              <a:t>.  </a:t>
            </a:r>
            <a:r>
              <a:rPr lang="de-CH" sz="2400" dirty="0" err="1">
                <a:latin typeface="Times New Roman" charset="0"/>
                <a:cs typeface="Times New Roman" charset="0"/>
              </a:rPr>
              <a:t>Growing</a:t>
            </a:r>
            <a:r>
              <a:rPr lang="de-CH" sz="2400" dirty="0">
                <a:latin typeface="Times New Roman" charset="0"/>
                <a:cs typeface="Times New Roman" charset="0"/>
              </a:rPr>
              <a:t> </a:t>
            </a:r>
            <a:r>
              <a:rPr lang="de-CH" sz="2400" dirty="0" err="1">
                <a:latin typeface="Times New Roman" charset="0"/>
                <a:cs typeface="Times New Roman" charset="0"/>
              </a:rPr>
              <a:t>dividend</a:t>
            </a:r>
            <a:r>
              <a:rPr lang="de-CH" sz="2400" dirty="0">
                <a:latin typeface="Times New Roman" charset="0"/>
                <a:cs typeface="Times New Roman" charset="0"/>
              </a:rPr>
              <a:t> </a:t>
            </a:r>
            <a:r>
              <a:rPr lang="de-CH" sz="2400" dirty="0" err="1">
                <a:latin typeface="Times New Roman" charset="0"/>
                <a:cs typeface="Times New Roman" charset="0"/>
              </a:rPr>
              <a:t>stream</a:t>
            </a:r>
            <a:r>
              <a:rPr lang="de-CH" sz="2400" dirty="0">
                <a:latin typeface="Times New Roman" charset="0"/>
                <a:cs typeface="Times New Roman" charset="0"/>
              </a:rPr>
              <a:t> </a:t>
            </a:r>
            <a:r>
              <a:rPr lang="de-CH" sz="2400" i="1" u="sng" dirty="0" err="1">
                <a:latin typeface="Times New Roman" charset="0"/>
                <a:cs typeface="Times New Roman" charset="0"/>
              </a:rPr>
              <a:t>payable</a:t>
            </a:r>
            <a:r>
              <a:rPr lang="de-CH" sz="2400" i="1" u="sng" dirty="0">
                <a:latin typeface="Times New Roman" charset="0"/>
                <a:cs typeface="Times New Roman" charset="0"/>
              </a:rPr>
              <a:t> out of «</a:t>
            </a:r>
            <a:r>
              <a:rPr lang="de-CH" sz="2400" i="1" u="sng" dirty="0" err="1">
                <a:latin typeface="Times New Roman" charset="0"/>
                <a:cs typeface="Times New Roman" charset="0"/>
              </a:rPr>
              <a:t>Reserves</a:t>
            </a:r>
            <a:r>
              <a:rPr lang="de-CH" sz="2400" i="1" u="sng" dirty="0">
                <a:latin typeface="Times New Roman" charset="0"/>
                <a:cs typeface="Times New Roman" charset="0"/>
              </a:rPr>
              <a:t>»</a:t>
            </a:r>
          </a:p>
          <a:p>
            <a:pPr marL="1257300" lvl="2" indent="-457200" eaLnBrk="1" hangingPunct="1">
              <a:lnSpc>
                <a:spcPct val="90000"/>
              </a:lnSpc>
              <a:buFont typeface="+mj-lt"/>
              <a:buAutoNum type="arabicPeriod"/>
            </a:pPr>
            <a:r>
              <a:rPr lang="de-CH" sz="2400" b="1" dirty="0" err="1">
                <a:latin typeface="Times New Roman" charset="0"/>
                <a:cs typeface="Times New Roman" charset="0"/>
              </a:rPr>
              <a:t>Elected</a:t>
            </a:r>
            <a:r>
              <a:rPr lang="de-CH" sz="2400" b="1" dirty="0">
                <a:latin typeface="Times New Roman" charset="0"/>
                <a:cs typeface="Times New Roman" charset="0"/>
              </a:rPr>
              <a:t> management</a:t>
            </a:r>
            <a:r>
              <a:rPr lang="de-CH" sz="2400" dirty="0">
                <a:latin typeface="Times New Roman" charset="0"/>
                <a:cs typeface="Times New Roman" charset="0"/>
              </a:rPr>
              <a:t>, </a:t>
            </a:r>
            <a:r>
              <a:rPr lang="de-CH" sz="2400" dirty="0" err="1">
                <a:latin typeface="Times New Roman" charset="0"/>
                <a:cs typeface="Times New Roman" charset="0"/>
              </a:rPr>
              <a:t>retail</a:t>
            </a:r>
            <a:r>
              <a:rPr lang="de-CH" sz="2400" dirty="0">
                <a:latin typeface="Times New Roman" charset="0"/>
                <a:cs typeface="Times New Roman" charset="0"/>
              </a:rPr>
              <a:t> </a:t>
            </a:r>
            <a:r>
              <a:rPr lang="de-CH" sz="2400" dirty="0" err="1">
                <a:latin typeface="Times New Roman" charset="0"/>
                <a:cs typeface="Times New Roman" charset="0"/>
              </a:rPr>
              <a:t>participation</a:t>
            </a:r>
            <a:r>
              <a:rPr lang="de-CH" sz="2400" dirty="0">
                <a:latin typeface="Times New Roman" charset="0"/>
                <a:cs typeface="Times New Roman" charset="0"/>
              </a:rPr>
              <a:t>, proper AGMs</a:t>
            </a:r>
          </a:p>
          <a:p>
            <a:pPr marL="1257300" lvl="2" indent="-457200" eaLnBrk="1" hangingPunct="1">
              <a:lnSpc>
                <a:spcPct val="90000"/>
              </a:lnSpc>
              <a:buFont typeface="+mj-lt"/>
              <a:buAutoNum type="arabicPeriod"/>
            </a:pPr>
            <a:r>
              <a:rPr lang="de-CH" sz="2400" b="1" dirty="0">
                <a:latin typeface="Times New Roman" charset="0"/>
                <a:cs typeface="Times New Roman" charset="0"/>
              </a:rPr>
              <a:t>Information </a:t>
            </a:r>
            <a:r>
              <a:rPr lang="de-CH" sz="2400" b="1" dirty="0" err="1">
                <a:latin typeface="Times New Roman" charset="0"/>
                <a:cs typeface="Times New Roman" charset="0"/>
              </a:rPr>
              <a:t>inefficiencies</a:t>
            </a:r>
            <a:r>
              <a:rPr lang="de-CH" sz="2400" dirty="0">
                <a:latin typeface="Times New Roman" charset="0"/>
                <a:cs typeface="Times New Roman" charset="0"/>
              </a:rPr>
              <a:t>.  </a:t>
            </a:r>
            <a:r>
              <a:rPr lang="de-CH" sz="2400" dirty="0" err="1">
                <a:latin typeface="Times New Roman" charset="0"/>
                <a:cs typeface="Times New Roman" charset="0"/>
              </a:rPr>
              <a:t>Hated</a:t>
            </a:r>
            <a:r>
              <a:rPr lang="de-CH" sz="2400" dirty="0">
                <a:latin typeface="Times New Roman" charset="0"/>
                <a:cs typeface="Times New Roman" charset="0"/>
              </a:rPr>
              <a:t> by </a:t>
            </a:r>
            <a:r>
              <a:rPr lang="de-CH" sz="2400" dirty="0" err="1">
                <a:latin typeface="Times New Roman" charset="0"/>
                <a:cs typeface="Times New Roman" charset="0"/>
              </a:rPr>
              <a:t>brokers</a:t>
            </a:r>
            <a:endParaRPr lang="de-CH" sz="2400" dirty="0">
              <a:latin typeface="Times New Roman" charset="0"/>
              <a:cs typeface="Times New Roman" charset="0"/>
            </a:endParaRPr>
          </a:p>
          <a:p>
            <a:pPr marL="457200" indent="-457200"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spTree>
    <p:extLst>
      <p:ext uri="{BB962C8B-B14F-4D97-AF65-F5344CB8AC3E}">
        <p14:creationId xmlns:p14="http://schemas.microsoft.com/office/powerpoint/2010/main" val="515852238"/>
      </p:ext>
    </p:extLst>
  </p:cSld>
  <p:clrMapOvr>
    <a:masterClrMapping/>
  </p:clrMapOvr>
  <p:transition>
    <p:pull dir="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 y="190500"/>
            <a:ext cx="9024729" cy="946150"/>
          </a:xfrm>
        </p:spPr>
        <p:txBody>
          <a:bodyPr/>
          <a:lstStyle/>
          <a:p>
            <a:pPr eaLnBrk="1" hangingPunct="1"/>
            <a:r>
              <a:rPr lang="de-CH" sz="3600" b="1" dirty="0">
                <a:solidFill>
                  <a:srgbClr val="FF0000"/>
                </a:solidFill>
                <a:latin typeface="Times New Roman" charset="0"/>
                <a:cs typeface="Times New Roman" charset="0"/>
              </a:rPr>
              <a:t>Trusts In Focus (TIF)</a:t>
            </a:r>
            <a:r>
              <a:rPr lang="de-CH" sz="2000" b="1" dirty="0">
                <a:latin typeface="Times New Roman" charset="0"/>
                <a:cs typeface="Times New Roman" charset="0"/>
              </a:rPr>
              <a:t> </a:t>
            </a:r>
            <a:r>
              <a:rPr lang="de-CH" b="1" dirty="0" smtClean="0">
                <a:latin typeface="Times New Roman" charset="0"/>
                <a:cs typeface="Times New Roman" charset="0"/>
              </a:rPr>
              <a:t>SERVICE</a:t>
            </a:r>
            <a:endParaRPr lang="en-US"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b="1" dirty="0" smtClean="0">
              <a:latin typeface="Times New Roman" charset="0"/>
              <a:cs typeface="Times New Roman" charset="0"/>
            </a:endParaRPr>
          </a:p>
          <a:p>
            <a:pPr eaLnBrk="1" hangingPunct="1">
              <a:lnSpc>
                <a:spcPct val="90000"/>
              </a:lnSpc>
              <a:buFont typeface="Wingdings" panose="05000000000000000000" pitchFamily="2" charset="2"/>
              <a:buChar char="q"/>
            </a:pPr>
            <a:r>
              <a:rPr lang="de-CH" sz="2400" b="1" dirty="0" err="1" smtClean="0">
                <a:latin typeface="Times New Roman" charset="0"/>
                <a:cs typeface="Times New Roman" charset="0"/>
              </a:rPr>
              <a:t>Universe</a:t>
            </a:r>
            <a:r>
              <a:rPr lang="de-CH" sz="2400" b="1" dirty="0" smtClean="0">
                <a:latin typeface="Times New Roman" charset="0"/>
                <a:cs typeface="Times New Roman" charset="0"/>
              </a:rPr>
              <a:t> c300 </a:t>
            </a:r>
            <a:r>
              <a:rPr lang="de-CH" sz="2400" b="1" dirty="0" err="1" smtClean="0">
                <a:latin typeface="Times New Roman" charset="0"/>
                <a:cs typeface="Times New Roman" charset="0"/>
              </a:rPr>
              <a:t>closed</a:t>
            </a:r>
            <a:r>
              <a:rPr lang="de-CH" sz="2400" b="1" dirty="0" smtClean="0">
                <a:latin typeface="Times New Roman" charset="0"/>
                <a:cs typeface="Times New Roman" charset="0"/>
              </a:rPr>
              <a:t> end </a:t>
            </a:r>
            <a:r>
              <a:rPr lang="de-CH" sz="2000" b="1" i="1" dirty="0" smtClean="0">
                <a:latin typeface="Times New Roman" charset="0"/>
                <a:cs typeface="Times New Roman" charset="0"/>
              </a:rPr>
              <a:t>(</a:t>
            </a:r>
            <a:r>
              <a:rPr lang="de-CH" sz="2000" b="1" i="1" dirty="0" err="1" smtClean="0">
                <a:latin typeface="Times New Roman" charset="0"/>
                <a:cs typeface="Times New Roman" charset="0"/>
              </a:rPr>
              <a:t>mainly</a:t>
            </a:r>
            <a:r>
              <a:rPr lang="de-CH" sz="2000" b="1" i="1" dirty="0" smtClean="0">
                <a:latin typeface="Times New Roman" charset="0"/>
                <a:cs typeface="Times New Roman" charset="0"/>
              </a:rPr>
              <a:t> UK)</a:t>
            </a:r>
            <a:r>
              <a:rPr lang="de-CH" sz="2400" b="1" dirty="0" smtClean="0">
                <a:latin typeface="Times New Roman" charset="0"/>
                <a:cs typeface="Times New Roman" charset="0"/>
              </a:rPr>
              <a:t> </a:t>
            </a:r>
            <a:r>
              <a:rPr lang="de-CH" sz="2400" b="1" dirty="0" err="1" smtClean="0">
                <a:latin typeface="Times New Roman" charset="0"/>
                <a:cs typeface="Times New Roman" charset="0"/>
              </a:rPr>
              <a:t>investment</a:t>
            </a:r>
            <a:r>
              <a:rPr lang="de-CH" sz="2400" b="1" dirty="0" smtClean="0">
                <a:latin typeface="Times New Roman" charset="0"/>
                <a:cs typeface="Times New Roman" charset="0"/>
              </a:rPr>
              <a:t> </a:t>
            </a:r>
            <a:r>
              <a:rPr lang="de-CH" sz="2400" b="1" dirty="0" err="1" smtClean="0">
                <a:latin typeface="Times New Roman" charset="0"/>
                <a:cs typeface="Times New Roman" charset="0"/>
              </a:rPr>
              <a:t>trusts</a:t>
            </a:r>
            <a:r>
              <a:rPr lang="de-CH" sz="2400" b="1" dirty="0" smtClean="0">
                <a:latin typeface="Times New Roman" charset="0"/>
                <a:cs typeface="Times New Roman" charset="0"/>
              </a:rPr>
              <a:t> </a:t>
            </a:r>
            <a:r>
              <a:rPr lang="de-CH" sz="2400" b="1" dirty="0" err="1" smtClean="0">
                <a:latin typeface="Times New Roman" charset="0"/>
                <a:cs typeface="Times New Roman" charset="0"/>
              </a:rPr>
              <a:t>monitored</a:t>
            </a:r>
            <a:endParaRPr lang="de-CH" sz="2400" b="1" dirty="0" smtClean="0">
              <a:latin typeface="Times New Roman" charset="0"/>
              <a:cs typeface="Times New Roman" charset="0"/>
            </a:endParaRPr>
          </a:p>
          <a:p>
            <a:pPr eaLnBrk="1" hangingPunct="1">
              <a:lnSpc>
                <a:spcPct val="90000"/>
              </a:lnSpc>
              <a:buFont typeface="Wingdings" panose="05000000000000000000" pitchFamily="2" charset="2"/>
              <a:buChar char="q"/>
            </a:pPr>
            <a:r>
              <a:rPr lang="de-CH" sz="2400" b="1" dirty="0" err="1" smtClean="0">
                <a:latin typeface="Times New Roman" charset="0"/>
                <a:cs typeface="Times New Roman" charset="0"/>
              </a:rPr>
              <a:t>Up</a:t>
            </a:r>
            <a:r>
              <a:rPr lang="de-CH" sz="2400" b="1" dirty="0" smtClean="0">
                <a:latin typeface="Times New Roman" charset="0"/>
                <a:cs typeface="Times New Roman" charset="0"/>
              </a:rPr>
              <a:t> to </a:t>
            </a:r>
            <a:r>
              <a:rPr lang="de-CH" sz="2400" b="1" u="sng" dirty="0" smtClean="0">
                <a:latin typeface="Times New Roman" charset="0"/>
                <a:cs typeface="Times New Roman" charset="0"/>
              </a:rPr>
              <a:t>15 </a:t>
            </a:r>
            <a:r>
              <a:rPr lang="de-CH" sz="2400" b="1" u="sng" dirty="0" err="1" smtClean="0">
                <a:latin typeface="Times New Roman" charset="0"/>
                <a:cs typeface="Times New Roman" charset="0"/>
              </a:rPr>
              <a:t>equally-weighted</a:t>
            </a:r>
            <a:r>
              <a:rPr lang="de-CH" sz="2400" b="1" u="sng" dirty="0" smtClean="0">
                <a:latin typeface="Times New Roman" charset="0"/>
                <a:cs typeface="Times New Roman" charset="0"/>
              </a:rPr>
              <a:t> </a:t>
            </a:r>
            <a:r>
              <a:rPr lang="de-CH" sz="2400" b="1" u="sng" dirty="0" err="1" smtClean="0">
                <a:latin typeface="Times New Roman" charset="0"/>
                <a:cs typeface="Times New Roman" charset="0"/>
              </a:rPr>
              <a:t>trusts</a:t>
            </a:r>
            <a:r>
              <a:rPr lang="de-CH" sz="2400" b="1" dirty="0" smtClean="0">
                <a:latin typeface="Times New Roman" charset="0"/>
                <a:cs typeface="Times New Roman" charset="0"/>
              </a:rPr>
              <a:t> </a:t>
            </a:r>
            <a:r>
              <a:rPr lang="de-CH" sz="2400" b="1" dirty="0" err="1" smtClean="0">
                <a:latin typeface="Times New Roman" charset="0"/>
                <a:cs typeface="Times New Roman" charset="0"/>
              </a:rPr>
              <a:t>held</a:t>
            </a:r>
            <a:r>
              <a:rPr lang="de-CH" sz="2400" b="1" dirty="0" smtClean="0">
                <a:latin typeface="Times New Roman" charset="0"/>
                <a:cs typeface="Times New Roman" charset="0"/>
              </a:rPr>
              <a:t> in </a:t>
            </a:r>
            <a:r>
              <a:rPr lang="de-CH" sz="2400" b="1" dirty="0" smtClean="0">
                <a:solidFill>
                  <a:srgbClr val="FF0000"/>
                </a:solidFill>
                <a:latin typeface="Times New Roman" charset="0"/>
                <a:cs typeface="Times New Roman" charset="0"/>
              </a:rPr>
              <a:t>Trusts In Focus (TIF)</a:t>
            </a:r>
          </a:p>
          <a:p>
            <a:pPr eaLnBrk="1" hangingPunct="1">
              <a:lnSpc>
                <a:spcPct val="90000"/>
              </a:lnSpc>
              <a:buFont typeface="Wingdings" panose="05000000000000000000" pitchFamily="2" charset="2"/>
              <a:buChar char="q"/>
            </a:pPr>
            <a:r>
              <a:rPr lang="de-CH" sz="2400" b="1" dirty="0" err="1" smtClean="0">
                <a:latin typeface="Times New Roman" charset="0"/>
                <a:cs typeface="Times New Roman" charset="0"/>
              </a:rPr>
              <a:t>If</a:t>
            </a:r>
            <a:r>
              <a:rPr lang="de-CH" sz="2400" b="1" dirty="0" smtClean="0">
                <a:latin typeface="Times New Roman" charset="0"/>
                <a:cs typeface="Times New Roman" charset="0"/>
              </a:rPr>
              <a:t> </a:t>
            </a:r>
            <a:r>
              <a:rPr lang="de-CH" sz="2400" b="1" dirty="0" err="1" smtClean="0">
                <a:latin typeface="Times New Roman" charset="0"/>
                <a:cs typeface="Times New Roman" charset="0"/>
              </a:rPr>
              <a:t>we</a:t>
            </a:r>
            <a:r>
              <a:rPr lang="de-CH" sz="2400" b="1" dirty="0" smtClean="0">
                <a:latin typeface="Times New Roman" charset="0"/>
                <a:cs typeface="Times New Roman" charset="0"/>
              </a:rPr>
              <a:t> </a:t>
            </a:r>
            <a:r>
              <a:rPr lang="de-CH" sz="2400" b="1" dirty="0" err="1" smtClean="0">
                <a:latin typeface="Times New Roman" charset="0"/>
                <a:cs typeface="Times New Roman" charset="0"/>
              </a:rPr>
              <a:t>sell</a:t>
            </a:r>
            <a:r>
              <a:rPr lang="de-CH" sz="2400" b="1" dirty="0" smtClean="0">
                <a:latin typeface="Times New Roman" charset="0"/>
                <a:cs typeface="Times New Roman" charset="0"/>
              </a:rPr>
              <a:t> an </a:t>
            </a:r>
            <a:r>
              <a:rPr lang="de-CH" sz="2400" b="1" dirty="0" err="1" smtClean="0">
                <a:latin typeface="Times New Roman" charset="0"/>
                <a:cs typeface="Times New Roman" charset="0"/>
              </a:rPr>
              <a:t>investment</a:t>
            </a:r>
            <a:r>
              <a:rPr lang="de-CH" sz="2400" b="1" dirty="0" smtClean="0">
                <a:latin typeface="Times New Roman" charset="0"/>
                <a:cs typeface="Times New Roman" charset="0"/>
              </a:rPr>
              <a:t> </a:t>
            </a:r>
            <a:r>
              <a:rPr lang="de-CH" sz="2400" b="1" dirty="0" err="1" smtClean="0">
                <a:latin typeface="Times New Roman" charset="0"/>
                <a:cs typeface="Times New Roman" charset="0"/>
              </a:rPr>
              <a:t>trust</a:t>
            </a:r>
            <a:r>
              <a:rPr lang="de-CH" sz="2400" b="1" dirty="0" smtClean="0">
                <a:latin typeface="Times New Roman" charset="0"/>
                <a:cs typeface="Times New Roman" charset="0"/>
              </a:rPr>
              <a:t>, </a:t>
            </a:r>
            <a:r>
              <a:rPr lang="de-CH" sz="2400" b="1" dirty="0" err="1" smtClean="0">
                <a:latin typeface="Times New Roman" charset="0"/>
                <a:cs typeface="Times New Roman" charset="0"/>
              </a:rPr>
              <a:t>we</a:t>
            </a:r>
            <a:r>
              <a:rPr lang="de-CH" sz="2400" b="1" dirty="0" smtClean="0">
                <a:latin typeface="Times New Roman" charset="0"/>
                <a:cs typeface="Times New Roman" charset="0"/>
              </a:rPr>
              <a:t> must </a:t>
            </a:r>
            <a:r>
              <a:rPr lang="de-CH" sz="2400" b="1" dirty="0" err="1" smtClean="0">
                <a:latin typeface="Times New Roman" charset="0"/>
                <a:cs typeface="Times New Roman" charset="0"/>
              </a:rPr>
              <a:t>replace</a:t>
            </a:r>
            <a:r>
              <a:rPr lang="de-CH" sz="2400" b="1" dirty="0" smtClean="0">
                <a:latin typeface="Times New Roman" charset="0"/>
                <a:cs typeface="Times New Roman" charset="0"/>
              </a:rPr>
              <a:t> </a:t>
            </a:r>
            <a:r>
              <a:rPr lang="de-CH" sz="2400" b="1" dirty="0" err="1" smtClean="0">
                <a:latin typeface="Times New Roman" charset="0"/>
                <a:cs typeface="Times New Roman" charset="0"/>
              </a:rPr>
              <a:t>it</a:t>
            </a:r>
            <a:endParaRPr lang="de-CH" sz="2400" b="1" dirty="0" smtClean="0">
              <a:latin typeface="Times New Roman" charset="0"/>
              <a:cs typeface="Times New Roman" charset="0"/>
            </a:endParaRPr>
          </a:p>
          <a:p>
            <a:pPr eaLnBrk="1" hangingPunct="1">
              <a:lnSpc>
                <a:spcPct val="90000"/>
              </a:lnSpc>
              <a:buFont typeface="Wingdings" panose="05000000000000000000" pitchFamily="2" charset="2"/>
              <a:buChar char="q"/>
            </a:pPr>
            <a:r>
              <a:rPr lang="de-CH" sz="2400" b="1" dirty="0" err="1" smtClean="0">
                <a:latin typeface="Times New Roman" charset="0"/>
                <a:cs typeface="Times New Roman" charset="0"/>
              </a:rPr>
              <a:t>Changes</a:t>
            </a:r>
            <a:r>
              <a:rPr lang="de-CH" sz="2400" b="1" dirty="0" smtClean="0">
                <a:latin typeface="Times New Roman" charset="0"/>
                <a:cs typeface="Times New Roman" charset="0"/>
              </a:rPr>
              <a:t> to </a:t>
            </a:r>
            <a:r>
              <a:rPr lang="de-CH" sz="2400" b="1" dirty="0" err="1" smtClean="0">
                <a:latin typeface="Times New Roman" charset="0"/>
                <a:cs typeface="Times New Roman" charset="0"/>
              </a:rPr>
              <a:t>trusts</a:t>
            </a:r>
            <a:r>
              <a:rPr lang="de-CH" sz="2400" b="1" dirty="0" smtClean="0">
                <a:latin typeface="Times New Roman" charset="0"/>
                <a:cs typeface="Times New Roman" charset="0"/>
              </a:rPr>
              <a:t> </a:t>
            </a:r>
            <a:r>
              <a:rPr lang="de-CH" sz="2400" b="1" dirty="0" err="1" smtClean="0">
                <a:latin typeface="Times New Roman" charset="0"/>
                <a:cs typeface="Times New Roman" charset="0"/>
              </a:rPr>
              <a:t>recorded</a:t>
            </a:r>
            <a:r>
              <a:rPr lang="de-CH" sz="2400" b="1" dirty="0" smtClean="0">
                <a:latin typeface="Times New Roman" charset="0"/>
                <a:cs typeface="Times New Roman" charset="0"/>
              </a:rPr>
              <a:t> </a:t>
            </a:r>
            <a:r>
              <a:rPr lang="de-CH" sz="2400" b="1" i="1" u="sng" dirty="0" smtClean="0">
                <a:latin typeface="Times New Roman" charset="0"/>
                <a:cs typeface="Times New Roman" charset="0"/>
              </a:rPr>
              <a:t>(</a:t>
            </a:r>
            <a:r>
              <a:rPr lang="de-CH" sz="2000" b="1" i="1" u="sng" dirty="0" smtClean="0">
                <a:latin typeface="Times New Roman" charset="0"/>
                <a:cs typeface="Times New Roman" charset="0"/>
              </a:rPr>
              <a:t>1.25% </a:t>
            </a:r>
            <a:r>
              <a:rPr lang="de-CH" sz="2000" b="1" i="1" u="sng" dirty="0" err="1" smtClean="0">
                <a:latin typeface="Times New Roman" charset="0"/>
                <a:cs typeface="Times New Roman" charset="0"/>
              </a:rPr>
              <a:t>trading</a:t>
            </a:r>
            <a:r>
              <a:rPr lang="de-CH" sz="2000" b="1" i="1" u="sng" dirty="0" smtClean="0">
                <a:latin typeface="Times New Roman" charset="0"/>
                <a:cs typeface="Times New Roman" charset="0"/>
              </a:rPr>
              <a:t> </a:t>
            </a:r>
            <a:r>
              <a:rPr lang="de-CH" sz="2000" b="1" i="1" u="sng" dirty="0" err="1" smtClean="0">
                <a:latin typeface="Times New Roman" charset="0"/>
                <a:cs typeface="Times New Roman" charset="0"/>
              </a:rPr>
              <a:t>costs</a:t>
            </a:r>
            <a:r>
              <a:rPr lang="de-CH" sz="2000" b="1" i="1" u="sng" dirty="0" smtClean="0">
                <a:latin typeface="Times New Roman" charset="0"/>
                <a:cs typeface="Times New Roman" charset="0"/>
              </a:rPr>
              <a:t> B/S)</a:t>
            </a:r>
          </a:p>
          <a:p>
            <a:pPr eaLnBrk="1" hangingPunct="1">
              <a:lnSpc>
                <a:spcPct val="90000"/>
              </a:lnSpc>
              <a:buFont typeface="Wingdings" panose="05000000000000000000" pitchFamily="2" charset="2"/>
              <a:buChar char="q"/>
            </a:pPr>
            <a:r>
              <a:rPr lang="de-CH" sz="2400" b="1" dirty="0" smtClean="0">
                <a:latin typeface="Times New Roman" charset="0"/>
                <a:cs typeface="Times New Roman" charset="0"/>
              </a:rPr>
              <a:t>Research available to «</a:t>
            </a:r>
            <a:r>
              <a:rPr lang="de-CH" sz="2400" b="1" dirty="0" err="1" smtClean="0">
                <a:latin typeface="Times New Roman" charset="0"/>
                <a:cs typeface="Times New Roman" charset="0"/>
              </a:rPr>
              <a:t>Markets</a:t>
            </a:r>
            <a:r>
              <a:rPr lang="de-CH" sz="2400" b="1" dirty="0" smtClean="0">
                <a:latin typeface="Times New Roman" charset="0"/>
                <a:cs typeface="Times New Roman" charset="0"/>
              </a:rPr>
              <a:t> Now» </a:t>
            </a:r>
            <a:r>
              <a:rPr lang="de-CH" sz="2400" b="1" dirty="0" err="1" smtClean="0">
                <a:latin typeface="Times New Roman" charset="0"/>
                <a:cs typeface="Times New Roman" charset="0"/>
              </a:rPr>
              <a:t>attendees</a:t>
            </a:r>
            <a:endParaRPr lang="de-CH" sz="2400" b="1" dirty="0" smtClean="0">
              <a:latin typeface="Times New Roman" charset="0"/>
              <a:cs typeface="Times New Roman" charset="0"/>
            </a:endParaRPr>
          </a:p>
          <a:p>
            <a:pPr lvl="2" eaLnBrk="1" hangingPunct="1">
              <a:lnSpc>
                <a:spcPct val="90000"/>
              </a:lnSpc>
              <a:buFont typeface="Wingdings" panose="05000000000000000000" pitchFamily="2" charset="2"/>
              <a:buChar char="q"/>
            </a:pPr>
            <a:r>
              <a:rPr lang="de-CH" sz="2400" b="1" i="1" dirty="0" smtClean="0">
                <a:latin typeface="Times New Roman" charset="0"/>
                <a:cs typeface="Times New Roman" charset="0"/>
              </a:rPr>
              <a:t>3rd party </a:t>
            </a:r>
            <a:r>
              <a:rPr lang="de-CH" sz="2400" b="1" i="1" dirty="0" err="1" smtClean="0">
                <a:latin typeface="Times New Roman" charset="0"/>
                <a:cs typeface="Times New Roman" charset="0"/>
              </a:rPr>
              <a:t>adviser</a:t>
            </a:r>
            <a:r>
              <a:rPr lang="de-CH" sz="2400" b="1" i="1" dirty="0" smtClean="0">
                <a:latin typeface="Times New Roman" charset="0"/>
                <a:cs typeface="Times New Roman" charset="0"/>
              </a:rPr>
              <a:t> </a:t>
            </a:r>
            <a:r>
              <a:rPr lang="de-CH" sz="2400" b="1" i="1" dirty="0" err="1" smtClean="0">
                <a:latin typeface="Times New Roman" charset="0"/>
                <a:cs typeface="Times New Roman" charset="0"/>
              </a:rPr>
              <a:t>research</a:t>
            </a:r>
            <a:r>
              <a:rPr lang="de-CH" sz="2400" b="1" i="1" dirty="0">
                <a:latin typeface="Times New Roman" charset="0"/>
                <a:cs typeface="Times New Roman" charset="0"/>
              </a:rPr>
              <a:t> </a:t>
            </a:r>
            <a:r>
              <a:rPr lang="de-CH" sz="2400" b="1" i="1" dirty="0" err="1" smtClean="0">
                <a:latin typeface="Times New Roman" charset="0"/>
                <a:cs typeface="Times New Roman" charset="0"/>
              </a:rPr>
              <a:t>referenced</a:t>
            </a:r>
            <a:endParaRPr lang="de-CH" sz="2400" b="1" i="1" dirty="0" smtClean="0">
              <a:latin typeface="Times New Roman" charset="0"/>
              <a:cs typeface="Times New Roman" charset="0"/>
            </a:endParaRPr>
          </a:p>
          <a:p>
            <a:pPr lvl="2" eaLnBrk="1" hangingPunct="1">
              <a:lnSpc>
                <a:spcPct val="90000"/>
              </a:lnSpc>
              <a:buFont typeface="Wingdings" panose="05000000000000000000" pitchFamily="2" charset="2"/>
              <a:buChar char="q"/>
            </a:pPr>
            <a:r>
              <a:rPr lang="de-CH" sz="2400" b="1" i="1" dirty="0" err="1" smtClean="0">
                <a:latin typeface="Times New Roman" charset="0"/>
                <a:cs typeface="Times New Roman" charset="0"/>
              </a:rPr>
              <a:t>FullerTreacy</a:t>
            </a:r>
            <a:r>
              <a:rPr lang="de-CH" sz="2400" b="1" i="1" dirty="0" smtClean="0">
                <a:latin typeface="Times New Roman" charset="0"/>
                <a:cs typeface="Times New Roman" charset="0"/>
              </a:rPr>
              <a:t> Money </a:t>
            </a:r>
            <a:r>
              <a:rPr lang="de-CH" sz="2400" b="1" i="1" dirty="0" err="1" smtClean="0">
                <a:latin typeface="Times New Roman" charset="0"/>
                <a:cs typeface="Times New Roman" charset="0"/>
              </a:rPr>
              <a:t>one</a:t>
            </a:r>
            <a:r>
              <a:rPr lang="de-CH" sz="2400" b="1" i="1" dirty="0" smtClean="0">
                <a:latin typeface="Times New Roman" charset="0"/>
                <a:cs typeface="Times New Roman" charset="0"/>
              </a:rPr>
              <a:t> of 20+ 3rd party </a:t>
            </a:r>
            <a:r>
              <a:rPr lang="de-CH" sz="2400" b="1" i="1" dirty="0" err="1" smtClean="0">
                <a:latin typeface="Times New Roman" charset="0"/>
                <a:cs typeface="Times New Roman" charset="0"/>
              </a:rPr>
              <a:t>advisers</a:t>
            </a:r>
            <a:endParaRPr lang="de-CH" sz="2400" b="1" i="1" dirty="0" smtClean="0">
              <a:latin typeface="Times New Roman" charset="0"/>
              <a:cs typeface="Times New Roman" charset="0"/>
            </a:endParaRPr>
          </a:p>
          <a:p>
            <a:pPr lvl="2" eaLnBrk="1" hangingPunct="1">
              <a:lnSpc>
                <a:spcPct val="90000"/>
              </a:lnSpc>
              <a:buFont typeface="Wingdings" panose="05000000000000000000" pitchFamily="2" charset="2"/>
              <a:buChar char="q"/>
            </a:pPr>
            <a:r>
              <a:rPr lang="de-CH" sz="2400" b="1" i="1" dirty="0">
                <a:latin typeface="Times New Roman" charset="0"/>
                <a:cs typeface="Times New Roman" charset="0"/>
              </a:rPr>
              <a:t>In-House </a:t>
            </a:r>
            <a:r>
              <a:rPr lang="de-CH" sz="2400" b="1" i="1" dirty="0" err="1" smtClean="0">
                <a:latin typeface="Times New Roman" charset="0"/>
                <a:cs typeface="Times New Roman" charset="0"/>
              </a:rPr>
              <a:t>Cooking</a:t>
            </a:r>
            <a:r>
              <a:rPr lang="de-CH" sz="2400" b="1" i="1" dirty="0" smtClean="0">
                <a:latin typeface="Times New Roman" charset="0"/>
                <a:cs typeface="Times New Roman" charset="0"/>
              </a:rPr>
              <a:t>/ P&amp;C </a:t>
            </a:r>
            <a:r>
              <a:rPr lang="de-CH" sz="2400" b="1" i="1" dirty="0" err="1" smtClean="0">
                <a:latin typeface="Times New Roman" charset="0"/>
                <a:cs typeface="Times New Roman" charset="0"/>
              </a:rPr>
              <a:t>research</a:t>
            </a:r>
            <a:endParaRPr lang="de-CH" sz="2400" b="1" i="1" dirty="0">
              <a:latin typeface="Times New Roman" charset="0"/>
              <a:cs typeface="Times New Roman" charset="0"/>
            </a:endParaRPr>
          </a:p>
          <a:p>
            <a:pPr eaLnBrk="1" hangingPunct="1">
              <a:lnSpc>
                <a:spcPct val="90000"/>
              </a:lnSpc>
              <a:buFont typeface="Wingdings" panose="05000000000000000000" pitchFamily="2" charset="2"/>
              <a:buChar char="q"/>
            </a:pPr>
            <a:r>
              <a:rPr lang="de-CH" sz="2400" b="1" u="sng" dirty="0" smtClean="0">
                <a:latin typeface="Times New Roman" charset="0"/>
                <a:cs typeface="Times New Roman" charset="0"/>
              </a:rPr>
              <a:t>Performance </a:t>
            </a:r>
            <a:r>
              <a:rPr lang="de-CH" sz="2400" b="1" u="sng" dirty="0" err="1" smtClean="0">
                <a:latin typeface="Times New Roman" charset="0"/>
                <a:cs typeface="Times New Roman" charset="0"/>
              </a:rPr>
              <a:t>review</a:t>
            </a:r>
            <a:r>
              <a:rPr lang="de-CH" sz="2400" b="1" u="sng" dirty="0" smtClean="0">
                <a:latin typeface="Times New Roman" charset="0"/>
                <a:cs typeface="Times New Roman" charset="0"/>
              </a:rPr>
              <a:t> / </a:t>
            </a:r>
            <a:r>
              <a:rPr lang="de-CH" sz="2400" b="1" u="sng" dirty="0" err="1" smtClean="0">
                <a:latin typeface="Times New Roman" charset="0"/>
                <a:cs typeface="Times New Roman" charset="0"/>
              </a:rPr>
              <a:t>indecent</a:t>
            </a:r>
            <a:r>
              <a:rPr lang="de-CH" sz="2400" b="1" u="sng" dirty="0" smtClean="0">
                <a:latin typeface="Times New Roman" charset="0"/>
                <a:cs typeface="Times New Roman" charset="0"/>
              </a:rPr>
              <a:t> </a:t>
            </a:r>
            <a:r>
              <a:rPr lang="de-CH" sz="2400" b="1" u="sng" dirty="0" err="1" smtClean="0">
                <a:latin typeface="Times New Roman" charset="0"/>
                <a:cs typeface="Times New Roman" charset="0"/>
              </a:rPr>
              <a:t>striptease</a:t>
            </a:r>
            <a:r>
              <a:rPr lang="de-CH" sz="2400" b="1" u="sng" dirty="0" smtClean="0">
                <a:latin typeface="Times New Roman" charset="0"/>
                <a:cs typeface="Times New Roman" charset="0"/>
              </a:rPr>
              <a:t> </a:t>
            </a:r>
            <a:r>
              <a:rPr lang="de-CH" sz="2400" b="1" u="sng" dirty="0" err="1" smtClean="0">
                <a:latin typeface="Times New Roman" charset="0"/>
                <a:cs typeface="Times New Roman" charset="0"/>
              </a:rPr>
              <a:t>every</a:t>
            </a:r>
            <a:r>
              <a:rPr lang="de-CH" sz="2400" b="1" u="sng" dirty="0" smtClean="0">
                <a:latin typeface="Times New Roman" charset="0"/>
                <a:cs typeface="Times New Roman" charset="0"/>
              </a:rPr>
              <a:t> «</a:t>
            </a:r>
            <a:r>
              <a:rPr lang="de-CH" sz="2400" b="1" u="sng" dirty="0" err="1" smtClean="0">
                <a:latin typeface="Times New Roman" charset="0"/>
                <a:cs typeface="Times New Roman" charset="0"/>
              </a:rPr>
              <a:t>Markets</a:t>
            </a:r>
            <a:r>
              <a:rPr lang="de-CH" sz="2400" b="1" u="sng" dirty="0" smtClean="0">
                <a:latin typeface="Times New Roman" charset="0"/>
                <a:cs typeface="Times New Roman" charset="0"/>
              </a:rPr>
              <a:t> Now»</a:t>
            </a:r>
            <a:endParaRPr lang="de-CH" sz="2400" u="sng" dirty="0" smtClean="0">
              <a:latin typeface="Times New Roman" charset="0"/>
              <a:cs typeface="Times New Roman" charset="0"/>
            </a:endParaRPr>
          </a:p>
          <a:p>
            <a:pPr lvl="1" eaLnBrk="1" hangingPunct="1">
              <a:lnSpc>
                <a:spcPct val="90000"/>
              </a:lnSpc>
              <a:buFont typeface="Arial" panose="020B0604020202020204" pitchFamily="34" charset="0"/>
              <a:buChar char="•"/>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1257300" lvl="2" indent="-457200" eaLnBrk="1" hangingPunct="1">
              <a:lnSpc>
                <a:spcPct val="90000"/>
              </a:lnSpc>
            </a:pPr>
            <a:endParaRPr lang="de-CH" sz="2400" dirty="0">
              <a:latin typeface="Times New Roman" charset="0"/>
              <a:cs typeface="Times New Roman" charset="0"/>
            </a:endParaRPr>
          </a:p>
          <a:p>
            <a:pPr marL="457200" indent="-457200"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3252" y="2433098"/>
            <a:ext cx="1510748" cy="1932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Left-Up Arrow 2"/>
          <p:cNvSpPr/>
          <p:nvPr/>
        </p:nvSpPr>
        <p:spPr>
          <a:xfrm rot="21124163">
            <a:off x="7602281" y="4309529"/>
            <a:ext cx="1120529" cy="469127"/>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08257264"/>
      </p:ext>
    </p:extLst>
  </p:cSld>
  <p:clrMapOvr>
    <a:masterClrMapping/>
  </p:clrMapOvr>
  <p:transition>
    <p:pull dir="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de-CH" sz="4000" b="1" dirty="0" err="1" smtClean="0">
                <a:latin typeface="Times New Roman" charset="0"/>
                <a:cs typeface="Times New Roman" charset="0"/>
              </a:rPr>
              <a:t>How</a:t>
            </a:r>
            <a:r>
              <a:rPr lang="de-CH" sz="4000" b="1" dirty="0" smtClean="0">
                <a:latin typeface="Times New Roman" charset="0"/>
                <a:cs typeface="Times New Roman" charset="0"/>
              </a:rPr>
              <a:t> Are </a:t>
            </a:r>
            <a:r>
              <a:rPr lang="de-CH" sz="4000" b="1" dirty="0" err="1" smtClean="0">
                <a:latin typeface="Times New Roman" charset="0"/>
                <a:cs typeface="Times New Roman" charset="0"/>
              </a:rPr>
              <a:t>We</a:t>
            </a:r>
            <a:r>
              <a:rPr lang="de-CH" sz="4000" b="1" dirty="0" smtClean="0">
                <a:latin typeface="Times New Roman" charset="0"/>
                <a:cs typeface="Times New Roman" charset="0"/>
              </a:rPr>
              <a:t> </a:t>
            </a:r>
            <a:r>
              <a:rPr lang="de-CH" sz="4000" b="1" dirty="0" err="1" smtClean="0">
                <a:latin typeface="Times New Roman" charset="0"/>
                <a:cs typeface="Times New Roman" charset="0"/>
              </a:rPr>
              <a:t>Doing</a:t>
            </a:r>
            <a:r>
              <a:rPr lang="de-CH" sz="4000" b="1" dirty="0" smtClean="0">
                <a:latin typeface="Times New Roman" charset="0"/>
                <a:cs typeface="Times New Roman" charset="0"/>
              </a:rPr>
              <a:t>: </a:t>
            </a:r>
            <a:r>
              <a:rPr lang="de-CH" sz="4000" b="1" dirty="0" smtClean="0">
                <a:solidFill>
                  <a:srgbClr val="FF0000"/>
                </a:solidFill>
                <a:latin typeface="Times New Roman" charset="0"/>
                <a:cs typeface="Times New Roman" charset="0"/>
              </a:rPr>
              <a:t>Trusts In Focus?</a:t>
            </a:r>
            <a:r>
              <a:rPr lang="de-CH" sz="4000" b="1" dirty="0" smtClean="0">
                <a:latin typeface="Times New Roman" charset="0"/>
                <a:cs typeface="Times New Roman" charset="0"/>
              </a:rPr>
              <a:t/>
            </a:r>
            <a:br>
              <a:rPr lang="de-CH" sz="4000" b="1" dirty="0" smtClean="0">
                <a:latin typeface="Times New Roman" charset="0"/>
                <a:cs typeface="Times New Roman" charset="0"/>
              </a:rPr>
            </a:br>
            <a:r>
              <a:rPr lang="de-CH" sz="4000" b="1" dirty="0" smtClean="0">
                <a:latin typeface="Times New Roman" charset="0"/>
                <a:cs typeface="Times New Roman" charset="0"/>
              </a:rPr>
              <a:t>Performance So </a:t>
            </a:r>
            <a:r>
              <a:rPr lang="de-CH" sz="4000" b="1" dirty="0" err="1" smtClean="0">
                <a:latin typeface="Times New Roman" charset="0"/>
                <a:cs typeface="Times New Roman" charset="0"/>
              </a:rPr>
              <a:t>Far</a:t>
            </a:r>
            <a:r>
              <a:rPr lang="de-CH" sz="4000" b="1" dirty="0" smtClean="0">
                <a:latin typeface="Times New Roman" charset="0"/>
                <a:cs typeface="Times New Roman" charset="0"/>
              </a:rPr>
              <a:t> (since 7/3/14)</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47768" y="1551448"/>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1257300" lvl="2" indent="-457200" eaLnBrk="1" hangingPunct="1">
              <a:lnSpc>
                <a:spcPct val="90000"/>
              </a:lnSpc>
            </a:pPr>
            <a:endParaRPr lang="de-CH" sz="2400" dirty="0">
              <a:latin typeface="Times New Roman" charset="0"/>
              <a:cs typeface="Times New Roman" charset="0"/>
            </a:endParaRPr>
          </a:p>
          <a:p>
            <a:pPr marL="457200" indent="-457200"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254" y="1462174"/>
            <a:ext cx="8835241" cy="5341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5073773"/>
      </p:ext>
    </p:extLst>
  </p:cSld>
  <p:clrMapOvr>
    <a:masterClrMapping/>
  </p:clrMapOvr>
  <p:transition>
    <p:pull dir="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3999" cy="1143000"/>
          </a:xfrm>
        </p:spPr>
        <p:txBody>
          <a:bodyPr/>
          <a:lstStyle/>
          <a:p>
            <a:r>
              <a:rPr lang="en-GB" sz="3200" dirty="0">
                <a:latin typeface="Times New Roman" charset="0"/>
                <a:cs typeface="Times New Roman" charset="0"/>
              </a:rPr>
              <a:t>What’s Interesting Today</a:t>
            </a:r>
            <a:br>
              <a:rPr lang="en-GB" sz="3200" dirty="0">
                <a:latin typeface="Times New Roman" charset="0"/>
                <a:cs typeface="Times New Roman" charset="0"/>
              </a:rPr>
            </a:br>
            <a:r>
              <a:rPr lang="en-GB" sz="3200" b="1" dirty="0" smtClean="0">
                <a:latin typeface="Times New Roman" charset="0"/>
                <a:cs typeface="Times New Roman" charset="0"/>
              </a:rPr>
              <a:t>Gold &amp; Miners</a:t>
            </a:r>
            <a:r>
              <a:rPr lang="en-GB" sz="3200" b="1" dirty="0">
                <a:latin typeface="Times New Roman" charset="0"/>
                <a:cs typeface="Times New Roman" charset="0"/>
              </a:rPr>
              <a:t>: Where Are We in The Cycle?</a:t>
            </a:r>
            <a:endParaRPr lang="en-GB" sz="3200" b="1" dirty="0"/>
          </a:p>
        </p:txBody>
      </p:sp>
      <p:sp>
        <p:nvSpPr>
          <p:cNvPr id="4" name="Footer Placeholder 3"/>
          <p:cNvSpPr>
            <a:spLocks noGrp="1"/>
          </p:cNvSpPr>
          <p:nvPr>
            <p:ph type="ftr" sz="quarter" idx="10"/>
          </p:nvPr>
        </p:nvSpPr>
        <p:spPr/>
        <p:txBody>
          <a:bodyPr/>
          <a:lstStyle/>
          <a:p>
            <a:pPr>
              <a:defRPr/>
            </a:pPr>
            <a:r>
              <a:rPr lang="en-GB" sz="1100" dirty="0" smtClean="0">
                <a:latin typeface="Times New Roman" panose="02020603050405020304" pitchFamily="18" charset="0"/>
                <a:cs typeface="Times New Roman" panose="02020603050405020304" pitchFamily="18" charset="0"/>
              </a:rPr>
              <a:t>Q1 2016</a:t>
            </a:r>
            <a:endParaRPr lang="en-GB" sz="11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0" y="1306286"/>
            <a:ext cx="9143999" cy="1938992"/>
          </a:xfrm>
          <a:prstGeom prst="rect">
            <a:avLst/>
          </a:prstGeom>
          <a:noFill/>
        </p:spPr>
        <p:txBody>
          <a:bodyPr wrap="square" rtlCol="0">
            <a:spAutoFit/>
          </a:bodyPr>
          <a:lstStyle/>
          <a:p>
            <a:pPr algn="ctr"/>
            <a:r>
              <a:rPr lang="de-CH" sz="6000" b="1" dirty="0" smtClean="0">
                <a:solidFill>
                  <a:srgbClr val="FFC000"/>
                </a:solidFill>
              </a:rPr>
              <a:t>GOLD</a:t>
            </a:r>
          </a:p>
          <a:p>
            <a:r>
              <a:rPr lang="de-CH" sz="6000" dirty="0" smtClean="0">
                <a:solidFill>
                  <a:schemeClr val="accent2"/>
                </a:solidFill>
              </a:rPr>
              <a:t>In The Foothills of Recovery</a:t>
            </a:r>
            <a:endParaRPr lang="en-GB" sz="6000" dirty="0">
              <a:solidFill>
                <a:schemeClr val="accent2"/>
              </a:solidFill>
            </a:endParaRPr>
          </a:p>
        </p:txBody>
      </p:sp>
      <p:pic>
        <p:nvPicPr>
          <p:cNvPr id="215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0675" y="3262388"/>
            <a:ext cx="5870368" cy="2817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17964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latin typeface="Times New Roman" charset="0"/>
                <a:cs typeface="Times New Roman" charset="0"/>
              </a:rPr>
              <a:t>What’s Interesting </a:t>
            </a:r>
            <a:r>
              <a:rPr lang="en-GB" sz="3200" dirty="0" smtClean="0">
                <a:latin typeface="Times New Roman" charset="0"/>
                <a:cs typeface="Times New Roman" charset="0"/>
              </a:rPr>
              <a:t>Today </a:t>
            </a:r>
            <a:r>
              <a:rPr lang="en-GB" sz="3200" u="sng" dirty="0" smtClean="0">
                <a:latin typeface="Times New Roman" charset="0"/>
                <a:cs typeface="Times New Roman" charset="0"/>
              </a:rPr>
              <a:t>(Sorry, last time!)</a:t>
            </a:r>
            <a:r>
              <a:rPr lang="en-GB" sz="3200" b="1" dirty="0">
                <a:latin typeface="Times New Roman" charset="0"/>
                <a:cs typeface="Times New Roman" charset="0"/>
              </a:rPr>
              <a:t/>
            </a:r>
            <a:br>
              <a:rPr lang="en-GB" sz="3200" b="1" dirty="0">
                <a:latin typeface="Times New Roman" charset="0"/>
                <a:cs typeface="Times New Roman" charset="0"/>
              </a:rPr>
            </a:br>
            <a:r>
              <a:rPr lang="en-GB" sz="3200" b="1" dirty="0">
                <a:latin typeface="Times New Roman" charset="0"/>
                <a:cs typeface="Times New Roman" charset="0"/>
              </a:rPr>
              <a:t>Gold &amp; Miners: Where Are We in The Cycle?</a:t>
            </a:r>
            <a:endParaRPr lang="en-US" sz="32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sp>
        <p:nvSpPr>
          <p:cNvPr id="2" name="TextBox 1"/>
          <p:cNvSpPr txBox="1"/>
          <p:nvPr/>
        </p:nvSpPr>
        <p:spPr>
          <a:xfrm>
            <a:off x="1" y="1485900"/>
            <a:ext cx="9143999" cy="4832092"/>
          </a:xfrm>
          <a:prstGeom prst="rect">
            <a:avLst/>
          </a:prstGeom>
          <a:noFill/>
        </p:spPr>
        <p:txBody>
          <a:bodyPr wrap="square" rtlCol="0">
            <a:spAutoFit/>
          </a:bodyPr>
          <a:lstStyle/>
          <a:p>
            <a:pPr marL="342900" indent="-342900">
              <a:buFont typeface="Arial" panose="020B0604020202020204" pitchFamily="34" charset="0"/>
              <a:buChar char="•"/>
            </a:pPr>
            <a:r>
              <a:rPr lang="en-GB" sz="3200" b="1" dirty="0" smtClean="0">
                <a:solidFill>
                  <a:schemeClr val="accent2"/>
                </a:solidFill>
              </a:rPr>
              <a:t>Current junior mining bear almost longest ever</a:t>
            </a:r>
            <a:endParaRPr lang="en-GB" sz="3200" b="1" dirty="0">
              <a:solidFill>
                <a:schemeClr val="accent2"/>
              </a:solidFill>
            </a:endParaRPr>
          </a:p>
          <a:p>
            <a:pPr marL="342900" indent="-342900">
              <a:buFont typeface="Arial" panose="020B0604020202020204" pitchFamily="34" charset="0"/>
              <a:buChar char="•"/>
            </a:pPr>
            <a:r>
              <a:rPr lang="en-GB" sz="3200" b="1" dirty="0" smtClean="0">
                <a:solidFill>
                  <a:schemeClr val="accent2"/>
                </a:solidFill>
              </a:rPr>
              <a:t>96/2001 </a:t>
            </a:r>
            <a:r>
              <a:rPr lang="en-GB" sz="3200" b="1" dirty="0">
                <a:solidFill>
                  <a:schemeClr val="accent2"/>
                </a:solidFill>
              </a:rPr>
              <a:t>bear </a:t>
            </a:r>
            <a:r>
              <a:rPr lang="en-GB" sz="3200" b="1" dirty="0" smtClean="0">
                <a:solidFill>
                  <a:schemeClr val="accent2"/>
                </a:solidFill>
              </a:rPr>
              <a:t>down </a:t>
            </a:r>
            <a:r>
              <a:rPr lang="en-GB" sz="3200" b="1" u="sng" dirty="0">
                <a:solidFill>
                  <a:schemeClr val="accent2"/>
                </a:solidFill>
              </a:rPr>
              <a:t>70</a:t>
            </a:r>
            <a:r>
              <a:rPr lang="en-GB" sz="3200" b="1" u="sng" dirty="0" smtClean="0">
                <a:solidFill>
                  <a:schemeClr val="accent2"/>
                </a:solidFill>
              </a:rPr>
              <a:t>%, </a:t>
            </a:r>
            <a:r>
              <a:rPr lang="en-GB" sz="3200" b="1" dirty="0" smtClean="0">
                <a:solidFill>
                  <a:schemeClr val="accent2"/>
                </a:solidFill>
              </a:rPr>
              <a:t>lasted </a:t>
            </a:r>
            <a:r>
              <a:rPr lang="en-GB" sz="3200" b="1" u="sng" dirty="0">
                <a:solidFill>
                  <a:schemeClr val="accent2"/>
                </a:solidFill>
              </a:rPr>
              <a:t>59 </a:t>
            </a:r>
            <a:r>
              <a:rPr lang="en-GB" sz="3200" b="1" u="sng" dirty="0" err="1" smtClean="0">
                <a:solidFill>
                  <a:schemeClr val="accent2"/>
                </a:solidFill>
              </a:rPr>
              <a:t>mths</a:t>
            </a:r>
            <a:endParaRPr lang="en-GB" sz="3200" b="1" u="sng" dirty="0">
              <a:solidFill>
                <a:schemeClr val="accent2"/>
              </a:solidFill>
            </a:endParaRPr>
          </a:p>
          <a:p>
            <a:pPr marL="342900" indent="-342900">
              <a:buFont typeface="Arial" panose="020B0604020202020204" pitchFamily="34" charset="0"/>
              <a:buChar char="•"/>
            </a:pPr>
            <a:r>
              <a:rPr lang="en-GB" sz="3200" b="1" dirty="0" smtClean="0">
                <a:solidFill>
                  <a:schemeClr val="accent2"/>
                </a:solidFill>
              </a:rPr>
              <a:t>2011 </a:t>
            </a:r>
            <a:r>
              <a:rPr lang="en-GB" sz="3200" b="1" dirty="0">
                <a:solidFill>
                  <a:schemeClr val="accent2"/>
                </a:solidFill>
              </a:rPr>
              <a:t>bear </a:t>
            </a:r>
            <a:r>
              <a:rPr lang="en-GB" sz="3200" b="1" dirty="0" smtClean="0">
                <a:solidFill>
                  <a:schemeClr val="accent2"/>
                </a:solidFill>
              </a:rPr>
              <a:t>down </a:t>
            </a:r>
            <a:r>
              <a:rPr lang="en-GB" sz="3200" b="1" dirty="0">
                <a:solidFill>
                  <a:schemeClr val="accent2"/>
                </a:solidFill>
              </a:rPr>
              <a:t>now </a:t>
            </a:r>
            <a:r>
              <a:rPr lang="en-GB" sz="3200" b="1" u="sng" dirty="0" smtClean="0">
                <a:solidFill>
                  <a:schemeClr val="accent2"/>
                </a:solidFill>
              </a:rPr>
              <a:t>76%</a:t>
            </a:r>
            <a:r>
              <a:rPr lang="en-GB" sz="3200" b="1" dirty="0" smtClean="0">
                <a:solidFill>
                  <a:schemeClr val="accent2"/>
                </a:solidFill>
              </a:rPr>
              <a:t>, lasted </a:t>
            </a:r>
            <a:r>
              <a:rPr lang="en-GB" sz="3200" b="1" u="sng" dirty="0">
                <a:solidFill>
                  <a:schemeClr val="accent2"/>
                </a:solidFill>
              </a:rPr>
              <a:t>55 </a:t>
            </a:r>
            <a:r>
              <a:rPr lang="en-GB" sz="3200" b="1" u="sng" dirty="0" err="1" smtClean="0">
                <a:solidFill>
                  <a:schemeClr val="accent2"/>
                </a:solidFill>
              </a:rPr>
              <a:t>mths</a:t>
            </a:r>
            <a:endParaRPr lang="en-GB" sz="3200" b="1" u="sng" dirty="0" smtClean="0">
              <a:solidFill>
                <a:schemeClr val="accent2"/>
              </a:solidFill>
            </a:endParaRPr>
          </a:p>
          <a:p>
            <a:pPr marL="342900" indent="-342900">
              <a:buFont typeface="Arial" panose="020B0604020202020204" pitchFamily="34" charset="0"/>
              <a:buChar char="•"/>
            </a:pPr>
            <a:r>
              <a:rPr lang="en-GB" sz="3200" b="1" dirty="0" smtClean="0">
                <a:solidFill>
                  <a:schemeClr val="accent2"/>
                </a:solidFill>
              </a:rPr>
              <a:t>If 59 </a:t>
            </a:r>
            <a:r>
              <a:rPr lang="en-GB" sz="3200" b="1" dirty="0" err="1" smtClean="0">
                <a:solidFill>
                  <a:schemeClr val="accent2"/>
                </a:solidFill>
              </a:rPr>
              <a:t>mths</a:t>
            </a:r>
            <a:r>
              <a:rPr lang="en-GB" sz="3200" b="1" dirty="0" smtClean="0">
                <a:solidFill>
                  <a:schemeClr val="accent2"/>
                </a:solidFill>
              </a:rPr>
              <a:t> this takes </a:t>
            </a:r>
            <a:r>
              <a:rPr lang="en-GB" sz="3200" b="1" dirty="0">
                <a:solidFill>
                  <a:schemeClr val="accent2"/>
                </a:solidFill>
              </a:rPr>
              <a:t>us to </a:t>
            </a:r>
            <a:r>
              <a:rPr lang="en-GB" sz="4800" b="1" dirty="0">
                <a:solidFill>
                  <a:srgbClr val="FF0000"/>
                </a:solidFill>
              </a:rPr>
              <a:t>January </a:t>
            </a:r>
            <a:r>
              <a:rPr lang="en-GB" sz="4800" b="1" dirty="0" smtClean="0">
                <a:solidFill>
                  <a:srgbClr val="FF0000"/>
                </a:solidFill>
              </a:rPr>
              <a:t>2016</a:t>
            </a:r>
            <a:endParaRPr lang="en-GB" sz="4800" b="1" dirty="0">
              <a:solidFill>
                <a:srgbClr val="FF0000"/>
              </a:solidFill>
            </a:endParaRPr>
          </a:p>
          <a:p>
            <a:pPr marL="342900" indent="-342900">
              <a:buFont typeface="Arial" panose="020B0604020202020204" pitchFamily="34" charset="0"/>
              <a:buChar char="•"/>
            </a:pPr>
            <a:r>
              <a:rPr lang="en-GB" sz="3200" b="1" dirty="0" smtClean="0">
                <a:solidFill>
                  <a:schemeClr val="accent2"/>
                </a:solidFill>
              </a:rPr>
              <a:t>Average increase </a:t>
            </a:r>
            <a:r>
              <a:rPr lang="en-GB" sz="3200" b="1" u="sng" dirty="0" smtClean="0">
                <a:solidFill>
                  <a:schemeClr val="accent2"/>
                </a:solidFill>
              </a:rPr>
              <a:t>+218</a:t>
            </a:r>
            <a:r>
              <a:rPr lang="en-GB" sz="3200" b="1" u="sng" dirty="0">
                <a:solidFill>
                  <a:schemeClr val="accent2"/>
                </a:solidFill>
              </a:rPr>
              <a:t>%</a:t>
            </a:r>
            <a:r>
              <a:rPr lang="en-GB" sz="3200" b="1" dirty="0">
                <a:solidFill>
                  <a:schemeClr val="accent2"/>
                </a:solidFill>
              </a:rPr>
              <a:t> </a:t>
            </a:r>
            <a:r>
              <a:rPr lang="en-GB" sz="3200" b="1" dirty="0" smtClean="0">
                <a:solidFill>
                  <a:schemeClr val="accent2"/>
                </a:solidFill>
              </a:rPr>
              <a:t>after end bear market</a:t>
            </a:r>
            <a:r>
              <a:rPr lang="en-GB" sz="3200" b="1" dirty="0">
                <a:solidFill>
                  <a:schemeClr val="accent2"/>
                </a:solidFill>
              </a:rPr>
              <a:t> </a:t>
            </a:r>
          </a:p>
          <a:p>
            <a:pPr marL="342900" indent="-342900">
              <a:buFont typeface="Arial" panose="020B0604020202020204" pitchFamily="34" charset="0"/>
              <a:buChar char="•"/>
            </a:pPr>
            <a:r>
              <a:rPr lang="en-GB" sz="3200" b="1" dirty="0" smtClean="0">
                <a:solidFill>
                  <a:schemeClr val="accent2"/>
                </a:solidFill>
              </a:rPr>
              <a:t>Likely </a:t>
            </a:r>
            <a:r>
              <a:rPr lang="en-GB" sz="3200" b="1" dirty="0">
                <a:solidFill>
                  <a:schemeClr val="accent2"/>
                </a:solidFill>
              </a:rPr>
              <a:t>within 4 </a:t>
            </a:r>
            <a:r>
              <a:rPr lang="en-GB" sz="3200" b="1" dirty="0" err="1">
                <a:solidFill>
                  <a:schemeClr val="accent2"/>
                </a:solidFill>
              </a:rPr>
              <a:t>mths</a:t>
            </a:r>
            <a:r>
              <a:rPr lang="en-GB" sz="3200" b="1" dirty="0">
                <a:solidFill>
                  <a:schemeClr val="accent2"/>
                </a:solidFill>
              </a:rPr>
              <a:t> of </a:t>
            </a:r>
            <a:r>
              <a:rPr lang="en-GB" sz="3200" b="1" dirty="0" smtClean="0">
                <a:solidFill>
                  <a:schemeClr val="accent2"/>
                </a:solidFill>
              </a:rPr>
              <a:t>start major </a:t>
            </a:r>
            <a:r>
              <a:rPr lang="en-GB" sz="3200" b="1" dirty="0">
                <a:solidFill>
                  <a:schemeClr val="accent2"/>
                </a:solidFill>
              </a:rPr>
              <a:t>move </a:t>
            </a:r>
            <a:r>
              <a:rPr lang="en-GB" sz="3200" b="1" dirty="0" smtClean="0">
                <a:solidFill>
                  <a:schemeClr val="accent2"/>
                </a:solidFill>
              </a:rPr>
              <a:t>up</a:t>
            </a:r>
          </a:p>
          <a:p>
            <a:pPr marL="342900" indent="-342900">
              <a:buFont typeface="Arial" panose="020B0604020202020204" pitchFamily="34" charset="0"/>
              <a:buChar char="•"/>
            </a:pPr>
            <a:r>
              <a:rPr lang="en-GB" sz="3200" b="1" dirty="0" smtClean="0">
                <a:solidFill>
                  <a:schemeClr val="accent2"/>
                </a:solidFill>
              </a:rPr>
              <a:t>Time </a:t>
            </a:r>
            <a:r>
              <a:rPr lang="en-GB" sz="3200" b="1" dirty="0">
                <a:solidFill>
                  <a:schemeClr val="accent2"/>
                </a:solidFill>
              </a:rPr>
              <a:t>to add </a:t>
            </a:r>
            <a:r>
              <a:rPr lang="en-GB" sz="3200" b="1" dirty="0" smtClean="0">
                <a:solidFill>
                  <a:schemeClr val="accent2"/>
                </a:solidFill>
              </a:rPr>
              <a:t> </a:t>
            </a:r>
            <a:r>
              <a:rPr lang="en-GB" sz="3200" b="1" dirty="0">
                <a:solidFill>
                  <a:schemeClr val="accent2"/>
                </a:solidFill>
              </a:rPr>
              <a:t>exposure </a:t>
            </a:r>
            <a:r>
              <a:rPr lang="en-GB" sz="3200" b="1" dirty="0" smtClean="0">
                <a:solidFill>
                  <a:schemeClr val="accent2"/>
                </a:solidFill>
              </a:rPr>
              <a:t>GDXJ </a:t>
            </a:r>
            <a:r>
              <a:rPr lang="en-GB" sz="3200" b="1" dirty="0">
                <a:solidFill>
                  <a:schemeClr val="accent2"/>
                </a:solidFill>
              </a:rPr>
              <a:t>and </a:t>
            </a:r>
            <a:r>
              <a:rPr lang="en-GB" sz="3200" b="1" dirty="0" smtClean="0">
                <a:solidFill>
                  <a:schemeClr val="accent2"/>
                </a:solidFill>
              </a:rPr>
              <a:t>junior mines?</a:t>
            </a:r>
          </a:p>
          <a:p>
            <a:pPr marL="342900" indent="-342900">
              <a:buFont typeface="Arial" panose="020B0604020202020204" pitchFamily="34" charset="0"/>
              <a:buChar char="•"/>
            </a:pPr>
            <a:endParaRPr lang="de-CH" sz="3200" b="1" dirty="0">
              <a:solidFill>
                <a:schemeClr val="accent2"/>
              </a:solidFill>
            </a:endParaRPr>
          </a:p>
          <a:p>
            <a:pPr marL="342900" indent="-342900">
              <a:buFont typeface="Arial" panose="020B0604020202020204" pitchFamily="34" charset="0"/>
              <a:buChar char="•"/>
            </a:pPr>
            <a:r>
              <a:rPr lang="de-CH" sz="3600" b="1" i="1" dirty="0" smtClean="0">
                <a:solidFill>
                  <a:srgbClr val="FFC000"/>
                </a:solidFill>
              </a:rPr>
              <a:t>«Source: «</a:t>
            </a:r>
            <a:r>
              <a:rPr lang="de-CH" sz="3600" b="1" i="1" dirty="0" err="1" smtClean="0">
                <a:solidFill>
                  <a:srgbClr val="FFC000"/>
                </a:solidFill>
              </a:rPr>
              <a:t>Markets</a:t>
            </a:r>
            <a:r>
              <a:rPr lang="de-CH" sz="3600" b="1" i="1" dirty="0" smtClean="0">
                <a:solidFill>
                  <a:srgbClr val="FFC000"/>
                </a:solidFill>
              </a:rPr>
              <a:t> Now» November 2015»</a:t>
            </a:r>
            <a:endParaRPr lang="en-GB" sz="3600" b="1" i="1" dirty="0">
              <a:solidFill>
                <a:srgbClr val="FFC000"/>
              </a:solidFill>
            </a:endParaRPr>
          </a:p>
        </p:txBody>
      </p:sp>
    </p:spTree>
    <p:extLst>
      <p:ext uri="{BB962C8B-B14F-4D97-AF65-F5344CB8AC3E}">
        <p14:creationId xmlns:p14="http://schemas.microsoft.com/office/powerpoint/2010/main" val="4128935080"/>
      </p:ext>
    </p:extLst>
  </p:cSld>
  <p:clrMapOvr>
    <a:masterClrMapping/>
  </p:clrMapOvr>
  <p:transition>
    <p:pull dir="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latin typeface="Times New Roman" charset="0"/>
                <a:cs typeface="Times New Roman" charset="0"/>
              </a:rPr>
              <a:t>What’s Interesting </a:t>
            </a:r>
            <a:r>
              <a:rPr lang="en-GB" sz="3200" dirty="0" smtClean="0">
                <a:latin typeface="Times New Roman" charset="0"/>
                <a:cs typeface="Times New Roman" charset="0"/>
              </a:rPr>
              <a:t>Today (</a:t>
            </a:r>
            <a:r>
              <a:rPr lang="en-GB" sz="3200" u="sng" dirty="0" smtClean="0">
                <a:latin typeface="Times New Roman" charset="0"/>
                <a:cs typeface="Times New Roman" charset="0"/>
              </a:rPr>
              <a:t>Sorry, last time!</a:t>
            </a:r>
            <a:r>
              <a:rPr lang="en-GB" sz="3200" dirty="0" smtClean="0">
                <a:latin typeface="Times New Roman" charset="0"/>
                <a:cs typeface="Times New Roman" charset="0"/>
              </a:rPr>
              <a:t>)</a:t>
            </a:r>
            <a:r>
              <a:rPr lang="en-GB" sz="3200" b="1" dirty="0">
                <a:latin typeface="Times New Roman" charset="0"/>
                <a:cs typeface="Times New Roman" charset="0"/>
              </a:rPr>
              <a:t/>
            </a:r>
            <a:br>
              <a:rPr lang="en-GB" sz="3200" b="1" dirty="0">
                <a:latin typeface="Times New Roman" charset="0"/>
                <a:cs typeface="Times New Roman" charset="0"/>
              </a:rPr>
            </a:br>
            <a:r>
              <a:rPr lang="en-GB" sz="3200" b="1" dirty="0">
                <a:latin typeface="Times New Roman" charset="0"/>
                <a:cs typeface="Times New Roman" charset="0"/>
              </a:rPr>
              <a:t>Gold &amp; Miners: Where Are We in The Cycle?</a:t>
            </a:r>
            <a:endParaRPr lang="en-US" sz="32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Q32015</a:t>
            </a:r>
          </a:p>
        </p:txBody>
      </p:sp>
      <p:pic>
        <p:nvPicPr>
          <p:cNvPr id="2253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6432" t="24877" r="26432" b="29118"/>
          <a:stretch/>
        </p:blipFill>
        <p:spPr bwMode="auto">
          <a:xfrm>
            <a:off x="118753" y="1401288"/>
            <a:ext cx="8834747" cy="5402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3017134"/>
      </p:ext>
    </p:extLst>
  </p:cSld>
  <p:clrMapOvr>
    <a:masterClrMapping/>
  </p:clrMapOvr>
  <p:transition>
    <p:pull dir="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latin typeface="Times New Roman" charset="0"/>
                <a:cs typeface="Times New Roman" charset="0"/>
              </a:rPr>
              <a:t>What’s Interesting </a:t>
            </a:r>
            <a:r>
              <a:rPr lang="en-GB" sz="3200" dirty="0" smtClean="0">
                <a:latin typeface="Times New Roman" charset="0"/>
                <a:cs typeface="Times New Roman" charset="0"/>
              </a:rPr>
              <a:t>Today (25 year view)</a:t>
            </a:r>
            <a:r>
              <a:rPr lang="en-GB" sz="3200" b="1" dirty="0">
                <a:latin typeface="Times New Roman" charset="0"/>
                <a:cs typeface="Times New Roman" charset="0"/>
              </a:rPr>
              <a:t/>
            </a:r>
            <a:br>
              <a:rPr lang="en-GB" sz="3200" b="1" dirty="0">
                <a:latin typeface="Times New Roman" charset="0"/>
                <a:cs typeface="Times New Roman" charset="0"/>
              </a:rPr>
            </a:br>
            <a:r>
              <a:rPr lang="en-GB" sz="3200" b="1" dirty="0">
                <a:latin typeface="Times New Roman" charset="0"/>
                <a:cs typeface="Times New Roman" charset="0"/>
              </a:rPr>
              <a:t>Gold &amp; Miners: Where Are We in The Cycle?</a:t>
            </a:r>
            <a:endParaRPr lang="en-US" sz="32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Q32015</a:t>
            </a:r>
          </a:p>
        </p:txBody>
      </p:sp>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50" y="1514475"/>
            <a:ext cx="8355329" cy="455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3340446"/>
      </p:ext>
    </p:extLst>
  </p:cSld>
  <p:clrMapOvr>
    <a:masterClrMapping/>
  </p:clrMapOvr>
  <p:transition>
    <p:pull dir="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latin typeface="Times New Roman" charset="0"/>
                <a:cs typeface="Times New Roman" charset="0"/>
              </a:rPr>
              <a:t>What’s Interesting </a:t>
            </a:r>
            <a:r>
              <a:rPr lang="en-GB" sz="3200" dirty="0" smtClean="0">
                <a:latin typeface="Times New Roman" charset="0"/>
                <a:cs typeface="Times New Roman" charset="0"/>
              </a:rPr>
              <a:t>Today (after </a:t>
            </a:r>
            <a:r>
              <a:rPr lang="en-GB" sz="3200" u="sng" dirty="0" smtClean="0">
                <a:latin typeface="Times New Roman" charset="0"/>
                <a:cs typeface="Times New Roman" charset="0"/>
              </a:rPr>
              <a:t>Q1 2016</a:t>
            </a:r>
            <a:r>
              <a:rPr lang="en-GB" sz="3200" dirty="0" smtClean="0">
                <a:latin typeface="Times New Roman" charset="0"/>
                <a:cs typeface="Times New Roman" charset="0"/>
              </a:rPr>
              <a:t>)</a:t>
            </a:r>
            <a:r>
              <a:rPr lang="en-GB" sz="3200" b="1" dirty="0">
                <a:latin typeface="Times New Roman" charset="0"/>
                <a:cs typeface="Times New Roman" charset="0"/>
              </a:rPr>
              <a:t/>
            </a:r>
            <a:br>
              <a:rPr lang="en-GB" sz="3200" b="1" dirty="0">
                <a:latin typeface="Times New Roman" charset="0"/>
                <a:cs typeface="Times New Roman" charset="0"/>
              </a:rPr>
            </a:br>
            <a:r>
              <a:rPr lang="en-GB" sz="3200" b="1" dirty="0">
                <a:latin typeface="Times New Roman" charset="0"/>
                <a:cs typeface="Times New Roman" charset="0"/>
              </a:rPr>
              <a:t>Gold &amp; Miners: Where Are We in The Cycle</a:t>
            </a:r>
            <a:r>
              <a:rPr lang="en-GB" sz="3200" b="1" dirty="0" smtClean="0">
                <a:latin typeface="Times New Roman" charset="0"/>
                <a:cs typeface="Times New Roman" charset="0"/>
              </a:rPr>
              <a:t>?  </a:t>
            </a:r>
            <a:endParaRPr lang="en-US" sz="32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Q32015</a:t>
            </a:r>
          </a:p>
        </p:txBody>
      </p:sp>
      <p:pic>
        <p:nvPicPr>
          <p:cNvPr id="30730"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295400"/>
            <a:ext cx="3152775"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31"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5613" y="1295400"/>
            <a:ext cx="3152775"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32"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91225" y="1295400"/>
            <a:ext cx="3152775"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33" name="Picture 13" descr="C:\Users\Iain Little\AppData\Local\Microsoft\Windows\INetCache\IE\0O1YEAS0\large-Exclamation-Mark-66.6-8960[1].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86925" y="1371525"/>
            <a:ext cx="360000" cy="324000"/>
          </a:xfrm>
          <a:prstGeom prst="rect">
            <a:avLst/>
          </a:prstGeom>
          <a:noFill/>
          <a:extLst>
            <a:ext uri="{909E8E84-426E-40DD-AFC4-6F175D3DCCD1}">
              <a14:hiddenFill xmlns:a14="http://schemas.microsoft.com/office/drawing/2010/main">
                <a:solidFill>
                  <a:srgbClr val="FFFFFF"/>
                </a:solidFill>
              </a14:hiddenFill>
            </a:ext>
          </a:extLst>
        </p:spPr>
      </p:pic>
      <p:pic>
        <p:nvPicPr>
          <p:cNvPr id="30734" name="Picture 14" descr="C:\Users\Iain Little\AppData\Local\Microsoft\Windows\INetCache\IE\0O1YEAS0\large-Exclamation-Mark-66.6-8960[1].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97175" y="2952525"/>
            <a:ext cx="360000" cy="324000"/>
          </a:xfrm>
          <a:prstGeom prst="rect">
            <a:avLst/>
          </a:prstGeom>
          <a:noFill/>
          <a:extLst>
            <a:ext uri="{909E8E84-426E-40DD-AFC4-6F175D3DCCD1}">
              <a14:hiddenFill xmlns:a14="http://schemas.microsoft.com/office/drawing/2010/main">
                <a:solidFill>
                  <a:srgbClr val="FFFFFF"/>
                </a:solidFill>
              </a14:hiddenFill>
            </a:ext>
          </a:extLst>
        </p:spPr>
      </p:pic>
      <p:pic>
        <p:nvPicPr>
          <p:cNvPr id="30735" name="Picture 15" descr="C:\Users\Iain Little\AppData\Local\Microsoft\Windows\INetCache\IE\0O1YEAS0\large-Exclamation-Mark-66.6-8960[1].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52950" y="4829100"/>
            <a:ext cx="360000" cy="324000"/>
          </a:xfrm>
          <a:prstGeom prst="rect">
            <a:avLst/>
          </a:prstGeom>
          <a:noFill/>
          <a:extLst>
            <a:ext uri="{909E8E84-426E-40DD-AFC4-6F175D3DCCD1}">
              <a14:hiddenFill xmlns:a14="http://schemas.microsoft.com/office/drawing/2010/main">
                <a:solidFill>
                  <a:srgbClr val="FFFFFF"/>
                </a:solidFill>
              </a14:hiddenFill>
            </a:ext>
          </a:extLst>
        </p:spPr>
      </p:pic>
      <p:pic>
        <p:nvPicPr>
          <p:cNvPr id="30736" name="Picture 16" descr="C:\Users\Iain Little\AppData\Local\Microsoft\Windows\INetCache\IE\0O1YEAS0\large-Exclamation-Mark-66.6-8960[1].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26925" y="2390700"/>
            <a:ext cx="360000" cy="324000"/>
          </a:xfrm>
          <a:prstGeom prst="rect">
            <a:avLst/>
          </a:prstGeom>
          <a:noFill/>
          <a:extLst>
            <a:ext uri="{909E8E84-426E-40DD-AFC4-6F175D3DCCD1}">
              <a14:hiddenFill xmlns:a14="http://schemas.microsoft.com/office/drawing/2010/main">
                <a:solidFill>
                  <a:srgbClr val="FFFFFF"/>
                </a:solidFill>
              </a14:hiddenFill>
            </a:ext>
          </a:extLst>
        </p:spPr>
      </p:pic>
      <p:pic>
        <p:nvPicPr>
          <p:cNvPr id="30737" name="Picture 17" descr="C:\Users\Iain Little\AppData\Local\Microsoft\Windows\INetCache\IE\0O1YEAS0\large-Exclamation-Mark-66.6-8960[1].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06925" y="6480025"/>
            <a:ext cx="360000" cy="324000"/>
          </a:xfrm>
          <a:prstGeom prst="rect">
            <a:avLst/>
          </a:prstGeom>
          <a:noFill/>
          <a:extLst>
            <a:ext uri="{909E8E84-426E-40DD-AFC4-6F175D3DCCD1}">
              <a14:hiddenFill xmlns:a14="http://schemas.microsoft.com/office/drawing/2010/main">
                <a:solidFill>
                  <a:srgbClr val="FFFFFF"/>
                </a:solidFill>
              </a14:hiddenFill>
            </a:ext>
          </a:extLst>
        </p:spPr>
      </p:pic>
      <p:pic>
        <p:nvPicPr>
          <p:cNvPr id="30738" name="Picture 18" descr="C:\Users\Iain Little\AppData\Local\Microsoft\Windows\INetCache\IE\0O1YEAS0\large-Exclamation-Mark-66.6-8960[1].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72650" y="3114525"/>
            <a:ext cx="360000" cy="3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3977207"/>
      </p:ext>
    </p:extLst>
  </p:cSld>
  <p:clrMapOvr>
    <a:masterClrMapping/>
  </p:clrMapOvr>
  <p:transition>
    <p:pull dir="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latin typeface="Times New Roman" charset="0"/>
                <a:cs typeface="Times New Roman" charset="0"/>
              </a:rPr>
              <a:t>What’s Interesting </a:t>
            </a:r>
            <a:r>
              <a:rPr lang="en-GB" sz="3200" dirty="0" smtClean="0">
                <a:latin typeface="Times New Roman" charset="0"/>
                <a:cs typeface="Times New Roman" charset="0"/>
              </a:rPr>
              <a:t>Today (after </a:t>
            </a:r>
            <a:r>
              <a:rPr lang="en-GB" sz="3200" u="sng" dirty="0" smtClean="0">
                <a:latin typeface="Times New Roman" charset="0"/>
                <a:cs typeface="Times New Roman" charset="0"/>
              </a:rPr>
              <a:t>Q1 2016</a:t>
            </a:r>
            <a:r>
              <a:rPr lang="en-GB" sz="3200" dirty="0" smtClean="0">
                <a:latin typeface="Times New Roman" charset="0"/>
                <a:cs typeface="Times New Roman" charset="0"/>
              </a:rPr>
              <a:t>)</a:t>
            </a:r>
            <a:r>
              <a:rPr lang="en-GB" sz="3200" b="1" dirty="0">
                <a:latin typeface="Times New Roman" charset="0"/>
                <a:cs typeface="Times New Roman" charset="0"/>
              </a:rPr>
              <a:t/>
            </a:r>
            <a:br>
              <a:rPr lang="en-GB" sz="3200" b="1" dirty="0">
                <a:latin typeface="Times New Roman" charset="0"/>
                <a:cs typeface="Times New Roman" charset="0"/>
              </a:rPr>
            </a:br>
            <a:r>
              <a:rPr lang="en-GB" sz="3200" b="1" dirty="0">
                <a:latin typeface="Times New Roman" charset="0"/>
                <a:cs typeface="Times New Roman" charset="0"/>
              </a:rPr>
              <a:t>Gold &amp; Miners: Where Are We in The Cycle?</a:t>
            </a:r>
            <a:endParaRPr lang="en-US" sz="32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96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5240" t="33563" r="35904" b="35264"/>
          <a:stretch/>
        </p:blipFill>
        <p:spPr bwMode="auto">
          <a:xfrm>
            <a:off x="114301" y="1276350"/>
            <a:ext cx="8828998" cy="50704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Left Arrow 1"/>
          <p:cNvSpPr/>
          <p:nvPr/>
        </p:nvSpPr>
        <p:spPr>
          <a:xfrm rot="1535521">
            <a:off x="4587674" y="4189221"/>
            <a:ext cx="3538198" cy="14653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rgbClr val="FF0000"/>
                </a:solidFill>
              </a:rPr>
              <a:t>10 year bull 2000 to 2011 shows how short this cycle is so far</a:t>
            </a:r>
            <a:endParaRPr lang="en-GB" b="1" dirty="0">
              <a:solidFill>
                <a:srgbClr val="FF0000"/>
              </a:solidFill>
            </a:endParaRPr>
          </a:p>
        </p:txBody>
      </p:sp>
    </p:spTree>
    <p:extLst>
      <p:ext uri="{BB962C8B-B14F-4D97-AF65-F5344CB8AC3E}">
        <p14:creationId xmlns:p14="http://schemas.microsoft.com/office/powerpoint/2010/main" val="3637597145"/>
      </p:ext>
    </p:extLst>
  </p:cSld>
  <p:clrMapOvr>
    <a:masterClrMapping/>
  </p:clrMapOvr>
  <p:transition>
    <p:pull dir="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latin typeface="Times New Roman" charset="0"/>
                <a:cs typeface="Times New Roman" charset="0"/>
              </a:rPr>
              <a:t>What’s Interesting Today</a:t>
            </a:r>
            <a:r>
              <a:rPr lang="en-GB" sz="3200" b="1" dirty="0">
                <a:latin typeface="Times New Roman" charset="0"/>
                <a:cs typeface="Times New Roman" charset="0"/>
              </a:rPr>
              <a:t/>
            </a:r>
            <a:br>
              <a:rPr lang="en-GB" sz="3200" b="1" dirty="0">
                <a:latin typeface="Times New Roman" charset="0"/>
                <a:cs typeface="Times New Roman" charset="0"/>
              </a:rPr>
            </a:br>
            <a:r>
              <a:rPr lang="en-GB" sz="3200" b="1" dirty="0">
                <a:latin typeface="Times New Roman" charset="0"/>
                <a:cs typeface="Times New Roman" charset="0"/>
              </a:rPr>
              <a:t>Gold &amp; Miners: Where Are We in The Cycle?</a:t>
            </a:r>
            <a:endParaRPr lang="en-US" sz="32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Q32015</a:t>
            </a:r>
          </a:p>
        </p:txBody>
      </p:sp>
      <p:pic>
        <p:nvPicPr>
          <p:cNvPr id="2150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29328" t="13934" r="24607" b="8011"/>
          <a:stretch/>
        </p:blipFill>
        <p:spPr bwMode="auto">
          <a:xfrm>
            <a:off x="190500" y="1333500"/>
            <a:ext cx="8724899" cy="547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Left Arrow 1"/>
          <p:cNvSpPr/>
          <p:nvPr/>
        </p:nvSpPr>
        <p:spPr>
          <a:xfrm rot="1738971">
            <a:off x="6508646" y="4504808"/>
            <a:ext cx="2268290" cy="137880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rgbClr val="FF0000"/>
                </a:solidFill>
              </a:rPr>
              <a:t>China plays power game in gold</a:t>
            </a:r>
            <a:endParaRPr lang="en-GB" b="1" dirty="0">
              <a:solidFill>
                <a:srgbClr val="FF0000"/>
              </a:solidFill>
            </a:endParaRPr>
          </a:p>
        </p:txBody>
      </p:sp>
    </p:spTree>
    <p:extLst>
      <p:ext uri="{BB962C8B-B14F-4D97-AF65-F5344CB8AC3E}">
        <p14:creationId xmlns:p14="http://schemas.microsoft.com/office/powerpoint/2010/main" val="3223977207"/>
      </p:ext>
    </p:extLst>
  </p:cSld>
  <p:clrMapOvr>
    <a:masterClrMapping/>
  </p:clrMapOvr>
  <p:transition>
    <p:pull dir="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latin typeface="Times New Roman" charset="0"/>
                <a:cs typeface="Times New Roman" charset="0"/>
              </a:rPr>
              <a:t>What’s Interesting Today</a:t>
            </a:r>
            <a:r>
              <a:rPr lang="en-GB" sz="3200" b="1" dirty="0">
                <a:latin typeface="Times New Roman" charset="0"/>
                <a:cs typeface="Times New Roman" charset="0"/>
              </a:rPr>
              <a:t/>
            </a:r>
            <a:br>
              <a:rPr lang="en-GB" sz="3200" b="1" dirty="0">
                <a:latin typeface="Times New Roman" charset="0"/>
                <a:cs typeface="Times New Roman" charset="0"/>
              </a:rPr>
            </a:br>
            <a:r>
              <a:rPr lang="en-GB" sz="3200" b="1" dirty="0">
                <a:latin typeface="Times New Roman" charset="0"/>
                <a:cs typeface="Times New Roman" charset="0"/>
              </a:rPr>
              <a:t>Gold &amp; Miners: Where Are We in The Cycle?</a:t>
            </a:r>
            <a:endParaRPr lang="en-US" sz="32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355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5834" t="33977" r="43930" b="35839"/>
          <a:stretch/>
        </p:blipFill>
        <p:spPr bwMode="auto">
          <a:xfrm>
            <a:off x="219073" y="1441686"/>
            <a:ext cx="8753475" cy="4905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ight Arrow 2"/>
          <p:cNvSpPr/>
          <p:nvPr/>
        </p:nvSpPr>
        <p:spPr>
          <a:xfrm rot="19232952">
            <a:off x="5426620" y="3072738"/>
            <a:ext cx="2524379" cy="11752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rgbClr val="FF0000"/>
                </a:solidFill>
              </a:rPr>
              <a:t>Why did we have bear mkt last 4 years?</a:t>
            </a:r>
            <a:endParaRPr lang="en-GB" b="1" dirty="0">
              <a:solidFill>
                <a:srgbClr val="FF0000"/>
              </a:solidFill>
            </a:endParaRPr>
          </a:p>
        </p:txBody>
      </p:sp>
    </p:spTree>
    <p:extLst>
      <p:ext uri="{BB962C8B-B14F-4D97-AF65-F5344CB8AC3E}">
        <p14:creationId xmlns:p14="http://schemas.microsoft.com/office/powerpoint/2010/main" val="1519878814"/>
      </p:ext>
    </p:extLst>
  </p:cSld>
  <p:clrMapOvr>
    <a:masterClrMapping/>
  </p:clrMapOvr>
  <p:transition>
    <p:pull dir="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latin typeface="Times New Roman" charset="0"/>
                <a:cs typeface="Times New Roman" charset="0"/>
              </a:rPr>
              <a:t>What’s Interesting Today</a:t>
            </a:r>
            <a:r>
              <a:rPr lang="en-GB" sz="3200" b="1" dirty="0">
                <a:latin typeface="Times New Roman" charset="0"/>
                <a:cs typeface="Times New Roman" charset="0"/>
              </a:rPr>
              <a:t/>
            </a:r>
            <a:br>
              <a:rPr lang="en-GB" sz="3200" b="1" dirty="0">
                <a:latin typeface="Times New Roman" charset="0"/>
                <a:cs typeface="Times New Roman" charset="0"/>
              </a:rPr>
            </a:br>
            <a:r>
              <a:rPr lang="en-GB" sz="3200" b="1" dirty="0">
                <a:latin typeface="Times New Roman" charset="0"/>
                <a:cs typeface="Times New Roman" charset="0"/>
              </a:rPr>
              <a:t>Gold &amp; Miners: Where Are We in The Cycle?</a:t>
            </a:r>
            <a:endParaRPr lang="en-US" sz="32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6" y="1426338"/>
            <a:ext cx="8612504" cy="4688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6808935"/>
      </p:ext>
    </p:extLst>
  </p:cSld>
  <p:clrMapOvr>
    <a:masterClrMapping/>
  </p:clrMapOvr>
  <p:transition>
    <p:pull dir="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latin typeface="Times New Roman" charset="0"/>
                <a:cs typeface="Times New Roman" charset="0"/>
              </a:rPr>
              <a:t>What’s Interesting Today</a:t>
            </a:r>
            <a:r>
              <a:rPr lang="en-GB" sz="3200" b="1" dirty="0">
                <a:latin typeface="Times New Roman" charset="0"/>
                <a:cs typeface="Times New Roman" charset="0"/>
              </a:rPr>
              <a:t/>
            </a:r>
            <a:br>
              <a:rPr lang="en-GB" sz="3200" b="1" dirty="0">
                <a:latin typeface="Times New Roman" charset="0"/>
                <a:cs typeface="Times New Roman" charset="0"/>
              </a:rPr>
            </a:br>
            <a:r>
              <a:rPr lang="en-GB" sz="3200" b="1" dirty="0">
                <a:latin typeface="Times New Roman" charset="0"/>
                <a:cs typeface="Times New Roman" charset="0"/>
              </a:rPr>
              <a:t>Gold &amp; Miners: Where Are We in The Cycle?</a:t>
            </a:r>
            <a:endParaRPr lang="en-US" sz="32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560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3717" t="39724" r="35249" b="16234"/>
          <a:stretch/>
        </p:blipFill>
        <p:spPr bwMode="auto">
          <a:xfrm>
            <a:off x="161925" y="1219288"/>
            <a:ext cx="8631555" cy="5127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6808935"/>
      </p:ext>
    </p:extLst>
  </p:cSld>
  <p:clrMapOvr>
    <a:masterClrMapping/>
  </p:clrMapOvr>
  <p:transition>
    <p:pull dir="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solidFill>
                  <a:srgbClr val="3333CC"/>
                </a:solidFill>
                <a:latin typeface="Times New Roman" charset="0"/>
                <a:cs typeface="Times New Roman" charset="0"/>
              </a:rPr>
              <a:t>What’s Interesting Today</a:t>
            </a:r>
            <a:r>
              <a:rPr lang="en-GB" sz="3200" b="1" dirty="0">
                <a:solidFill>
                  <a:srgbClr val="3333CC"/>
                </a:solidFill>
                <a:latin typeface="Times New Roman" charset="0"/>
                <a:cs typeface="Times New Roman" charset="0"/>
              </a:rPr>
              <a:t/>
            </a:r>
            <a:br>
              <a:rPr lang="en-GB" sz="3200" b="1" dirty="0">
                <a:solidFill>
                  <a:srgbClr val="3333CC"/>
                </a:solidFill>
                <a:latin typeface="Times New Roman" charset="0"/>
                <a:cs typeface="Times New Roman" charset="0"/>
              </a:rPr>
            </a:br>
            <a:r>
              <a:rPr lang="en-GB" sz="3200" b="1" dirty="0">
                <a:solidFill>
                  <a:srgbClr val="3333CC"/>
                </a:solidFill>
                <a:latin typeface="Times New Roman" charset="0"/>
                <a:cs typeface="Times New Roman" charset="0"/>
              </a:rPr>
              <a:t>Gold &amp; Miners: Where Are We in The Cycle?</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76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0120" t="37089" r="31205" b="29108"/>
          <a:stretch/>
        </p:blipFill>
        <p:spPr bwMode="auto">
          <a:xfrm>
            <a:off x="190500" y="1244659"/>
            <a:ext cx="8686800" cy="49561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Left Arrow 1"/>
          <p:cNvSpPr/>
          <p:nvPr/>
        </p:nvSpPr>
        <p:spPr>
          <a:xfrm rot="20149409">
            <a:off x="5326414" y="2360673"/>
            <a:ext cx="2517613" cy="14987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rgbClr val="FF0000"/>
                </a:solidFill>
              </a:rPr>
              <a:t>Roger Bootle’s boys mention the “I” word</a:t>
            </a:r>
            <a:endParaRPr lang="en-GB" b="1" dirty="0">
              <a:solidFill>
                <a:srgbClr val="FF0000"/>
              </a:solidFill>
            </a:endParaRPr>
          </a:p>
        </p:txBody>
      </p:sp>
    </p:spTree>
    <p:extLst>
      <p:ext uri="{BB962C8B-B14F-4D97-AF65-F5344CB8AC3E}">
        <p14:creationId xmlns:p14="http://schemas.microsoft.com/office/powerpoint/2010/main" val="722820184"/>
      </p:ext>
    </p:extLst>
  </p:cSld>
  <p:clrMapOvr>
    <a:masterClrMapping/>
  </p:clrMapOvr>
  <p:transition>
    <p:pull dir="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solidFill>
                  <a:srgbClr val="3333CC"/>
                </a:solidFill>
                <a:latin typeface="Times New Roman" charset="0"/>
                <a:cs typeface="Times New Roman" charset="0"/>
              </a:rPr>
              <a:t>What’s Interesting Today</a:t>
            </a:r>
            <a:r>
              <a:rPr lang="en-GB" sz="3200" b="1" dirty="0">
                <a:solidFill>
                  <a:srgbClr val="3333CC"/>
                </a:solidFill>
                <a:latin typeface="Times New Roman" charset="0"/>
                <a:cs typeface="Times New Roman" charset="0"/>
              </a:rPr>
              <a:t/>
            </a:r>
            <a:br>
              <a:rPr lang="en-GB" sz="3200" b="1" dirty="0">
                <a:solidFill>
                  <a:srgbClr val="3333CC"/>
                </a:solidFill>
                <a:latin typeface="Times New Roman" charset="0"/>
                <a:cs typeface="Times New Roman" charset="0"/>
              </a:rPr>
            </a:br>
            <a:r>
              <a:rPr lang="en-GB" sz="3200" b="1" dirty="0">
                <a:solidFill>
                  <a:srgbClr val="3333CC"/>
                </a:solidFill>
                <a:latin typeface="Times New Roman" charset="0"/>
                <a:cs typeface="Times New Roman" charset="0"/>
              </a:rPr>
              <a:t>Gold &amp; Miners: Where Are We in The Cycle?</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66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2352" t="14832" r="22998" b="21292"/>
          <a:stretch/>
        </p:blipFill>
        <p:spPr bwMode="auto">
          <a:xfrm>
            <a:off x="304800" y="1343025"/>
            <a:ext cx="8839199" cy="546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Left Arrow 1"/>
          <p:cNvSpPr/>
          <p:nvPr/>
        </p:nvSpPr>
        <p:spPr>
          <a:xfrm rot="18581943">
            <a:off x="3369416" y="3263647"/>
            <a:ext cx="2007881"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err="1" smtClean="0">
                <a:solidFill>
                  <a:srgbClr val="FF0000"/>
                </a:solidFill>
              </a:rPr>
              <a:t>Murenbeeld’s</a:t>
            </a:r>
            <a:r>
              <a:rPr lang="en-GB" b="1" dirty="0">
                <a:solidFill>
                  <a:srgbClr val="FF0000"/>
                </a:solidFill>
              </a:rPr>
              <a:t> </a:t>
            </a:r>
            <a:r>
              <a:rPr lang="en-GB" b="1" dirty="0" smtClean="0">
                <a:solidFill>
                  <a:srgbClr val="FF0000"/>
                </a:solidFill>
              </a:rPr>
              <a:t>Bulls</a:t>
            </a:r>
            <a:endParaRPr lang="en-GB" b="1" dirty="0">
              <a:solidFill>
                <a:srgbClr val="FF0000"/>
              </a:solidFill>
            </a:endParaRPr>
          </a:p>
        </p:txBody>
      </p:sp>
    </p:spTree>
    <p:extLst>
      <p:ext uri="{BB962C8B-B14F-4D97-AF65-F5344CB8AC3E}">
        <p14:creationId xmlns:p14="http://schemas.microsoft.com/office/powerpoint/2010/main" val="1932375363"/>
      </p:ext>
    </p:extLst>
  </p:cSld>
  <p:clrMapOvr>
    <a:masterClrMapping/>
  </p:clrMapOvr>
  <p:transition>
    <p:pull dir="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solidFill>
                  <a:srgbClr val="3333CC"/>
                </a:solidFill>
                <a:latin typeface="Times New Roman" charset="0"/>
                <a:cs typeface="Times New Roman" charset="0"/>
              </a:rPr>
              <a:t>What’s Interesting Today</a:t>
            </a:r>
            <a:r>
              <a:rPr lang="en-GB" sz="3200" b="1" dirty="0">
                <a:solidFill>
                  <a:srgbClr val="3333CC"/>
                </a:solidFill>
                <a:latin typeface="Times New Roman" charset="0"/>
                <a:cs typeface="Times New Roman" charset="0"/>
              </a:rPr>
              <a:t/>
            </a:r>
            <a:br>
              <a:rPr lang="en-GB" sz="3200" b="1" dirty="0">
                <a:solidFill>
                  <a:srgbClr val="3333CC"/>
                </a:solidFill>
                <a:latin typeface="Times New Roman" charset="0"/>
                <a:cs typeface="Times New Roman" charset="0"/>
              </a:rPr>
            </a:br>
            <a:r>
              <a:rPr lang="en-GB" sz="3200" b="1" dirty="0">
                <a:solidFill>
                  <a:srgbClr val="3333CC"/>
                </a:solidFill>
                <a:latin typeface="Times New Roman" charset="0"/>
                <a:cs typeface="Times New Roman" charset="0"/>
              </a:rPr>
              <a:t>Gold &amp; Miners: Where Are We in The Cycle?</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76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2172" t="21565" r="22727" b="14165"/>
          <a:stretch/>
        </p:blipFill>
        <p:spPr bwMode="auto">
          <a:xfrm>
            <a:off x="1" y="1252777"/>
            <a:ext cx="9039223" cy="54528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ight Arrow 1"/>
          <p:cNvSpPr/>
          <p:nvPr/>
        </p:nvSpPr>
        <p:spPr>
          <a:xfrm rot="19624417">
            <a:off x="3698663" y="3307097"/>
            <a:ext cx="1646039" cy="9147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err="1" smtClean="0">
                <a:solidFill>
                  <a:srgbClr val="FF0000"/>
                </a:solidFill>
              </a:rPr>
              <a:t>Murenbeeld’s</a:t>
            </a:r>
            <a:r>
              <a:rPr lang="en-GB" b="1" dirty="0" smtClean="0">
                <a:solidFill>
                  <a:srgbClr val="FF0000"/>
                </a:solidFill>
              </a:rPr>
              <a:t> Bears</a:t>
            </a:r>
            <a:endParaRPr lang="en-GB" b="1" dirty="0">
              <a:solidFill>
                <a:srgbClr val="FF0000"/>
              </a:solidFill>
            </a:endParaRPr>
          </a:p>
        </p:txBody>
      </p:sp>
    </p:spTree>
    <p:extLst>
      <p:ext uri="{BB962C8B-B14F-4D97-AF65-F5344CB8AC3E}">
        <p14:creationId xmlns:p14="http://schemas.microsoft.com/office/powerpoint/2010/main" val="2052539407"/>
      </p:ext>
    </p:extLst>
  </p:cSld>
  <p:clrMapOvr>
    <a:masterClrMapping/>
  </p:clrMapOvr>
  <p:transition>
    <p:pull dir="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solidFill>
                  <a:srgbClr val="3333CC"/>
                </a:solidFill>
                <a:latin typeface="Times New Roman" charset="0"/>
                <a:cs typeface="Times New Roman" charset="0"/>
              </a:rPr>
              <a:t>What’s Interesting Today</a:t>
            </a:r>
            <a:r>
              <a:rPr lang="en-GB" sz="3200" b="1" dirty="0">
                <a:solidFill>
                  <a:srgbClr val="3333CC"/>
                </a:solidFill>
                <a:latin typeface="Times New Roman" charset="0"/>
                <a:cs typeface="Times New Roman" charset="0"/>
              </a:rPr>
              <a:t/>
            </a:r>
            <a:br>
              <a:rPr lang="en-GB" sz="3200" b="1" dirty="0">
                <a:solidFill>
                  <a:srgbClr val="3333CC"/>
                </a:solidFill>
                <a:latin typeface="Times New Roman" charset="0"/>
                <a:cs typeface="Times New Roman" charset="0"/>
              </a:rPr>
            </a:br>
            <a:r>
              <a:rPr lang="en-GB" sz="3200" b="1" dirty="0">
                <a:solidFill>
                  <a:srgbClr val="3333CC"/>
                </a:solidFill>
                <a:latin typeface="Times New Roman" charset="0"/>
                <a:cs typeface="Times New Roman" charset="0"/>
              </a:rPr>
              <a:t>Gold &amp; Miners: Where Are We in The Cycle?</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150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292" t="22232" r="22173" b="10338"/>
          <a:stretch/>
        </p:blipFill>
        <p:spPr bwMode="auto">
          <a:xfrm>
            <a:off x="133350" y="1242232"/>
            <a:ext cx="8867775" cy="55617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Left Arrow 2"/>
          <p:cNvSpPr/>
          <p:nvPr/>
        </p:nvSpPr>
        <p:spPr>
          <a:xfrm rot="17479618">
            <a:off x="7445570" y="3129598"/>
            <a:ext cx="1930613" cy="122613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rgbClr val="FF0000"/>
                </a:solidFill>
              </a:rPr>
              <a:t>Russia pact with China?</a:t>
            </a:r>
            <a:endParaRPr lang="en-GB" b="1" dirty="0">
              <a:solidFill>
                <a:srgbClr val="FF0000"/>
              </a:solidFill>
            </a:endParaRPr>
          </a:p>
        </p:txBody>
      </p:sp>
    </p:spTree>
    <p:extLst>
      <p:ext uri="{BB962C8B-B14F-4D97-AF65-F5344CB8AC3E}">
        <p14:creationId xmlns:p14="http://schemas.microsoft.com/office/powerpoint/2010/main" val="2030601211"/>
      </p:ext>
    </p:extLst>
  </p:cSld>
  <p:clrMapOvr>
    <a:masterClrMapping/>
  </p:clrMapOvr>
  <p:transition>
    <p:pull dir="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solidFill>
                  <a:srgbClr val="3333CC"/>
                </a:solidFill>
                <a:latin typeface="Times New Roman" charset="0"/>
                <a:cs typeface="Times New Roman" charset="0"/>
              </a:rPr>
              <a:t>What’s Interesting Today</a:t>
            </a:r>
            <a:r>
              <a:rPr lang="en-GB" sz="3200" b="1" dirty="0">
                <a:solidFill>
                  <a:srgbClr val="3333CC"/>
                </a:solidFill>
                <a:latin typeface="Times New Roman" charset="0"/>
                <a:cs typeface="Times New Roman" charset="0"/>
              </a:rPr>
              <a:t/>
            </a:r>
            <a:br>
              <a:rPr lang="en-GB" sz="3200" b="1" dirty="0">
                <a:solidFill>
                  <a:srgbClr val="3333CC"/>
                </a:solidFill>
                <a:latin typeface="Times New Roman" charset="0"/>
                <a:cs typeface="Times New Roman" charset="0"/>
              </a:rPr>
            </a:br>
            <a:r>
              <a:rPr lang="en-GB" sz="3200" b="1" dirty="0">
                <a:solidFill>
                  <a:srgbClr val="3333CC"/>
                </a:solidFill>
                <a:latin typeface="Times New Roman" charset="0"/>
                <a:cs typeface="Times New Roman" charset="0"/>
              </a:rPr>
              <a:t>Gold &amp; Miners: Where Are We in The Cycle?</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253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483" t="16931" r="22634" b="17800"/>
          <a:stretch/>
        </p:blipFill>
        <p:spPr bwMode="auto">
          <a:xfrm>
            <a:off x="104775" y="1387250"/>
            <a:ext cx="8867775" cy="533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ight Arrow 1"/>
          <p:cNvSpPr/>
          <p:nvPr/>
        </p:nvSpPr>
        <p:spPr>
          <a:xfrm rot="21142980">
            <a:off x="607383" y="3392484"/>
            <a:ext cx="4129372" cy="9478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rgbClr val="FF0000"/>
                </a:solidFill>
              </a:rPr>
              <a:t>Weak USD, rock bottom interest rates</a:t>
            </a:r>
            <a:endParaRPr lang="en-GB" b="1" dirty="0">
              <a:solidFill>
                <a:srgbClr val="FF0000"/>
              </a:solidFill>
            </a:endParaRPr>
          </a:p>
        </p:txBody>
      </p:sp>
    </p:spTree>
    <p:extLst>
      <p:ext uri="{BB962C8B-B14F-4D97-AF65-F5344CB8AC3E}">
        <p14:creationId xmlns:p14="http://schemas.microsoft.com/office/powerpoint/2010/main" val="2030601211"/>
      </p:ext>
    </p:extLst>
  </p:cSld>
  <p:clrMapOvr>
    <a:masterClrMapping/>
  </p:clrMapOvr>
  <p:transition>
    <p:pull dir="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solidFill>
                  <a:srgbClr val="3333CC"/>
                </a:solidFill>
                <a:latin typeface="Times New Roman" charset="0"/>
                <a:cs typeface="Times New Roman" charset="0"/>
              </a:rPr>
              <a:t>What’s Interesting Today</a:t>
            </a:r>
            <a:r>
              <a:rPr lang="en-GB" sz="3200" b="1" dirty="0">
                <a:solidFill>
                  <a:srgbClr val="3333CC"/>
                </a:solidFill>
                <a:latin typeface="Times New Roman" charset="0"/>
                <a:cs typeface="Times New Roman" charset="0"/>
              </a:rPr>
              <a:t/>
            </a:r>
            <a:br>
              <a:rPr lang="en-GB" sz="3200" b="1" dirty="0">
                <a:solidFill>
                  <a:srgbClr val="3333CC"/>
                </a:solidFill>
                <a:latin typeface="Times New Roman" charset="0"/>
                <a:cs typeface="Times New Roman" charset="0"/>
              </a:rPr>
            </a:br>
            <a:r>
              <a:rPr lang="en-GB" sz="3200" b="1" dirty="0">
                <a:solidFill>
                  <a:srgbClr val="3333CC"/>
                </a:solidFill>
                <a:latin typeface="Times New Roman" charset="0"/>
                <a:cs typeface="Times New Roman" charset="0"/>
              </a:rPr>
              <a:t>Gold &amp; Miners: Where Are We in The Cycle?</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355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709" t="17431" r="22932" b="17875"/>
          <a:stretch/>
        </p:blipFill>
        <p:spPr bwMode="auto">
          <a:xfrm>
            <a:off x="142874" y="1471894"/>
            <a:ext cx="8886825" cy="5147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Left Arrow 1"/>
          <p:cNvSpPr/>
          <p:nvPr/>
        </p:nvSpPr>
        <p:spPr>
          <a:xfrm rot="19430712">
            <a:off x="3091350" y="2835912"/>
            <a:ext cx="2489950" cy="134839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rgbClr val="FF0000"/>
                </a:solidFill>
              </a:rPr>
              <a:t>Sanders and Trump bearish for USD?</a:t>
            </a:r>
            <a:endParaRPr lang="en-GB" b="1" dirty="0">
              <a:solidFill>
                <a:srgbClr val="FF0000"/>
              </a:solidFill>
            </a:endParaRPr>
          </a:p>
        </p:txBody>
      </p:sp>
    </p:spTree>
    <p:extLst>
      <p:ext uri="{BB962C8B-B14F-4D97-AF65-F5344CB8AC3E}">
        <p14:creationId xmlns:p14="http://schemas.microsoft.com/office/powerpoint/2010/main" val="2030601211"/>
      </p:ext>
    </p:extLst>
  </p:cSld>
  <p:clrMapOvr>
    <a:masterClrMapping/>
  </p:clrMapOvr>
  <p:transition>
    <p:pull dir="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solidFill>
                  <a:srgbClr val="3333CC"/>
                </a:solidFill>
                <a:latin typeface="Times New Roman" charset="0"/>
                <a:cs typeface="Times New Roman" charset="0"/>
              </a:rPr>
              <a:t>What’s Interesting Today</a:t>
            </a:r>
            <a:r>
              <a:rPr lang="en-GB" sz="3200" b="1" dirty="0">
                <a:solidFill>
                  <a:srgbClr val="3333CC"/>
                </a:solidFill>
                <a:latin typeface="Times New Roman" charset="0"/>
                <a:cs typeface="Times New Roman" charset="0"/>
              </a:rPr>
              <a:t/>
            </a:r>
            <a:br>
              <a:rPr lang="en-GB" sz="3200" b="1" dirty="0">
                <a:solidFill>
                  <a:srgbClr val="3333CC"/>
                </a:solidFill>
                <a:latin typeface="Times New Roman" charset="0"/>
                <a:cs typeface="Times New Roman" charset="0"/>
              </a:rPr>
            </a:br>
            <a:r>
              <a:rPr lang="en-GB" sz="3200" b="1" dirty="0">
                <a:solidFill>
                  <a:srgbClr val="3333CC"/>
                </a:solidFill>
                <a:latin typeface="Times New Roman" charset="0"/>
                <a:cs typeface="Times New Roman" charset="0"/>
              </a:rPr>
              <a:t>Gold &amp; Miners: Where Are We in The Cycle?</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457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320" t="22266" r="22480" b="12912"/>
          <a:stretch/>
        </p:blipFill>
        <p:spPr bwMode="auto">
          <a:xfrm>
            <a:off x="76200" y="1323179"/>
            <a:ext cx="8934450" cy="5353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ight Arrow 1"/>
          <p:cNvSpPr/>
          <p:nvPr/>
        </p:nvSpPr>
        <p:spPr>
          <a:xfrm rot="2896029">
            <a:off x="2590713" y="3909916"/>
            <a:ext cx="3667439" cy="16879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rgbClr val="FF0000"/>
                </a:solidFill>
              </a:rPr>
              <a:t>Gold ETFs key factor; investment demand the rogue trader</a:t>
            </a:r>
            <a:endParaRPr lang="en-GB" b="1" dirty="0">
              <a:solidFill>
                <a:srgbClr val="FF0000"/>
              </a:solidFill>
            </a:endParaRPr>
          </a:p>
        </p:txBody>
      </p:sp>
    </p:spTree>
    <p:extLst>
      <p:ext uri="{BB962C8B-B14F-4D97-AF65-F5344CB8AC3E}">
        <p14:creationId xmlns:p14="http://schemas.microsoft.com/office/powerpoint/2010/main" val="1119368229"/>
      </p:ext>
    </p:extLst>
  </p:cSld>
  <p:clrMapOvr>
    <a:masterClrMapping/>
  </p:clrMapOvr>
  <p:transition>
    <p:pull dir="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solidFill>
                  <a:srgbClr val="3333CC"/>
                </a:solidFill>
                <a:latin typeface="Times New Roman" charset="0"/>
                <a:cs typeface="Times New Roman" charset="0"/>
              </a:rPr>
              <a:t>What’s Interesting Today</a:t>
            </a:r>
            <a:r>
              <a:rPr lang="en-GB" sz="3200" b="1" dirty="0">
                <a:solidFill>
                  <a:srgbClr val="3333CC"/>
                </a:solidFill>
                <a:latin typeface="Times New Roman" charset="0"/>
                <a:cs typeface="Times New Roman" charset="0"/>
              </a:rPr>
              <a:t/>
            </a:r>
            <a:br>
              <a:rPr lang="en-GB" sz="3200" b="1" dirty="0">
                <a:solidFill>
                  <a:srgbClr val="3333CC"/>
                </a:solidFill>
                <a:latin typeface="Times New Roman" charset="0"/>
                <a:cs typeface="Times New Roman" charset="0"/>
              </a:rPr>
            </a:br>
            <a:r>
              <a:rPr lang="en-GB" sz="3200" b="1" dirty="0">
                <a:solidFill>
                  <a:srgbClr val="3333CC"/>
                </a:solidFill>
                <a:latin typeface="Times New Roman" charset="0"/>
                <a:cs typeface="Times New Roman" charset="0"/>
              </a:rPr>
              <a:t>Gold &amp; Miners: Where Are We in The Cycle?</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560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983" t="19649" r="22845" b="16624"/>
          <a:stretch/>
        </p:blipFill>
        <p:spPr bwMode="auto">
          <a:xfrm>
            <a:off x="238125" y="1446925"/>
            <a:ext cx="8782050" cy="519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ight Arrow 1"/>
          <p:cNvSpPr/>
          <p:nvPr/>
        </p:nvSpPr>
        <p:spPr>
          <a:xfrm rot="19143724">
            <a:off x="3706162" y="3183896"/>
            <a:ext cx="3063149" cy="9856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rgbClr val="FF0000"/>
                </a:solidFill>
              </a:rPr>
              <a:t>Gold ETF </a:t>
            </a:r>
            <a:r>
              <a:rPr lang="en-GB" b="1" dirty="0" err="1" smtClean="0">
                <a:solidFill>
                  <a:srgbClr val="FF0000"/>
                </a:solidFill>
              </a:rPr>
              <a:t>vol</a:t>
            </a:r>
            <a:r>
              <a:rPr lang="en-GB" b="1" dirty="0" smtClean="0">
                <a:solidFill>
                  <a:srgbClr val="FF0000"/>
                </a:solidFill>
              </a:rPr>
              <a:t> easy to follow</a:t>
            </a:r>
            <a:endParaRPr lang="en-GB" b="1" dirty="0">
              <a:solidFill>
                <a:srgbClr val="FF0000"/>
              </a:solidFill>
            </a:endParaRPr>
          </a:p>
        </p:txBody>
      </p:sp>
    </p:spTree>
    <p:extLst>
      <p:ext uri="{BB962C8B-B14F-4D97-AF65-F5344CB8AC3E}">
        <p14:creationId xmlns:p14="http://schemas.microsoft.com/office/powerpoint/2010/main" val="2030601211"/>
      </p:ext>
    </p:extLst>
  </p:cSld>
  <p:clrMapOvr>
    <a:masterClrMapping/>
  </p:clrMapOvr>
  <p:transition>
    <p:pull dir="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solidFill>
                  <a:srgbClr val="3333CC"/>
                </a:solidFill>
                <a:latin typeface="Times New Roman" charset="0"/>
                <a:cs typeface="Times New Roman" charset="0"/>
              </a:rPr>
              <a:t>What’s Interesting Today</a:t>
            </a:r>
            <a:r>
              <a:rPr lang="en-GB" sz="3200" b="1" dirty="0">
                <a:solidFill>
                  <a:srgbClr val="3333CC"/>
                </a:solidFill>
                <a:latin typeface="Times New Roman" charset="0"/>
                <a:cs typeface="Times New Roman" charset="0"/>
              </a:rPr>
              <a:t/>
            </a:r>
            <a:br>
              <a:rPr lang="en-GB" sz="3200" b="1" dirty="0">
                <a:solidFill>
                  <a:srgbClr val="3333CC"/>
                </a:solidFill>
                <a:latin typeface="Times New Roman" charset="0"/>
                <a:cs typeface="Times New Roman" charset="0"/>
              </a:rPr>
            </a:br>
            <a:r>
              <a:rPr lang="en-GB" sz="3200" b="1" dirty="0">
                <a:solidFill>
                  <a:srgbClr val="3333CC"/>
                </a:solidFill>
                <a:latin typeface="Times New Roman" charset="0"/>
                <a:cs typeface="Times New Roman" charset="0"/>
              </a:rPr>
              <a:t>Gold &amp; Miners: Where Are We in The Cycle?</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66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6864" r="53719" b="57630"/>
          <a:stretch/>
        </p:blipFill>
        <p:spPr bwMode="auto">
          <a:xfrm>
            <a:off x="142875" y="1344457"/>
            <a:ext cx="8934450" cy="4894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8967907"/>
      </p:ext>
    </p:extLst>
  </p:cSld>
  <p:clrMapOvr>
    <a:masterClrMapping/>
  </p:clrMapOvr>
  <p:transition>
    <p:pull dir="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solidFill>
                  <a:srgbClr val="3333CC"/>
                </a:solidFill>
                <a:latin typeface="Times New Roman" charset="0"/>
                <a:cs typeface="Times New Roman" charset="0"/>
              </a:rPr>
              <a:t>What’s Interesting Today</a:t>
            </a:r>
            <a:r>
              <a:rPr lang="en-GB" sz="3200" b="1" dirty="0">
                <a:solidFill>
                  <a:srgbClr val="3333CC"/>
                </a:solidFill>
                <a:latin typeface="Times New Roman" charset="0"/>
                <a:cs typeface="Times New Roman" charset="0"/>
              </a:rPr>
              <a:t/>
            </a:r>
            <a:br>
              <a:rPr lang="en-GB" sz="3200" b="1" dirty="0">
                <a:solidFill>
                  <a:srgbClr val="3333CC"/>
                </a:solidFill>
                <a:latin typeface="Times New Roman" charset="0"/>
                <a:cs typeface="Times New Roman" charset="0"/>
              </a:rPr>
            </a:br>
            <a:r>
              <a:rPr lang="en-GB" sz="3200" b="1" dirty="0">
                <a:solidFill>
                  <a:srgbClr val="3333CC"/>
                </a:solidFill>
                <a:latin typeface="Times New Roman" charset="0"/>
                <a:cs typeface="Times New Roman" charset="0"/>
              </a:rPr>
              <a:t>Gold &amp; Miners: Where Are We in The Cycle?</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86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7812" t="25705" r="28009" b="28974"/>
          <a:stretch/>
        </p:blipFill>
        <p:spPr bwMode="auto">
          <a:xfrm>
            <a:off x="95003" y="1362075"/>
            <a:ext cx="9048997" cy="53118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09716521"/>
      </p:ext>
    </p:extLst>
  </p:cSld>
  <p:clrMapOvr>
    <a:masterClrMapping/>
  </p:clrMapOvr>
  <p:transition>
    <p:pull dir="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solidFill>
                  <a:srgbClr val="3333CC"/>
                </a:solidFill>
                <a:latin typeface="Times New Roman" charset="0"/>
                <a:cs typeface="Times New Roman" charset="0"/>
              </a:rPr>
              <a:t>What’s Interesting Today</a:t>
            </a:r>
            <a:r>
              <a:rPr lang="en-GB" sz="3200" b="1" dirty="0">
                <a:solidFill>
                  <a:srgbClr val="3333CC"/>
                </a:solidFill>
                <a:latin typeface="Times New Roman" charset="0"/>
                <a:cs typeface="Times New Roman" charset="0"/>
              </a:rPr>
              <a:t/>
            </a:r>
            <a:br>
              <a:rPr lang="en-GB" sz="3200" b="1" dirty="0">
                <a:solidFill>
                  <a:srgbClr val="3333CC"/>
                </a:solidFill>
                <a:latin typeface="Times New Roman" charset="0"/>
                <a:cs typeface="Times New Roman" charset="0"/>
              </a:rPr>
            </a:br>
            <a:r>
              <a:rPr lang="en-GB" sz="3200" b="1" dirty="0">
                <a:solidFill>
                  <a:srgbClr val="3333CC"/>
                </a:solidFill>
                <a:latin typeface="Times New Roman" charset="0"/>
                <a:cs typeface="Times New Roman" charset="0"/>
              </a:rPr>
              <a:t>Gold &amp; Miners: Where Are We in The Cycle?</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131" y="1443388"/>
            <a:ext cx="8965870" cy="541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ight Arrow 1"/>
          <p:cNvSpPr/>
          <p:nvPr/>
        </p:nvSpPr>
        <p:spPr>
          <a:xfrm rot="1808277">
            <a:off x="4327552" y="3053395"/>
            <a:ext cx="3208345" cy="15290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FF0000"/>
                </a:solidFill>
              </a:rPr>
              <a:t>When </a:t>
            </a:r>
            <a:r>
              <a:rPr lang="en-GB" b="1" dirty="0" smtClean="0">
                <a:solidFill>
                  <a:srgbClr val="FF0000"/>
                </a:solidFill>
              </a:rPr>
              <a:t>silver/ </a:t>
            </a:r>
            <a:r>
              <a:rPr lang="en-GB" b="1" dirty="0">
                <a:solidFill>
                  <a:srgbClr val="FF0000"/>
                </a:solidFill>
              </a:rPr>
              <a:t>gold ratio hits </a:t>
            </a:r>
            <a:r>
              <a:rPr lang="en-GB" b="1" dirty="0" smtClean="0">
                <a:solidFill>
                  <a:srgbClr val="FF0000"/>
                </a:solidFill>
              </a:rPr>
              <a:t>0.01, silver </a:t>
            </a:r>
            <a:r>
              <a:rPr lang="en-GB" b="1" dirty="0">
                <a:solidFill>
                  <a:srgbClr val="FF0000"/>
                </a:solidFill>
              </a:rPr>
              <a:t>is cheap</a:t>
            </a:r>
          </a:p>
        </p:txBody>
      </p:sp>
    </p:spTree>
    <p:extLst>
      <p:ext uri="{BB962C8B-B14F-4D97-AF65-F5344CB8AC3E}">
        <p14:creationId xmlns:p14="http://schemas.microsoft.com/office/powerpoint/2010/main" val="1281187789"/>
      </p:ext>
    </p:extLst>
  </p:cSld>
  <p:clrMapOvr>
    <a:masterClrMapping/>
  </p:clrMapOvr>
  <p:transition>
    <p:pull dir="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solidFill>
                  <a:srgbClr val="3333CC"/>
                </a:solidFill>
                <a:latin typeface="Times New Roman" charset="0"/>
                <a:cs typeface="Times New Roman" charset="0"/>
              </a:rPr>
              <a:t>What’s Interesting Today</a:t>
            </a:r>
            <a:r>
              <a:rPr lang="en-GB" sz="3200" b="1" dirty="0">
                <a:solidFill>
                  <a:srgbClr val="3333CC"/>
                </a:solidFill>
                <a:latin typeface="Times New Roman" charset="0"/>
                <a:cs typeface="Times New Roman" charset="0"/>
              </a:rPr>
              <a:t/>
            </a:r>
            <a:br>
              <a:rPr lang="en-GB" sz="3200" b="1" dirty="0">
                <a:solidFill>
                  <a:srgbClr val="3333CC"/>
                </a:solidFill>
                <a:latin typeface="Times New Roman" charset="0"/>
                <a:cs typeface="Times New Roman" charset="0"/>
              </a:rPr>
            </a:br>
            <a:r>
              <a:rPr lang="en-GB" sz="3200" b="1" dirty="0">
                <a:solidFill>
                  <a:srgbClr val="3333CC"/>
                </a:solidFill>
                <a:latin typeface="Times New Roman" charset="0"/>
                <a:cs typeface="Times New Roman" charset="0"/>
              </a:rPr>
              <a:t>Gold &amp; Miners: Where Are We in The Cycle?</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253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0816" t="52810" r="11026" b="26756"/>
          <a:stretch/>
        </p:blipFill>
        <p:spPr bwMode="auto">
          <a:xfrm>
            <a:off x="1" y="1330035"/>
            <a:ext cx="9143999" cy="5473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2598808"/>
      </p:ext>
    </p:extLst>
  </p:cSld>
  <p:clrMapOvr>
    <a:masterClrMapping/>
  </p:clrMapOvr>
  <p:transition>
    <p:pull dir="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solidFill>
                  <a:srgbClr val="3333CC"/>
                </a:solidFill>
                <a:latin typeface="Times New Roman" charset="0"/>
                <a:cs typeface="Times New Roman" charset="0"/>
              </a:rPr>
              <a:t>What’s Interesting Today</a:t>
            </a:r>
            <a:r>
              <a:rPr lang="en-GB" sz="3200" b="1" dirty="0">
                <a:solidFill>
                  <a:srgbClr val="3333CC"/>
                </a:solidFill>
                <a:latin typeface="Times New Roman" charset="0"/>
                <a:cs typeface="Times New Roman" charset="0"/>
              </a:rPr>
              <a:t/>
            </a:r>
            <a:br>
              <a:rPr lang="en-GB" sz="3200" b="1" dirty="0">
                <a:solidFill>
                  <a:srgbClr val="3333CC"/>
                </a:solidFill>
                <a:latin typeface="Times New Roman" charset="0"/>
                <a:cs typeface="Times New Roman" charset="0"/>
              </a:rPr>
            </a:br>
            <a:r>
              <a:rPr lang="en-GB" sz="3200" b="1" dirty="0">
                <a:solidFill>
                  <a:srgbClr val="3333CC"/>
                </a:solidFill>
                <a:latin typeface="Times New Roman" charset="0"/>
                <a:cs typeface="Times New Roman" charset="0"/>
              </a:rPr>
              <a:t>Gold &amp; Miners: Where Are We in The Cycle?</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401288"/>
            <a:ext cx="9144000" cy="5284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ight Arrow 2"/>
          <p:cNvSpPr/>
          <p:nvPr/>
        </p:nvSpPr>
        <p:spPr>
          <a:xfrm rot="3433745">
            <a:off x="5600030" y="2392029"/>
            <a:ext cx="3225098" cy="1592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rgbClr val="FF0000"/>
                </a:solidFill>
              </a:rPr>
              <a:t>When platinum/ gold ratio hits 0.8, platinum is cheap</a:t>
            </a:r>
            <a:endParaRPr lang="en-GB" b="1" dirty="0">
              <a:solidFill>
                <a:srgbClr val="FF0000"/>
              </a:solidFill>
            </a:endParaRPr>
          </a:p>
        </p:txBody>
      </p:sp>
    </p:spTree>
    <p:extLst>
      <p:ext uri="{BB962C8B-B14F-4D97-AF65-F5344CB8AC3E}">
        <p14:creationId xmlns:p14="http://schemas.microsoft.com/office/powerpoint/2010/main" val="986518583"/>
      </p:ext>
    </p:extLst>
  </p:cSld>
  <p:clrMapOvr>
    <a:masterClrMapping/>
  </p:clrMapOvr>
  <p:transition>
    <p:pull dir="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latin typeface="Times New Roman" charset="0"/>
                <a:cs typeface="Times New Roman" charset="0"/>
              </a:rPr>
              <a:t>What’s Interesting </a:t>
            </a:r>
            <a:r>
              <a:rPr lang="en-GB" sz="3200" dirty="0" smtClean="0">
                <a:latin typeface="Times New Roman" charset="0"/>
                <a:cs typeface="Times New Roman" charset="0"/>
              </a:rPr>
              <a:t>Today </a:t>
            </a:r>
            <a:r>
              <a:rPr lang="en-GB" sz="3200" u="sng" dirty="0" smtClean="0">
                <a:latin typeface="Times New Roman" charset="0"/>
                <a:cs typeface="Times New Roman" charset="0"/>
              </a:rPr>
              <a:t>(BUT CARE)</a:t>
            </a:r>
            <a:r>
              <a:rPr lang="en-GB" sz="3200" b="1" dirty="0">
                <a:latin typeface="Times New Roman" charset="0"/>
                <a:cs typeface="Times New Roman" charset="0"/>
              </a:rPr>
              <a:t/>
            </a:r>
            <a:br>
              <a:rPr lang="en-GB" sz="3200" b="1" dirty="0">
                <a:latin typeface="Times New Roman" charset="0"/>
                <a:cs typeface="Times New Roman" charset="0"/>
              </a:rPr>
            </a:br>
            <a:r>
              <a:rPr lang="en-GB" sz="3200" b="1" dirty="0">
                <a:latin typeface="Times New Roman" charset="0"/>
                <a:cs typeface="Times New Roman" charset="0"/>
              </a:rPr>
              <a:t>Gold &amp; Miners: Where Are We in The Cycle?</a:t>
            </a:r>
            <a:endParaRPr lang="en-US" sz="32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15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381125"/>
            <a:ext cx="8620125" cy="496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ight Arrow 2"/>
          <p:cNvSpPr/>
          <p:nvPr/>
        </p:nvSpPr>
        <p:spPr>
          <a:xfrm rot="569704">
            <a:off x="4462473" y="4798058"/>
            <a:ext cx="3626608" cy="8766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b="1" dirty="0" smtClean="0">
                <a:solidFill>
                  <a:srgbClr val="FF0000"/>
                </a:solidFill>
              </a:rPr>
              <a:t>Q3 2011, </a:t>
            </a:r>
            <a:r>
              <a:rPr lang="de-CH" b="1" dirty="0" err="1" smtClean="0">
                <a:solidFill>
                  <a:srgbClr val="FF0000"/>
                </a:solidFill>
              </a:rPr>
              <a:t>shares</a:t>
            </a:r>
            <a:r>
              <a:rPr lang="de-CH" b="1" dirty="0" smtClean="0">
                <a:solidFill>
                  <a:srgbClr val="FF0000"/>
                </a:solidFill>
              </a:rPr>
              <a:t> CHEAP by </a:t>
            </a:r>
            <a:r>
              <a:rPr lang="de-CH" b="1" u="sng" dirty="0" smtClean="0">
                <a:solidFill>
                  <a:srgbClr val="FF0000"/>
                </a:solidFill>
              </a:rPr>
              <a:t>Value</a:t>
            </a:r>
            <a:endParaRPr lang="en-GB" b="1" u="sng" dirty="0">
              <a:solidFill>
                <a:srgbClr val="FF0000"/>
              </a:solidFill>
            </a:endParaRPr>
          </a:p>
        </p:txBody>
      </p:sp>
    </p:spTree>
    <p:extLst>
      <p:ext uri="{BB962C8B-B14F-4D97-AF65-F5344CB8AC3E}">
        <p14:creationId xmlns:p14="http://schemas.microsoft.com/office/powerpoint/2010/main" val="4048365621"/>
      </p:ext>
    </p:extLst>
  </p:cSld>
  <p:clrMapOvr>
    <a:masterClrMapping/>
  </p:clrMapOvr>
  <p:transition>
    <p:pull dir="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latin typeface="Times New Roman" charset="0"/>
                <a:cs typeface="Times New Roman" charset="0"/>
              </a:rPr>
              <a:t>What’s Interesting Today</a:t>
            </a:r>
            <a:r>
              <a:rPr lang="en-GB" sz="3200" b="1" dirty="0">
                <a:latin typeface="Times New Roman" charset="0"/>
                <a:cs typeface="Times New Roman" charset="0"/>
              </a:rPr>
              <a:t/>
            </a:r>
            <a:br>
              <a:rPr lang="en-GB" sz="3200" b="1" dirty="0">
                <a:latin typeface="Times New Roman" charset="0"/>
                <a:cs typeface="Times New Roman" charset="0"/>
              </a:rPr>
            </a:br>
            <a:r>
              <a:rPr lang="en-GB" sz="3200" b="1" dirty="0">
                <a:latin typeface="Times New Roman" charset="0"/>
                <a:cs typeface="Times New Roman" charset="0"/>
              </a:rPr>
              <a:t>Gold &amp; Miners: Where Are We in The Cycle?</a:t>
            </a:r>
            <a:endParaRPr lang="en-US" sz="32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2532" name="Picture 4" descr="C:\Users\Iain Little\AppData\Local\Microsoft\Windows\Temporary Internet Files\Content.IE5\0H0595HK\NYSE-Arca-Gold-Bugs-Index-2016-01-15-char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574" y="1343024"/>
            <a:ext cx="8267701" cy="46377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43425" y="2276475"/>
            <a:ext cx="3629026" cy="1569660"/>
          </a:xfrm>
          <a:prstGeom prst="rect">
            <a:avLst/>
          </a:prstGeom>
          <a:noFill/>
        </p:spPr>
        <p:txBody>
          <a:bodyPr wrap="square" rtlCol="0">
            <a:spAutoFit/>
          </a:bodyPr>
          <a:lstStyle/>
          <a:p>
            <a:r>
              <a:rPr lang="de-CH" dirty="0" smtClean="0"/>
              <a:t>After </a:t>
            </a:r>
            <a:r>
              <a:rPr lang="de-CH" dirty="0" err="1" smtClean="0"/>
              <a:t>historic</a:t>
            </a:r>
            <a:r>
              <a:rPr lang="de-CH" dirty="0" smtClean="0"/>
              <a:t> </a:t>
            </a:r>
            <a:r>
              <a:rPr lang="de-CH" dirty="0" err="1" smtClean="0"/>
              <a:t>valuation</a:t>
            </a:r>
            <a:r>
              <a:rPr lang="de-CH" dirty="0" smtClean="0"/>
              <a:t> </a:t>
            </a:r>
            <a:r>
              <a:rPr lang="de-CH" dirty="0" err="1" smtClean="0"/>
              <a:t>lows</a:t>
            </a:r>
            <a:r>
              <a:rPr lang="de-CH" dirty="0" smtClean="0"/>
              <a:t> in </a:t>
            </a:r>
            <a:r>
              <a:rPr lang="de-CH" dirty="0" err="1" smtClean="0"/>
              <a:t>late</a:t>
            </a:r>
            <a:r>
              <a:rPr lang="de-CH" dirty="0" smtClean="0"/>
              <a:t> 2011, you </a:t>
            </a:r>
            <a:r>
              <a:rPr lang="de-CH" dirty="0" err="1" smtClean="0"/>
              <a:t>then</a:t>
            </a:r>
            <a:r>
              <a:rPr lang="de-CH" dirty="0" smtClean="0"/>
              <a:t> lost 80% of your </a:t>
            </a:r>
            <a:r>
              <a:rPr lang="de-CH" dirty="0" err="1" smtClean="0"/>
              <a:t>money</a:t>
            </a:r>
            <a:r>
              <a:rPr lang="de-CH" dirty="0" smtClean="0"/>
              <a:t> in </a:t>
            </a:r>
            <a:r>
              <a:rPr lang="de-CH" dirty="0" err="1" smtClean="0"/>
              <a:t>gold</a:t>
            </a:r>
            <a:r>
              <a:rPr lang="de-CH" dirty="0" smtClean="0"/>
              <a:t> </a:t>
            </a:r>
            <a:r>
              <a:rPr lang="de-CH" dirty="0" err="1" smtClean="0"/>
              <a:t>shares</a:t>
            </a:r>
            <a:r>
              <a:rPr lang="de-CH" dirty="0" smtClean="0"/>
              <a:t>!</a:t>
            </a:r>
            <a:endParaRPr lang="en-GB" dirty="0"/>
          </a:p>
        </p:txBody>
      </p:sp>
      <p:sp>
        <p:nvSpPr>
          <p:cNvPr id="5" name="Left Arrow 4"/>
          <p:cNvSpPr/>
          <p:nvPr/>
        </p:nvSpPr>
        <p:spPr>
          <a:xfrm rot="3752401">
            <a:off x="1085613" y="3639136"/>
            <a:ext cx="1971684" cy="104422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3600" b="1" dirty="0" smtClean="0">
                <a:solidFill>
                  <a:srgbClr val="FF0000"/>
                </a:solidFill>
              </a:rPr>
              <a:t>BUY??!!</a:t>
            </a:r>
            <a:endParaRPr lang="en-GB" sz="3600" b="1" dirty="0">
              <a:solidFill>
                <a:srgbClr val="FF0000"/>
              </a:solidFill>
            </a:endParaRPr>
          </a:p>
        </p:txBody>
      </p:sp>
    </p:spTree>
    <p:extLst>
      <p:ext uri="{BB962C8B-B14F-4D97-AF65-F5344CB8AC3E}">
        <p14:creationId xmlns:p14="http://schemas.microsoft.com/office/powerpoint/2010/main" val="3681231721"/>
      </p:ext>
    </p:extLst>
  </p:cSld>
  <p:clrMapOvr>
    <a:masterClrMapping/>
  </p:clrMapOvr>
  <p:transition>
    <p:pull dir="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542925" y="0"/>
            <a:ext cx="8401050" cy="1143000"/>
          </a:xfrm>
        </p:spPr>
        <p:txBody>
          <a:bodyPr/>
          <a:lstStyle/>
          <a:p>
            <a:r>
              <a:rPr lang="en-GB" sz="3200" dirty="0">
                <a:latin typeface="Times New Roman" charset="0"/>
                <a:cs typeface="Times New Roman" charset="0"/>
              </a:rPr>
              <a:t>What’s Interesting Today</a:t>
            </a:r>
            <a:r>
              <a:rPr lang="en-GB" sz="3200" b="1" dirty="0">
                <a:latin typeface="Times New Roman" charset="0"/>
                <a:cs typeface="Times New Roman" charset="0"/>
              </a:rPr>
              <a:t/>
            </a:r>
            <a:br>
              <a:rPr lang="en-GB" sz="3200" b="1" dirty="0">
                <a:latin typeface="Times New Roman" charset="0"/>
                <a:cs typeface="Times New Roman" charset="0"/>
              </a:rPr>
            </a:br>
            <a:r>
              <a:rPr lang="en-GB" sz="3200" b="1" dirty="0">
                <a:latin typeface="Times New Roman" charset="0"/>
                <a:cs typeface="Times New Roman" charset="0"/>
              </a:rPr>
              <a:t>Gold &amp; Miners: Where Are We in The Cycle?</a:t>
            </a:r>
            <a:endParaRPr lang="en-US" altLang="en-US" sz="3200" dirty="0"/>
          </a:p>
        </p:txBody>
      </p:sp>
      <p:pic>
        <p:nvPicPr>
          <p:cNvPr id="62470" name="Picture 6"/>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0" y="1419225"/>
            <a:ext cx="4152900" cy="4476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2471" name="Picture 7"/>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6371" t="18512" r="8684" b="11867"/>
          <a:stretch>
            <a:fillRect/>
          </a:stretch>
        </p:blipFill>
        <p:spPr>
          <a:xfrm>
            <a:off x="4305300" y="1352550"/>
            <a:ext cx="4838701" cy="4657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ight Arrow 1"/>
          <p:cNvSpPr/>
          <p:nvPr/>
        </p:nvSpPr>
        <p:spPr>
          <a:xfrm rot="19578272">
            <a:off x="3494012" y="4602571"/>
            <a:ext cx="3553042" cy="16775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b="1" dirty="0" smtClean="0">
                <a:solidFill>
                  <a:srgbClr val="FF0000"/>
                </a:solidFill>
              </a:rPr>
              <a:t>Don’t fall </a:t>
            </a:r>
            <a:r>
              <a:rPr lang="de-CH" b="1" dirty="0" err="1" smtClean="0">
                <a:solidFill>
                  <a:srgbClr val="FF0000"/>
                </a:solidFill>
              </a:rPr>
              <a:t>for</a:t>
            </a:r>
            <a:r>
              <a:rPr lang="de-CH" b="1" dirty="0" smtClean="0">
                <a:solidFill>
                  <a:srgbClr val="FF0000"/>
                </a:solidFill>
              </a:rPr>
              <a:t> BS (</a:t>
            </a:r>
            <a:r>
              <a:rPr lang="de-CH" b="1" i="1" dirty="0" smtClean="0">
                <a:solidFill>
                  <a:srgbClr val="FF0000"/>
                </a:solidFill>
              </a:rPr>
              <a:t>Broker Stories</a:t>
            </a:r>
            <a:r>
              <a:rPr lang="de-CH" b="1" dirty="0" smtClean="0">
                <a:solidFill>
                  <a:srgbClr val="FF0000"/>
                </a:solidFill>
              </a:rPr>
              <a:t>)</a:t>
            </a:r>
            <a:endParaRPr lang="en-GB" b="1" dirty="0">
              <a:solidFill>
                <a:srgbClr val="FF0000"/>
              </a:solidFill>
            </a:endParaRPr>
          </a:p>
        </p:txBody>
      </p:sp>
    </p:spTree>
    <p:extLst>
      <p:ext uri="{BB962C8B-B14F-4D97-AF65-F5344CB8AC3E}">
        <p14:creationId xmlns:p14="http://schemas.microsoft.com/office/powerpoint/2010/main" val="99974248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3200" dirty="0">
                <a:solidFill>
                  <a:srgbClr val="3333CC"/>
                </a:solidFill>
                <a:latin typeface="Times New Roman" charset="0"/>
                <a:cs typeface="Times New Roman" charset="0"/>
              </a:rPr>
              <a:t>What’s Interesting Today</a:t>
            </a:r>
            <a:r>
              <a:rPr lang="en-GB" sz="3200" b="1" dirty="0">
                <a:solidFill>
                  <a:srgbClr val="3333CC"/>
                </a:solidFill>
                <a:latin typeface="Times New Roman" charset="0"/>
                <a:cs typeface="Times New Roman" charset="0"/>
              </a:rPr>
              <a:t/>
            </a:r>
            <a:br>
              <a:rPr lang="en-GB" sz="3200" b="1" dirty="0">
                <a:solidFill>
                  <a:srgbClr val="3333CC"/>
                </a:solidFill>
                <a:latin typeface="Times New Roman" charset="0"/>
                <a:cs typeface="Times New Roman" charset="0"/>
              </a:rPr>
            </a:br>
            <a:r>
              <a:rPr lang="en-GB" sz="3200" b="1" dirty="0">
                <a:solidFill>
                  <a:srgbClr val="3333CC"/>
                </a:solidFill>
                <a:latin typeface="Times New Roman" charset="0"/>
                <a:cs typeface="Times New Roman" charset="0"/>
              </a:rPr>
              <a:t>Gold &amp; Miners: Where Are We in The Cycle?</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sp>
        <p:nvSpPr>
          <p:cNvPr id="4" name="Rectangle 3"/>
          <p:cNvSpPr/>
          <p:nvPr/>
        </p:nvSpPr>
        <p:spPr>
          <a:xfrm>
            <a:off x="85725" y="982177"/>
            <a:ext cx="8934450" cy="5509200"/>
          </a:xfrm>
          <a:prstGeom prst="rect">
            <a:avLst/>
          </a:prstGeom>
        </p:spPr>
        <p:txBody>
          <a:bodyPr wrap="square">
            <a:spAutoFit/>
          </a:bodyPr>
          <a:lstStyle/>
          <a:p>
            <a:endParaRPr lang="en-GB" dirty="0" smtClean="0"/>
          </a:p>
          <a:p>
            <a:r>
              <a:rPr lang="en-GB" sz="2800" dirty="0" smtClean="0">
                <a:solidFill>
                  <a:schemeClr val="accent2"/>
                </a:solidFill>
              </a:rPr>
              <a:t>Only </a:t>
            </a:r>
            <a:r>
              <a:rPr lang="en-GB" sz="2800" b="1" u="sng" dirty="0" smtClean="0">
                <a:solidFill>
                  <a:schemeClr val="accent2"/>
                </a:solidFill>
              </a:rPr>
              <a:t>ONE</a:t>
            </a:r>
            <a:r>
              <a:rPr lang="en-GB" sz="2800" dirty="0" smtClean="0">
                <a:solidFill>
                  <a:schemeClr val="accent2"/>
                </a:solidFill>
              </a:rPr>
              <a:t> thing mattered.  </a:t>
            </a:r>
            <a:r>
              <a:rPr lang="en-GB" sz="4800" b="1" u="sng" dirty="0" smtClean="0">
                <a:solidFill>
                  <a:srgbClr val="FF9900"/>
                </a:solidFill>
              </a:rPr>
              <a:t>The gold price</a:t>
            </a:r>
            <a:r>
              <a:rPr lang="en-GB" sz="2800" u="sng" dirty="0" smtClean="0">
                <a:solidFill>
                  <a:schemeClr val="accent2"/>
                </a:solidFill>
              </a:rPr>
              <a:t>.</a:t>
            </a:r>
            <a:r>
              <a:rPr lang="en-GB" sz="2800" dirty="0" smtClean="0">
                <a:solidFill>
                  <a:schemeClr val="accent2"/>
                </a:solidFill>
              </a:rPr>
              <a:t>  </a:t>
            </a:r>
            <a:r>
              <a:rPr lang="en-GB" sz="2800" b="1" i="1" u="sng" dirty="0" smtClean="0">
                <a:solidFill>
                  <a:schemeClr val="accent2"/>
                </a:solidFill>
              </a:rPr>
              <a:t>Not</a:t>
            </a:r>
            <a:endParaRPr lang="en-GB" sz="2800" i="1" dirty="0">
              <a:solidFill>
                <a:schemeClr val="accent2"/>
              </a:solidFill>
            </a:endParaRPr>
          </a:p>
          <a:p>
            <a:r>
              <a:rPr lang="en-GB" sz="2800" dirty="0">
                <a:solidFill>
                  <a:schemeClr val="accent2"/>
                </a:solidFill>
              </a:rPr>
              <a:t> </a:t>
            </a:r>
            <a:endParaRPr lang="en-GB" sz="2800" dirty="0" smtClean="0">
              <a:solidFill>
                <a:schemeClr val="accent2"/>
              </a:solidFill>
            </a:endParaRPr>
          </a:p>
          <a:p>
            <a:pPr marL="2171700" lvl="4" indent="-342900">
              <a:buFont typeface="Arial" panose="020B0604020202020204" pitchFamily="34" charset="0"/>
              <a:buChar char="•"/>
            </a:pPr>
            <a:r>
              <a:rPr lang="en-GB" sz="2800" dirty="0" smtClean="0">
                <a:solidFill>
                  <a:schemeClr val="accent2"/>
                </a:solidFill>
              </a:rPr>
              <a:t>Earnings forecasts, analysts </a:t>
            </a:r>
            <a:r>
              <a:rPr lang="en-GB" sz="2800" dirty="0">
                <a:solidFill>
                  <a:schemeClr val="accent2"/>
                </a:solidFill>
              </a:rPr>
              <a:t>opinions</a:t>
            </a:r>
          </a:p>
          <a:p>
            <a:pPr marL="2171700" lvl="4" indent="-342900">
              <a:buFont typeface="Arial" panose="020B0604020202020204" pitchFamily="34" charset="0"/>
              <a:buChar char="•"/>
            </a:pPr>
            <a:r>
              <a:rPr lang="en-GB" sz="2800" dirty="0" smtClean="0">
                <a:solidFill>
                  <a:schemeClr val="accent2"/>
                </a:solidFill>
              </a:rPr>
              <a:t>Technology</a:t>
            </a:r>
            <a:r>
              <a:rPr lang="en-GB" sz="2800" dirty="0">
                <a:solidFill>
                  <a:schemeClr val="accent2"/>
                </a:solidFill>
              </a:rPr>
              <a:t>/ techniques</a:t>
            </a:r>
          </a:p>
          <a:p>
            <a:pPr marL="2171700" lvl="4" indent="-342900">
              <a:buFont typeface="Arial" panose="020B0604020202020204" pitchFamily="34" charset="0"/>
              <a:buChar char="•"/>
            </a:pPr>
            <a:r>
              <a:rPr lang="en-GB" sz="2800" dirty="0">
                <a:solidFill>
                  <a:schemeClr val="accent2"/>
                </a:solidFill>
              </a:rPr>
              <a:t>New discoveries</a:t>
            </a:r>
          </a:p>
          <a:p>
            <a:pPr marL="2171700" lvl="4" indent="-342900">
              <a:buFont typeface="Arial" panose="020B0604020202020204" pitchFamily="34" charset="0"/>
              <a:buChar char="•"/>
            </a:pPr>
            <a:r>
              <a:rPr lang="en-GB" sz="2800" dirty="0">
                <a:solidFill>
                  <a:schemeClr val="accent2"/>
                </a:solidFill>
              </a:rPr>
              <a:t>Depreciation policies</a:t>
            </a:r>
          </a:p>
          <a:p>
            <a:pPr marL="2171700" lvl="4" indent="-342900">
              <a:buFont typeface="Arial" panose="020B0604020202020204" pitchFamily="34" charset="0"/>
              <a:buChar char="•"/>
            </a:pPr>
            <a:r>
              <a:rPr lang="en-GB" sz="2800" dirty="0">
                <a:solidFill>
                  <a:schemeClr val="accent2"/>
                </a:solidFill>
              </a:rPr>
              <a:t>Management changes</a:t>
            </a:r>
          </a:p>
          <a:p>
            <a:pPr marL="2171700" lvl="4" indent="-342900">
              <a:buFont typeface="Arial" panose="020B0604020202020204" pitchFamily="34" charset="0"/>
              <a:buChar char="•"/>
            </a:pPr>
            <a:r>
              <a:rPr lang="en-GB" sz="2800" dirty="0">
                <a:solidFill>
                  <a:schemeClr val="accent2"/>
                </a:solidFill>
              </a:rPr>
              <a:t>Royalty and tax regimes</a:t>
            </a:r>
          </a:p>
          <a:p>
            <a:pPr marL="2171700" lvl="4" indent="-342900">
              <a:buFont typeface="Arial" panose="020B0604020202020204" pitchFamily="34" charset="0"/>
              <a:buChar char="•"/>
            </a:pPr>
            <a:r>
              <a:rPr lang="en-GB" sz="2800" dirty="0">
                <a:solidFill>
                  <a:schemeClr val="accent2"/>
                </a:solidFill>
              </a:rPr>
              <a:t>Takeovers</a:t>
            </a:r>
          </a:p>
          <a:p>
            <a:pPr marL="2171700" lvl="4" indent="-342900">
              <a:buFont typeface="Arial" panose="020B0604020202020204" pitchFamily="34" charset="0"/>
              <a:buChar char="•"/>
            </a:pPr>
            <a:r>
              <a:rPr lang="en-GB" sz="2800" dirty="0">
                <a:solidFill>
                  <a:schemeClr val="accent2"/>
                </a:solidFill>
              </a:rPr>
              <a:t>Rumours and chit chat</a:t>
            </a:r>
          </a:p>
          <a:p>
            <a:pPr marL="2171700" lvl="4" indent="-342900">
              <a:buFont typeface="Arial" panose="020B0604020202020204" pitchFamily="34" charset="0"/>
              <a:buChar char="•"/>
            </a:pPr>
            <a:r>
              <a:rPr lang="en-GB" sz="2800" dirty="0">
                <a:solidFill>
                  <a:schemeClr val="accent2"/>
                </a:solidFill>
              </a:rPr>
              <a:t>Political factors</a:t>
            </a:r>
          </a:p>
        </p:txBody>
      </p:sp>
    </p:spTree>
    <p:extLst>
      <p:ext uri="{BB962C8B-B14F-4D97-AF65-F5344CB8AC3E}">
        <p14:creationId xmlns:p14="http://schemas.microsoft.com/office/powerpoint/2010/main" val="3045970411"/>
      </p:ext>
    </p:extLst>
  </p:cSld>
  <p:clrMapOvr>
    <a:masterClrMapping/>
  </p:clrMapOvr>
  <p:transition>
    <p:pull dir="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400" b="1" dirty="0" smtClean="0">
                <a:solidFill>
                  <a:srgbClr val="3333CC"/>
                </a:solidFill>
                <a:latin typeface="Times New Roman" charset="0"/>
                <a:cs typeface="Times New Roman" charset="0"/>
              </a:rPr>
              <a:t>What I’m Buying </a:t>
            </a:r>
            <a:r>
              <a:rPr lang="en-GB" sz="4400" b="1" dirty="0" smtClean="0">
                <a:solidFill>
                  <a:srgbClr val="3333CC"/>
                </a:solidFill>
                <a:latin typeface="Times New Roman" charset="0"/>
                <a:cs typeface="Times New Roman" charset="0"/>
              </a:rPr>
              <a:t>Today</a:t>
            </a:r>
            <a:br>
              <a:rPr lang="en-GB" sz="4400" b="1" dirty="0" smtClean="0">
                <a:solidFill>
                  <a:srgbClr val="3333CC"/>
                </a:solidFill>
                <a:latin typeface="Times New Roman" charset="0"/>
                <a:cs typeface="Times New Roman" charset="0"/>
              </a:rPr>
            </a:br>
            <a:r>
              <a:rPr lang="en-GB" sz="4400" b="1" dirty="0" smtClean="0">
                <a:solidFill>
                  <a:srgbClr val="3333CC"/>
                </a:solidFill>
                <a:latin typeface="Times New Roman" charset="0"/>
                <a:cs typeface="Times New Roman" charset="0"/>
              </a:rPr>
              <a:t>BlackRock Gold &amp; General Fund</a:t>
            </a:r>
            <a:endParaRPr lang="en-US" sz="44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eaLnBrk="1" hangingPunct="1">
              <a:lnSpc>
                <a:spcPct val="90000"/>
              </a:lnSpc>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sp>
        <p:nvSpPr>
          <p:cNvPr id="4" name="Rectangle 3"/>
          <p:cNvSpPr/>
          <p:nvPr/>
        </p:nvSpPr>
        <p:spPr>
          <a:xfrm>
            <a:off x="85725" y="982177"/>
            <a:ext cx="8934450" cy="461665"/>
          </a:xfrm>
          <a:prstGeom prst="rect">
            <a:avLst/>
          </a:prstGeom>
        </p:spPr>
        <p:txBody>
          <a:bodyPr wrap="square">
            <a:spAutoFit/>
          </a:bodyPr>
          <a:lstStyle/>
          <a:p>
            <a:endParaRPr lang="en-GB" dirty="0" smtClean="0"/>
          </a:p>
        </p:txBody>
      </p:sp>
      <p:pic>
        <p:nvPicPr>
          <p:cNvPr id="18" name="Picture 17" descr="BlackRock Gold and General Acc fund price - London Stock Exchange - Windows Internet Explorer"/>
          <p:cNvPicPr>
            <a:picLocks noChangeAspect="1"/>
          </p:cNvPicPr>
          <p:nvPr/>
        </p:nvPicPr>
        <p:blipFill rotWithShape="1">
          <a:blip r:embed="rId3">
            <a:extLst>
              <a:ext uri="{28A0092B-C50C-407E-A947-70E740481C1C}">
                <a14:useLocalDpi xmlns:a14="http://schemas.microsoft.com/office/drawing/2010/main" val="0"/>
              </a:ext>
            </a:extLst>
          </a:blip>
          <a:srcRect l="18312" t="21825" r="32207" b="14643"/>
          <a:stretch/>
        </p:blipFill>
        <p:spPr>
          <a:xfrm>
            <a:off x="85725" y="1550057"/>
            <a:ext cx="9058275" cy="5135751"/>
          </a:xfrm>
          <a:prstGeom prst="rect">
            <a:avLst/>
          </a:prstGeom>
        </p:spPr>
      </p:pic>
    </p:spTree>
    <p:extLst>
      <p:ext uri="{BB962C8B-B14F-4D97-AF65-F5344CB8AC3E}">
        <p14:creationId xmlns:p14="http://schemas.microsoft.com/office/powerpoint/2010/main" val="993022925"/>
      </p:ext>
    </p:extLst>
  </p:cSld>
  <p:clrMapOvr>
    <a:masterClrMapping/>
  </p:clrMapOvr>
  <p:transition>
    <p:pull dir="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GB" smtClean="0">
                <a:latin typeface="Times New Roman" charset="0"/>
                <a:cs typeface="Times New Roman" charset="0"/>
              </a:rPr>
              <a:t>Important Notice</a:t>
            </a:r>
          </a:p>
        </p:txBody>
      </p:sp>
      <p:sp>
        <p:nvSpPr>
          <p:cNvPr id="36867" name="Rectangle 3"/>
          <p:cNvSpPr>
            <a:spLocks noGrp="1" noChangeArrowheads="1"/>
          </p:cNvSpPr>
          <p:nvPr>
            <p:ph idx="1"/>
          </p:nvPr>
        </p:nvSpPr>
        <p:spPr>
          <a:xfrm>
            <a:off x="635000" y="2312988"/>
            <a:ext cx="7772400" cy="4545012"/>
          </a:xfrm>
        </p:spPr>
        <p:txBody>
          <a:bodyPr/>
          <a:lstStyle/>
          <a:p>
            <a:pPr marL="0" indent="0" algn="just" eaLnBrk="1" hangingPunct="1">
              <a:lnSpc>
                <a:spcPct val="110000"/>
              </a:lnSpc>
              <a:spcBef>
                <a:spcPct val="95000"/>
              </a:spcBef>
              <a:buFont typeface="Wingdings" pitchFamily="2" charset="2"/>
              <a:buNone/>
            </a:pPr>
            <a:r>
              <a:rPr lang="en-GB" sz="1600" dirty="0" smtClean="0">
                <a:latin typeface="Times New Roman" charset="0"/>
                <a:cs typeface="Times New Roman" charset="0"/>
              </a:rPr>
              <a:t>This document has been issued in a private capacity by Iain Little, an employee of European Wealth (Switzerland) SA, a member of the European Wealth Group Limited, for the information of experienced investors only.  It is not and should not be construed as an offer to sell or the solicitation of an offer to purchase or subscribe for any investment.</a:t>
            </a:r>
          </a:p>
          <a:p>
            <a:pPr marL="0" indent="0" algn="just" eaLnBrk="1" hangingPunct="1">
              <a:lnSpc>
                <a:spcPct val="110000"/>
              </a:lnSpc>
              <a:spcBef>
                <a:spcPct val="95000"/>
              </a:spcBef>
              <a:buFont typeface="Wingdings" pitchFamily="2" charset="2"/>
              <a:buNone/>
            </a:pPr>
            <a:r>
              <a:rPr lang="en-GB" sz="1600" dirty="0" smtClean="0">
                <a:latin typeface="Times New Roman" charset="0"/>
                <a:cs typeface="Times New Roman" charset="0"/>
              </a:rPr>
              <a:t>Iain Little, an employee of European Wealth (Switzerland) SA, has based this document on information obtained from sources he believes to be reliable but which he has not independently verified; European Wealth (Switzerland) SA therefore makes no guarantee, representation or warranty and accepts no responsibility or liability as to its accuracy or completeness</a:t>
            </a:r>
            <a:r>
              <a:rPr lang="de-CH" sz="1600" dirty="0" smtClean="0">
                <a:latin typeface="Times New Roman" charset="0"/>
                <a:cs typeface="Times New Roman" charset="0"/>
              </a:rPr>
              <a:t>.</a:t>
            </a:r>
            <a:endParaRPr lang="en-GB" sz="1600" dirty="0" smtClean="0">
              <a:latin typeface="Times New Roman" charset="0"/>
              <a:cs typeface="Times New Roman" charset="0"/>
            </a:endParaRPr>
          </a:p>
        </p:txBody>
      </p:sp>
      <p:sp>
        <p:nvSpPr>
          <p:cNvPr id="36868" name="Footer Placeholder 3"/>
          <p:cNvSpPr>
            <a:spLocks noGrp="1"/>
          </p:cNvSpPr>
          <p:nvPr>
            <p:ph type="ftr" sz="quarter" idx="10"/>
          </p:nvPr>
        </p:nvSpPr>
        <p:spPr>
          <a:noFill/>
        </p:spPr>
        <p:txBody>
          <a:bodyPr/>
          <a:lstStyle/>
          <a:p>
            <a:r>
              <a:rPr lang="en-GB" dirty="0" smtClean="0">
                <a:latin typeface="Times New Roman" pitchFamily="18" charset="0"/>
                <a:cs typeface="Times New Roman" pitchFamily="18" charset="0"/>
              </a:rPr>
              <a:t>Q12016</a:t>
            </a:r>
          </a:p>
        </p:txBody>
      </p:sp>
    </p:spTree>
    <p:extLst>
      <p:ext uri="{BB962C8B-B14F-4D97-AF65-F5344CB8AC3E}">
        <p14:creationId xmlns:p14="http://schemas.microsoft.com/office/powerpoint/2010/main" val="1911402976"/>
      </p:ext>
    </p:extLst>
  </p:cSld>
  <p:clrMapOvr>
    <a:masterClrMapping/>
  </p:clrMapOvr>
  <p:timing>
    <p:tnLst>
      <p:par>
        <p:cTn id="1" dur="indefinite" restart="never" nodeType="tmRoot"/>
      </p:par>
    </p:tnLst>
  </p:timing>
</p:sld>
</file>

<file path=ppt/theme/theme1.xml><?xml version="1.0" encoding="utf-8"?>
<a:theme xmlns:a="http://schemas.openxmlformats.org/drawingml/2006/main" name="P&amp;C Template">
  <a:themeElements>
    <a:clrScheme name="P&amp;C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mp;C Template">
      <a:majorFont>
        <a:latin typeface="HelveticaNeue Medium"/>
        <a:ea typeface=""/>
        <a:cs typeface=""/>
      </a:majorFont>
      <a:minorFont>
        <a:latin typeface="HelveticaNeue Medium"/>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amp;C 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amp;C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amp;C 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amp;C 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amp;C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amp;C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amp;C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1525</TotalTime>
  <Words>824</Words>
  <Application>Microsoft Office PowerPoint</Application>
  <PresentationFormat>On-screen Show (4:3)</PresentationFormat>
  <Paragraphs>338</Paragraphs>
  <Slides>36</Slides>
  <Notes>34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38" baseType="lpstr">
      <vt:lpstr>P&amp;C Template</vt:lpstr>
      <vt:lpstr>Worksheet</vt:lpstr>
      <vt:lpstr>       Trusts In Focus Up Date Gold: In The Foothills of Recovery What I’m Buying Today  MARKETS NOW 25th APRIL 2016   David Fuller, Charles Elliott, Iain Little  </vt:lpstr>
      <vt:lpstr>What is “Markets Now”? A Lively Forum for Sharing Investment Ideas </vt:lpstr>
      <vt:lpstr>What Is The Biggest Risk for Private Investors?</vt:lpstr>
      <vt:lpstr>What Is The Perfect Investment (Equities)?</vt:lpstr>
      <vt:lpstr>What Is The Perfect Investment (Funds)?</vt:lpstr>
      <vt:lpstr>Trusts In Focus (TIF) SERVICE</vt:lpstr>
      <vt:lpstr>How Are We Doing: Trusts In Focus? Performance So Far (since 7/3/14)</vt:lpstr>
      <vt:lpstr>What’s Interesting Today Gold &amp; Miners: Where Are We in The Cycle?</vt:lpstr>
      <vt:lpstr>What’s Interesting Today (Sorry, last time!) Gold &amp; Miners: Where Are We in The Cycle?</vt:lpstr>
      <vt:lpstr>What’s Interesting Today (Sorry, last time!) Gold &amp; Miners: Where Are We in The Cycle?</vt:lpstr>
      <vt:lpstr>What’s Interesting Today (25 year view) Gold &amp; Miners: Where Are We in The Cycle?</vt:lpstr>
      <vt:lpstr>What’s Interesting Today (after Q1 2016) Gold &amp; Miners: Where Are We in The Cycle?  </vt:lpstr>
      <vt:lpstr>What’s Interesting Today (after Q1 2016) Gold &amp; Miners: Where Are We in The Cycle?</vt:lpstr>
      <vt:lpstr>What’s Interesting Today Gold &amp; Miners: Where Are We in The Cycle?</vt:lpstr>
      <vt:lpstr>What’s Interesting Today Gold &amp; Miners: Where Are We in The Cycle?</vt:lpstr>
      <vt:lpstr>What’s Interesting Today Gold &amp; Miners: Where Are We in The Cycle?</vt:lpstr>
      <vt:lpstr>What’s Interesting Today Gold &amp; Miners: Where Are We in The Cycle?</vt:lpstr>
      <vt:lpstr>What’s Interesting Today Gold &amp; Miners: Where Are We in The Cycle?</vt:lpstr>
      <vt:lpstr>What’s Interesting Today Gold &amp; Miners: Where Are We in The Cycle?</vt:lpstr>
      <vt:lpstr>What’s Interesting Today Gold &amp; Miners: Where Are We in The Cycle?</vt:lpstr>
      <vt:lpstr>What’s Interesting Today Gold &amp; Miners: Where Are We in The Cycle?</vt:lpstr>
      <vt:lpstr>What’s Interesting Today Gold &amp; Miners: Where Are We in The Cycle?</vt:lpstr>
      <vt:lpstr>What’s Interesting Today Gold &amp; Miners: Where Are We in The Cycle?</vt:lpstr>
      <vt:lpstr>What’s Interesting Today Gold &amp; Miners: Where Are We in The Cycle?</vt:lpstr>
      <vt:lpstr>What’s Interesting Today Gold &amp; Miners: Where Are We in The Cycle?</vt:lpstr>
      <vt:lpstr>What’s Interesting Today Gold &amp; Miners: Where Are We in The Cycle?</vt:lpstr>
      <vt:lpstr>What’s Interesting Today Gold &amp; Miners: Where Are We in The Cycle?</vt:lpstr>
      <vt:lpstr>What’s Interesting Today Gold &amp; Miners: Where Are We in The Cycle?</vt:lpstr>
      <vt:lpstr>What’s Interesting Today Gold &amp; Miners: Where Are We in The Cycle?</vt:lpstr>
      <vt:lpstr>What’s Interesting Today Gold &amp; Miners: Where Are We in The Cycle?</vt:lpstr>
      <vt:lpstr>What’s Interesting Today (BUT CARE) Gold &amp; Miners: Where Are We in The Cycle?</vt:lpstr>
      <vt:lpstr>What’s Interesting Today Gold &amp; Miners: Where Are We in The Cycle?</vt:lpstr>
      <vt:lpstr>What’s Interesting Today Gold &amp; Miners: Where Are We in The Cycle?</vt:lpstr>
      <vt:lpstr>What’s Interesting Today Gold &amp; Miners: Where Are We in The Cycle?</vt:lpstr>
      <vt:lpstr>What I’m Buying Today BlackRock Gold &amp; General Fund</vt:lpstr>
      <vt:lpstr>Important Notice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P&amp;C Gold and Natural Resources Fund</dc:title>
  <dc:creator>x</dc:creator>
  <cp:lastModifiedBy>Iain.Little</cp:lastModifiedBy>
  <cp:revision>1426</cp:revision>
  <cp:lastPrinted>2012-05-04T07:36:41Z</cp:lastPrinted>
  <dcterms:created xsi:type="dcterms:W3CDTF">2002-07-03T11:10:37Z</dcterms:created>
  <dcterms:modified xsi:type="dcterms:W3CDTF">2016-04-23T17:20:47Z</dcterms:modified>
</cp:coreProperties>
</file>