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23" r:id="rId2"/>
    <p:sldId id="720" r:id="rId3"/>
    <p:sldId id="800" r:id="rId4"/>
    <p:sldId id="722" r:id="rId5"/>
    <p:sldId id="765" r:id="rId6"/>
    <p:sldId id="766" r:id="rId7"/>
    <p:sldId id="802" r:id="rId8"/>
    <p:sldId id="799" r:id="rId9"/>
    <p:sldId id="698" r:id="rId10"/>
    <p:sldId id="726" r:id="rId11"/>
    <p:sldId id="774" r:id="rId12"/>
    <p:sldId id="767" r:id="rId13"/>
    <p:sldId id="768" r:id="rId14"/>
    <p:sldId id="769" r:id="rId15"/>
    <p:sldId id="770" r:id="rId16"/>
    <p:sldId id="771" r:id="rId17"/>
    <p:sldId id="772" r:id="rId18"/>
    <p:sldId id="773" r:id="rId19"/>
    <p:sldId id="775" r:id="rId20"/>
    <p:sldId id="776" r:id="rId21"/>
    <p:sldId id="777" r:id="rId22"/>
    <p:sldId id="778" r:id="rId23"/>
    <p:sldId id="779" r:id="rId24"/>
    <p:sldId id="736" r:id="rId25"/>
    <p:sldId id="780" r:id="rId26"/>
    <p:sldId id="740" r:id="rId27"/>
    <p:sldId id="781" r:id="rId28"/>
    <p:sldId id="803" r:id="rId29"/>
    <p:sldId id="804" r:id="rId30"/>
    <p:sldId id="805" r:id="rId31"/>
    <p:sldId id="686" r:id="rId32"/>
    <p:sldId id="783" r:id="rId33"/>
    <p:sldId id="784" r:id="rId34"/>
    <p:sldId id="782" r:id="rId35"/>
    <p:sldId id="787" r:id="rId36"/>
    <p:sldId id="788" r:id="rId37"/>
    <p:sldId id="789" r:id="rId38"/>
    <p:sldId id="786" r:id="rId39"/>
    <p:sldId id="741" r:id="rId40"/>
    <p:sldId id="790" r:id="rId41"/>
    <p:sldId id="791" r:id="rId42"/>
    <p:sldId id="792" r:id="rId43"/>
    <p:sldId id="793" r:id="rId44"/>
    <p:sldId id="794" r:id="rId45"/>
    <p:sldId id="795" r:id="rId46"/>
    <p:sldId id="796" r:id="rId47"/>
    <p:sldId id="797" r:id="rId48"/>
    <p:sldId id="798" r:id="rId49"/>
    <p:sldId id="801" r:id="rId50"/>
    <p:sldId id="270" r:id="rId51"/>
    <p:sldId id="592" r:id="rId52"/>
    <p:sldId id="667" r:id="rId53"/>
    <p:sldId id="668" r:id="rId54"/>
    <p:sldId id="354" r:id="rId5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  <a:srgbClr val="FF33CC"/>
    <a:srgbClr val="FF0000"/>
    <a:srgbClr val="009900"/>
    <a:srgbClr val="FFCC00"/>
    <a:srgbClr val="FFFF00"/>
    <a:srgbClr val="34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5" autoAdjust="0"/>
    <p:restoredTop sz="94586" autoAdjust="0"/>
  </p:normalViewPr>
  <p:slideViewPr>
    <p:cSldViewPr>
      <p:cViewPr varScale="1">
        <p:scale>
          <a:sx n="108" d="100"/>
          <a:sy n="108" d="100"/>
        </p:scale>
        <p:origin x="108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15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5079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619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95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11250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02552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-25400"/>
            <a:ext cx="4211637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395536" y="1556792"/>
            <a:ext cx="8280400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dirty="0" smtClean="0">
                <a:solidFill>
                  <a:schemeClr val="hlink"/>
                </a:solidFill>
              </a:rPr>
              <a:t>A More Challenging Environment</a:t>
            </a:r>
            <a:endParaRPr lang="en-GB" altLang="en-US" sz="800" dirty="0" smtClean="0">
              <a:solidFill>
                <a:schemeClr val="hlink"/>
              </a:solidFill>
            </a:endParaRPr>
          </a:p>
          <a:p>
            <a:pPr algn="ctr" eaLnBrk="1" hangingPunct="1"/>
            <a:r>
              <a:rPr lang="en-GB" altLang="en-US" dirty="0" smtClean="0">
                <a:solidFill>
                  <a:schemeClr val="hlink"/>
                </a:solidFill>
              </a:rPr>
              <a:t>For Global Investors But Not</a:t>
            </a:r>
          </a:p>
          <a:p>
            <a:pPr algn="ctr" eaLnBrk="1" hangingPunct="1"/>
            <a:r>
              <a:rPr lang="en-GB" altLang="en-US" dirty="0" smtClean="0">
                <a:solidFill>
                  <a:schemeClr val="hlink"/>
                </a:solidFill>
              </a:rPr>
              <a:t>Without Opportunities</a:t>
            </a:r>
            <a:endParaRPr lang="en-GB" altLang="en-US" dirty="0">
              <a:solidFill>
                <a:schemeClr val="hlink"/>
              </a:solidFill>
            </a:endParaRPr>
          </a:p>
          <a:p>
            <a:pPr algn="ctr" eaLnBrk="1" hangingPunct="1"/>
            <a:endParaRPr lang="en-GB" altLang="en-US" sz="1600" dirty="0" smtClean="0">
              <a:solidFill>
                <a:schemeClr val="hlink"/>
              </a:solidFill>
            </a:endParaRPr>
          </a:p>
          <a:p>
            <a:pPr algn="ctr" eaLnBrk="1" hangingPunct="1"/>
            <a:r>
              <a:rPr lang="en-GB" altLang="en-US" sz="2800" dirty="0" smtClean="0">
                <a:solidFill>
                  <a:schemeClr val="hlink"/>
                </a:solidFill>
              </a:rPr>
              <a:t>April 25</a:t>
            </a:r>
            <a:r>
              <a:rPr lang="en-GB" altLang="en-US" sz="2800" baseline="30000" dirty="0" smtClean="0">
                <a:solidFill>
                  <a:schemeClr val="hlink"/>
                </a:solidFill>
              </a:rPr>
              <a:t>th</a:t>
            </a:r>
            <a:r>
              <a:rPr lang="en-GB" altLang="en-US" sz="2800" dirty="0" smtClean="0">
                <a:solidFill>
                  <a:schemeClr val="hlink"/>
                </a:solidFill>
              </a:rPr>
              <a:t> 2016</a:t>
            </a:r>
            <a:endParaRPr lang="en-GB" altLang="en-US" sz="2800" dirty="0">
              <a:solidFill>
                <a:schemeClr val="hlink"/>
              </a:solidFill>
            </a:endParaRPr>
          </a:p>
          <a:p>
            <a:pPr algn="ctr" eaLnBrk="1" hangingPunct="1"/>
            <a:endParaRPr lang="en-GB" altLang="en-US" sz="1200" dirty="0">
              <a:solidFill>
                <a:schemeClr val="hlink"/>
              </a:solidFill>
            </a:endParaRPr>
          </a:p>
          <a:p>
            <a:pPr algn="ctr" eaLnBrk="1" hangingPunct="1"/>
            <a:r>
              <a:rPr lang="en-GB" altLang="en-US" sz="3200" dirty="0" smtClean="0">
                <a:solidFill>
                  <a:schemeClr val="hlink"/>
                </a:solidFill>
              </a:rPr>
              <a:t>The Markets Now</a:t>
            </a:r>
          </a:p>
          <a:p>
            <a:pPr algn="ctr" eaLnBrk="1" hangingPunct="1"/>
            <a:endParaRPr lang="en-GB" altLang="en-US" sz="1200" dirty="0">
              <a:solidFill>
                <a:schemeClr val="hlink"/>
              </a:solidFill>
            </a:endParaRPr>
          </a:p>
          <a:p>
            <a:pPr algn="ctr" eaLnBrk="1" hangingPunct="1"/>
            <a:r>
              <a:rPr lang="en-GB" altLang="en-US" sz="2800" dirty="0">
                <a:solidFill>
                  <a:schemeClr val="hlink"/>
                </a:solidFill>
              </a:rPr>
              <a:t>b</a:t>
            </a:r>
            <a:r>
              <a:rPr lang="en-GB" altLang="en-US" sz="2800" dirty="0" smtClean="0">
                <a:solidFill>
                  <a:schemeClr val="hlink"/>
                </a:solidFill>
              </a:rPr>
              <a:t>y</a:t>
            </a:r>
            <a:r>
              <a:rPr lang="en-GB" altLang="en-US" sz="3200" dirty="0" smtClean="0">
                <a:solidFill>
                  <a:schemeClr val="hlink"/>
                </a:solidFill>
              </a:rPr>
              <a:t> David </a:t>
            </a:r>
            <a:r>
              <a:rPr lang="en-GB" altLang="en-US" sz="3200" dirty="0">
                <a:solidFill>
                  <a:schemeClr val="hlink"/>
                </a:solidFill>
              </a:rPr>
              <a:t>Fuller</a:t>
            </a:r>
          </a:p>
          <a:p>
            <a:pPr algn="ctr" eaLnBrk="1" hangingPunct="1"/>
            <a:r>
              <a:rPr lang="en-GB" altLang="en-US" sz="2800" dirty="0">
                <a:solidFill>
                  <a:schemeClr val="hlink"/>
                </a:solidFill>
              </a:rPr>
              <a:t>fullertreacymoney.com </a:t>
            </a:r>
          </a:p>
          <a:p>
            <a:pPr algn="ctr" eaLnBrk="1" hangingPunct="1"/>
            <a:endParaRPr lang="en-GB" altLang="en-US" sz="1200" dirty="0">
              <a:solidFill>
                <a:schemeClr val="hlink"/>
              </a:solidFill>
            </a:endParaRPr>
          </a:p>
          <a:p>
            <a:pPr algn="ctr" eaLnBrk="1" hangingPunct="1"/>
            <a:r>
              <a:rPr lang="en-GB" altLang="en-US" sz="2800" dirty="0" smtClean="0">
                <a:solidFill>
                  <a:schemeClr val="hlink"/>
                </a:solidFill>
              </a:rPr>
              <a:t>The East India </a:t>
            </a:r>
            <a:r>
              <a:rPr lang="en-GB" altLang="en-US" sz="2800" dirty="0">
                <a:solidFill>
                  <a:schemeClr val="hlink"/>
                </a:solidFill>
              </a:rPr>
              <a:t>Club – </a:t>
            </a:r>
            <a:r>
              <a:rPr lang="en-GB" altLang="en-US" sz="2800" dirty="0" smtClean="0">
                <a:solidFill>
                  <a:schemeClr val="hlink"/>
                </a:solidFill>
              </a:rPr>
              <a:t>16 St James’s Square</a:t>
            </a:r>
            <a:endParaRPr lang="en-GB" altLang="en-US" sz="2800" dirty="0">
              <a:solidFill>
                <a:schemeClr val="hlink"/>
              </a:solidFill>
            </a:endParaRPr>
          </a:p>
          <a:p>
            <a:pPr algn="ctr" eaLnBrk="1" hangingPunct="1"/>
            <a:r>
              <a:rPr lang="en-GB" altLang="en-US" sz="2800" dirty="0" smtClean="0">
                <a:solidFill>
                  <a:schemeClr val="hlink"/>
                </a:solidFill>
              </a:rPr>
              <a:t>London SW1Y 4LH, UK</a:t>
            </a:r>
            <a:endParaRPr lang="en-GB" altLang="en-US" sz="2800" dirty="0">
              <a:solidFill>
                <a:schemeClr val="hlink"/>
              </a:solidFill>
            </a:endParaRPr>
          </a:p>
          <a:p>
            <a:pPr algn="ctr" eaLnBrk="1" hangingPunct="1"/>
            <a:endParaRPr lang="en-GB" altLang="en-US" sz="2800" dirty="0">
              <a:solidFill>
                <a:schemeClr val="hlink"/>
              </a:solidFill>
            </a:endParaRPr>
          </a:p>
          <a:p>
            <a:pPr algn="ctr" eaLnBrk="1" hangingPunct="1"/>
            <a:endParaRPr lang="en-GB" altLang="en-US" sz="28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2547" y="1700808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Thanks to technology</a:t>
            </a:r>
          </a:p>
          <a:p>
            <a:pPr algn="ctr"/>
            <a:endParaRPr lang="en-GB" sz="2400" dirty="0" smtClean="0">
              <a:solidFill>
                <a:srgbClr val="0000FF"/>
              </a:solidFill>
            </a:endParaRP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the energy price bubble is over forever,</a:t>
            </a:r>
          </a:p>
          <a:p>
            <a:pPr algn="ctr"/>
            <a:endParaRPr lang="en-GB" sz="1800" dirty="0" smtClean="0">
              <a:solidFill>
                <a:srgbClr val="0000FF"/>
              </a:solidFill>
            </a:endParaRPr>
          </a:p>
          <a:p>
            <a:pPr algn="ctr"/>
            <a:r>
              <a:rPr lang="en-GB" sz="3200" dirty="0" smtClean="0">
                <a:solidFill>
                  <a:srgbClr val="0000FF"/>
                </a:solidFill>
              </a:rPr>
              <a:t> </a:t>
            </a:r>
            <a:r>
              <a:rPr lang="en-GB" sz="3000" dirty="0" smtClean="0">
                <a:solidFill>
                  <a:srgbClr val="0000FF"/>
                </a:solidFill>
              </a:rPr>
              <a:t>at least for countries with sensible energy policies,</a:t>
            </a:r>
          </a:p>
          <a:p>
            <a:pPr algn="ctr"/>
            <a:endParaRPr lang="en-GB" sz="1800" dirty="0" smtClean="0">
              <a:solidFill>
                <a:srgbClr val="0000FF"/>
              </a:solidFill>
            </a:endParaRPr>
          </a:p>
          <a:p>
            <a:pPr algn="ctr"/>
            <a:r>
              <a:rPr lang="en-GB" sz="3000" dirty="0" smtClean="0">
                <a:solidFill>
                  <a:srgbClr val="0000FF"/>
                </a:solidFill>
              </a:rPr>
              <a:t>including fracking, new nuclear and renewables  </a:t>
            </a:r>
            <a:endParaRPr lang="en-GB" sz="3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32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3573016"/>
            <a:ext cx="883997" cy="7071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912" y="3356992"/>
            <a:ext cx="2780017" cy="84132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83920" y="126876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Historic oil since </a:t>
            </a:r>
            <a:r>
              <a:rPr lang="en-GB" sz="2000" dirty="0" smtClean="0">
                <a:solidFill>
                  <a:srgbClr val="0000FF"/>
                </a:solidFill>
              </a:rPr>
              <a:t>1968</a:t>
            </a:r>
          </a:p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(</a:t>
            </a:r>
            <a:r>
              <a:rPr lang="en-GB" sz="2000" dirty="0" err="1" smtClean="0">
                <a:solidFill>
                  <a:srgbClr val="0000FF"/>
                </a:solidFill>
              </a:rPr>
              <a:t>Oilphist</a:t>
            </a:r>
            <a:r>
              <a:rPr lang="en-GB" sz="2000" dirty="0" smtClean="0">
                <a:solidFill>
                  <a:srgbClr val="0000FF"/>
                </a:solidFill>
              </a:rPr>
              <a:t> Index)</a:t>
            </a:r>
          </a:p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updated </a:t>
            </a:r>
            <a:r>
              <a:rPr lang="en-GB" sz="2000" dirty="0">
                <a:solidFill>
                  <a:srgbClr val="0000FF"/>
                </a:solidFill>
              </a:rPr>
              <a:t>monthly</a:t>
            </a:r>
          </a:p>
        </p:txBody>
      </p:sp>
    </p:spTree>
    <p:extLst>
      <p:ext uri="{BB962C8B-B14F-4D97-AF65-F5344CB8AC3E}">
        <p14:creationId xmlns:p14="http://schemas.microsoft.com/office/powerpoint/2010/main" val="1089536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3236" y="1207915"/>
            <a:ext cx="2820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Brent crude since 1968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482" y="1938754"/>
            <a:ext cx="29754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The oil bubble is over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forever and these levels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will not be seen again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148064" y="2420888"/>
            <a:ext cx="936104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724128" y="4437112"/>
            <a:ext cx="26613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Oil has bottomed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for at least the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lengthy medium term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7740352" y="4869160"/>
            <a:ext cx="792088" cy="72008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61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484784"/>
            <a:ext cx="2999492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436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1268760"/>
            <a:ext cx="3511600" cy="5364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3933056"/>
            <a:ext cx="4773582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37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9712" y="1484784"/>
            <a:ext cx="35477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Continuous Commodity Index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monthly since 1955</a:t>
            </a:r>
            <a:endParaRPr lang="en-GB" sz="2000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9155" y="2379607"/>
            <a:ext cx="5285690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65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59832" y="436510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Biggest rally since first half 2014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indicating the beginning of a recovery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now that supply cutbacks are occurring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804248" y="4509120"/>
            <a:ext cx="1800200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105" y="3298882"/>
            <a:ext cx="451143" cy="10973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1340768"/>
            <a:ext cx="2450804" cy="5364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268" y="1287156"/>
            <a:ext cx="3548180" cy="8413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1221" y="1493181"/>
            <a:ext cx="445047" cy="2316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2044" y="1946210"/>
            <a:ext cx="335309" cy="2560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6751" y="2025151"/>
            <a:ext cx="304826" cy="2804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0450" y="2017883"/>
            <a:ext cx="231668" cy="34750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87334" y="2241340"/>
            <a:ext cx="396274" cy="4389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91068" y="3637474"/>
            <a:ext cx="256054" cy="4633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68665" y="4046934"/>
            <a:ext cx="304826" cy="39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699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nticap.files.wordpress.com/2014/03/economics-carto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5700"/>
            <a:ext cx="8066087" cy="57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484784"/>
            <a:ext cx="84604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Gold often rises temporarily on fear 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but is now</a:t>
            </a:r>
            <a:r>
              <a:rPr lang="en-GB" dirty="0">
                <a:solidFill>
                  <a:srgbClr val="0000FF"/>
                </a:solidFill>
              </a:rPr>
              <a:t> slowly</a:t>
            </a:r>
            <a:r>
              <a:rPr lang="en-GB" dirty="0" smtClean="0">
                <a:solidFill>
                  <a:srgbClr val="0000FF"/>
                </a:solidFill>
              </a:rPr>
              <a:t> being remonetized 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in the eyes of international investors.</a:t>
            </a:r>
          </a:p>
          <a:p>
            <a:endParaRPr lang="en-GB" dirty="0">
              <a:solidFill>
                <a:srgbClr val="0000FF"/>
              </a:solidFill>
            </a:endParaRPr>
          </a:p>
          <a:p>
            <a:r>
              <a:rPr lang="en-GB" dirty="0" smtClean="0">
                <a:solidFill>
                  <a:srgbClr val="0000FF"/>
                </a:solidFill>
              </a:rPr>
              <a:t>In recent years, investors shunned</a:t>
            </a:r>
          </a:p>
          <a:p>
            <a:r>
              <a:rPr lang="en-GB" dirty="0">
                <a:solidFill>
                  <a:srgbClr val="0000FF"/>
                </a:solidFill>
              </a:rPr>
              <a:t>g</a:t>
            </a:r>
            <a:r>
              <a:rPr lang="en-GB" dirty="0" smtClean="0">
                <a:solidFill>
                  <a:srgbClr val="0000FF"/>
                </a:solidFill>
              </a:rPr>
              <a:t>old due to the Dollar’s strength and deflation fears. Today, the $ is weaker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and gradually rising commodity prices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will revive inflationary expectations. 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036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1556792"/>
            <a:ext cx="3164098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45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772816"/>
            <a:ext cx="2950720" cy="5364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184" y="1556792"/>
            <a:ext cx="2536156" cy="11461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64" y="4149080"/>
            <a:ext cx="2981202" cy="5364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8384" y="3744416"/>
            <a:ext cx="451143" cy="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05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11560" y="148478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Total Known ETF Holdings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of Gold (troy ounces)</a:t>
            </a:r>
          </a:p>
        </p:txBody>
      </p:sp>
      <p:sp>
        <p:nvSpPr>
          <p:cNvPr id="5" name="Rectangle 4"/>
          <p:cNvSpPr/>
          <p:nvPr/>
        </p:nvSpPr>
        <p:spPr>
          <a:xfrm>
            <a:off x="3707904" y="342900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A lagging indicator as it reflects investor sentiment but clearly the 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downtrend has been broken</a:t>
            </a:r>
          </a:p>
        </p:txBody>
      </p:sp>
    </p:spTree>
    <p:extLst>
      <p:ext uri="{BB962C8B-B14F-4D97-AF65-F5344CB8AC3E}">
        <p14:creationId xmlns:p14="http://schemas.microsoft.com/office/powerpoint/2010/main" val="4243420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44000" cy="5103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268760"/>
            <a:ext cx="2950720" cy="8413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4797152"/>
            <a:ext cx="2530059" cy="3901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6370" y="4528905"/>
            <a:ext cx="3182388" cy="5364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64570" y="4865344"/>
            <a:ext cx="28937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Biggest rally since 2012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Short-term overbought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99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234" y="1268760"/>
            <a:ext cx="3633531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71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537581"/>
            <a:ext cx="3633531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84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268760"/>
            <a:ext cx="3731075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070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628800"/>
            <a:ext cx="3231160" cy="14509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12160" y="1988840"/>
            <a:ext cx="2702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Currently correcting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short-term overbought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condition, prior to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further gains 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668344" y="3079774"/>
            <a:ext cx="936104" cy="1357338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704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1556792"/>
            <a:ext cx="1310754" cy="53649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03848" y="400506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Historically, platinum has usually 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traded at a premium to gold but is clearly lagging this time, but for how long?</a:t>
            </a:r>
          </a:p>
        </p:txBody>
      </p:sp>
    </p:spTree>
    <p:extLst>
      <p:ext uri="{BB962C8B-B14F-4D97-AF65-F5344CB8AC3E}">
        <p14:creationId xmlns:p14="http://schemas.microsoft.com/office/powerpoint/2010/main" val="873283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5103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556792"/>
            <a:ext cx="3700593" cy="5364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67944" y="3933056"/>
            <a:ext cx="35031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 higher low and push above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MA provides further evidence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that a significant recovery is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underway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853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63888" y="4221088"/>
            <a:ext cx="39584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LME Tin shows the best recovery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to date among base metals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1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7744" y="4437112"/>
            <a:ext cx="43428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Iron ore shows best rally since 2013,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providing further evidence of base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formation development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3236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124744"/>
            <a:ext cx="3755461" cy="8413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33636" y="4149080"/>
            <a:ext cx="40547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Speculative recovery candidate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which has not formed an uptrend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Caveat: I have a small PA position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285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556792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Are US 10-year Treasury Bonds a bubble?</a:t>
            </a:r>
          </a:p>
          <a:p>
            <a:endParaRPr lang="en-GB" dirty="0">
              <a:solidFill>
                <a:srgbClr val="0000FF"/>
              </a:solidFill>
            </a:endParaRPr>
          </a:p>
          <a:p>
            <a:r>
              <a:rPr lang="en-GB" sz="2800" dirty="0" smtClean="0">
                <a:solidFill>
                  <a:srgbClr val="0000FF"/>
                </a:solidFill>
              </a:rPr>
              <a:t>No, if you expect deflation and minimal GDP growth to</a:t>
            </a:r>
          </a:p>
          <a:p>
            <a:r>
              <a:rPr lang="en-GB" sz="2800" dirty="0">
                <a:solidFill>
                  <a:srgbClr val="0000FF"/>
                </a:solidFill>
              </a:rPr>
              <a:t>p</a:t>
            </a:r>
            <a:r>
              <a:rPr lang="en-GB" sz="2800" dirty="0" smtClean="0">
                <a:solidFill>
                  <a:srgbClr val="0000FF"/>
                </a:solidFill>
              </a:rPr>
              <a:t>ersist for many more years.</a:t>
            </a:r>
          </a:p>
          <a:p>
            <a:endParaRPr lang="en-GB" sz="2800" dirty="0">
              <a:solidFill>
                <a:srgbClr val="0000FF"/>
              </a:solidFill>
            </a:endParaRPr>
          </a:p>
          <a:p>
            <a:r>
              <a:rPr lang="en-GB" sz="2800" dirty="0" smtClean="0">
                <a:solidFill>
                  <a:srgbClr val="0000FF"/>
                </a:solidFill>
              </a:rPr>
              <a:t>Yes, if you think global GDP growth and/or inflationary</a:t>
            </a:r>
          </a:p>
          <a:p>
            <a:r>
              <a:rPr lang="en-GB" sz="2800" dirty="0" smtClean="0">
                <a:solidFill>
                  <a:srgbClr val="0000FF"/>
                </a:solidFill>
              </a:rPr>
              <a:t>pressures will rise over the next few years.</a:t>
            </a:r>
          </a:p>
          <a:p>
            <a:endParaRPr lang="en-GB" sz="2800" dirty="0">
              <a:solidFill>
                <a:srgbClr val="0000FF"/>
              </a:solidFill>
            </a:endParaRPr>
          </a:p>
          <a:p>
            <a:r>
              <a:rPr lang="en-GB" sz="2800" dirty="0" smtClean="0">
                <a:solidFill>
                  <a:srgbClr val="0000FF"/>
                </a:solidFill>
              </a:rPr>
              <a:t>Common sense suggests government bond yields will not sustain record low yields beyond the lengthy medium term.  </a:t>
            </a:r>
            <a:endParaRPr lang="en-GB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84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1484784"/>
            <a:ext cx="3694496" cy="8413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0" y="2420888"/>
            <a:ext cx="36166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Needs to break progression of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lower rally highs to question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long-term downtrend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821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7704" y="1268760"/>
            <a:ext cx="34648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Merrill Lynch Treasury 10-Yr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Future Total Return Index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since 1982 (semi-log scale)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8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008" y="906038"/>
            <a:ext cx="9144000" cy="5103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484784"/>
            <a:ext cx="3554276" cy="11461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63988" y="345785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Watch for an eventual correction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which clearly exceeds the last three biggest reactions, as evidence of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capitulation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2771800" y="3861048"/>
            <a:ext cx="1512168" cy="64807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4211960" y="3242967"/>
            <a:ext cx="288032" cy="4320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6346858" y="2370765"/>
            <a:ext cx="1177470" cy="108708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316416" y="1658725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C00000"/>
                </a:solidFill>
              </a:rPr>
              <a:t>?</a:t>
            </a:r>
            <a:endParaRPr lang="en-GB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386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41813" y="1196752"/>
            <a:ext cx="3417923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Dollar Index (DXY)</a:t>
            </a:r>
          </a:p>
          <a:p>
            <a:endParaRPr lang="en-GB" sz="10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Advance checked at 100,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boosting stock markets but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this pattern is a lengthy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Consolidation prior to further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gains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588224" y="1340768"/>
            <a:ext cx="1008112" cy="4320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132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5856" y="1340768"/>
            <a:ext cx="328827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USD per 1 BBP (GBPUSD)</a:t>
            </a:r>
          </a:p>
          <a:p>
            <a:endParaRPr lang="en-GB" sz="20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Sterling weakened by BoE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and Brexit uncertainty but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steading near 2009 lows 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78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59832" y="1484784"/>
            <a:ext cx="3501280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EUR per 1 GBP</a:t>
            </a:r>
          </a:p>
          <a:p>
            <a:endParaRPr lang="en-GB" sz="14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Sterling competitiveness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improved </a:t>
            </a:r>
            <a:r>
              <a:rPr lang="en-GB" sz="2000" dirty="0">
                <a:solidFill>
                  <a:srgbClr val="0000FF"/>
                </a:solidFill>
              </a:rPr>
              <a:t>at </a:t>
            </a:r>
            <a:r>
              <a:rPr lang="en-GB" sz="2000" dirty="0" smtClean="0">
                <a:solidFill>
                  <a:srgbClr val="0000FF"/>
                </a:solidFill>
              </a:rPr>
              <a:t>€1.25 but has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broken short-term downtrend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516216" y="2852936"/>
            <a:ext cx="2016224" cy="64807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6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/>
          <p:cNvSpPr txBox="1">
            <a:spLocks noChangeArrowheads="1"/>
          </p:cNvSpPr>
          <p:nvPr/>
        </p:nvSpPr>
        <p:spPr bwMode="auto">
          <a:xfrm>
            <a:off x="2700338" y="1412875"/>
            <a:ext cx="457048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dirty="0">
                <a:solidFill>
                  <a:srgbClr val="0000FF"/>
                </a:solidFill>
              </a:rPr>
              <a:t>Global Stock Markets</a:t>
            </a:r>
          </a:p>
        </p:txBody>
      </p:sp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250825" y="2081150"/>
            <a:ext cx="8893175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2400" dirty="0" smtClean="0">
                <a:solidFill>
                  <a:srgbClr val="0000FF"/>
                </a:solidFill>
              </a:rPr>
              <a:t>A number of recoveries from earlier bear market lows, but … </a:t>
            </a:r>
            <a:endParaRPr lang="en-GB" altLang="en-US" sz="2400" dirty="0">
              <a:solidFill>
                <a:srgbClr val="0000FF"/>
              </a:solidFill>
            </a:endParaRPr>
          </a:p>
          <a:p>
            <a:endParaRPr lang="en-GB" altLang="en-US" sz="1400" dirty="0">
              <a:solidFill>
                <a:srgbClr val="0000FF"/>
              </a:solidFill>
            </a:endParaRPr>
          </a:p>
          <a:p>
            <a:r>
              <a:rPr lang="en-GB" altLang="en-US" sz="2400" dirty="0" smtClean="0">
                <a:solidFill>
                  <a:srgbClr val="0000FF"/>
                </a:solidFill>
              </a:rPr>
              <a:t>Wall Street is short-term overbought in upper side of ranges</a:t>
            </a:r>
            <a:endParaRPr lang="en-GB" altLang="en-US" sz="2400" dirty="0">
              <a:solidFill>
                <a:srgbClr val="0000FF"/>
              </a:solidFill>
            </a:endParaRPr>
          </a:p>
          <a:p>
            <a:endParaRPr lang="en-GB" altLang="en-US" sz="1400" dirty="0">
              <a:solidFill>
                <a:srgbClr val="0000FF"/>
              </a:solidFill>
            </a:endParaRPr>
          </a:p>
          <a:p>
            <a:r>
              <a:rPr lang="en-GB" altLang="en-US" sz="2400" dirty="0" smtClean="0">
                <a:solidFill>
                  <a:srgbClr val="0000FF"/>
                </a:solidFill>
              </a:rPr>
              <a:t>A number of other stock markets are short-term overbought</a:t>
            </a:r>
            <a:endParaRPr lang="en-GB" altLang="en-US" sz="2400" dirty="0">
              <a:solidFill>
                <a:srgbClr val="0000FF"/>
              </a:solidFill>
            </a:endParaRPr>
          </a:p>
          <a:p>
            <a:endParaRPr lang="en-GB" altLang="en-US" sz="1400" u="sng" dirty="0">
              <a:solidFill>
                <a:srgbClr val="0000FF"/>
              </a:solidFill>
            </a:endParaRPr>
          </a:p>
          <a:p>
            <a:r>
              <a:rPr lang="en-GB" altLang="en-US" sz="2400" dirty="0" smtClean="0">
                <a:solidFill>
                  <a:srgbClr val="0000FF"/>
                </a:solidFill>
              </a:rPr>
              <a:t>US corporate profits are declining, on average, for a third quarter and valuations are not cheap, but softer $ may help</a:t>
            </a:r>
          </a:p>
          <a:p>
            <a:endParaRPr lang="en-GB" altLang="en-US" sz="1400" dirty="0">
              <a:solidFill>
                <a:srgbClr val="0000FF"/>
              </a:solidFill>
            </a:endParaRPr>
          </a:p>
          <a:p>
            <a:r>
              <a:rPr lang="en-GB" altLang="en-US" sz="2400" dirty="0" smtClean="0">
                <a:solidFill>
                  <a:srgbClr val="0000FF"/>
                </a:solidFill>
              </a:rPr>
              <a:t>US momentum leading Autonomies show some loss of form</a:t>
            </a:r>
            <a:endParaRPr lang="en-GB" altLang="en-US" sz="2400" dirty="0">
              <a:solidFill>
                <a:srgbClr val="0000FF"/>
              </a:solidFill>
            </a:endParaRPr>
          </a:p>
          <a:p>
            <a:endParaRPr lang="en-GB" altLang="en-US" sz="1400" dirty="0">
              <a:solidFill>
                <a:srgbClr val="0000FF"/>
              </a:solidFill>
            </a:endParaRPr>
          </a:p>
          <a:p>
            <a:r>
              <a:rPr lang="en-GB" altLang="en-US" sz="2400" dirty="0" smtClean="0">
                <a:solidFill>
                  <a:srgbClr val="0000FF"/>
                </a:solidFill>
              </a:rPr>
              <a:t>Contra-cyclical commodity shares are now outperforming, as</a:t>
            </a:r>
          </a:p>
          <a:p>
            <a:r>
              <a:rPr lang="en-GB" altLang="en-US" sz="2400" dirty="0" smtClean="0">
                <a:solidFill>
                  <a:srgbClr val="0000FF"/>
                </a:solidFill>
              </a:rPr>
              <a:t>we often see late in stock market cycles</a:t>
            </a:r>
          </a:p>
          <a:p>
            <a:endParaRPr lang="en-GB" altLang="en-US" sz="1400" dirty="0">
              <a:solidFill>
                <a:srgbClr val="0000FF"/>
              </a:solidFill>
            </a:endParaRPr>
          </a:p>
          <a:p>
            <a:r>
              <a:rPr lang="en-GB" altLang="en-US" sz="2400" dirty="0" smtClean="0">
                <a:solidFill>
                  <a:srgbClr val="0000FF"/>
                </a:solidFill>
              </a:rPr>
              <a:t> Seasonal factors turn less favourable in May for six months</a:t>
            </a:r>
            <a:endParaRPr lang="en-GB" alt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7704" y="1412776"/>
            <a:ext cx="5521383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Alphabet (GOOGL) - Est P/E 21.86, Yield N.A.</a:t>
            </a:r>
          </a:p>
          <a:p>
            <a:endParaRPr lang="en-GB" sz="1400" dirty="0">
              <a:solidFill>
                <a:srgbClr val="0000FF"/>
              </a:solidFill>
            </a:endParaRPr>
          </a:p>
          <a:p>
            <a:r>
              <a:rPr lang="en-GB" sz="2000" dirty="0">
                <a:solidFill>
                  <a:srgbClr val="0000FF"/>
                </a:solidFill>
              </a:rPr>
              <a:t>Note downward dynamics in current range </a:t>
            </a:r>
          </a:p>
          <a:p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2680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1412776"/>
            <a:ext cx="5056192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Walt Disney - Est P/E 17.77, Yield 1.37%</a:t>
            </a:r>
          </a:p>
          <a:p>
            <a:endParaRPr lang="en-GB" sz="1400" dirty="0">
              <a:solidFill>
                <a:srgbClr val="0000FF"/>
              </a:solidFill>
            </a:endParaRPr>
          </a:p>
          <a:p>
            <a:r>
              <a:rPr lang="en-GB" sz="2000" dirty="0">
                <a:solidFill>
                  <a:srgbClr val="0000FF"/>
                </a:solidFill>
              </a:rPr>
              <a:t>Note downward dynamics in current range </a:t>
            </a:r>
          </a:p>
          <a:p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091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03648" y="1340768"/>
            <a:ext cx="50561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Starbucks - Est P/E 30.45 &amp; Yield 1.39%</a:t>
            </a:r>
          </a:p>
          <a:p>
            <a:endParaRPr lang="en-GB" sz="14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Note downward dynamics in current range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8295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5736" y="1196752"/>
            <a:ext cx="3903633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Microsoft (MSFT)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Est P/E 19.28, Yield 2.78%</a:t>
            </a:r>
          </a:p>
          <a:p>
            <a:endParaRPr lang="en-GB" sz="14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Note recent downward dynamics</a:t>
            </a:r>
            <a:endParaRPr lang="en-GB" sz="2000" dirty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1635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" y="908720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1800" y="1340768"/>
            <a:ext cx="32467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Kimberly-Clark (KMB)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Est P/E 20.64, Yield 2.89%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9484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99792" y="1340768"/>
            <a:ext cx="28058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Netflix (NFLX)</a:t>
            </a:r>
          </a:p>
          <a:p>
            <a:endParaRPr lang="en-GB" sz="1400" dirty="0" smtClean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0000FF"/>
                </a:solidFill>
              </a:rPr>
              <a:t>Est P/E 335, Yield N.A.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644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6" name="Straight Connector 5"/>
          <p:cNvCxnSpPr/>
          <p:nvPr/>
        </p:nvCxnSpPr>
        <p:spPr>
          <a:xfrm>
            <a:off x="0" y="1772816"/>
            <a:ext cx="874846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0" y="4509120"/>
            <a:ext cx="874846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79512" y="4941168"/>
            <a:ext cx="6368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Consider buying near 20 and selling near 80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93883" y="1100063"/>
            <a:ext cx="24499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NYSE% Stocks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Above 200 Day MA 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223" y="1235097"/>
            <a:ext cx="2435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TRADEPAUS Index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8885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44000" cy="5103628"/>
          </a:xfrm>
          <a:prstGeom prst="rect">
            <a:avLst/>
          </a:prstGeom>
        </p:spPr>
      </p:pic>
      <p:sp>
        <p:nvSpPr>
          <p:cNvPr id="5" name="Curved Up Arrow 4"/>
          <p:cNvSpPr/>
          <p:nvPr/>
        </p:nvSpPr>
        <p:spPr>
          <a:xfrm>
            <a:off x="323528" y="5085184"/>
            <a:ext cx="2016224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Curved Up Arrow 5"/>
          <p:cNvSpPr/>
          <p:nvPr/>
        </p:nvSpPr>
        <p:spPr>
          <a:xfrm>
            <a:off x="6588224" y="2348880"/>
            <a:ext cx="1872208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987824" y="3717032"/>
            <a:ext cx="504056" cy="864096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236296" y="1269493"/>
            <a:ext cx="1080120" cy="21602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32065" y="2988677"/>
            <a:ext cx="21659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Is this cycle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repeating above?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5054" y="136625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altLang="en-US" sz="2000" dirty="0">
                <a:solidFill>
                  <a:srgbClr val="0000FF"/>
                </a:solidFill>
              </a:rPr>
              <a:t>S&amp;P 500 (SPX Index)</a:t>
            </a:r>
          </a:p>
          <a:p>
            <a:pPr lvl="0"/>
            <a:endParaRPr lang="en-GB" altLang="en-US" sz="8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84168" y="3333472"/>
            <a:ext cx="267919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If so, the S&amp;P will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first move somewhat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lower, with valuations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improving, before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eventually resuming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the secular uptrend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05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Curved Down Arrow 2"/>
          <p:cNvSpPr/>
          <p:nvPr/>
        </p:nvSpPr>
        <p:spPr>
          <a:xfrm>
            <a:off x="6948264" y="1124744"/>
            <a:ext cx="1872208" cy="2720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75856" y="1396807"/>
            <a:ext cx="28058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S&amp;P 500 </a:t>
            </a:r>
            <a:r>
              <a:rPr lang="en-GB" sz="2000" dirty="0" smtClean="0">
                <a:solidFill>
                  <a:srgbClr val="0000FF"/>
                </a:solidFill>
              </a:rPr>
              <a:t>Index</a:t>
            </a:r>
          </a:p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P/E 19.18, Yield 2.16%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41330" y="2116482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Testing resistance in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upper side of lengthy 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trading range</a:t>
            </a:r>
          </a:p>
        </p:txBody>
      </p:sp>
    </p:spTree>
    <p:extLst>
      <p:ext uri="{BB962C8B-B14F-4D97-AF65-F5344CB8AC3E}">
        <p14:creationId xmlns:p14="http://schemas.microsoft.com/office/powerpoint/2010/main" val="42404269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39752" y="141277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Russell 2000 Index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P/E 19.75, Yield 1.56%</a:t>
            </a:r>
          </a:p>
        </p:txBody>
      </p:sp>
      <p:sp>
        <p:nvSpPr>
          <p:cNvPr id="4" name="Rectangle 3"/>
          <p:cNvSpPr/>
          <p:nvPr/>
        </p:nvSpPr>
        <p:spPr>
          <a:xfrm>
            <a:off x="2367367" y="214842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A good indicator of US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stock market breadth, now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testing overhead supply </a:t>
            </a:r>
          </a:p>
        </p:txBody>
      </p:sp>
    </p:spTree>
    <p:extLst>
      <p:ext uri="{BB962C8B-B14F-4D97-AF65-F5344CB8AC3E}">
        <p14:creationId xmlns:p14="http://schemas.microsoft.com/office/powerpoint/2010/main" val="1950103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51720" y="126876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Nasdaq Composite Index (CCMP)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P/E 31.55, Yield 1.29%</a:t>
            </a:r>
          </a:p>
        </p:txBody>
      </p:sp>
      <p:sp>
        <p:nvSpPr>
          <p:cNvPr id="4" name="Rectangle 3"/>
          <p:cNvSpPr/>
          <p:nvPr/>
        </p:nvSpPr>
        <p:spPr>
          <a:xfrm>
            <a:off x="2051720" y="206084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Testing overhead resistance, 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short-term overbought and no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longer leading on the upside</a:t>
            </a:r>
          </a:p>
        </p:txBody>
      </p:sp>
    </p:spTree>
    <p:extLst>
      <p:ext uri="{BB962C8B-B14F-4D97-AF65-F5344CB8AC3E}">
        <p14:creationId xmlns:p14="http://schemas.microsoft.com/office/powerpoint/2010/main" val="19095659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0" y="141277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Nasdaq Biotech Index (NBI)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P/E 594.28, Yield 0.37%</a:t>
            </a:r>
          </a:p>
        </p:txBody>
      </p:sp>
      <p:sp>
        <p:nvSpPr>
          <p:cNvPr id="4" name="Rectangle 3"/>
          <p:cNvSpPr/>
          <p:nvPr/>
        </p:nvSpPr>
        <p:spPr>
          <a:xfrm>
            <a:off x="2316575" y="2276872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Led on the upside - lengthy 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medium-term peak but dips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are now creating long-term 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buying opportunities in this 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very promising sector </a:t>
            </a:r>
          </a:p>
        </p:txBody>
      </p:sp>
    </p:spTree>
    <p:extLst>
      <p:ext uri="{BB962C8B-B14F-4D97-AF65-F5344CB8AC3E}">
        <p14:creationId xmlns:p14="http://schemas.microsoft.com/office/powerpoint/2010/main" val="28945529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0" y="1297753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China Shanghai </a:t>
            </a:r>
            <a:r>
              <a:rPr lang="en-GB" sz="2000" dirty="0" smtClean="0">
                <a:solidFill>
                  <a:srgbClr val="0000FF"/>
                </a:solidFill>
              </a:rPr>
              <a:t>Composite(SHCOMP</a:t>
            </a:r>
            <a:r>
              <a:rPr lang="en-GB" sz="2000" dirty="0">
                <a:solidFill>
                  <a:srgbClr val="0000FF"/>
                </a:solidFill>
              </a:rPr>
              <a:t>)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P/E 15.79, Yield 2.07%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2368513"/>
            <a:ext cx="4846740" cy="114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7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27784" y="148478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Japan Nikkei 225 (NKY)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P/E 19.74, Yield 1.73%</a:t>
            </a:r>
          </a:p>
        </p:txBody>
      </p:sp>
      <p:sp>
        <p:nvSpPr>
          <p:cNvPr id="4" name="Rectangle 3"/>
          <p:cNvSpPr/>
          <p:nvPr/>
        </p:nvSpPr>
        <p:spPr>
          <a:xfrm>
            <a:off x="2639617" y="2292436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Enigmatic but building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support after cyclical 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bear trend</a:t>
            </a:r>
          </a:p>
        </p:txBody>
      </p:sp>
    </p:spTree>
    <p:extLst>
      <p:ext uri="{BB962C8B-B14F-4D97-AF65-F5344CB8AC3E}">
        <p14:creationId xmlns:p14="http://schemas.microsoft.com/office/powerpoint/2010/main" val="42382183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83768" y="134076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Fanuc Ltd (6954 JT)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Est P/E 23.86, Yield 4.09%</a:t>
            </a:r>
          </a:p>
        </p:txBody>
      </p:sp>
      <p:sp>
        <p:nvSpPr>
          <p:cNvPr id="4" name="Rectangle 3"/>
          <p:cNvSpPr/>
          <p:nvPr/>
        </p:nvSpPr>
        <p:spPr>
          <a:xfrm>
            <a:off x="2483768" y="2105561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Global leader for industrial 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robotics and no debt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Caveat: I have a long-term </a:t>
            </a:r>
          </a:p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investment </a:t>
            </a:r>
            <a:r>
              <a:rPr lang="en-GB" sz="2000" dirty="0">
                <a:solidFill>
                  <a:srgbClr val="0000FF"/>
                </a:solidFill>
              </a:rPr>
              <a:t>in Fanuc </a:t>
            </a:r>
          </a:p>
        </p:txBody>
      </p:sp>
    </p:spTree>
    <p:extLst>
      <p:ext uri="{BB962C8B-B14F-4D97-AF65-F5344CB8AC3E}">
        <p14:creationId xmlns:p14="http://schemas.microsoft.com/office/powerpoint/2010/main" val="15987576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11760" y="134076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India Mumbai (Sensex)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P/E 19.50, Yield 1.58%</a:t>
            </a:r>
          </a:p>
        </p:txBody>
      </p:sp>
      <p:sp>
        <p:nvSpPr>
          <p:cNvPr id="4" name="Rectangle 3"/>
          <p:cNvSpPr/>
          <p:nvPr/>
        </p:nvSpPr>
        <p:spPr>
          <a:xfrm>
            <a:off x="2411760" y="2158293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Currently world’s fastest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growing economy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8100392" y="2708920"/>
            <a:ext cx="417760" cy="57606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804248" y="3195716"/>
            <a:ext cx="19383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Potentially</a:t>
            </a:r>
          </a:p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significant floor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04048" y="418744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Good governance at the top -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N Modi &amp; R Ragan - but </a:t>
            </a:r>
          </a:p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cumbersome political system </a:t>
            </a:r>
          </a:p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below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1827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31840" y="1340768"/>
            <a:ext cx="28058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UK FTSE 100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P/E 30.88, Yield 4.44%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3542660"/>
            <a:ext cx="378501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Good rebound from 5500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but plenty of overhead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supply and now Brexit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uncertainty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Caveat: I have a short position</a:t>
            </a:r>
            <a:r>
              <a:rPr lang="en-GB" sz="2000" b="1" dirty="0" smtClean="0">
                <a:solidFill>
                  <a:srgbClr val="0000FF"/>
                </a:solidFill>
              </a:rPr>
              <a:t>  </a:t>
            </a:r>
            <a:endParaRPr lang="en-GB" sz="2000" b="1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7812360" y="3124940"/>
            <a:ext cx="656937" cy="52008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4551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b cartoon, April 1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56677"/>
            <a:ext cx="8712968" cy="55013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05625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323850" y="1916113"/>
            <a:ext cx="84963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dirty="0">
                <a:solidFill>
                  <a:schemeClr val="hlink"/>
                </a:solidFill>
              </a:rPr>
              <a:t>Many thanks for your interest!</a:t>
            </a:r>
          </a:p>
          <a:p>
            <a:pPr algn="ctr" eaLnBrk="1" hangingPunct="1"/>
            <a:r>
              <a:rPr lang="en-GB" altLang="en-US" sz="3200" dirty="0">
                <a:solidFill>
                  <a:schemeClr val="hlink"/>
                </a:solidFill>
              </a:rPr>
              <a:t>Any questions?</a:t>
            </a:r>
          </a:p>
          <a:p>
            <a:pPr algn="ctr" eaLnBrk="1" hangingPunct="1"/>
            <a:endParaRPr lang="en-GB" altLang="en-US" sz="3200" dirty="0">
              <a:solidFill>
                <a:schemeClr val="hlink"/>
              </a:solidFill>
            </a:endParaRPr>
          </a:p>
          <a:p>
            <a:pPr algn="ctr" eaLnBrk="1" hangingPunct="1"/>
            <a:r>
              <a:rPr lang="en-GB" altLang="en-US" sz="3200" dirty="0">
                <a:solidFill>
                  <a:schemeClr val="hlink"/>
                </a:solidFill>
              </a:rPr>
              <a:t>Please visit our site:</a:t>
            </a:r>
          </a:p>
          <a:p>
            <a:pPr algn="ctr" eaLnBrk="1" hangingPunct="1"/>
            <a:r>
              <a:rPr lang="en-GB" altLang="en-US" sz="3200" dirty="0">
                <a:solidFill>
                  <a:schemeClr val="hlink"/>
                </a:solidFill>
              </a:rPr>
              <a:t>www.fullertreacymoney.com</a:t>
            </a:r>
          </a:p>
          <a:p>
            <a:pPr algn="ctr" eaLnBrk="1" hangingPunct="1"/>
            <a:endParaRPr lang="en-GB" altLang="en-US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ams cartoon March 1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632848" cy="5517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b cartoon, March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352928" cy="5760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5"/>
          <p:cNvSpPr txBox="1">
            <a:spLocks noChangeArrowheads="1"/>
          </p:cNvSpPr>
          <p:nvPr/>
        </p:nvSpPr>
        <p:spPr bwMode="auto">
          <a:xfrm>
            <a:off x="0" y="1557338"/>
            <a:ext cx="9144000" cy="5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2800" dirty="0">
                <a:solidFill>
                  <a:schemeClr val="hlink"/>
                </a:solidFill>
              </a:rPr>
              <a:t>Technical warning signs to watch for among indices</a:t>
            </a:r>
          </a:p>
          <a:p>
            <a:pPr algn="ctr" eaLnBrk="1" hangingPunct="1"/>
            <a:endParaRPr lang="en-GB" altLang="en-US" sz="1000" dirty="0">
              <a:solidFill>
                <a:schemeClr val="hlink"/>
              </a:solidFill>
            </a:endParaRP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Trend acceleration relative to 200-day moving averages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Declining market breadth (fewer shares rising)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Failed upside breakouts from trading ranges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Loss of uptrend consistency characteristics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Churning price action relative to recent trading ranges 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Breaks of 200-day moving averages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Broadening patterns </a:t>
            </a:r>
            <a:r>
              <a:rPr lang="en-GB" altLang="en-US" sz="2600" dirty="0" smtClean="0">
                <a:solidFill>
                  <a:schemeClr val="hlink"/>
                </a:solidFill>
              </a:rPr>
              <a:t>for trading ranges following uptrends</a:t>
            </a:r>
            <a:endParaRPr lang="en-GB" altLang="en-US" sz="2600" dirty="0">
              <a:solidFill>
                <a:schemeClr val="hlink"/>
              </a:solidFill>
            </a:endParaRP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200-day moving averages turn downwards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Resistance is encountered beneath declining 200-day MAs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Previous rising lows are replaced by lower rally highs 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Indices fall faster than they rose to their highs</a:t>
            </a:r>
          </a:p>
          <a:p>
            <a:pPr eaLnBrk="1" hangingPunct="1">
              <a:buFontTx/>
              <a:buChar char="•"/>
            </a:pPr>
            <a:endParaRPr lang="en-GB" altLang="en-US" sz="2600" dirty="0">
              <a:solidFill>
                <a:schemeClr val="hlink"/>
              </a:solidFill>
            </a:endParaRPr>
          </a:p>
          <a:p>
            <a:pPr eaLnBrk="1" hangingPunct="1">
              <a:buFontTx/>
              <a:buChar char="•"/>
            </a:pPr>
            <a:endParaRPr lang="en-GB" altLang="en-US" sz="26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vidFuller_MarketsNow_18January2016.ppt [Compatibility Mode]" id="{106C249F-F2CC-4E55-92AE-327018A7CB07}" vid="{BCF97A6D-B17A-4FDC-8B34-6E411E41F1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4261</TotalTime>
  <Words>1029</Words>
  <Application>Microsoft Office PowerPoint</Application>
  <PresentationFormat>On-screen Show (4:3)</PresentationFormat>
  <Paragraphs>221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193</cp:revision>
  <dcterms:created xsi:type="dcterms:W3CDTF">2016-04-02T13:42:26Z</dcterms:created>
  <dcterms:modified xsi:type="dcterms:W3CDTF">2016-04-25T14:54:11Z</dcterms:modified>
</cp:coreProperties>
</file>