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8" r:id="rId2"/>
    <p:sldId id="623" r:id="rId3"/>
    <p:sldId id="720" r:id="rId4"/>
    <p:sldId id="721" r:id="rId5"/>
    <p:sldId id="722" r:id="rId6"/>
    <p:sldId id="723" r:id="rId7"/>
    <p:sldId id="724" r:id="rId8"/>
    <p:sldId id="718" r:id="rId9"/>
    <p:sldId id="725" r:id="rId10"/>
    <p:sldId id="698" r:id="rId11"/>
    <p:sldId id="726" r:id="rId12"/>
    <p:sldId id="727" r:id="rId13"/>
    <p:sldId id="728" r:id="rId14"/>
    <p:sldId id="729" r:id="rId15"/>
    <p:sldId id="730" r:id="rId16"/>
    <p:sldId id="744" r:id="rId17"/>
    <p:sldId id="745" r:id="rId18"/>
    <p:sldId id="746" r:id="rId19"/>
    <p:sldId id="763" r:id="rId20"/>
    <p:sldId id="764" r:id="rId21"/>
    <p:sldId id="733" r:id="rId22"/>
    <p:sldId id="734" r:id="rId23"/>
    <p:sldId id="735" r:id="rId24"/>
    <p:sldId id="747" r:id="rId25"/>
    <p:sldId id="736" r:id="rId26"/>
    <p:sldId id="737" r:id="rId27"/>
    <p:sldId id="738" r:id="rId28"/>
    <p:sldId id="740" r:id="rId29"/>
    <p:sldId id="739" r:id="rId30"/>
    <p:sldId id="686" r:id="rId31"/>
    <p:sldId id="741" r:id="rId32"/>
    <p:sldId id="742" r:id="rId33"/>
    <p:sldId id="743" r:id="rId34"/>
    <p:sldId id="749" r:id="rId35"/>
    <p:sldId id="750" r:id="rId36"/>
    <p:sldId id="751" r:id="rId37"/>
    <p:sldId id="752" r:id="rId38"/>
    <p:sldId id="753" r:id="rId39"/>
    <p:sldId id="754" r:id="rId40"/>
    <p:sldId id="755" r:id="rId41"/>
    <p:sldId id="756" r:id="rId42"/>
    <p:sldId id="758" r:id="rId43"/>
    <p:sldId id="757" r:id="rId44"/>
    <p:sldId id="759" r:id="rId45"/>
    <p:sldId id="760" r:id="rId46"/>
    <p:sldId id="761" r:id="rId47"/>
    <p:sldId id="762" r:id="rId48"/>
    <p:sldId id="270" r:id="rId49"/>
    <p:sldId id="592" r:id="rId50"/>
    <p:sldId id="667" r:id="rId51"/>
    <p:sldId id="668" r:id="rId52"/>
    <p:sldId id="354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33CC"/>
    <a:srgbClr val="FF0000"/>
    <a:srgbClr val="009900"/>
    <a:srgbClr val="FFCC00"/>
    <a:srgbClr val="FFFF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10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12" y="2708920"/>
            <a:ext cx="9108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Happy 20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Anniversary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Nordic Association of Electricity Traders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1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95288" y="1714500"/>
            <a:ext cx="82804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 smtClean="0">
                <a:solidFill>
                  <a:schemeClr val="hlink"/>
                </a:solidFill>
              </a:rPr>
              <a:t>The Triumph of Technology and the</a:t>
            </a:r>
            <a:endParaRPr lang="en-GB" altLang="en-US" sz="800" dirty="0" smtClean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dirty="0" smtClean="0">
                <a:solidFill>
                  <a:schemeClr val="hlink"/>
                </a:solidFill>
              </a:rPr>
              <a:t>Exciting Evolution of Global Energy</a:t>
            </a:r>
            <a:endParaRPr lang="en-GB" altLang="en-US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1000" dirty="0" smtClean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April 14</a:t>
            </a:r>
            <a:r>
              <a:rPr lang="en-GB" altLang="en-US" sz="2800" baseline="30000" dirty="0" smtClean="0">
                <a:solidFill>
                  <a:schemeClr val="hlink"/>
                </a:solidFill>
              </a:rPr>
              <a:t>th</a:t>
            </a:r>
            <a:r>
              <a:rPr lang="en-GB" altLang="en-US" sz="2800" dirty="0" smtClean="0">
                <a:solidFill>
                  <a:schemeClr val="hlink"/>
                </a:solidFill>
              </a:rPr>
              <a:t> 2016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3200" dirty="0" smtClean="0">
                <a:solidFill>
                  <a:schemeClr val="hlink"/>
                </a:solidFill>
              </a:rPr>
              <a:t>Nordic Association of Electricity Traders</a:t>
            </a: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b</a:t>
            </a:r>
            <a:r>
              <a:rPr lang="en-GB" altLang="en-US" sz="2800" dirty="0" smtClean="0">
                <a:solidFill>
                  <a:schemeClr val="hlink"/>
                </a:solidFill>
              </a:rPr>
              <a:t>y</a:t>
            </a:r>
            <a:r>
              <a:rPr lang="en-GB" altLang="en-US" sz="3200" dirty="0" smtClean="0">
                <a:solidFill>
                  <a:schemeClr val="hlink"/>
                </a:solidFill>
              </a:rPr>
              <a:t> David </a:t>
            </a:r>
            <a:r>
              <a:rPr lang="en-GB" altLang="en-US" sz="3200" dirty="0">
                <a:solidFill>
                  <a:schemeClr val="hlink"/>
                </a:solidFill>
              </a:rPr>
              <a:t>Fuller</a:t>
            </a:r>
          </a:p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fullertreacymoney.com </a:t>
            </a: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The Lansdowne </a:t>
            </a:r>
            <a:r>
              <a:rPr lang="en-GB" altLang="en-US" sz="2800" dirty="0">
                <a:solidFill>
                  <a:schemeClr val="hlink"/>
                </a:solidFill>
              </a:rPr>
              <a:t>Club – 9 </a:t>
            </a:r>
            <a:r>
              <a:rPr lang="en-GB" altLang="en-US" sz="2800" dirty="0" smtClean="0">
                <a:solidFill>
                  <a:schemeClr val="hlink"/>
                </a:solidFill>
              </a:rPr>
              <a:t>Fitzmaurice Place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London W1J 5JD, UK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547" y="1700808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Thanks to technology</a:t>
            </a:r>
          </a:p>
          <a:p>
            <a:pPr algn="ctr"/>
            <a:endParaRPr lang="en-GB" sz="2400" dirty="0" smtClean="0">
              <a:solidFill>
                <a:srgbClr val="0000FF"/>
              </a:solidFill>
            </a:endParaRP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the energy price bubble is over forever,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 </a:t>
            </a:r>
            <a:r>
              <a:rPr lang="en-GB" sz="3000" dirty="0" smtClean="0">
                <a:solidFill>
                  <a:srgbClr val="0000FF"/>
                </a:solidFill>
              </a:rPr>
              <a:t>at least for countries with sensible energy policies,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000" dirty="0" smtClean="0">
                <a:solidFill>
                  <a:srgbClr val="0000FF"/>
                </a:solidFill>
              </a:rPr>
              <a:t>including fracking, new nuclear and renewables  </a:t>
            </a:r>
            <a:endParaRPr lang="en-GB" sz="3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1700808"/>
            <a:ext cx="26805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Historic oil since 1968</a:t>
            </a:r>
          </a:p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(</a:t>
            </a:r>
            <a:r>
              <a:rPr lang="en-GB" sz="2000" dirty="0" err="1" smtClean="0">
                <a:solidFill>
                  <a:srgbClr val="0000FF"/>
                </a:solidFill>
              </a:rPr>
              <a:t>Oilphist</a:t>
            </a:r>
            <a:r>
              <a:rPr lang="en-GB" sz="2000" dirty="0" smtClean="0">
                <a:solidFill>
                  <a:srgbClr val="0000FF"/>
                </a:solidFill>
              </a:rPr>
              <a:t> Index)</a:t>
            </a:r>
          </a:p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updated quarterly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3429000"/>
            <a:ext cx="2725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surge from here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was caused by OPEC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940152" y="3674931"/>
            <a:ext cx="792088" cy="61816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7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3236" y="1207915"/>
            <a:ext cx="2820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Brent crude since 1968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482" y="1938754"/>
            <a:ext cx="29754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oil bubble is over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forever and these levels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will not be seen again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48064" y="2420888"/>
            <a:ext cx="936104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24128" y="4437112"/>
            <a:ext cx="26613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Oil has bottomed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at least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lengthy medium term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812360" y="4653136"/>
            <a:ext cx="720080" cy="21602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762515"/>
            <a:ext cx="29081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Natural gas will soon be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more important than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crude oil but shortages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caused by cartels are a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problem of the past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0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1268760"/>
            <a:ext cx="3408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Royal Dutch Shell </a:t>
            </a:r>
            <a:r>
              <a:rPr lang="en-GB" sz="2000" dirty="0" smtClean="0">
                <a:solidFill>
                  <a:srgbClr val="0000FF"/>
                </a:solidFill>
              </a:rPr>
              <a:t>B (RDSB)</a:t>
            </a:r>
            <a:endParaRPr lang="en-GB" sz="2000" dirty="0" smtClean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5471" y="4077072"/>
            <a:ext cx="47003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Possibly the best conservative choice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of an oil and natural gas producer,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subject to management – yields 7.21%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Caveat – I have an investment in RDSB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3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3648" y="1556792"/>
            <a:ext cx="53687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Continuous Commodity Index (CCI) (monthly)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Commodities often perform best late in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stock market cycles, being cyclical laggards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1340768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CCI Index (weekly)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56329" y="1228981"/>
            <a:ext cx="3462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Note all the lower rally highs,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indicating supply dominance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0064" y="4437112"/>
            <a:ext cx="4570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Biggest rally since first half 2014</a:t>
            </a:r>
          </a:p>
          <a:p>
            <a:r>
              <a:rPr lang="en-GB" sz="2000" dirty="0">
                <a:solidFill>
                  <a:srgbClr val="0000FF"/>
                </a:solidFill>
              </a:rPr>
              <a:t>i</a:t>
            </a:r>
            <a:r>
              <a:rPr lang="en-GB" sz="2000" dirty="0" smtClean="0">
                <a:solidFill>
                  <a:srgbClr val="0000FF"/>
                </a:solidFill>
              </a:rPr>
              <a:t>ndicating the beginning of a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now that supply cutbacks are occurring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328596" y="4581128"/>
            <a:ext cx="1210267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444208" y="3284984"/>
            <a:ext cx="360040" cy="100811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716016" y="1412776"/>
            <a:ext cx="360040" cy="1440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896036" y="1892472"/>
            <a:ext cx="252028" cy="168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148064" y="1962853"/>
            <a:ext cx="216024" cy="1959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652120" y="1976660"/>
            <a:ext cx="144016" cy="2598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020272" y="2204596"/>
            <a:ext cx="308324" cy="3531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933729" y="3641770"/>
            <a:ext cx="166663" cy="3754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8244408" y="4017259"/>
            <a:ext cx="216024" cy="3041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299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nticap.files.wordpress.com/2014/03/economics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5700"/>
            <a:ext cx="8066087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84784"/>
            <a:ext cx="8460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Gold often rises temporarily on fear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but is now</a:t>
            </a:r>
            <a:r>
              <a:rPr lang="en-GB" dirty="0">
                <a:solidFill>
                  <a:srgbClr val="0000FF"/>
                </a:solidFill>
              </a:rPr>
              <a:t> slowly</a:t>
            </a:r>
            <a:r>
              <a:rPr lang="en-GB" dirty="0" smtClean="0">
                <a:solidFill>
                  <a:srgbClr val="0000FF"/>
                </a:solidFill>
              </a:rPr>
              <a:t> being remonetized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in the eyes of international investors.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In recent years, investors shunned</a:t>
            </a:r>
          </a:p>
          <a:p>
            <a:r>
              <a:rPr lang="en-GB" dirty="0">
                <a:solidFill>
                  <a:srgbClr val="0000FF"/>
                </a:solidFill>
              </a:rPr>
              <a:t>g</a:t>
            </a:r>
            <a:r>
              <a:rPr lang="en-GB" dirty="0" smtClean="0">
                <a:solidFill>
                  <a:srgbClr val="0000FF"/>
                </a:solidFill>
              </a:rPr>
              <a:t>old due to the Dollar’s strength and deflation fears. Today, the $ is weaker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and gradually rising commodity prices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will revive inflationary expectations. 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36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177281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Gold semi-log since 1975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25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772816"/>
            <a:ext cx="2857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Gold (weekly, 10 years)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4221088"/>
            <a:ext cx="2893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Biggest rally since 2013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956376" y="3789040"/>
            <a:ext cx="360040" cy="50405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00192" y="1571506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Sequence of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lower rally highs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convincingly broken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335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1484784"/>
            <a:ext cx="32099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Total Known ETF Holdings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of Gold (troy ounces)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5596" y="3140968"/>
            <a:ext cx="4206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lagging indicator as it reflects investor sentiment </a:t>
            </a:r>
            <a:r>
              <a:rPr lang="en-GB" sz="2000" dirty="0" smtClean="0">
                <a:solidFill>
                  <a:srgbClr val="0000FF"/>
                </a:solidFill>
              </a:rPr>
              <a:t>but</a:t>
            </a:r>
            <a:r>
              <a:rPr lang="en-GB" sz="2000" dirty="0">
                <a:solidFill>
                  <a:srgbClr val="0000FF"/>
                </a:solidFill>
              </a:rPr>
              <a:t> clearly</a:t>
            </a:r>
            <a:r>
              <a:rPr lang="en-GB" sz="2000" dirty="0" smtClean="0">
                <a:solidFill>
                  <a:srgbClr val="0000FF"/>
                </a:solidFill>
              </a:rPr>
              <a:t> </a:t>
            </a:r>
            <a:r>
              <a:rPr lang="en-GB" sz="2000" dirty="0" smtClean="0">
                <a:solidFill>
                  <a:srgbClr val="0000FF"/>
                </a:solidFill>
              </a:rPr>
              <a:t>the </a:t>
            </a:r>
          </a:p>
          <a:p>
            <a:r>
              <a:rPr lang="en-GB" sz="2000" dirty="0">
                <a:solidFill>
                  <a:srgbClr val="0000FF"/>
                </a:solidFill>
              </a:rPr>
              <a:t>d</a:t>
            </a:r>
            <a:r>
              <a:rPr lang="en-GB" sz="2000" dirty="0" smtClean="0">
                <a:solidFill>
                  <a:srgbClr val="0000FF"/>
                </a:solidFill>
              </a:rPr>
              <a:t>owntrend has been </a:t>
            </a:r>
            <a:r>
              <a:rPr lang="en-GB" sz="2000" dirty="0" smtClean="0">
                <a:solidFill>
                  <a:srgbClr val="0000FF"/>
                </a:solidFill>
              </a:rPr>
              <a:t>broken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49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1268760"/>
            <a:ext cx="2850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NYSE Gold Bugs 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(HUI Index)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4891" y="4581128"/>
            <a:ext cx="3174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Downtrend clearly broken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012160" y="4781183"/>
            <a:ext cx="2448272" cy="30400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32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1800" y="1196752"/>
            <a:ext cx="354776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Hot Speculative Gold Shares:</a:t>
            </a:r>
          </a:p>
          <a:p>
            <a:endParaRPr lang="en-GB" sz="1000" dirty="0" smtClean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Sibanye Gold (SBGL US)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8.68, Yield 2.89%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09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88024" y="1412776"/>
            <a:ext cx="354776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Hot Speculative </a:t>
            </a:r>
            <a:r>
              <a:rPr lang="en-GB" sz="2000" dirty="0">
                <a:solidFill>
                  <a:srgbClr val="0000FF"/>
                </a:solidFill>
              </a:rPr>
              <a:t>Gold Shares:</a:t>
            </a:r>
          </a:p>
          <a:p>
            <a:endParaRPr lang="en-GB" sz="1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Kinross Gold (KGC US)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NA, Yield NA</a:t>
            </a:r>
          </a:p>
        </p:txBody>
      </p:sp>
    </p:spTree>
    <p:extLst>
      <p:ext uri="{BB962C8B-B14F-4D97-AF65-F5344CB8AC3E}">
        <p14:creationId xmlns:p14="http://schemas.microsoft.com/office/powerpoint/2010/main" val="164843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8064" y="126876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Hot Speculative Gold Shares:</a:t>
            </a:r>
          </a:p>
          <a:p>
            <a:pPr lvl="0"/>
            <a:endParaRPr lang="en-GB" sz="1000" dirty="0">
              <a:solidFill>
                <a:srgbClr val="0000FF"/>
              </a:solidFill>
            </a:endParaRP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Harmony Gold </a:t>
            </a:r>
            <a:r>
              <a:rPr lang="en-GB" sz="2000" dirty="0" err="1" smtClean="0">
                <a:solidFill>
                  <a:srgbClr val="0000FF"/>
                </a:solidFill>
              </a:rPr>
              <a:t>Mng</a:t>
            </a:r>
            <a:r>
              <a:rPr lang="en-GB" sz="2000" dirty="0" smtClean="0">
                <a:solidFill>
                  <a:srgbClr val="0000FF"/>
                </a:solidFill>
              </a:rPr>
              <a:t> (HMY US)</a:t>
            </a:r>
            <a:endParaRPr lang="en-GB" sz="2000" dirty="0">
              <a:solidFill>
                <a:srgbClr val="0000FF"/>
              </a:solidFill>
            </a:endParaRP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Est P/E 24.84, </a:t>
            </a:r>
            <a:r>
              <a:rPr lang="en-GB" sz="2000" dirty="0">
                <a:solidFill>
                  <a:srgbClr val="0000FF"/>
                </a:solidFill>
              </a:rPr>
              <a:t>Yield NA</a:t>
            </a:r>
          </a:p>
        </p:txBody>
      </p:sp>
    </p:spTree>
    <p:extLst>
      <p:ext uri="{BB962C8B-B14F-4D97-AF65-F5344CB8AC3E}">
        <p14:creationId xmlns:p14="http://schemas.microsoft.com/office/powerpoint/2010/main" val="167118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3568" y="16288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Silver is high-beta gold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and should outperform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in both directions, once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sentiment clearly changes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493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31840" y="407707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Historically, platinum has usually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traded at a premium to gold but is </a:t>
            </a:r>
            <a:r>
              <a:rPr lang="en-GB" sz="2000" dirty="0" smtClean="0">
                <a:solidFill>
                  <a:srgbClr val="0000FF"/>
                </a:solidFill>
              </a:rPr>
              <a:t>clearly lagging </a:t>
            </a:r>
            <a:r>
              <a:rPr lang="en-GB" sz="2000" dirty="0">
                <a:solidFill>
                  <a:srgbClr val="0000FF"/>
                </a:solidFill>
              </a:rPr>
              <a:t>this </a:t>
            </a:r>
            <a:r>
              <a:rPr lang="en-GB" sz="2000" dirty="0" smtClean="0">
                <a:solidFill>
                  <a:srgbClr val="0000FF"/>
                </a:solidFill>
              </a:rPr>
              <a:t>time, but for how long?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8040" y="1268760"/>
            <a:ext cx="1183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Platinum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55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1412776"/>
            <a:ext cx="3603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Bloomberg Base Metals Index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4005064"/>
            <a:ext cx="39869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Needs to find support near 140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and extend recovery, turning MA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up in the process to show clearer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evidence that it has bottomed 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44208" y="1124744"/>
            <a:ext cx="202010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LME Tin (spot)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shows the best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recovery to date</a:t>
            </a:r>
          </a:p>
          <a:p>
            <a:r>
              <a:rPr lang="en-GB" sz="2000" dirty="0">
                <a:solidFill>
                  <a:srgbClr val="0000FF"/>
                </a:solidFill>
              </a:rPr>
              <a:t>a</a:t>
            </a:r>
            <a:r>
              <a:rPr lang="en-GB" sz="2000" dirty="0" smtClean="0">
                <a:solidFill>
                  <a:srgbClr val="0000FF"/>
                </a:solidFill>
              </a:rPr>
              <a:t>mong LME</a:t>
            </a:r>
          </a:p>
          <a:p>
            <a:r>
              <a:rPr lang="en-GB" sz="2000" dirty="0">
                <a:solidFill>
                  <a:srgbClr val="0000FF"/>
                </a:solidFill>
              </a:rPr>
              <a:t>b</a:t>
            </a:r>
            <a:r>
              <a:rPr lang="en-GB" sz="2000" dirty="0" smtClean="0">
                <a:solidFill>
                  <a:srgbClr val="0000FF"/>
                </a:solidFill>
              </a:rPr>
              <a:t>ase metals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1484784"/>
            <a:ext cx="25506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Iron Ore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shows evidence that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it is bottoming out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1196752"/>
            <a:ext cx="3671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Black Rock World Mining Trust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(BRWM LN)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4365104"/>
            <a:ext cx="4054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Speculative recovery candidate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Caveat: </a:t>
            </a:r>
            <a:r>
              <a:rPr lang="en-GB" sz="2000" dirty="0" smtClean="0">
                <a:solidFill>
                  <a:srgbClr val="0000FF"/>
                </a:solidFill>
              </a:rPr>
              <a:t>I have a small PA position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72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556792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Are US 10-year Treasury Bonds a bubble?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No, if you expect deflation and minimal GDP growth to</a:t>
            </a:r>
          </a:p>
          <a:p>
            <a:r>
              <a:rPr lang="en-GB" sz="2800" dirty="0">
                <a:solidFill>
                  <a:srgbClr val="0000FF"/>
                </a:solidFill>
              </a:rPr>
              <a:t>p</a:t>
            </a:r>
            <a:r>
              <a:rPr lang="en-GB" sz="2800" dirty="0" smtClean="0">
                <a:solidFill>
                  <a:srgbClr val="0000FF"/>
                </a:solidFill>
              </a:rPr>
              <a:t>ersist for many more years.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Yes, if you think global GDP growth and/or inflationary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pressures will rise over the next few years.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Common sense suggests government bond yields will not sustain record low yields beyond the lengthy medium term. 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1960" y="1268760"/>
            <a:ext cx="3606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US 10-Yr Treasury Bond Yield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since 1966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4653136"/>
            <a:ext cx="2904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Is this climactic activity?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828890" y="4725144"/>
            <a:ext cx="551422" cy="12804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828890" y="5013176"/>
            <a:ext cx="1127486" cy="14401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23928" y="4009615"/>
            <a:ext cx="2182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00FF"/>
                </a:solidFill>
              </a:rPr>
              <a:t>S</a:t>
            </a:r>
            <a:r>
              <a:rPr lang="en-GB" sz="2000" dirty="0" smtClean="0">
                <a:solidFill>
                  <a:srgbClr val="0000FF"/>
                </a:solidFill>
              </a:rPr>
              <a:t>emi-log volatility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has increased.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32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11960" y="14127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US 10-Yr Treasury Bond Yield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since 1966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7744" y="4365104"/>
            <a:ext cx="34050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Arithmetic scale does not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show increased volatility,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so not necessarily climactic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1268760"/>
            <a:ext cx="3464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Merrill Lynch Treasury 10-Yr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Future Total Return 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since 1982 (semi-log scale)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87624" y="119675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Merrill Lynch Treasury 10-Yr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Future Total Return </a:t>
            </a:r>
            <a:r>
              <a:rPr lang="en-GB" sz="2000" dirty="0" smtClean="0">
                <a:solidFill>
                  <a:srgbClr val="0000FF"/>
                </a:solidFill>
              </a:rPr>
              <a:t>Index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</a:t>
            </a:r>
            <a:r>
              <a:rPr lang="en-GB" sz="2000" dirty="0" smtClean="0">
                <a:solidFill>
                  <a:srgbClr val="0000FF"/>
                </a:solidFill>
              </a:rPr>
              <a:t>ince 2006, (arithmetic scale)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3284984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Watch for an eventual correction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which clearly exceeds the last three biggest reactions, as evidence of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capitulation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843808" y="3861048"/>
            <a:ext cx="1512168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211960" y="3284984"/>
            <a:ext cx="288032" cy="43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292080" y="2388659"/>
            <a:ext cx="1152128" cy="7200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2700338" y="1412875"/>
            <a:ext cx="45704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dirty="0">
                <a:solidFill>
                  <a:srgbClr val="0000FF"/>
                </a:solidFill>
              </a:rPr>
              <a:t>Global Stock Markets</a:t>
            </a: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50825" y="2276475"/>
            <a:ext cx="889317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400" dirty="0" smtClean="0">
                <a:solidFill>
                  <a:srgbClr val="0000FF"/>
                </a:solidFill>
              </a:rPr>
              <a:t>A number of recoveries from bear market lows 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2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Wall Street is short-term overbought in upper side of ranges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2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A number of other stock markets are short-term overbought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2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US corporate profits are declining, on average, for a third straight quarter and valuations are not cheap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2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Contra-cyclical commodity shares are now outperforming </a:t>
            </a:r>
            <a:endParaRPr lang="en-GB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103628"/>
          </a:xfrm>
          <a:prstGeom prst="rect">
            <a:avLst/>
          </a:prstGeom>
        </p:spPr>
      </p:pic>
      <p:sp>
        <p:nvSpPr>
          <p:cNvPr id="5" name="Curved Up Arrow 4"/>
          <p:cNvSpPr/>
          <p:nvPr/>
        </p:nvSpPr>
        <p:spPr>
          <a:xfrm>
            <a:off x="323528" y="5085184"/>
            <a:ext cx="2016224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Curved Up Arrow 5"/>
          <p:cNvSpPr/>
          <p:nvPr/>
        </p:nvSpPr>
        <p:spPr>
          <a:xfrm>
            <a:off x="6588224" y="2348880"/>
            <a:ext cx="1872208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987824" y="3717032"/>
            <a:ext cx="504056" cy="8640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36296" y="1269493"/>
            <a:ext cx="1080120" cy="21602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32065" y="2988677"/>
            <a:ext cx="2165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Is this cycle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repeating above?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5054" y="136625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altLang="en-US" sz="2000" dirty="0">
                <a:solidFill>
                  <a:srgbClr val="0000FF"/>
                </a:solidFill>
              </a:rPr>
              <a:t>S&amp;P 500 (SPX Index)</a:t>
            </a:r>
          </a:p>
          <a:p>
            <a:pPr lvl="0"/>
            <a:endParaRPr lang="en-GB" altLang="en-US" sz="800" dirty="0">
              <a:solidFill>
                <a:srgbClr val="0000FF"/>
              </a:solidFill>
            </a:endParaRPr>
          </a:p>
          <a:p>
            <a:pPr lvl="0"/>
            <a:r>
              <a:rPr lang="en-GB" altLang="en-US" sz="2000" dirty="0">
                <a:solidFill>
                  <a:srgbClr val="0000FF"/>
                </a:solidFill>
              </a:rPr>
              <a:t>P/E </a:t>
            </a:r>
            <a:r>
              <a:rPr lang="en-GB" altLang="en-US" sz="2000" dirty="0" smtClean="0">
                <a:solidFill>
                  <a:srgbClr val="0000FF"/>
                </a:solidFill>
              </a:rPr>
              <a:t>18.74, </a:t>
            </a:r>
            <a:r>
              <a:rPr lang="en-GB" altLang="en-US" sz="2000" dirty="0">
                <a:solidFill>
                  <a:srgbClr val="0000FF"/>
                </a:solidFill>
              </a:rPr>
              <a:t>Yield </a:t>
            </a:r>
            <a:r>
              <a:rPr lang="en-GB" altLang="en-US" sz="2000" dirty="0" smtClean="0">
                <a:solidFill>
                  <a:srgbClr val="0000FF"/>
                </a:solidFill>
              </a:rPr>
              <a:t>2.19%</a:t>
            </a:r>
            <a:endParaRPr lang="en-GB" alt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4168" y="3333472"/>
            <a:ext cx="26791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If so, the S&amp;P will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first move somewhat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lower, with valuations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improving, before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eventually resuming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secular uptrend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5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880" y="1268760"/>
            <a:ext cx="1890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S&amp;P 500 Index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1772816"/>
            <a:ext cx="26340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Testing </a:t>
            </a:r>
            <a:r>
              <a:rPr lang="en-GB" sz="2000" dirty="0" smtClean="0">
                <a:solidFill>
                  <a:srgbClr val="0000FF"/>
                </a:solidFill>
              </a:rPr>
              <a:t>resistance in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upper side of lengthy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trading range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6876256" y="1196752"/>
            <a:ext cx="1872208" cy="2720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208946"/>
            <a:ext cx="2805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Russell 2000 </a:t>
            </a:r>
            <a:r>
              <a:rPr lang="en-GB" sz="2000" dirty="0" smtClean="0">
                <a:solidFill>
                  <a:srgbClr val="0000FF"/>
                </a:solidFill>
              </a:rPr>
              <a:t>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19.50, Yield 1.60%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1916832"/>
            <a:ext cx="3187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good indicator of US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stock market breadth, now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testing overhead supply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2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1680" y="1484784"/>
            <a:ext cx="40607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Nasdaq Composite Index (CCMP)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31.39, Yield 1.28%</a:t>
            </a:r>
            <a:endParaRPr lang="en-GB" sz="2000" dirty="0">
              <a:solidFill>
                <a:srgbClr val="0000FF"/>
              </a:solidFill>
            </a:endParaRPr>
          </a:p>
          <a:p>
            <a:endParaRPr lang="en-GB" sz="2000" dirty="0" smtClean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Testing overhead resistance,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short-term overbought and no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longer leading on the upside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65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9712" y="1484784"/>
            <a:ext cx="34034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Nasdaq Biotech Index (NBI)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594.28, Yield 0.38%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Led on the upside, lengthy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medium-term peak but this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is creating long-term buying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opportunities in this 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promising sector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152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7522" y="1340768"/>
            <a:ext cx="311816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‘Iconic’ Apple (AAPL)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12.28, Yield 1.86</a:t>
            </a:r>
            <a:endParaRPr lang="en-GB" sz="2000" dirty="0">
              <a:solidFill>
                <a:srgbClr val="0000FF"/>
              </a:solidFill>
            </a:endParaRPr>
          </a:p>
          <a:p>
            <a:endParaRPr lang="en-GB" sz="2000" dirty="0" smtClean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Medium-term peak and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underperforming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but not expensive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83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33860" y="1340768"/>
            <a:ext cx="475643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China Shanghai Composite (SHCOMP)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16.21, Yield 1.99%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Government currently providing support;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facing oxymoron of command capitalism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while creating a developed economy</a:t>
            </a:r>
          </a:p>
          <a:p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86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1412776"/>
            <a:ext cx="33586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Japan Nikkei 225 (NKY)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18.54, Yield 1.85%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>
                <a:solidFill>
                  <a:srgbClr val="0000FF"/>
                </a:solidFill>
              </a:rPr>
              <a:t>E</a:t>
            </a:r>
            <a:r>
              <a:rPr lang="en-GB" sz="2000" dirty="0" smtClean="0">
                <a:solidFill>
                  <a:srgbClr val="0000FF"/>
                </a:solidFill>
              </a:rPr>
              <a:t>nigmatic but attempting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build support after cyclical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bear trend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70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1340768"/>
            <a:ext cx="324800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Fanuc Ltd (6954 JT)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22.99, Yield 4.24%</a:t>
            </a:r>
          </a:p>
          <a:p>
            <a:endParaRPr lang="en-GB" sz="2000" dirty="0" smtClean="0">
              <a:solidFill>
                <a:srgbClr val="0000FF"/>
              </a:solidFill>
            </a:endParaRPr>
          </a:p>
          <a:p>
            <a:r>
              <a:rPr lang="en-GB" sz="2000" dirty="0">
                <a:solidFill>
                  <a:srgbClr val="0000FF"/>
                </a:solidFill>
              </a:rPr>
              <a:t>G</a:t>
            </a:r>
            <a:r>
              <a:rPr lang="en-GB" sz="2000" dirty="0" smtClean="0">
                <a:solidFill>
                  <a:srgbClr val="0000FF"/>
                </a:solidFill>
              </a:rPr>
              <a:t>lobal leader for industrial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robotics and no debt</a:t>
            </a:r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Caveat: I have a long-term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Investment in Fanuc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18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1268760"/>
            <a:ext cx="291477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India Mumbai (Sensex)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19.68, Yield 1.59%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Currently world’s fastest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growing economy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064" y="4077072"/>
            <a:ext cx="3619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Good governance at the top -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 Modi &amp; R Ragan - but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chaotic political system below </a:t>
            </a:r>
          </a:p>
          <a:p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05116" y="3084375"/>
            <a:ext cx="178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Probable floor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288809" y="2656578"/>
            <a:ext cx="345752" cy="4867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520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488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Nordic Stock Markets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394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412776"/>
            <a:ext cx="30476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Denmark (KFX)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28, Yield 2.17%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Relative outperformance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but not cheap and still in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lengthy ranging phase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8284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7904" y="1268760"/>
            <a:ext cx="32496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Finland (HEX)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17.31, Yield 4.09%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Possibly recovering, needs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confirm by breaking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above last high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604448" y="2708920"/>
            <a:ext cx="0" cy="64807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924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1916832"/>
            <a:ext cx="27868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Iceland (ICEXI)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16.11, Yield 2.55%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Impressive, consistent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recovery following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crash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82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3848" y="1484784"/>
            <a:ext cx="2178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Iceland (ICEXI)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resuming uptrend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864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1196752"/>
            <a:ext cx="280589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Norway (OBX)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44.35, Yield 4.04%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Recovering, needs 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hold above 500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263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1268760"/>
            <a:ext cx="337945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Sweden (OMX)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17.23, Yield 4.53%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Close above last high would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confirm recovery underway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604448" y="1628800"/>
            <a:ext cx="0" cy="64807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7343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>
                <a:solidFill>
                  <a:schemeClr val="hlink"/>
                </a:solidFill>
              </a:rPr>
              <a:t>Many thanks for your interest!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Any questions?</a:t>
            </a:r>
          </a:p>
          <a:p>
            <a:pPr algn="ctr" eaLnBrk="1" hangingPunct="1"/>
            <a:endParaRPr lang="en-GB" altLang="en-US" sz="3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Please visit our site: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www.fullertreacymoney.com</a:t>
            </a:r>
          </a:p>
          <a:p>
            <a:pPr algn="ctr" eaLnBrk="1" hangingPunct="1"/>
            <a:endParaRPr lang="en-GB" alt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ams cartoon March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632848" cy="551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b cartoon, March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352928" cy="576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 eaLnBrk="1" hangingPunct="1"/>
            <a:endParaRPr lang="en-GB" altLang="en-US" sz="10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Declining market breadth (fewer shares rising)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Failed upside breakouts from trading ranges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Loss of uptrend consistency characteristics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Breaks of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Broadening patterns </a:t>
            </a:r>
            <a:r>
              <a:rPr lang="en-GB" altLang="en-US" sz="2600" dirty="0" smtClean="0">
                <a:solidFill>
                  <a:schemeClr val="hlink"/>
                </a:solidFill>
              </a:rPr>
              <a:t>for trading ranges following uptrends</a:t>
            </a: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200-day moving averages turn downwards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Indices fall faster than they rose to their highs</a:t>
            </a: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3178</TotalTime>
  <Words>1179</Words>
  <Application>Microsoft Office PowerPoint</Application>
  <PresentationFormat>On-screen Show (4:3)</PresentationFormat>
  <Paragraphs>265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112</cp:revision>
  <dcterms:created xsi:type="dcterms:W3CDTF">2016-04-02T13:42:26Z</dcterms:created>
  <dcterms:modified xsi:type="dcterms:W3CDTF">2016-04-13T20:08:10Z</dcterms:modified>
</cp:coreProperties>
</file>