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21"/>
  </p:notesMasterIdLst>
  <p:handoutMasterIdLst>
    <p:handoutMasterId r:id="rId22"/>
  </p:handoutMasterIdLst>
  <p:sldIdLst>
    <p:sldId id="471" r:id="rId2"/>
    <p:sldId id="543" r:id="rId3"/>
    <p:sldId id="624" r:id="rId4"/>
    <p:sldId id="531" r:id="rId5"/>
    <p:sldId id="555" r:id="rId6"/>
    <p:sldId id="629" r:id="rId7"/>
    <p:sldId id="590" r:id="rId8"/>
    <p:sldId id="644" r:id="rId9"/>
    <p:sldId id="645" r:id="rId10"/>
    <p:sldId id="647" r:id="rId11"/>
    <p:sldId id="612" r:id="rId12"/>
    <p:sldId id="636" r:id="rId13"/>
    <p:sldId id="646" r:id="rId14"/>
    <p:sldId id="638" r:id="rId15"/>
    <p:sldId id="639" r:id="rId16"/>
    <p:sldId id="640" r:id="rId17"/>
    <p:sldId id="641" r:id="rId18"/>
    <p:sldId id="642" r:id="rId19"/>
    <p:sldId id="535" r:id="rId20"/>
  </p:sldIdLst>
  <p:sldSz cx="9144000" cy="6858000" type="screen4x3"/>
  <p:notesSz cx="6735763" cy="9869488"/>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 xmlns:p15="http://schemas.microsoft.com/office/powerpoint/2012/main">
        <p15:guide id="1" orient="horz" pos="960">
          <p15:clr>
            <a:srgbClr val="A4A3A4"/>
          </p15:clr>
        </p15:guide>
        <p15:guide id="2" pos="2646">
          <p15:clr>
            <a:srgbClr val="A4A3A4"/>
          </p15:clr>
        </p15:guide>
      </p15:sldGuideLst>
    </p:ext>
    <p:ext uri="{2D200454-40CA-4A62-9FC3-DE9A4176ACB9}">
      <p15:notesGuideLst xmlns=""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990000"/>
    <a:srgbClr val="FF9900"/>
    <a:srgbClr val="EAEAEA"/>
    <a:srgbClr val="4D4D4D"/>
    <a:srgbClr val="0066FF"/>
    <a:srgbClr val="3366FF"/>
    <a:srgbClr val="FD030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55" autoAdjust="0"/>
    <p:restoredTop sz="98580" autoAdjust="0"/>
  </p:normalViewPr>
  <p:slideViewPr>
    <p:cSldViewPr snapToGrid="0" snapToObjects="1">
      <p:cViewPr>
        <p:scale>
          <a:sx n="90" d="100"/>
          <a:sy n="90" d="100"/>
        </p:scale>
        <p:origin x="-846" y="-132"/>
      </p:cViewPr>
      <p:guideLst>
        <p:guide orient="horz" pos="960"/>
        <p:guide pos="264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9" d="100"/>
          <a:sy n="79" d="100"/>
        </p:scale>
        <p:origin x="-3312" y="-9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defRPr sz="1200"/>
            </a:lvl1pPr>
          </a:lstStyle>
          <a:p>
            <a:pPr>
              <a:defRPr/>
            </a:pPr>
            <a:endParaRPr lang="en-GB"/>
          </a:p>
        </p:txBody>
      </p:sp>
      <p:sp>
        <p:nvSpPr>
          <p:cNvPr id="20483" name="Rectangle 3"/>
          <p:cNvSpPr>
            <a:spLocks noGrp="1" noChangeArrowheads="1"/>
          </p:cNvSpPr>
          <p:nvPr>
            <p:ph type="dt" sz="quarter" idx="1"/>
          </p:nvPr>
        </p:nvSpPr>
        <p:spPr bwMode="auto">
          <a:xfrm>
            <a:off x="381635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r">
              <a:defRPr sz="1200"/>
            </a:lvl1pPr>
          </a:lstStyle>
          <a:p>
            <a:pPr>
              <a:defRPr/>
            </a:pPr>
            <a:endParaRPr lang="en-GB"/>
          </a:p>
        </p:txBody>
      </p:sp>
      <p:sp>
        <p:nvSpPr>
          <p:cNvPr id="20484" name="Rectangle 4"/>
          <p:cNvSpPr>
            <a:spLocks noGrp="1" noChangeArrowheads="1"/>
          </p:cNvSpPr>
          <p:nvPr>
            <p:ph type="ftr" sz="quarter" idx="2"/>
          </p:nvPr>
        </p:nvSpPr>
        <p:spPr bwMode="auto">
          <a:xfrm>
            <a:off x="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defRPr sz="1200"/>
            </a:lvl1pPr>
          </a:lstStyle>
          <a:p>
            <a:pPr>
              <a:defRPr/>
            </a:pPr>
            <a:endParaRPr lang="en-GB"/>
          </a:p>
        </p:txBody>
      </p:sp>
      <p:sp>
        <p:nvSpPr>
          <p:cNvPr id="20485" name="Rectangle 5"/>
          <p:cNvSpPr>
            <a:spLocks noGrp="1" noChangeArrowheads="1"/>
          </p:cNvSpPr>
          <p:nvPr>
            <p:ph type="sldNum" sz="quarter" idx="3"/>
          </p:nvPr>
        </p:nvSpPr>
        <p:spPr bwMode="auto">
          <a:xfrm>
            <a:off x="381635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lgn="r">
              <a:defRPr sz="1200"/>
            </a:lvl1pPr>
          </a:lstStyle>
          <a:p>
            <a:pPr>
              <a:defRPr/>
            </a:pPr>
            <a:fld id="{6CA4EE65-1DC8-41F6-8299-E6216AC67082}" type="slidenum">
              <a:rPr lang="en-GB"/>
              <a:pPr>
                <a:defRPr/>
              </a:pPr>
              <a:t>‹#›</a:t>
            </a:fld>
            <a:endParaRPr lang="en-GB"/>
          </a:p>
        </p:txBody>
      </p:sp>
    </p:spTree>
    <p:extLst>
      <p:ext uri="{BB962C8B-B14F-4D97-AF65-F5344CB8AC3E}">
        <p14:creationId xmlns:p14="http://schemas.microsoft.com/office/powerpoint/2010/main" val="278807990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defRPr sz="1200"/>
            </a:lvl1pPr>
          </a:lstStyle>
          <a:p>
            <a:pPr>
              <a:defRPr/>
            </a:pPr>
            <a:endParaRPr lang="en-GB"/>
          </a:p>
        </p:txBody>
      </p:sp>
      <p:sp>
        <p:nvSpPr>
          <p:cNvPr id="46083" name="Rectangle 3"/>
          <p:cNvSpPr>
            <a:spLocks noGrp="1" noChangeArrowheads="1"/>
          </p:cNvSpPr>
          <p:nvPr>
            <p:ph type="dt" idx="1"/>
          </p:nvPr>
        </p:nvSpPr>
        <p:spPr bwMode="auto">
          <a:xfrm>
            <a:off x="3816352" y="0"/>
            <a:ext cx="2919413" cy="49371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r">
              <a:defRPr sz="1200"/>
            </a:lvl1pPr>
          </a:lstStyle>
          <a:p>
            <a:pPr>
              <a:defRPr/>
            </a:pPr>
            <a:endParaRPr lang="en-GB"/>
          </a:p>
        </p:txBody>
      </p:sp>
      <p:sp>
        <p:nvSpPr>
          <p:cNvPr id="37892" name="Rectangle 4"/>
          <p:cNvSpPr>
            <a:spLocks noGrp="1" noRot="1" noChangeAspect="1" noChangeArrowheads="1" noTextEdit="1"/>
          </p:cNvSpPr>
          <p:nvPr>
            <p:ph type="sldImg" idx="2"/>
          </p:nvPr>
        </p:nvSpPr>
        <p:spPr bwMode="auto">
          <a:xfrm>
            <a:off x="901700" y="739775"/>
            <a:ext cx="4935538" cy="3702050"/>
          </a:xfrm>
          <a:prstGeom prst="rect">
            <a:avLst/>
          </a:prstGeom>
          <a:noFill/>
          <a:ln w="9525">
            <a:solidFill>
              <a:srgbClr val="000000"/>
            </a:solidFill>
            <a:miter lim="800000"/>
            <a:headEnd/>
            <a:tailEnd/>
          </a:ln>
        </p:spPr>
      </p:sp>
      <p:sp>
        <p:nvSpPr>
          <p:cNvPr id="46085" name="Rectangle 5"/>
          <p:cNvSpPr>
            <a:spLocks noGrp="1" noChangeArrowheads="1"/>
          </p:cNvSpPr>
          <p:nvPr>
            <p:ph type="body" sz="quarter" idx="3"/>
          </p:nvPr>
        </p:nvSpPr>
        <p:spPr bwMode="auto">
          <a:xfrm>
            <a:off x="898526" y="4689475"/>
            <a:ext cx="4938713" cy="4440238"/>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46086" name="Rectangle 6"/>
          <p:cNvSpPr>
            <a:spLocks noGrp="1" noChangeArrowheads="1"/>
          </p:cNvSpPr>
          <p:nvPr>
            <p:ph type="ftr" sz="quarter" idx="4"/>
          </p:nvPr>
        </p:nvSpPr>
        <p:spPr bwMode="auto">
          <a:xfrm>
            <a:off x="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defRPr sz="1200"/>
            </a:lvl1pPr>
          </a:lstStyle>
          <a:p>
            <a:pPr>
              <a:defRPr/>
            </a:pPr>
            <a:endParaRPr lang="en-GB"/>
          </a:p>
        </p:txBody>
      </p:sp>
      <p:sp>
        <p:nvSpPr>
          <p:cNvPr id="46087" name="Rectangle 7"/>
          <p:cNvSpPr>
            <a:spLocks noGrp="1" noChangeArrowheads="1"/>
          </p:cNvSpPr>
          <p:nvPr>
            <p:ph type="sldNum" sz="quarter" idx="5"/>
          </p:nvPr>
        </p:nvSpPr>
        <p:spPr bwMode="auto">
          <a:xfrm>
            <a:off x="3816352" y="9375777"/>
            <a:ext cx="2919413" cy="49371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lgn="r">
              <a:defRPr sz="1200"/>
            </a:lvl1pPr>
          </a:lstStyle>
          <a:p>
            <a:pPr>
              <a:defRPr/>
            </a:pPr>
            <a:fld id="{680A1B58-1539-4C65-8D2D-D26A5E9C938F}" type="slidenum">
              <a:rPr lang="en-GB"/>
              <a:pPr>
                <a:defRPr/>
              </a:pPr>
              <a:t>‹#›</a:t>
            </a:fld>
            <a:endParaRPr lang="en-GB"/>
          </a:p>
        </p:txBody>
      </p:sp>
    </p:spTree>
    <p:extLst>
      <p:ext uri="{BB962C8B-B14F-4D97-AF65-F5344CB8AC3E}">
        <p14:creationId xmlns:p14="http://schemas.microsoft.com/office/powerpoint/2010/main" val="776672871"/>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GB" dirty="0" smtClean="0"/>
          </a:p>
        </p:txBody>
      </p:sp>
    </p:spTree>
    <p:extLst>
      <p:ext uri="{BB962C8B-B14F-4D97-AF65-F5344CB8AC3E}">
        <p14:creationId xmlns:p14="http://schemas.microsoft.com/office/powerpoint/2010/main" val="2029179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GB" dirty="0" smtClean="0"/>
          </a:p>
        </p:txBody>
      </p:sp>
    </p:spTree>
    <p:extLst>
      <p:ext uri="{BB962C8B-B14F-4D97-AF65-F5344CB8AC3E}">
        <p14:creationId xmlns:p14="http://schemas.microsoft.com/office/powerpoint/2010/main" val="2459746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4144302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val="3846563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1029"/>
          <p:cNvSpPr>
            <a:spLocks noGrp="1" noChangeArrowheads="1"/>
          </p:cNvSpPr>
          <p:nvPr>
            <p:ph type="ftr" sz="quarter" idx="10"/>
          </p:nvPr>
        </p:nvSpPr>
        <p:spPr/>
        <p:txBody>
          <a:bodyPr/>
          <a:lstStyle>
            <a:lvl1pPr>
              <a:defRPr dirty="0" smtClean="0">
                <a:latin typeface="Times New Roman" pitchFamily="18" charset="0"/>
                <a:cs typeface="Times New Roman" pitchFamily="18" charset="0"/>
              </a:defRPr>
            </a:lvl1pPr>
          </a:lstStyle>
          <a:p>
            <a:pPr>
              <a:defRPr/>
            </a:pPr>
            <a:r>
              <a:rPr lang="en-GB" smtClean="0"/>
              <a:t>Q32009</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5" name="Rectangle 1030"/>
          <p:cNvSpPr>
            <a:spLocks noGrp="1" noChangeArrowheads="1"/>
          </p:cNvSpPr>
          <p:nvPr>
            <p:ph type="sldNum" sz="quarter" idx="11"/>
          </p:nvPr>
        </p:nvSpPr>
        <p:spPr>
          <a:ln/>
        </p:spPr>
        <p:txBody>
          <a:bodyPr/>
          <a:lstStyle>
            <a:lvl1pPr>
              <a:defRPr/>
            </a:lvl1pPr>
          </a:lstStyle>
          <a:p>
            <a:pPr>
              <a:defRPr/>
            </a:pPr>
            <a:fld id="{A594A6E3-85CD-43B1-B048-1994B1116907}"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49275" y="1219200"/>
            <a:ext cx="3810000" cy="4545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11675" y="1219200"/>
            <a:ext cx="3810000" cy="4545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23782400-18D3-479A-8BE9-8DAF5582F1F7}"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8" name="Rectangle 1030"/>
          <p:cNvSpPr>
            <a:spLocks noGrp="1" noChangeArrowheads="1"/>
          </p:cNvSpPr>
          <p:nvPr>
            <p:ph type="sldNum" sz="quarter" idx="11"/>
          </p:nvPr>
        </p:nvSpPr>
        <p:spPr>
          <a:ln/>
        </p:spPr>
        <p:txBody>
          <a:bodyPr/>
          <a:lstStyle>
            <a:lvl1pPr>
              <a:defRPr/>
            </a:lvl1pPr>
          </a:lstStyle>
          <a:p>
            <a:pPr>
              <a:defRPr/>
            </a:pPr>
            <a:fld id="{5D87DCF5-60E9-4A50-8135-C6D0B3BC9739}"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4" name="Rectangle 1030"/>
          <p:cNvSpPr>
            <a:spLocks noGrp="1" noChangeArrowheads="1"/>
          </p:cNvSpPr>
          <p:nvPr>
            <p:ph type="sldNum" sz="quarter" idx="11"/>
          </p:nvPr>
        </p:nvSpPr>
        <p:spPr>
          <a:ln/>
        </p:spPr>
        <p:txBody>
          <a:bodyPr/>
          <a:lstStyle>
            <a:lvl1pPr>
              <a:defRPr/>
            </a:lvl1pPr>
          </a:lstStyle>
          <a:p>
            <a:pPr>
              <a:defRPr/>
            </a:pPr>
            <a:fld id="{67BD893C-E86D-46C3-9DB8-1BB63A1FBEC5}"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3" name="Rectangle 1030"/>
          <p:cNvSpPr>
            <a:spLocks noGrp="1" noChangeArrowheads="1"/>
          </p:cNvSpPr>
          <p:nvPr>
            <p:ph type="sldNum" sz="quarter" idx="11"/>
          </p:nvPr>
        </p:nvSpPr>
        <p:spPr>
          <a:ln/>
        </p:spPr>
        <p:txBody>
          <a:bodyPr/>
          <a:lstStyle>
            <a:lvl1pPr>
              <a:defRPr/>
            </a:lvl1pPr>
          </a:lstStyle>
          <a:p>
            <a:pPr>
              <a:defRPr/>
            </a:pPr>
            <a:fld id="{6DC62288-AD09-48D6-BEB4-B6C10B461C8A}"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D708CAF2-F92A-42DD-9BEA-8D0E6ADD0E7E}"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3C6BC2B9-544B-4F13-88C4-7AC518A41006}"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5" name="Rectangle 1030"/>
          <p:cNvSpPr>
            <a:spLocks noGrp="1" noChangeArrowheads="1"/>
          </p:cNvSpPr>
          <p:nvPr>
            <p:ph type="sldNum" sz="quarter" idx="11"/>
          </p:nvPr>
        </p:nvSpPr>
        <p:spPr>
          <a:ln/>
        </p:spPr>
        <p:txBody>
          <a:bodyPr/>
          <a:lstStyle>
            <a:lvl1pPr>
              <a:defRPr/>
            </a:lvl1pPr>
          </a:lstStyle>
          <a:p>
            <a:pPr>
              <a:defRPr/>
            </a:pPr>
            <a:fld id="{CA7A4C2A-2303-4E35-BE09-D4D1551198C7}"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76988" y="0"/>
            <a:ext cx="1944687" cy="57642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42925" y="0"/>
            <a:ext cx="5681663" cy="57642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5" name="Rectangle 1030"/>
          <p:cNvSpPr>
            <a:spLocks noGrp="1" noChangeArrowheads="1"/>
          </p:cNvSpPr>
          <p:nvPr>
            <p:ph type="sldNum" sz="quarter" idx="11"/>
          </p:nvPr>
        </p:nvSpPr>
        <p:spPr>
          <a:ln/>
        </p:spPr>
        <p:txBody>
          <a:bodyPr/>
          <a:lstStyle>
            <a:lvl1pPr>
              <a:defRPr/>
            </a:lvl1pPr>
          </a:lstStyle>
          <a:p>
            <a:pPr>
              <a:defRPr/>
            </a:pPr>
            <a:fld id="{5E8A36AC-5D93-4FD6-B6D6-7FD629C212AC}"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2925" y="0"/>
            <a:ext cx="77724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549275" y="1219200"/>
            <a:ext cx="3810000" cy="45450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11675" y="1219200"/>
            <a:ext cx="3810000" cy="45450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029"/>
          <p:cNvSpPr>
            <a:spLocks noGrp="1" noChangeArrowheads="1"/>
          </p:cNvSpPr>
          <p:nvPr>
            <p:ph type="ftr" sz="quarter" idx="10"/>
          </p:nvPr>
        </p:nvSpPr>
        <p:spPr>
          <a:ln/>
        </p:spPr>
        <p:txBody>
          <a:bodyPr/>
          <a:lstStyle>
            <a:lvl1pPr>
              <a:defRPr/>
            </a:lvl1pPr>
          </a:lstStyle>
          <a:p>
            <a:pPr>
              <a:defRPr/>
            </a:pPr>
            <a:r>
              <a:rPr lang="en-GB" smtClean="0"/>
              <a:t>Q32009</a:t>
            </a:r>
            <a:endParaRPr lang="en-GB"/>
          </a:p>
        </p:txBody>
      </p:sp>
      <p:sp>
        <p:nvSpPr>
          <p:cNvPr id="6" name="Rectangle 1030"/>
          <p:cNvSpPr>
            <a:spLocks noGrp="1" noChangeArrowheads="1"/>
          </p:cNvSpPr>
          <p:nvPr>
            <p:ph type="sldNum" sz="quarter" idx="11"/>
          </p:nvPr>
        </p:nvSpPr>
        <p:spPr>
          <a:ln/>
        </p:spPr>
        <p:txBody>
          <a:bodyPr/>
          <a:lstStyle>
            <a:lvl1pPr>
              <a:defRPr/>
            </a:lvl1pPr>
          </a:lstStyle>
          <a:p>
            <a:pPr>
              <a:defRPr/>
            </a:pPr>
            <a:fld id="{6817DDE0-1854-4DFC-8113-9609565D3F3C}"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title"/>
          </p:nvPr>
        </p:nvSpPr>
        <p:spPr bwMode="auto">
          <a:xfrm>
            <a:off x="542925"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3075" name="Rectangle 1027"/>
          <p:cNvSpPr>
            <a:spLocks noGrp="1" noChangeArrowheads="1"/>
          </p:cNvSpPr>
          <p:nvPr>
            <p:ph type="body" idx="1"/>
          </p:nvPr>
        </p:nvSpPr>
        <p:spPr bwMode="auto">
          <a:xfrm>
            <a:off x="549275" y="1219200"/>
            <a:ext cx="7772400" cy="45450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50181" name="Rectangle 1029"/>
          <p:cNvSpPr>
            <a:spLocks noGrp="1" noChangeArrowheads="1"/>
          </p:cNvSpPr>
          <p:nvPr>
            <p:ph type="ftr" sz="quarter" idx="3"/>
          </p:nvPr>
        </p:nvSpPr>
        <p:spPr bwMode="auto">
          <a:xfrm>
            <a:off x="557213" y="6346825"/>
            <a:ext cx="32527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solidFill>
                  <a:srgbClr val="000080"/>
                </a:solidFill>
                <a:latin typeface="+mn-lt"/>
              </a:defRPr>
            </a:lvl1pPr>
          </a:lstStyle>
          <a:p>
            <a:pPr>
              <a:defRPr/>
            </a:pPr>
            <a:r>
              <a:rPr lang="en-GB" smtClean="0"/>
              <a:t>Q32009</a:t>
            </a:r>
            <a:endParaRPr lang="en-GB"/>
          </a:p>
        </p:txBody>
      </p:sp>
      <p:sp>
        <p:nvSpPr>
          <p:cNvPr id="50182"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0ECA104-4A93-45A0-B43F-B46A5DEB7744}" type="slidenum">
              <a:rPr lang="en-GB"/>
              <a:pPr>
                <a:defRPr/>
              </a:pPr>
              <a:t>‹#›</a:t>
            </a:fld>
            <a:endParaRPr lang="en-GB"/>
          </a:p>
        </p:txBody>
      </p:sp>
      <p:sp>
        <p:nvSpPr>
          <p:cNvPr id="50184" name="Line 1032"/>
          <p:cNvSpPr>
            <a:spLocks noChangeShapeType="1"/>
          </p:cNvSpPr>
          <p:nvPr/>
        </p:nvSpPr>
        <p:spPr bwMode="auto">
          <a:xfrm flipV="1">
            <a:off x="285750" y="1219200"/>
            <a:ext cx="8553450" cy="6350"/>
          </a:xfrm>
          <a:prstGeom prst="line">
            <a:avLst/>
          </a:prstGeom>
          <a:noFill/>
          <a:ln w="19050">
            <a:solidFill>
              <a:srgbClr val="000080"/>
            </a:solidFill>
            <a:round/>
            <a:headEnd/>
            <a:tailEnd/>
          </a:ln>
          <a:effectLst/>
        </p:spPr>
        <p:txBody>
          <a:bodyPr/>
          <a:lstStyle/>
          <a:p>
            <a:pPr>
              <a:defRPr/>
            </a:pPr>
            <a:endParaRPr lang="en-GB"/>
          </a:p>
        </p:txBody>
      </p:sp>
      <p:sp>
        <p:nvSpPr>
          <p:cNvPr id="50185" name="Rectangle 1033"/>
          <p:cNvSpPr>
            <a:spLocks noChangeArrowheads="1"/>
          </p:cNvSpPr>
          <p:nvPr/>
        </p:nvSpPr>
        <p:spPr bwMode="auto">
          <a:xfrm>
            <a:off x="3536950" y="6327775"/>
            <a:ext cx="2095500" cy="457200"/>
          </a:xfrm>
          <a:prstGeom prst="rect">
            <a:avLst/>
          </a:prstGeom>
          <a:noFill/>
          <a:ln w="9525">
            <a:noFill/>
            <a:miter lim="800000"/>
            <a:headEnd/>
            <a:tailEnd/>
          </a:ln>
          <a:effectLst/>
        </p:spPr>
        <p:txBody>
          <a:bodyPr/>
          <a:lstStyle/>
          <a:p>
            <a:pPr algn="ctr">
              <a:defRPr/>
            </a:pPr>
            <a:fld id="{A317135F-30B1-4E89-972E-34D841243176}" type="slidenum">
              <a:rPr lang="en-GB" sz="1100" b="1">
                <a:solidFill>
                  <a:srgbClr val="000080"/>
                </a:solidFill>
                <a:latin typeface="HelveticaNeue Medium" pitchFamily="2" charset="0"/>
              </a:rPr>
              <a:pPr algn="ctr">
                <a:defRPr/>
              </a:pPr>
              <a:t>‹#›</a:t>
            </a:fld>
            <a:endParaRPr lang="en-GB" sz="1100" b="1">
              <a:solidFill>
                <a:srgbClr val="000080"/>
              </a:solidFill>
              <a:latin typeface="HelveticaNeue Medium" pitchFamily="2" charset="0"/>
            </a:endParaRPr>
          </a:p>
        </p:txBody>
      </p:sp>
    </p:spTree>
  </p:cSld>
  <p:clrMap bg1="lt1" tx1="dk1" bg2="lt2" tx2="dk2" accent1="accent1" accent2="accent2" accent3="accent3" accent4="accent4" accent5="accent5" accent6="accent6" hlink="hlink" folHlink="folHlink"/>
  <p:sldLayoutIdLst>
    <p:sldLayoutId id="2147483678"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sldNum="0" hdr="0" dt="0"/>
  <p:txStyles>
    <p:titleStyle>
      <a:lvl1pPr algn="l" rtl="0" eaLnBrk="0" fontAlgn="base" hangingPunct="0">
        <a:spcBef>
          <a:spcPct val="0"/>
        </a:spcBef>
        <a:spcAft>
          <a:spcPct val="0"/>
        </a:spcAft>
        <a:defRPr sz="2800">
          <a:solidFill>
            <a:schemeClr val="accent2"/>
          </a:solidFill>
          <a:latin typeface="+mj-lt"/>
          <a:ea typeface="+mj-ea"/>
          <a:cs typeface="+mj-cs"/>
        </a:defRPr>
      </a:lvl1pPr>
      <a:lvl2pPr algn="l" rtl="0" eaLnBrk="0" fontAlgn="base" hangingPunct="0">
        <a:spcBef>
          <a:spcPct val="0"/>
        </a:spcBef>
        <a:spcAft>
          <a:spcPct val="0"/>
        </a:spcAft>
        <a:defRPr sz="2800">
          <a:solidFill>
            <a:schemeClr val="accent2"/>
          </a:solidFill>
          <a:latin typeface="HelveticaNeue Medium" pitchFamily="2" charset="0"/>
        </a:defRPr>
      </a:lvl2pPr>
      <a:lvl3pPr algn="l" rtl="0" eaLnBrk="0" fontAlgn="base" hangingPunct="0">
        <a:spcBef>
          <a:spcPct val="0"/>
        </a:spcBef>
        <a:spcAft>
          <a:spcPct val="0"/>
        </a:spcAft>
        <a:defRPr sz="2800">
          <a:solidFill>
            <a:schemeClr val="accent2"/>
          </a:solidFill>
          <a:latin typeface="HelveticaNeue Medium" pitchFamily="2" charset="0"/>
        </a:defRPr>
      </a:lvl3pPr>
      <a:lvl4pPr algn="l" rtl="0" eaLnBrk="0" fontAlgn="base" hangingPunct="0">
        <a:spcBef>
          <a:spcPct val="0"/>
        </a:spcBef>
        <a:spcAft>
          <a:spcPct val="0"/>
        </a:spcAft>
        <a:defRPr sz="2800">
          <a:solidFill>
            <a:schemeClr val="accent2"/>
          </a:solidFill>
          <a:latin typeface="HelveticaNeue Medium" pitchFamily="2" charset="0"/>
        </a:defRPr>
      </a:lvl4pPr>
      <a:lvl5pPr algn="l" rtl="0" eaLnBrk="0" fontAlgn="base" hangingPunct="0">
        <a:spcBef>
          <a:spcPct val="0"/>
        </a:spcBef>
        <a:spcAft>
          <a:spcPct val="0"/>
        </a:spcAft>
        <a:defRPr sz="2800">
          <a:solidFill>
            <a:schemeClr val="accent2"/>
          </a:solidFill>
          <a:latin typeface="HelveticaNeue Medium" pitchFamily="2" charset="0"/>
        </a:defRPr>
      </a:lvl5pPr>
      <a:lvl6pPr marL="457200" algn="l" rtl="0" fontAlgn="base">
        <a:spcBef>
          <a:spcPct val="0"/>
        </a:spcBef>
        <a:spcAft>
          <a:spcPct val="0"/>
        </a:spcAft>
        <a:defRPr sz="2800">
          <a:solidFill>
            <a:schemeClr val="accent2"/>
          </a:solidFill>
          <a:latin typeface="HelveticaNeue Medium" pitchFamily="2" charset="0"/>
        </a:defRPr>
      </a:lvl6pPr>
      <a:lvl7pPr marL="914400" algn="l" rtl="0" fontAlgn="base">
        <a:spcBef>
          <a:spcPct val="0"/>
        </a:spcBef>
        <a:spcAft>
          <a:spcPct val="0"/>
        </a:spcAft>
        <a:defRPr sz="2800">
          <a:solidFill>
            <a:schemeClr val="accent2"/>
          </a:solidFill>
          <a:latin typeface="HelveticaNeue Medium" pitchFamily="2" charset="0"/>
        </a:defRPr>
      </a:lvl7pPr>
      <a:lvl8pPr marL="1371600" algn="l" rtl="0" fontAlgn="base">
        <a:spcBef>
          <a:spcPct val="0"/>
        </a:spcBef>
        <a:spcAft>
          <a:spcPct val="0"/>
        </a:spcAft>
        <a:defRPr sz="2800">
          <a:solidFill>
            <a:schemeClr val="accent2"/>
          </a:solidFill>
          <a:latin typeface="HelveticaNeue Medium" pitchFamily="2" charset="0"/>
        </a:defRPr>
      </a:lvl8pPr>
      <a:lvl9pPr marL="1828800" algn="l" rtl="0" fontAlgn="base">
        <a:spcBef>
          <a:spcPct val="0"/>
        </a:spcBef>
        <a:spcAft>
          <a:spcPct val="0"/>
        </a:spcAft>
        <a:defRPr sz="2800">
          <a:solidFill>
            <a:schemeClr val="accent2"/>
          </a:solidFill>
          <a:latin typeface="HelveticaNeue Medium" pitchFamily="2" charset="0"/>
        </a:defRPr>
      </a:lvl9pPr>
    </p:titleStyle>
    <p:bodyStyle>
      <a:lvl1pPr marL="342900" indent="-342900" algn="l" rtl="0" eaLnBrk="0" fontAlgn="base" hangingPunct="0">
        <a:spcBef>
          <a:spcPct val="20000"/>
        </a:spcBef>
        <a:spcAft>
          <a:spcPct val="0"/>
        </a:spcAft>
        <a:buFont typeface="Wingdings" pitchFamily="2" charset="2"/>
        <a:buChar char="§"/>
        <a:defRPr>
          <a:solidFill>
            <a:schemeClr val="accent2"/>
          </a:solidFill>
          <a:latin typeface="+mn-lt"/>
          <a:ea typeface="+mn-ea"/>
          <a:cs typeface="+mn-cs"/>
        </a:defRPr>
      </a:lvl1pPr>
      <a:lvl2pPr marL="742950" indent="-285750" algn="l" rtl="0" eaLnBrk="0" fontAlgn="base" hangingPunct="0">
        <a:spcBef>
          <a:spcPct val="20000"/>
        </a:spcBef>
        <a:spcAft>
          <a:spcPct val="0"/>
        </a:spcAft>
        <a:buChar char="–"/>
        <a:defRPr>
          <a:solidFill>
            <a:schemeClr val="accent2"/>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accent2"/>
          </a:solidFill>
          <a:latin typeface="+mn-lt"/>
        </a:defRPr>
      </a:lvl3pPr>
      <a:lvl4pPr marL="1600200" indent="-228600" algn="l" rtl="0" eaLnBrk="0" fontAlgn="base" hangingPunct="0">
        <a:spcBef>
          <a:spcPct val="20000"/>
        </a:spcBef>
        <a:spcAft>
          <a:spcPct val="0"/>
        </a:spcAft>
        <a:buChar char="–"/>
        <a:defRPr sz="1600">
          <a:solidFill>
            <a:schemeClr val="accent2"/>
          </a:solidFill>
          <a:latin typeface="+mn-lt"/>
        </a:defRPr>
      </a:lvl4pPr>
      <a:lvl5pPr marL="2057400" indent="-228600" algn="l" rtl="0" eaLnBrk="0" fontAlgn="base" hangingPunct="0">
        <a:spcBef>
          <a:spcPct val="20000"/>
        </a:spcBef>
        <a:spcAft>
          <a:spcPct val="0"/>
        </a:spcAft>
        <a:buChar char="»"/>
        <a:defRPr sz="1400">
          <a:solidFill>
            <a:schemeClr val="accent2"/>
          </a:solidFill>
          <a:latin typeface="+mn-lt"/>
        </a:defRPr>
      </a:lvl5pPr>
      <a:lvl6pPr marL="2514600" indent="-228600" algn="l" rtl="0" fontAlgn="base">
        <a:spcBef>
          <a:spcPct val="20000"/>
        </a:spcBef>
        <a:spcAft>
          <a:spcPct val="0"/>
        </a:spcAft>
        <a:buChar char="»"/>
        <a:defRPr sz="1400">
          <a:solidFill>
            <a:schemeClr val="accent2"/>
          </a:solidFill>
          <a:latin typeface="+mn-lt"/>
        </a:defRPr>
      </a:lvl6pPr>
      <a:lvl7pPr marL="2971800" indent="-228600" algn="l" rtl="0" fontAlgn="base">
        <a:spcBef>
          <a:spcPct val="20000"/>
        </a:spcBef>
        <a:spcAft>
          <a:spcPct val="0"/>
        </a:spcAft>
        <a:buChar char="»"/>
        <a:defRPr sz="1400">
          <a:solidFill>
            <a:schemeClr val="accent2"/>
          </a:solidFill>
          <a:latin typeface="+mn-lt"/>
        </a:defRPr>
      </a:lvl7pPr>
      <a:lvl8pPr marL="3429000" indent="-228600" algn="l" rtl="0" fontAlgn="base">
        <a:spcBef>
          <a:spcPct val="20000"/>
        </a:spcBef>
        <a:spcAft>
          <a:spcPct val="0"/>
        </a:spcAft>
        <a:buChar char="»"/>
        <a:defRPr sz="1400">
          <a:solidFill>
            <a:schemeClr val="accent2"/>
          </a:solidFill>
          <a:latin typeface="+mn-lt"/>
        </a:defRPr>
      </a:lvl8pPr>
      <a:lvl9pPr marL="3886200" indent="-228600" algn="l" rtl="0" fontAlgn="base">
        <a:spcBef>
          <a:spcPct val="20000"/>
        </a:spcBef>
        <a:spcAft>
          <a:spcPct val="0"/>
        </a:spcAft>
        <a:buChar char="»"/>
        <a:defRPr sz="14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package" Target="../embeddings/Microsoft_Excel_Worksheet1.xlsx"/></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 y="2291938"/>
            <a:ext cx="9067800" cy="3764477"/>
          </a:xfrm>
        </p:spPr>
        <p:txBody>
          <a:bodyPr/>
          <a:lstStyle/>
          <a:p>
            <a:pPr algn="ctr" eaLnBrk="1" hangingPunct="1">
              <a:tabLst>
                <a:tab pos="7334250" algn="l"/>
              </a:tabLst>
            </a:pPr>
            <a:r>
              <a:rPr lang="en-US" dirty="0" smtClean="0">
                <a:latin typeface="Times New Roman" charset="0"/>
                <a:cs typeface="Times New Roman" charset="0"/>
              </a:rPr>
              <a:t/>
            </a:r>
            <a:br>
              <a:rPr lang="en-US" dirty="0" smtClean="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dirty="0">
                <a:latin typeface="Times New Roman" charset="0"/>
                <a:cs typeface="Times New Roman" charset="0"/>
              </a:rPr>
              <a:t/>
            </a:r>
            <a:br>
              <a:rPr lang="en-US" dirty="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dirty="0">
                <a:latin typeface="Times New Roman" charset="0"/>
                <a:cs typeface="Times New Roman" charset="0"/>
              </a:rPr>
              <a:t/>
            </a:r>
            <a:br>
              <a:rPr lang="en-US" dirty="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dirty="0">
                <a:latin typeface="Times New Roman" charset="0"/>
                <a:cs typeface="Times New Roman" charset="0"/>
              </a:rPr>
              <a:t/>
            </a:r>
            <a:br>
              <a:rPr lang="en-US" dirty="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r>
              <a:rPr lang="en-US" sz="3600" b="1" dirty="0" smtClean="0">
                <a:latin typeface="Times New Roman" charset="0"/>
                <a:cs typeface="Times New Roman" charset="0"/>
              </a:rPr>
              <a:t>MARKETS </a:t>
            </a:r>
            <a:r>
              <a:rPr lang="en-US" sz="3600" b="1" dirty="0" smtClean="0">
                <a:latin typeface="Times New Roman" charset="0"/>
                <a:cs typeface="Times New Roman" charset="0"/>
              </a:rPr>
              <a:t>NOW 28</a:t>
            </a:r>
            <a:r>
              <a:rPr lang="en-US" sz="3600" b="1" baseline="30000" dirty="0" smtClean="0">
                <a:latin typeface="Times New Roman" charset="0"/>
                <a:cs typeface="Times New Roman" charset="0"/>
              </a:rPr>
              <a:t>th</a:t>
            </a:r>
            <a:r>
              <a:rPr lang="en-US" sz="3600" b="1" dirty="0" smtClean="0">
                <a:latin typeface="Times New Roman" charset="0"/>
                <a:cs typeface="Times New Roman" charset="0"/>
              </a:rPr>
              <a:t> SEPTEMBER 2015</a:t>
            </a:r>
            <a:br>
              <a:rPr lang="en-US" sz="3600" b="1" dirty="0" smtClean="0">
                <a:latin typeface="Times New Roman" charset="0"/>
                <a:cs typeface="Times New Roman" charset="0"/>
              </a:rPr>
            </a:br>
            <a:r>
              <a:rPr lang="en-US" sz="4400" dirty="0" smtClean="0">
                <a:latin typeface="Times New Roman" charset="0"/>
                <a:cs typeface="Times New Roman" charset="0"/>
              </a:rPr>
              <a:t>  </a:t>
            </a:r>
            <a:r>
              <a:rPr lang="en-US" sz="4400" dirty="0">
                <a:latin typeface="Times New Roman" charset="0"/>
                <a:cs typeface="Times New Roman" charset="0"/>
              </a:rPr>
              <a:t/>
            </a:r>
            <a:br>
              <a:rPr lang="en-US" sz="4400" dirty="0">
                <a:latin typeface="Times New Roman" charset="0"/>
                <a:cs typeface="Times New Roman" charset="0"/>
              </a:rPr>
            </a:br>
            <a:r>
              <a:rPr lang="en-US" dirty="0" smtClean="0">
                <a:latin typeface="Times New Roman" charset="0"/>
                <a:cs typeface="Times New Roman" charset="0"/>
              </a:rPr>
              <a:t>David Fuller, </a:t>
            </a:r>
            <a:r>
              <a:rPr lang="en-US" dirty="0" smtClean="0">
                <a:latin typeface="Times New Roman" charset="0"/>
                <a:cs typeface="Times New Roman" charset="0"/>
              </a:rPr>
              <a:t>Dr Paul </a:t>
            </a:r>
            <a:r>
              <a:rPr lang="en-US" dirty="0" smtClean="0">
                <a:latin typeface="Times New Roman" charset="0"/>
                <a:cs typeface="Times New Roman" charset="0"/>
              </a:rPr>
              <a:t>Jourdan, Iain Little</a:t>
            </a:r>
            <a:br>
              <a:rPr lang="en-US" dirty="0" smtClean="0">
                <a:latin typeface="Times New Roman" charset="0"/>
                <a:cs typeface="Times New Roman" charset="0"/>
              </a:rPr>
            </a:br>
            <a:r>
              <a:rPr lang="en-US" dirty="0" smtClean="0">
                <a:latin typeface="Times New Roman" charset="0"/>
                <a:cs typeface="Times New Roman" charset="0"/>
              </a:rPr>
              <a:t/>
            </a:r>
            <a:br>
              <a:rPr lang="en-US" dirty="0" smtClean="0">
                <a:latin typeface="Times New Roman" charset="0"/>
                <a:cs typeface="Times New Roman" charset="0"/>
              </a:rPr>
            </a:br>
            <a:endParaRPr lang="en-US" sz="1600" dirty="0" smtClean="0"/>
          </a:p>
        </p:txBody>
      </p:sp>
      <p:sp>
        <p:nvSpPr>
          <p:cNvPr id="5123" name="Rectangle 3"/>
          <p:cNvSpPr>
            <a:spLocks noGrp="1" noChangeArrowheads="1"/>
          </p:cNvSpPr>
          <p:nvPr>
            <p:ph type="subTitle" idx="1"/>
          </p:nvPr>
        </p:nvSpPr>
        <p:spPr>
          <a:xfrm>
            <a:off x="0" y="5210176"/>
            <a:ext cx="9144000" cy="1136650"/>
          </a:xfrm>
        </p:spPr>
        <p:txBody>
          <a:bodyPr/>
          <a:lstStyle/>
          <a:p>
            <a:pPr eaLnBrk="1" hangingPunct="1">
              <a:tabLst>
                <a:tab pos="7334250" algn="l"/>
              </a:tabLst>
            </a:pPr>
            <a:endParaRPr lang="en-US" sz="2000" dirty="0" smtClean="0">
              <a:latin typeface="Times New Roman" charset="0"/>
              <a:cs typeface="Times New Roman" charset="0"/>
            </a:endParaRPr>
          </a:p>
          <a:p>
            <a:pPr algn="l" eaLnBrk="1" hangingPunct="1">
              <a:tabLst>
                <a:tab pos="7334250" algn="l"/>
              </a:tabLst>
            </a:pPr>
            <a:endParaRPr lang="en-US" sz="1200" dirty="0" smtClean="0"/>
          </a:p>
        </p:txBody>
      </p:sp>
      <p:sp>
        <p:nvSpPr>
          <p:cNvPr id="5126" name="Rectangle 4"/>
          <p:cNvSpPr>
            <a:spLocks noChangeArrowheads="1"/>
          </p:cNvSpPr>
          <p:nvPr/>
        </p:nvSpPr>
        <p:spPr bwMode="auto">
          <a:xfrm>
            <a:off x="156411" y="-1"/>
            <a:ext cx="8734926" cy="2933423"/>
          </a:xfrm>
          <a:prstGeom prst="rect">
            <a:avLst/>
          </a:prstGeom>
          <a:solidFill>
            <a:schemeClr val="bg1"/>
          </a:solidFill>
          <a:ln w="9525">
            <a:noFill/>
            <a:miter lim="800000"/>
            <a:headEnd/>
            <a:tailEnd/>
          </a:ln>
        </p:spPr>
        <p:txBody>
          <a:bodyPr wrap="none" anchor="ctr"/>
          <a:lstStyle/>
          <a:p>
            <a:endParaRPr lang="en-GB" dirty="0"/>
          </a:p>
        </p:txBody>
      </p:sp>
      <p:sp>
        <p:nvSpPr>
          <p:cNvPr id="7" name="Footer Placeholder 6"/>
          <p:cNvSpPr>
            <a:spLocks noGrp="1"/>
          </p:cNvSpPr>
          <p:nvPr>
            <p:ph type="ftr" sz="quarter" idx="10"/>
          </p:nvPr>
        </p:nvSpPr>
        <p:spPr/>
        <p:txBody>
          <a:bodyPr/>
          <a:lstStyle/>
          <a:p>
            <a:pPr>
              <a:defRPr/>
            </a:pPr>
            <a:r>
              <a:rPr lang="en-GB" dirty="0" smtClean="0"/>
              <a:t>Q3 2015</a:t>
            </a:r>
            <a:endParaRPr lang="en-GB" dirty="0"/>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0"/>
            <a:ext cx="8456613"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7684233"/>
      </p:ext>
    </p:extLst>
  </p:cSld>
  <p:clrMapOvr>
    <a:masterClrMapping/>
  </p:clrMapOvr>
  <p:transition>
    <p:pull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1588"/>
            <a:ext cx="8934449" cy="1143000"/>
          </a:xfrm>
        </p:spPr>
        <p:txBody>
          <a:bodyPr/>
          <a:lstStyle/>
          <a:p>
            <a:pPr eaLnBrk="1" hangingPunct="1"/>
            <a:r>
              <a:rPr lang="en-US" sz="4400" b="1" dirty="0" smtClean="0">
                <a:latin typeface="Times New Roman" charset="0"/>
                <a:cs typeface="Times New Roman" charset="0"/>
              </a:rPr>
              <a:t>What is “Markets Now”?</a:t>
            </a:r>
            <a:br>
              <a:rPr lang="en-US" sz="4400" b="1" dirty="0" smtClean="0">
                <a:latin typeface="Times New Roman" charset="0"/>
                <a:cs typeface="Times New Roman" charset="0"/>
              </a:rPr>
            </a:br>
            <a:r>
              <a:rPr lang="en-US" sz="3200" b="1" dirty="0" smtClean="0">
                <a:latin typeface="Times New Roman" charset="0"/>
                <a:cs typeface="Times New Roman" charset="0"/>
              </a:rPr>
              <a:t>A Lively Forum for Sharing Investment Ideas </a:t>
            </a:r>
          </a:p>
        </p:txBody>
      </p:sp>
      <p:sp>
        <p:nvSpPr>
          <p:cNvPr id="6147" name="Rectangle 5"/>
          <p:cNvSpPr>
            <a:spLocks noGrp="1" noChangeArrowheads="1"/>
          </p:cNvSpPr>
          <p:nvPr>
            <p:ph idx="1"/>
          </p:nvPr>
        </p:nvSpPr>
        <p:spPr>
          <a:xfrm>
            <a:off x="161925" y="1425040"/>
            <a:ext cx="8772525" cy="4872574"/>
          </a:xfrm>
        </p:spPr>
        <p:txBody>
          <a:bodyPr/>
          <a:lstStyle/>
          <a:p>
            <a:pPr marL="742950" indent="-742950" eaLnBrk="1" hangingPunct="1">
              <a:lnSpc>
                <a:spcPct val="90000"/>
              </a:lnSpc>
              <a:buFont typeface="+mj-lt"/>
              <a:buAutoNum type="arabicPeriod"/>
            </a:pPr>
            <a:r>
              <a:rPr lang="en-US" sz="2800" b="1" u="sng" dirty="0" smtClean="0">
                <a:latin typeface="Times New Roman" charset="0"/>
                <a:cs typeface="Times New Roman" charset="0"/>
              </a:rPr>
              <a:t>Big Picture Strategy (DF, BA)</a:t>
            </a:r>
          </a:p>
          <a:p>
            <a:pPr marL="742950" indent="-742950" eaLnBrk="1" hangingPunct="1">
              <a:lnSpc>
                <a:spcPct val="90000"/>
              </a:lnSpc>
              <a:buFont typeface="+mj-lt"/>
              <a:buAutoNum type="arabicPeriod"/>
            </a:pPr>
            <a:r>
              <a:rPr lang="en-US" sz="2800" b="1" u="sng" dirty="0" smtClean="0">
                <a:latin typeface="Times New Roman" charset="0"/>
                <a:cs typeface="Times New Roman" charset="0"/>
              </a:rPr>
              <a:t> “Private </a:t>
            </a:r>
            <a:r>
              <a:rPr lang="en-US" sz="2800" b="1" u="sng" dirty="0" err="1" smtClean="0">
                <a:latin typeface="Times New Roman" charset="0"/>
                <a:cs typeface="Times New Roman" charset="0"/>
              </a:rPr>
              <a:t>client”high</a:t>
            </a:r>
            <a:r>
              <a:rPr lang="en-US" sz="2800" b="1" u="sng" dirty="0" smtClean="0">
                <a:latin typeface="Times New Roman" charset="0"/>
                <a:cs typeface="Times New Roman" charset="0"/>
              </a:rPr>
              <a:t> quality, long term ideas (IL)</a:t>
            </a:r>
          </a:p>
          <a:p>
            <a:pPr eaLnBrk="1" hangingPunct="1">
              <a:lnSpc>
                <a:spcPct val="90000"/>
              </a:lnSpc>
            </a:pPr>
            <a:endParaRPr lang="en-US" sz="2400" b="1" dirty="0" smtClean="0">
              <a:latin typeface="Times New Roman" charset="0"/>
              <a:cs typeface="Times New Roman" charset="0"/>
            </a:endParaRPr>
          </a:p>
          <a:p>
            <a:pPr eaLnBrk="1" hangingPunct="1">
              <a:lnSpc>
                <a:spcPct val="90000"/>
              </a:lnSpc>
            </a:pPr>
            <a:endParaRPr lang="en-US" sz="2400" b="1" dirty="0" smtClean="0">
              <a:latin typeface="Times New Roman" charset="0"/>
              <a:cs typeface="Times New Roman" charset="0"/>
            </a:endParaRPr>
          </a:p>
          <a:p>
            <a:pPr eaLnBrk="1" hangingPunct="1">
              <a:lnSpc>
                <a:spcPct val="90000"/>
              </a:lnSpc>
            </a:pPr>
            <a:r>
              <a:rPr lang="en-US" sz="3200" b="1" i="1" dirty="0" smtClean="0">
                <a:solidFill>
                  <a:srgbClr val="FF0000"/>
                </a:solidFill>
                <a:latin typeface="Times New Roman" charset="0"/>
                <a:cs typeface="Times New Roman" charset="0"/>
              </a:rPr>
              <a:t>Our promise:</a:t>
            </a:r>
            <a:endParaRPr lang="en-US" sz="3200" b="1" i="1" dirty="0">
              <a:solidFill>
                <a:srgbClr val="FF0000"/>
              </a:solidFill>
              <a:latin typeface="Times New Roman" charset="0"/>
              <a:cs typeface="Times New Roman" charset="0"/>
            </a:endParaRPr>
          </a:p>
          <a:p>
            <a:pPr lvl="1" eaLnBrk="1" hangingPunct="1">
              <a:lnSpc>
                <a:spcPct val="90000"/>
              </a:lnSpc>
            </a:pPr>
            <a:r>
              <a:rPr lang="en-US" sz="2400" b="1" dirty="0" smtClean="0">
                <a:solidFill>
                  <a:schemeClr val="accent1">
                    <a:lumMod val="75000"/>
                  </a:schemeClr>
                </a:solidFill>
                <a:latin typeface="Times New Roman" charset="0"/>
                <a:cs typeface="Times New Roman" charset="0"/>
              </a:rPr>
              <a:t>INDEPENDENT, GLOBAL INVESTMENT ADVICE</a:t>
            </a:r>
          </a:p>
          <a:p>
            <a:pPr lvl="1" eaLnBrk="1" hangingPunct="1">
              <a:lnSpc>
                <a:spcPct val="90000"/>
              </a:lnSpc>
            </a:pPr>
            <a:r>
              <a:rPr lang="en-US" sz="2400" b="1" dirty="0" smtClean="0">
                <a:solidFill>
                  <a:schemeClr val="accent1">
                    <a:lumMod val="75000"/>
                  </a:schemeClr>
                </a:solidFill>
                <a:latin typeface="Times New Roman" charset="0"/>
                <a:cs typeface="Times New Roman" charset="0"/>
              </a:rPr>
              <a:t>NO SALES, NO HYPE, NO MARKETING</a:t>
            </a:r>
          </a:p>
          <a:p>
            <a:pPr lvl="1" eaLnBrk="1" hangingPunct="1">
              <a:lnSpc>
                <a:spcPct val="90000"/>
              </a:lnSpc>
            </a:pPr>
            <a:r>
              <a:rPr lang="en-US" sz="2400" b="1" dirty="0" smtClean="0">
                <a:solidFill>
                  <a:schemeClr val="accent1">
                    <a:lumMod val="75000"/>
                  </a:schemeClr>
                </a:solidFill>
                <a:latin typeface="Times New Roman" charset="0"/>
                <a:cs typeface="Times New Roman" charset="0"/>
              </a:rPr>
              <a:t>NO PRODUCT PUSHING</a:t>
            </a:r>
          </a:p>
          <a:p>
            <a:pPr eaLnBrk="1" hangingPunct="1">
              <a:lnSpc>
                <a:spcPct val="90000"/>
              </a:lnSpc>
            </a:pPr>
            <a:r>
              <a:rPr lang="en-US" sz="3200" b="1" i="1" dirty="0" smtClean="0">
                <a:solidFill>
                  <a:srgbClr val="FF0000"/>
                </a:solidFill>
                <a:latin typeface="Times New Roman" charset="0"/>
                <a:cs typeface="Times New Roman" charset="0"/>
              </a:rPr>
              <a:t>Please contribute with:</a:t>
            </a:r>
          </a:p>
          <a:p>
            <a:pPr lvl="1" eaLnBrk="1" hangingPunct="1">
              <a:lnSpc>
                <a:spcPct val="90000"/>
              </a:lnSpc>
            </a:pPr>
            <a:r>
              <a:rPr lang="en-US" sz="2400" b="1" dirty="0" smtClean="0">
                <a:solidFill>
                  <a:schemeClr val="accent1">
                    <a:lumMod val="75000"/>
                  </a:schemeClr>
                </a:solidFill>
                <a:latin typeface="Times New Roman" charset="0"/>
                <a:cs typeface="Times New Roman" charset="0"/>
              </a:rPr>
              <a:t>QUESTIONS</a:t>
            </a:r>
          </a:p>
          <a:p>
            <a:pPr lvl="1" eaLnBrk="1" hangingPunct="1">
              <a:lnSpc>
                <a:spcPct val="90000"/>
              </a:lnSpc>
            </a:pPr>
            <a:r>
              <a:rPr lang="en-US" sz="2400" b="1" dirty="0" smtClean="0">
                <a:solidFill>
                  <a:schemeClr val="accent1">
                    <a:lumMod val="75000"/>
                  </a:schemeClr>
                </a:solidFill>
                <a:latin typeface="Times New Roman" charset="0"/>
                <a:cs typeface="Times New Roman" charset="0"/>
              </a:rPr>
              <a:t>CONCERNS</a:t>
            </a:r>
          </a:p>
          <a:p>
            <a:pPr lvl="1" eaLnBrk="1" hangingPunct="1">
              <a:lnSpc>
                <a:spcPct val="90000"/>
              </a:lnSpc>
            </a:pPr>
            <a:r>
              <a:rPr lang="en-US" sz="2400" b="1" dirty="0">
                <a:solidFill>
                  <a:schemeClr val="accent1">
                    <a:lumMod val="75000"/>
                  </a:schemeClr>
                </a:solidFill>
                <a:latin typeface="Times New Roman" charset="0"/>
                <a:cs typeface="Times New Roman" charset="0"/>
              </a:rPr>
              <a:t>I</a:t>
            </a:r>
            <a:r>
              <a:rPr lang="en-US" sz="2400" b="1" dirty="0" smtClean="0">
                <a:solidFill>
                  <a:schemeClr val="accent1">
                    <a:lumMod val="75000"/>
                  </a:schemeClr>
                </a:solidFill>
                <a:latin typeface="Times New Roman" charset="0"/>
                <a:cs typeface="Times New Roman" charset="0"/>
              </a:rPr>
              <a:t>DEAS</a:t>
            </a:r>
          </a:p>
          <a:p>
            <a:pPr eaLnBrk="1" hangingPunct="1">
              <a:lnSpc>
                <a:spcPct val="90000"/>
              </a:lnSpc>
            </a:pPr>
            <a:endParaRPr lang="en-US" sz="2400" dirty="0" smtClean="0">
              <a:latin typeface="Times New Roman" charset="0"/>
              <a:cs typeface="Times New Roman" charset="0"/>
            </a:endParaRPr>
          </a:p>
          <a:p>
            <a:pPr marL="0" indent="0" eaLnBrk="1" hangingPunct="1">
              <a:lnSpc>
                <a:spcPct val="90000"/>
              </a:lnSpc>
              <a:buFont typeface="Wingdings" pitchFamily="2" charset="2"/>
              <a:buNone/>
            </a:pPr>
            <a:endParaRPr lang="en-US" sz="4800" dirty="0" smtClean="0">
              <a:latin typeface="Times New Roman" charset="0"/>
              <a:cs typeface="Times New Roman" charset="0"/>
            </a:endParaRPr>
          </a:p>
          <a:p>
            <a:pPr marL="0" indent="0" eaLnBrk="1" hangingPunct="1">
              <a:lnSpc>
                <a:spcPct val="90000"/>
              </a:lnSpc>
              <a:buFont typeface="Wingdings" pitchFamily="2" charset="2"/>
              <a:buNone/>
            </a:pPr>
            <a:endParaRPr lang="en-US" sz="4800" dirty="0">
              <a:latin typeface="Times New Roman" charset="0"/>
              <a:cs typeface="Times New Roman" charset="0"/>
            </a:endParaRPr>
          </a:p>
        </p:txBody>
      </p:sp>
      <p:sp>
        <p:nvSpPr>
          <p:cNvPr id="6148" name="Footer Placeholder 3"/>
          <p:cNvSpPr>
            <a:spLocks noGrp="1"/>
          </p:cNvSpPr>
          <p:nvPr>
            <p:ph type="ftr" sz="quarter" idx="10"/>
          </p:nvPr>
        </p:nvSpPr>
        <p:spPr>
          <a:noFill/>
        </p:spPr>
        <p:txBody>
          <a:bodyPr/>
          <a:lstStyle/>
          <a:p>
            <a:pPr lvl="0">
              <a:defRPr/>
            </a:pPr>
            <a:r>
              <a:rPr lang="en-GB" dirty="0" smtClean="0">
                <a:latin typeface="Times New Roman" pitchFamily="18" charset="0"/>
                <a:cs typeface="Times New Roman" pitchFamily="18" charset="0"/>
              </a:rPr>
              <a:t>Q32015</a:t>
            </a:r>
            <a:endParaRPr lang="en-GB" dirty="0">
              <a:latin typeface="Times New Roman" pitchFamily="18" charset="0"/>
              <a:cs typeface="Times New Roman" pitchFamily="18" charset="0"/>
            </a:endParaRPr>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9429" y="4422380"/>
            <a:ext cx="2198595" cy="1902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4925" y="2438400"/>
            <a:ext cx="1819275" cy="1172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Connector 2"/>
          <p:cNvCxnSpPr/>
          <p:nvPr/>
        </p:nvCxnSpPr>
        <p:spPr>
          <a:xfrm>
            <a:off x="5048250" y="2438400"/>
            <a:ext cx="1885951" cy="1172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5048250" y="2438400"/>
            <a:ext cx="1885951" cy="1172445"/>
          </a:xfrm>
          <a:prstGeom prst="line">
            <a:avLst/>
          </a:prstGeom>
        </p:spPr>
        <p:style>
          <a:lnRef idx="1">
            <a:schemeClr val="accent1"/>
          </a:lnRef>
          <a:fillRef idx="0">
            <a:schemeClr val="accent1"/>
          </a:fillRef>
          <a:effectRef idx="0">
            <a:schemeClr val="accent1"/>
          </a:effectRef>
          <a:fontRef idx="minor">
            <a:schemeClr val="tx1"/>
          </a:fontRef>
        </p:style>
      </p:cxnSp>
      <p:pic>
        <p:nvPicPr>
          <p:cNvPr id="2253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1498" y="2438400"/>
            <a:ext cx="1569601" cy="1052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4866986"/>
      </p:ext>
    </p:extLst>
  </p:cSld>
  <p:clrMapOvr>
    <a:masterClrMapping/>
  </p:clrMapOvr>
  <p:transition>
    <p:pull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190500"/>
            <a:ext cx="9231464" cy="946150"/>
          </a:xfrm>
        </p:spPr>
        <p:txBody>
          <a:bodyPr/>
          <a:lstStyle/>
          <a:p>
            <a:pPr eaLnBrk="1" hangingPunct="1"/>
            <a:r>
              <a:rPr lang="en-GB" sz="3600" dirty="0" smtClean="0">
                <a:latin typeface="Times New Roman" charset="0"/>
                <a:cs typeface="Times New Roman" charset="0"/>
              </a:rPr>
              <a:t>What Is The Biggest Risk for Private Investors?</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a:p>
            <a:pPr marL="1257300" lvl="2" indent="-457200" eaLnBrk="1" hangingPunct="1">
              <a:lnSpc>
                <a:spcPct val="90000"/>
              </a:lnSpc>
            </a:pPr>
            <a:endParaRPr lang="de-CH" sz="2400" dirty="0">
              <a:latin typeface="Times New Roman" charset="0"/>
              <a:cs typeface="Times New Roman" charset="0"/>
            </a:endParaRPr>
          </a:p>
          <a:p>
            <a:pPr marL="457200" indent="-457200"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388" t="16162" r="9789" b="6909"/>
          <a:stretch/>
        </p:blipFill>
        <p:spPr bwMode="auto">
          <a:xfrm>
            <a:off x="2" y="1327868"/>
            <a:ext cx="7028951" cy="4963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rot="19563303">
            <a:off x="5895716" y="1388400"/>
            <a:ext cx="3152136" cy="1058707"/>
          </a:xfrm>
          <a:prstGeom prst="leftArrow">
            <a:avLst/>
          </a:prstGeom>
          <a:solidFill>
            <a:schemeClr val="accent5">
              <a:lumMod val="60000"/>
              <a:lumOff val="4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000" b="1" u="sng" dirty="0" smtClean="0">
                <a:solidFill>
                  <a:srgbClr val="FF0000"/>
                </a:solidFill>
              </a:rPr>
              <a:t>Don’t </a:t>
            </a:r>
            <a:r>
              <a:rPr lang="de-CH" sz="2000" b="1" u="sng" dirty="0" err="1" smtClean="0">
                <a:solidFill>
                  <a:srgbClr val="FF0000"/>
                </a:solidFill>
              </a:rPr>
              <a:t>believe</a:t>
            </a:r>
            <a:r>
              <a:rPr lang="de-CH" sz="2000" b="1" u="sng" dirty="0" smtClean="0">
                <a:solidFill>
                  <a:srgbClr val="FF0000"/>
                </a:solidFill>
              </a:rPr>
              <a:t> a </a:t>
            </a:r>
            <a:r>
              <a:rPr lang="de-CH" sz="2000" b="1" u="sng" dirty="0" err="1" smtClean="0">
                <a:solidFill>
                  <a:srgbClr val="FF0000"/>
                </a:solidFill>
              </a:rPr>
              <a:t>word</a:t>
            </a:r>
            <a:r>
              <a:rPr lang="de-CH" sz="2000" b="1" u="sng" dirty="0" smtClean="0">
                <a:solidFill>
                  <a:srgbClr val="FF0000"/>
                </a:solidFill>
              </a:rPr>
              <a:t> of </a:t>
            </a:r>
            <a:r>
              <a:rPr lang="de-CH" sz="2000" b="1" u="sng" dirty="0" err="1" smtClean="0">
                <a:solidFill>
                  <a:srgbClr val="FF0000"/>
                </a:solidFill>
              </a:rPr>
              <a:t>it!</a:t>
            </a:r>
            <a:r>
              <a:rPr lang="de-CH" sz="2000" b="1" u="sng" dirty="0" smtClean="0">
                <a:solidFill>
                  <a:srgbClr val="FF0000"/>
                </a:solidFill>
              </a:rPr>
              <a:t> </a:t>
            </a:r>
            <a:r>
              <a:rPr lang="de-CH" sz="2000" b="1" dirty="0" smtClean="0">
                <a:solidFill>
                  <a:srgbClr val="FF0000"/>
                </a:solidFill>
              </a:rPr>
              <a:t>Your </a:t>
            </a:r>
            <a:r>
              <a:rPr lang="de-CH" sz="2000" b="1" dirty="0" err="1" smtClean="0">
                <a:solidFill>
                  <a:srgbClr val="FF0000"/>
                </a:solidFill>
              </a:rPr>
              <a:t>number</a:t>
            </a:r>
            <a:r>
              <a:rPr lang="de-CH" sz="2000" b="1" dirty="0" smtClean="0">
                <a:solidFill>
                  <a:srgbClr val="FF0000"/>
                </a:solidFill>
              </a:rPr>
              <a:t> is 1000+</a:t>
            </a:r>
            <a:endParaRPr lang="en-GB" sz="2000" b="1" dirty="0">
              <a:solidFill>
                <a:srgbClr val="FF0000"/>
              </a:solidFill>
            </a:endParaRPr>
          </a:p>
        </p:txBody>
      </p:sp>
      <p:sp>
        <p:nvSpPr>
          <p:cNvPr id="3" name="Left Arrow 2"/>
          <p:cNvSpPr/>
          <p:nvPr/>
        </p:nvSpPr>
        <p:spPr>
          <a:xfrm rot="1401148">
            <a:off x="5988930" y="3884610"/>
            <a:ext cx="1771210" cy="446109"/>
          </a:xfrm>
          <a:prstGeom prst="leftArrow">
            <a:avLst/>
          </a:prstGeom>
          <a:solidFill>
            <a:schemeClr val="accent5">
              <a:lumMod val="60000"/>
              <a:lumOff val="4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800" b="1" dirty="0" smtClean="0">
                <a:solidFill>
                  <a:srgbClr val="FF0000"/>
                </a:solidFill>
              </a:rPr>
              <a:t>Tell </a:t>
            </a:r>
            <a:r>
              <a:rPr lang="de-CH" sz="1800" b="1" dirty="0" err="1" smtClean="0">
                <a:solidFill>
                  <a:srgbClr val="FF0000"/>
                </a:solidFill>
              </a:rPr>
              <a:t>me</a:t>
            </a:r>
            <a:r>
              <a:rPr lang="de-CH" sz="1800" b="1" dirty="0" smtClean="0">
                <a:solidFill>
                  <a:srgbClr val="FF0000"/>
                </a:solidFill>
              </a:rPr>
              <a:t> </a:t>
            </a:r>
            <a:r>
              <a:rPr lang="de-CH" sz="1800" b="1" dirty="0" err="1" smtClean="0">
                <a:solidFill>
                  <a:srgbClr val="FF0000"/>
                </a:solidFill>
              </a:rPr>
              <a:t>about</a:t>
            </a:r>
            <a:r>
              <a:rPr lang="de-CH" sz="1800" b="1" dirty="0" smtClean="0">
                <a:solidFill>
                  <a:srgbClr val="FF0000"/>
                </a:solidFill>
              </a:rPr>
              <a:t> </a:t>
            </a:r>
            <a:r>
              <a:rPr lang="de-CH" sz="1800" b="1" dirty="0" err="1" smtClean="0">
                <a:solidFill>
                  <a:srgbClr val="FF0000"/>
                </a:solidFill>
              </a:rPr>
              <a:t>it!</a:t>
            </a:r>
            <a:endParaRPr lang="en-GB" sz="1800" b="1" dirty="0">
              <a:solidFill>
                <a:srgbClr val="FF0000"/>
              </a:solidFill>
            </a:endParaRPr>
          </a:p>
        </p:txBody>
      </p:sp>
      <p:sp>
        <p:nvSpPr>
          <p:cNvPr id="4" name="Left Arrow 3"/>
          <p:cNvSpPr/>
          <p:nvPr/>
        </p:nvSpPr>
        <p:spPr>
          <a:xfrm rot="21043412">
            <a:off x="6180683" y="2912882"/>
            <a:ext cx="1803941" cy="527203"/>
          </a:xfrm>
          <a:prstGeom prst="leftArrow">
            <a:avLst/>
          </a:prstGeom>
          <a:solidFill>
            <a:schemeClr val="accent5">
              <a:lumMod val="60000"/>
              <a:lumOff val="4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b="1" dirty="0" err="1" smtClean="0">
                <a:solidFill>
                  <a:srgbClr val="FF0000"/>
                </a:solidFill>
              </a:rPr>
              <a:t>That’s</a:t>
            </a:r>
            <a:r>
              <a:rPr lang="de-CH" sz="1600" b="1" dirty="0" smtClean="0">
                <a:solidFill>
                  <a:srgbClr val="FF0000"/>
                </a:solidFill>
              </a:rPr>
              <a:t> </a:t>
            </a:r>
            <a:r>
              <a:rPr lang="de-CH" sz="1600" b="1" dirty="0" err="1" smtClean="0">
                <a:solidFill>
                  <a:srgbClr val="FF0000"/>
                </a:solidFill>
              </a:rPr>
              <a:t>inflation</a:t>
            </a:r>
            <a:r>
              <a:rPr lang="de-CH" sz="1600" b="1" dirty="0" smtClean="0">
                <a:solidFill>
                  <a:srgbClr val="FF0000"/>
                </a:solidFill>
              </a:rPr>
              <a:t> </a:t>
            </a:r>
            <a:r>
              <a:rPr lang="de-CH" sz="1600" b="1" dirty="0" err="1" smtClean="0">
                <a:solidFill>
                  <a:srgbClr val="FF0000"/>
                </a:solidFill>
              </a:rPr>
              <a:t>too</a:t>
            </a:r>
            <a:endParaRPr lang="en-GB" sz="1600" b="1" dirty="0">
              <a:solidFill>
                <a:srgbClr val="FF0000"/>
              </a:solidFill>
            </a:endParaRPr>
          </a:p>
        </p:txBody>
      </p:sp>
      <p:sp>
        <p:nvSpPr>
          <p:cNvPr id="9" name="Left Arrow 8"/>
          <p:cNvSpPr/>
          <p:nvPr/>
        </p:nvSpPr>
        <p:spPr>
          <a:xfrm rot="1401148">
            <a:off x="6106146" y="4862451"/>
            <a:ext cx="2941857" cy="974026"/>
          </a:xfrm>
          <a:prstGeom prst="leftArrow">
            <a:avLst/>
          </a:prstGeom>
          <a:solidFill>
            <a:schemeClr val="accent5">
              <a:lumMod val="60000"/>
              <a:lumOff val="4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800" b="1" dirty="0" smtClean="0">
                <a:solidFill>
                  <a:srgbClr val="FF0000"/>
                </a:solidFill>
              </a:rPr>
              <a:t>45 x £50,000 </a:t>
            </a:r>
            <a:r>
              <a:rPr lang="de-CH" sz="1800" b="1" dirty="0" err="1" smtClean="0">
                <a:solidFill>
                  <a:srgbClr val="FF0000"/>
                </a:solidFill>
              </a:rPr>
              <a:t>pa</a:t>
            </a:r>
            <a:r>
              <a:rPr lang="de-CH" sz="1800" b="1" dirty="0" smtClean="0">
                <a:solidFill>
                  <a:srgbClr val="FF0000"/>
                </a:solidFill>
              </a:rPr>
              <a:t> = £2.25mn</a:t>
            </a:r>
          </a:p>
          <a:p>
            <a:pPr algn="ctr"/>
            <a:r>
              <a:rPr lang="de-CH" sz="1800" b="1" dirty="0" smtClean="0">
                <a:solidFill>
                  <a:srgbClr val="FF0000"/>
                </a:solidFill>
              </a:rPr>
              <a:t>50% </a:t>
            </a:r>
            <a:r>
              <a:rPr lang="de-CH" sz="1800" b="1" dirty="0" err="1" smtClean="0">
                <a:solidFill>
                  <a:srgbClr val="FF0000"/>
                </a:solidFill>
              </a:rPr>
              <a:t>healthcare</a:t>
            </a:r>
            <a:r>
              <a:rPr lang="de-CH" sz="1800" b="1" dirty="0" smtClean="0">
                <a:solidFill>
                  <a:srgbClr val="FF0000"/>
                </a:solidFill>
              </a:rPr>
              <a:t> </a:t>
            </a:r>
            <a:r>
              <a:rPr lang="de-CH" sz="1800" b="1" dirty="0" err="1" smtClean="0">
                <a:solidFill>
                  <a:srgbClr val="FF0000"/>
                </a:solidFill>
              </a:rPr>
              <a:t>costs</a:t>
            </a:r>
            <a:r>
              <a:rPr lang="de-CH" sz="1800" b="1" dirty="0" smtClean="0">
                <a:solidFill>
                  <a:srgbClr val="FF0000"/>
                </a:solidFill>
              </a:rPr>
              <a:t> last 2 </a:t>
            </a:r>
            <a:r>
              <a:rPr lang="de-CH" sz="1800" b="1" dirty="0" err="1" smtClean="0">
                <a:solidFill>
                  <a:srgbClr val="FF0000"/>
                </a:solidFill>
              </a:rPr>
              <a:t>yrs</a:t>
            </a:r>
            <a:r>
              <a:rPr lang="de-CH" sz="1800" b="1" dirty="0" smtClean="0">
                <a:solidFill>
                  <a:srgbClr val="FF0000"/>
                </a:solidFill>
              </a:rPr>
              <a:t> of </a:t>
            </a:r>
            <a:r>
              <a:rPr lang="de-CH" sz="1800" b="1" dirty="0" err="1" smtClean="0">
                <a:solidFill>
                  <a:srgbClr val="FF0000"/>
                </a:solidFill>
              </a:rPr>
              <a:t>life</a:t>
            </a:r>
            <a:endParaRPr lang="en-GB" sz="1800" b="1" dirty="0">
              <a:solidFill>
                <a:srgbClr val="FF0000"/>
              </a:solidFill>
            </a:endParaRPr>
          </a:p>
        </p:txBody>
      </p:sp>
      <p:sp>
        <p:nvSpPr>
          <p:cNvPr id="5" name="Notched Right Arrow 4"/>
          <p:cNvSpPr/>
          <p:nvPr/>
        </p:nvSpPr>
        <p:spPr>
          <a:xfrm rot="19361414">
            <a:off x="4764847" y="4800308"/>
            <a:ext cx="990822" cy="416764"/>
          </a:xfrm>
          <a:prstGeom prst="notch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600" b="1" u="sng" dirty="0" smtClean="0">
                <a:solidFill>
                  <a:schemeClr val="accent2"/>
                </a:solidFill>
              </a:rPr>
              <a:t>21+24=</a:t>
            </a:r>
            <a:r>
              <a:rPr lang="de-CH" sz="1600" b="1" u="sng" dirty="0" smtClean="0">
                <a:solidFill>
                  <a:srgbClr val="FF0000"/>
                </a:solidFill>
              </a:rPr>
              <a:t>45</a:t>
            </a:r>
            <a:endParaRPr lang="en-GB" sz="1600" b="1" u="sng" dirty="0">
              <a:solidFill>
                <a:srgbClr val="FF0000"/>
              </a:solidFill>
            </a:endParaRPr>
          </a:p>
        </p:txBody>
      </p:sp>
    </p:spTree>
    <p:extLst>
      <p:ext uri="{BB962C8B-B14F-4D97-AF65-F5344CB8AC3E}">
        <p14:creationId xmlns:p14="http://schemas.microsoft.com/office/powerpoint/2010/main" val="3375817113"/>
      </p:ext>
    </p:extLst>
  </p:cSld>
  <p:clrMapOvr>
    <a:masterClrMapping/>
  </p:clrMapOvr>
  <p:transition>
    <p:pull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 y="190500"/>
            <a:ext cx="9144000" cy="946150"/>
          </a:xfrm>
        </p:spPr>
        <p:txBody>
          <a:bodyPr/>
          <a:lstStyle/>
          <a:p>
            <a:pPr eaLnBrk="1" hangingPunct="1"/>
            <a:r>
              <a:rPr lang="en-US" sz="4000" dirty="0" smtClean="0">
                <a:latin typeface="Times New Roman" charset="0"/>
                <a:cs typeface="Times New Roman" charset="0"/>
              </a:rPr>
              <a:t>What Is The Perfect Investment (</a:t>
            </a:r>
            <a:r>
              <a:rPr lang="en-US" sz="4000" b="1" u="sng" dirty="0" smtClean="0">
                <a:solidFill>
                  <a:srgbClr val="FF0000"/>
                </a:solidFill>
                <a:latin typeface="Times New Roman" charset="0"/>
                <a:cs typeface="Times New Roman" charset="0"/>
              </a:rPr>
              <a:t>Equities</a:t>
            </a:r>
            <a:r>
              <a:rPr lang="en-US" sz="4000" dirty="0" smtClean="0">
                <a:latin typeface="Times New Roman" charset="0"/>
                <a:cs typeface="Times New Roman" charset="0"/>
              </a:rPr>
              <a:t>)?</a:t>
            </a:r>
            <a:endParaRPr lang="en-US" sz="36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endParaRPr lang="en-GB" dirty="0">
              <a:latin typeface="Times New Roman" charset="0"/>
              <a:cs typeface="Times New Roman" charset="0"/>
            </a:endParaRPr>
          </a:p>
        </p:txBody>
      </p:sp>
      <p:sp>
        <p:nvSpPr>
          <p:cNvPr id="8" name="Content Placeholder 7"/>
          <p:cNvSpPr>
            <a:spLocks noGrp="1"/>
          </p:cNvSpPr>
          <p:nvPr>
            <p:ph idx="1"/>
          </p:nvPr>
        </p:nvSpPr>
        <p:spPr>
          <a:xfrm>
            <a:off x="549274" y="1219200"/>
            <a:ext cx="8452222" cy="4765964"/>
          </a:xfrm>
        </p:spPr>
        <p:txBody>
          <a:bodyPr/>
          <a:lstStyle/>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endParaRPr lang="de-CH" dirty="0" smtClean="0">
              <a:latin typeface="Times New Roman" pitchFamily="18" charset="0"/>
              <a:cs typeface="Times New Roman" pitchFamily="18" charset="0"/>
            </a:endParaRPr>
          </a:p>
          <a:p>
            <a:endParaRPr lang="de-CH" dirty="0">
              <a:latin typeface="Times New Roman" pitchFamily="18" charset="0"/>
              <a:cs typeface="Times New Roman" pitchFamily="18" charset="0"/>
            </a:endParaRPr>
          </a:p>
          <a:p>
            <a:pPr marL="0" indent="0">
              <a:buNone/>
            </a:pPr>
            <a:r>
              <a:rPr lang="de-CH" sz="1600" i="1" dirty="0" smtClean="0">
                <a:latin typeface="Times New Roman" pitchFamily="18" charset="0"/>
                <a:cs typeface="Times New Roman" pitchFamily="18" charset="0"/>
              </a:rPr>
              <a:t>Source: Arisaig Partners</a:t>
            </a:r>
          </a:p>
          <a:p>
            <a:r>
              <a:rPr lang="de-CH" sz="2400" dirty="0" smtClean="0">
                <a:latin typeface="Times New Roman" pitchFamily="18" charset="0"/>
                <a:cs typeface="Times New Roman" pitchFamily="18" charset="0"/>
              </a:rPr>
              <a:t>Quality Private Client </a:t>
            </a:r>
            <a:r>
              <a:rPr lang="de-CH" sz="2400" dirty="0" err="1" smtClean="0">
                <a:latin typeface="Times New Roman" pitchFamily="18" charset="0"/>
                <a:cs typeface="Times New Roman" pitchFamily="18" charset="0"/>
              </a:rPr>
              <a:t>investments</a:t>
            </a:r>
            <a:r>
              <a:rPr lang="de-CH" sz="2400" dirty="0" smtClean="0">
                <a:latin typeface="Times New Roman" pitchFamily="18" charset="0"/>
                <a:cs typeface="Times New Roman" pitchFamily="18" charset="0"/>
              </a:rPr>
              <a:t> </a:t>
            </a:r>
            <a:r>
              <a:rPr lang="de-CH" sz="2400" dirty="0" err="1" smtClean="0">
                <a:latin typeface="Times New Roman" pitchFamily="18" charset="0"/>
                <a:cs typeface="Times New Roman" pitchFamily="18" charset="0"/>
              </a:rPr>
              <a:t>mainly</a:t>
            </a:r>
            <a:r>
              <a:rPr lang="de-CH" sz="2400" dirty="0" smtClean="0">
                <a:latin typeface="Times New Roman" pitchFamily="18" charset="0"/>
                <a:cs typeface="Times New Roman" pitchFamily="18" charset="0"/>
              </a:rPr>
              <a:t> </a:t>
            </a:r>
            <a:r>
              <a:rPr lang="de-CH" sz="2400" dirty="0" err="1" smtClean="0">
                <a:latin typeface="Times New Roman" pitchFamily="18" charset="0"/>
                <a:cs typeface="Times New Roman" pitchFamily="18" charset="0"/>
              </a:rPr>
              <a:t>found</a:t>
            </a:r>
            <a:r>
              <a:rPr lang="de-CH" sz="2400" dirty="0" smtClean="0">
                <a:latin typeface="Times New Roman" pitchFamily="18" charset="0"/>
                <a:cs typeface="Times New Roman" pitchFamily="18" charset="0"/>
              </a:rPr>
              <a:t> </a:t>
            </a:r>
            <a:r>
              <a:rPr lang="de-CH" sz="2400" u="sng" dirty="0" smtClean="0">
                <a:latin typeface="Times New Roman" pitchFamily="18" charset="0"/>
                <a:cs typeface="Times New Roman" pitchFamily="18" charset="0"/>
              </a:rPr>
              <a:t>Top </a:t>
            </a:r>
            <a:r>
              <a:rPr lang="de-CH" sz="2400" u="sng" dirty="0" err="1" smtClean="0">
                <a:latin typeface="Times New Roman" pitchFamily="18" charset="0"/>
                <a:cs typeface="Times New Roman" pitchFamily="18" charset="0"/>
              </a:rPr>
              <a:t>Left</a:t>
            </a:r>
            <a:r>
              <a:rPr lang="de-CH" sz="2400" u="sng" dirty="0" smtClean="0">
                <a:latin typeface="Times New Roman" pitchFamily="18" charset="0"/>
                <a:cs typeface="Times New Roman" pitchFamily="18" charset="0"/>
              </a:rPr>
              <a:t> Hand Corner</a:t>
            </a:r>
            <a:r>
              <a:rPr lang="de-CH" sz="2400" dirty="0" smtClean="0">
                <a:latin typeface="Times New Roman" pitchFamily="18" charset="0"/>
                <a:cs typeface="Times New Roman" pitchFamily="18" charset="0"/>
              </a:rPr>
              <a:t>: simple </a:t>
            </a:r>
            <a:r>
              <a:rPr lang="de-CH" sz="2400" dirty="0" err="1" smtClean="0">
                <a:latin typeface="Times New Roman" pitchFamily="18" charset="0"/>
                <a:cs typeface="Times New Roman" pitchFamily="18" charset="0"/>
              </a:rPr>
              <a:t>businesses</a:t>
            </a:r>
            <a:r>
              <a:rPr lang="de-CH" sz="2400" dirty="0" smtClean="0">
                <a:latin typeface="Times New Roman" pitchFamily="18" charset="0"/>
                <a:cs typeface="Times New Roman" pitchFamily="18" charset="0"/>
              </a:rPr>
              <a:t>, high cash </a:t>
            </a:r>
            <a:r>
              <a:rPr lang="de-CH" sz="2400" dirty="0" err="1" smtClean="0">
                <a:latin typeface="Times New Roman" pitchFamily="18" charset="0"/>
                <a:cs typeface="Times New Roman" pitchFamily="18" charset="0"/>
              </a:rPr>
              <a:t>flow</a:t>
            </a:r>
            <a:r>
              <a:rPr lang="de-CH" sz="2400" dirty="0" smtClean="0">
                <a:latin typeface="Times New Roman" pitchFamily="18" charset="0"/>
                <a:cs typeface="Times New Roman" pitchFamily="18" charset="0"/>
              </a:rPr>
              <a:t>, </a:t>
            </a:r>
            <a:r>
              <a:rPr lang="de-CH" sz="2400" dirty="0" err="1" smtClean="0">
                <a:latin typeface="Times New Roman" pitchFamily="18" charset="0"/>
                <a:cs typeface="Times New Roman" pitchFamily="18" charset="0"/>
              </a:rPr>
              <a:t>investor</a:t>
            </a:r>
            <a:r>
              <a:rPr lang="de-CH" sz="2400" dirty="0" smtClean="0">
                <a:latin typeface="Times New Roman" pitchFamily="18" charset="0"/>
                <a:cs typeface="Times New Roman" pitchFamily="18" charset="0"/>
              </a:rPr>
              <a:t> </a:t>
            </a:r>
            <a:r>
              <a:rPr lang="de-CH" sz="2400" dirty="0" err="1" smtClean="0">
                <a:latin typeface="Times New Roman" pitchFamily="18" charset="0"/>
                <a:cs typeface="Times New Roman" pitchFamily="18" charset="0"/>
              </a:rPr>
              <a:t>friendly</a:t>
            </a:r>
            <a:endParaRPr lang="en-GB" sz="2400" dirty="0">
              <a:latin typeface="Times New Roman" pitchFamily="18" charset="0"/>
              <a:cs typeface="Times New Roman" pitchFamily="18" charset="0"/>
            </a:endParaRPr>
          </a:p>
        </p:txBody>
      </p:sp>
      <p:graphicFrame>
        <p:nvGraphicFramePr>
          <p:cNvPr id="1028" name="Object 4"/>
          <p:cNvGraphicFramePr>
            <a:graphicFrameLocks noChangeAspect="1"/>
          </p:cNvGraphicFramePr>
          <p:nvPr>
            <p:extLst/>
          </p:nvPr>
        </p:nvGraphicFramePr>
        <p:xfrm>
          <a:off x="529245" y="1484417"/>
          <a:ext cx="7816243" cy="3752602"/>
        </p:xfrm>
        <a:graphic>
          <a:graphicData uri="http://schemas.openxmlformats.org/presentationml/2006/ole">
            <mc:AlternateContent xmlns:mc="http://schemas.openxmlformats.org/markup-compatibility/2006">
              <mc:Choice xmlns:v="urn:schemas-microsoft-com:vml" Requires="v">
                <p:oleObj spid="_x0000_s20669" name="Worksheet" r:id="rId4" imgW="10191912" imgH="6562595" progId="Excel.Sheet.12">
                  <p:embed/>
                </p:oleObj>
              </mc:Choice>
              <mc:Fallback>
                <p:oleObj name="Worksheet" r:id="rId4" imgW="10191912" imgH="6562595" progId="Excel.Sheet.12">
                  <p:embed/>
                  <p:pic>
                    <p:nvPicPr>
                      <p:cNvPr id="0" name="Picture 1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45" y="1484417"/>
                        <a:ext cx="7816243" cy="37526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78846501"/>
      </p:ext>
    </p:extLst>
  </p:cSld>
  <p:clrMapOvr>
    <a:masterClrMapping/>
  </p:clrMapOvr>
  <p:transition>
    <p:pull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763000" cy="946150"/>
          </a:xfrm>
        </p:spPr>
        <p:txBody>
          <a:bodyPr/>
          <a:lstStyle/>
          <a:p>
            <a:pPr eaLnBrk="1" hangingPunct="1"/>
            <a:r>
              <a:rPr lang="de-CH" sz="4000" dirty="0" smtClean="0">
                <a:latin typeface="Times New Roman" charset="0"/>
                <a:cs typeface="Times New Roman" charset="0"/>
              </a:rPr>
              <a:t>What Is The </a:t>
            </a:r>
            <a:r>
              <a:rPr lang="de-CH" sz="4000" dirty="0" err="1" smtClean="0">
                <a:latin typeface="Times New Roman" charset="0"/>
                <a:cs typeface="Times New Roman" charset="0"/>
              </a:rPr>
              <a:t>Perfect</a:t>
            </a:r>
            <a:r>
              <a:rPr lang="de-CH" sz="4000" dirty="0" smtClean="0">
                <a:latin typeface="Times New Roman" charset="0"/>
                <a:cs typeface="Times New Roman" charset="0"/>
              </a:rPr>
              <a:t> Investment (</a:t>
            </a:r>
            <a:r>
              <a:rPr lang="de-CH" sz="4000" b="1" u="sng" dirty="0" smtClean="0">
                <a:solidFill>
                  <a:srgbClr val="FF0000"/>
                </a:solidFill>
                <a:latin typeface="Times New Roman" charset="0"/>
                <a:cs typeface="Times New Roman" charset="0"/>
              </a:rPr>
              <a:t>Funds</a:t>
            </a:r>
            <a:r>
              <a:rPr lang="de-CH" sz="4000" dirty="0" smtClean="0">
                <a:latin typeface="Times New Roman" charset="0"/>
                <a:cs typeface="Times New Roman" charset="0"/>
              </a:rPr>
              <a:t>)?</a:t>
            </a:r>
            <a:endParaRPr lang="en-US" sz="3600"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1257300" lvl="2" indent="-457200" eaLnBrk="1" hangingPunct="1">
              <a:lnSpc>
                <a:spcPct val="90000"/>
              </a:lnSpc>
              <a:buFont typeface="+mj-lt"/>
              <a:buAutoNum type="arabicPeriod"/>
            </a:pPr>
            <a:r>
              <a:rPr lang="de-CH" sz="2400" b="1" dirty="0">
                <a:latin typeface="Times New Roman" charset="0"/>
                <a:cs typeface="Times New Roman" charset="0"/>
              </a:rPr>
              <a:t>Long-term</a:t>
            </a:r>
            <a:r>
              <a:rPr lang="de-CH" sz="2400" dirty="0">
                <a:latin typeface="Times New Roman" charset="0"/>
                <a:cs typeface="Times New Roman" charset="0"/>
              </a:rPr>
              <a:t> (</a:t>
            </a:r>
            <a:r>
              <a:rPr lang="de-CH" sz="2400" dirty="0" err="1">
                <a:latin typeface="Times New Roman" charset="0"/>
                <a:cs typeface="Times New Roman" charset="0"/>
              </a:rPr>
              <a:t>does</a:t>
            </a:r>
            <a:r>
              <a:rPr lang="de-CH" sz="2400" dirty="0">
                <a:latin typeface="Times New Roman" charset="0"/>
                <a:cs typeface="Times New Roman" charset="0"/>
              </a:rPr>
              <a:t> </a:t>
            </a:r>
            <a:r>
              <a:rPr lang="de-CH" sz="2400" dirty="0" err="1">
                <a:latin typeface="Times New Roman" charset="0"/>
                <a:cs typeface="Times New Roman" charset="0"/>
              </a:rPr>
              <a:t>better</a:t>
            </a:r>
            <a:r>
              <a:rPr lang="de-CH" sz="2400" dirty="0">
                <a:latin typeface="Times New Roman" charset="0"/>
                <a:cs typeface="Times New Roman" charset="0"/>
              </a:rPr>
              <a:t> </a:t>
            </a:r>
            <a:r>
              <a:rPr lang="de-CH" sz="2400" dirty="0" err="1">
                <a:latin typeface="Times New Roman" charset="0"/>
                <a:cs typeface="Times New Roman" charset="0"/>
              </a:rPr>
              <a:t>than</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err="1">
                <a:latin typeface="Times New Roman" charset="0"/>
                <a:cs typeface="Times New Roman" charset="0"/>
              </a:rPr>
              <a:t>Leverage</a:t>
            </a:r>
            <a:r>
              <a:rPr lang="de-CH" sz="2400" dirty="0">
                <a:latin typeface="Times New Roman" charset="0"/>
                <a:cs typeface="Times New Roman" charset="0"/>
              </a:rPr>
              <a:t>, but </a:t>
            </a:r>
            <a:r>
              <a:rPr lang="de-CH" sz="2400" dirty="0" err="1">
                <a:latin typeface="Times New Roman" charset="0"/>
                <a:cs typeface="Times New Roman" charset="0"/>
              </a:rPr>
              <a:t>only</a:t>
            </a:r>
            <a:r>
              <a:rPr lang="de-CH" sz="2400" dirty="0">
                <a:latin typeface="Times New Roman" charset="0"/>
                <a:cs typeface="Times New Roman" charset="0"/>
              </a:rPr>
              <a:t> </a:t>
            </a:r>
            <a:r>
              <a:rPr lang="de-CH" sz="2400" dirty="0" err="1">
                <a:latin typeface="Times New Roman" charset="0"/>
                <a:cs typeface="Times New Roman" charset="0"/>
              </a:rPr>
              <a:t>if</a:t>
            </a:r>
            <a:r>
              <a:rPr lang="de-CH" sz="2400" dirty="0">
                <a:latin typeface="Times New Roman" charset="0"/>
                <a:cs typeface="Times New Roman" charset="0"/>
              </a:rPr>
              <a:t> </a:t>
            </a:r>
            <a:r>
              <a:rPr lang="de-CH" sz="2400" dirty="0" err="1">
                <a:latin typeface="Times New Roman" charset="0"/>
                <a:cs typeface="Times New Roman" charset="0"/>
              </a:rPr>
              <a:t>needed</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a:latin typeface="Times New Roman" charset="0"/>
                <a:cs typeface="Times New Roman" charset="0"/>
              </a:rPr>
              <a:t>Discounts</a:t>
            </a:r>
            <a:r>
              <a:rPr lang="de-CH" sz="2400" dirty="0">
                <a:latin typeface="Times New Roman" charset="0"/>
                <a:cs typeface="Times New Roman" charset="0"/>
              </a:rPr>
              <a:t> to real asset </a:t>
            </a:r>
            <a:r>
              <a:rPr lang="de-CH" sz="2400" dirty="0" err="1">
                <a:latin typeface="Times New Roman" charset="0"/>
                <a:cs typeface="Times New Roman" charset="0"/>
              </a:rPr>
              <a:t>value</a:t>
            </a:r>
            <a:r>
              <a:rPr lang="de-CH" sz="2400" dirty="0">
                <a:latin typeface="Times New Roman" charset="0"/>
                <a:cs typeface="Times New Roman" charset="0"/>
              </a:rPr>
              <a:t> («</a:t>
            </a:r>
            <a:r>
              <a:rPr lang="de-CH" sz="2400" dirty="0" err="1">
                <a:latin typeface="Times New Roman" charset="0"/>
                <a:cs typeface="Times New Roman" charset="0"/>
              </a:rPr>
              <a:t>Leverage</a:t>
            </a:r>
            <a:r>
              <a:rPr lang="de-CH" sz="2400" dirty="0">
                <a:latin typeface="Times New Roman" charset="0"/>
                <a:cs typeface="Times New Roman" charset="0"/>
              </a:rPr>
              <a:t> at a </a:t>
            </a:r>
            <a:r>
              <a:rPr lang="de-CH" sz="2400" dirty="0" err="1">
                <a:latin typeface="Times New Roman" charset="0"/>
                <a:cs typeface="Times New Roman" charset="0"/>
              </a:rPr>
              <a:t>discount</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err="1">
                <a:latin typeface="Times New Roman" charset="0"/>
                <a:cs typeface="Times New Roman" charset="0"/>
              </a:rPr>
              <a:t>Governance</a:t>
            </a:r>
            <a:r>
              <a:rPr lang="de-CH" sz="2400" dirty="0">
                <a:latin typeface="Times New Roman" charset="0"/>
                <a:cs typeface="Times New Roman" charset="0"/>
              </a:rPr>
              <a:t>: proper </a:t>
            </a:r>
            <a:r>
              <a:rPr lang="de-CH" sz="2400" dirty="0" err="1">
                <a:latin typeface="Times New Roman" charset="0"/>
                <a:cs typeface="Times New Roman" charset="0"/>
              </a:rPr>
              <a:t>auditing</a:t>
            </a:r>
            <a:r>
              <a:rPr lang="de-CH" sz="2400" dirty="0">
                <a:latin typeface="Times New Roman" charset="0"/>
                <a:cs typeface="Times New Roman" charset="0"/>
              </a:rPr>
              <a:t>, proper </a:t>
            </a:r>
            <a:r>
              <a:rPr lang="de-CH" sz="2400" dirty="0" err="1">
                <a:latin typeface="Times New Roman" charset="0"/>
                <a:cs typeface="Times New Roman" charset="0"/>
              </a:rPr>
              <a:t>board</a:t>
            </a:r>
            <a:r>
              <a:rPr lang="de-CH" sz="2400" dirty="0">
                <a:latin typeface="Times New Roman" charset="0"/>
                <a:cs typeface="Times New Roman" charset="0"/>
              </a:rPr>
              <a:t>, </a:t>
            </a:r>
            <a:r>
              <a:rPr lang="de-CH" sz="2400" dirty="0" err="1">
                <a:latin typeface="Times New Roman" charset="0"/>
                <a:cs typeface="Times New Roman" charset="0"/>
              </a:rPr>
              <a:t>transparency</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err="1">
                <a:latin typeface="Times New Roman" charset="0"/>
                <a:cs typeface="Times New Roman" charset="0"/>
              </a:rPr>
              <a:t>Know-How</a:t>
            </a:r>
            <a:r>
              <a:rPr lang="de-CH" sz="2400" b="1" dirty="0">
                <a:latin typeface="Times New Roman" charset="0"/>
                <a:cs typeface="Times New Roman" charset="0"/>
              </a:rPr>
              <a:t> </a:t>
            </a:r>
            <a:r>
              <a:rPr lang="de-CH" sz="2400" b="1" dirty="0" err="1">
                <a:latin typeface="Times New Roman" charset="0"/>
                <a:cs typeface="Times New Roman" charset="0"/>
              </a:rPr>
              <a:t>proven</a:t>
            </a:r>
            <a:r>
              <a:rPr lang="de-CH" sz="2400" b="1" dirty="0">
                <a:latin typeface="Times New Roman" charset="0"/>
                <a:cs typeface="Times New Roman" charset="0"/>
              </a:rPr>
              <a:t> </a:t>
            </a:r>
            <a:r>
              <a:rPr lang="de-CH" sz="2400" dirty="0" err="1">
                <a:latin typeface="Times New Roman" charset="0"/>
                <a:cs typeface="Times New Roman" charset="0"/>
              </a:rPr>
              <a:t>over</a:t>
            </a:r>
            <a:r>
              <a:rPr lang="de-CH" sz="2400" dirty="0">
                <a:latin typeface="Times New Roman" charset="0"/>
                <a:cs typeface="Times New Roman" charset="0"/>
              </a:rPr>
              <a:t> 100+ </a:t>
            </a:r>
            <a:r>
              <a:rPr lang="de-CH" sz="2400" dirty="0" err="1">
                <a:latin typeface="Times New Roman" charset="0"/>
                <a:cs typeface="Times New Roman" charset="0"/>
              </a:rPr>
              <a:t>years</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smtClean="0">
                <a:latin typeface="Times New Roman" charset="0"/>
                <a:cs typeface="Times New Roman" charset="0"/>
              </a:rPr>
              <a:t>Liquid, but…</a:t>
            </a:r>
            <a:r>
              <a:rPr lang="de-CH" sz="2400" dirty="0" smtClean="0">
                <a:latin typeface="Times New Roman" charset="0"/>
                <a:cs typeface="Times New Roman" charset="0"/>
              </a:rPr>
              <a:t> </a:t>
            </a:r>
            <a:r>
              <a:rPr lang="de-CH" sz="2400" dirty="0">
                <a:latin typeface="Times New Roman" charset="0"/>
                <a:cs typeface="Times New Roman" charset="0"/>
              </a:rPr>
              <a:t>(real time </a:t>
            </a:r>
            <a:r>
              <a:rPr lang="de-CH" sz="2400" dirty="0" err="1">
                <a:latin typeface="Times New Roman" charset="0"/>
                <a:cs typeface="Times New Roman" charset="0"/>
              </a:rPr>
              <a:t>trading</a:t>
            </a:r>
            <a:r>
              <a:rPr lang="de-CH" sz="2400" dirty="0">
                <a:latin typeface="Times New Roman" charset="0"/>
                <a:cs typeface="Times New Roman" charset="0"/>
              </a:rPr>
              <a:t> on SE)</a:t>
            </a:r>
          </a:p>
          <a:p>
            <a:pPr marL="1257300" lvl="2" indent="-457200" eaLnBrk="1" hangingPunct="1">
              <a:lnSpc>
                <a:spcPct val="90000"/>
              </a:lnSpc>
              <a:buFont typeface="+mj-lt"/>
              <a:buAutoNum type="arabicPeriod"/>
            </a:pPr>
            <a:r>
              <a:rPr lang="de-CH" sz="2400" b="1" dirty="0">
                <a:latin typeface="Times New Roman" charset="0"/>
                <a:cs typeface="Times New Roman" charset="0"/>
              </a:rPr>
              <a:t>Low management </a:t>
            </a:r>
            <a:r>
              <a:rPr lang="de-CH" sz="2400" b="1" dirty="0" err="1">
                <a:latin typeface="Times New Roman" charset="0"/>
                <a:cs typeface="Times New Roman" charset="0"/>
              </a:rPr>
              <a:t>costs</a:t>
            </a:r>
            <a:r>
              <a:rPr lang="de-CH" sz="2400" dirty="0">
                <a:latin typeface="Times New Roman" charset="0"/>
                <a:cs typeface="Times New Roman" charset="0"/>
              </a:rPr>
              <a:t> (1/4 to 1/2 the </a:t>
            </a:r>
            <a:r>
              <a:rPr lang="de-CH" sz="2400" dirty="0" err="1">
                <a:latin typeface="Times New Roman" charset="0"/>
                <a:cs typeface="Times New Roman" charset="0"/>
              </a:rPr>
              <a:t>cost</a:t>
            </a:r>
            <a:r>
              <a:rPr lang="de-CH" sz="2400" dirty="0">
                <a:latin typeface="Times New Roman" charset="0"/>
                <a:cs typeface="Times New Roman" charset="0"/>
              </a:rPr>
              <a:t> of </a:t>
            </a:r>
            <a:r>
              <a:rPr lang="de-CH" sz="2400" dirty="0" err="1">
                <a:latin typeface="Times New Roman" charset="0"/>
                <a:cs typeface="Times New Roman" charset="0"/>
              </a:rPr>
              <a:t>rivals</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a:latin typeface="Times New Roman" charset="0"/>
                <a:cs typeface="Times New Roman" charset="0"/>
              </a:rPr>
              <a:t>New </a:t>
            </a:r>
            <a:r>
              <a:rPr lang="de-CH" sz="2400" b="1" dirty="0" err="1">
                <a:latin typeface="Times New Roman" charset="0"/>
                <a:cs typeface="Times New Roman" charset="0"/>
              </a:rPr>
              <a:t>money</a:t>
            </a:r>
            <a:r>
              <a:rPr lang="de-CH" sz="2400" b="1" dirty="0">
                <a:latin typeface="Times New Roman" charset="0"/>
                <a:cs typeface="Times New Roman" charset="0"/>
              </a:rPr>
              <a:t> non-</a:t>
            </a:r>
            <a:r>
              <a:rPr lang="de-CH" sz="2400" b="1" dirty="0" err="1">
                <a:latin typeface="Times New Roman" charset="0"/>
                <a:cs typeface="Times New Roman" charset="0"/>
              </a:rPr>
              <a:t>dilutive</a:t>
            </a:r>
            <a:r>
              <a:rPr lang="de-CH" sz="2400" b="1" dirty="0">
                <a:latin typeface="Times New Roman" charset="0"/>
                <a:cs typeface="Times New Roman" charset="0"/>
              </a:rPr>
              <a:t> </a:t>
            </a:r>
            <a:r>
              <a:rPr lang="de-CH" sz="2400" dirty="0">
                <a:latin typeface="Times New Roman" charset="0"/>
                <a:cs typeface="Times New Roman" charset="0"/>
              </a:rPr>
              <a:t>(</a:t>
            </a:r>
            <a:r>
              <a:rPr lang="de-CH" sz="2400" dirty="0" err="1">
                <a:latin typeface="Times New Roman" charset="0"/>
                <a:cs typeface="Times New Roman" charset="0"/>
              </a:rPr>
              <a:t>if</a:t>
            </a:r>
            <a:r>
              <a:rPr lang="de-CH" sz="2400" dirty="0">
                <a:latin typeface="Times New Roman" charset="0"/>
                <a:cs typeface="Times New Roman" charset="0"/>
              </a:rPr>
              <a:t> </a:t>
            </a:r>
            <a:r>
              <a:rPr lang="de-CH" sz="2400" dirty="0" err="1">
                <a:latin typeface="Times New Roman" charset="0"/>
                <a:cs typeface="Times New Roman" charset="0"/>
              </a:rPr>
              <a:t>successful</a:t>
            </a:r>
            <a:r>
              <a:rPr lang="de-CH" sz="2400" dirty="0">
                <a:latin typeface="Times New Roman" charset="0"/>
                <a:cs typeface="Times New Roman" charset="0"/>
              </a:rPr>
              <a:t> /at </a:t>
            </a:r>
            <a:r>
              <a:rPr lang="de-CH" sz="2400" dirty="0" err="1">
                <a:latin typeface="Times New Roman" charset="0"/>
                <a:cs typeface="Times New Roman" charset="0"/>
              </a:rPr>
              <a:t>discount</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a:latin typeface="Times New Roman" charset="0"/>
                <a:cs typeface="Times New Roman" charset="0"/>
              </a:rPr>
              <a:t>Global</a:t>
            </a:r>
            <a:r>
              <a:rPr lang="de-CH" sz="2400" dirty="0">
                <a:latin typeface="Times New Roman" charset="0"/>
                <a:cs typeface="Times New Roman" charset="0"/>
              </a:rPr>
              <a:t> but can be </a:t>
            </a:r>
            <a:r>
              <a:rPr lang="de-CH" sz="2400" dirty="0" err="1">
                <a:latin typeface="Times New Roman" charset="0"/>
                <a:cs typeface="Times New Roman" charset="0"/>
              </a:rPr>
              <a:t>specialist</a:t>
            </a:r>
            <a:r>
              <a:rPr lang="de-CH" sz="2400"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a:latin typeface="Times New Roman" charset="0"/>
                <a:cs typeface="Times New Roman" charset="0"/>
              </a:rPr>
              <a:t>Daily</a:t>
            </a:r>
            <a:r>
              <a:rPr lang="de-CH" sz="2400" dirty="0">
                <a:latin typeface="Times New Roman" charset="0"/>
                <a:cs typeface="Times New Roman" charset="0"/>
              </a:rPr>
              <a:t> </a:t>
            </a:r>
            <a:r>
              <a:rPr lang="de-CH" sz="2400" dirty="0" err="1">
                <a:latin typeface="Times New Roman" charset="0"/>
                <a:cs typeface="Times New Roman" charset="0"/>
              </a:rPr>
              <a:t>valuations</a:t>
            </a:r>
            <a:r>
              <a:rPr lang="de-CH" sz="2400" dirty="0">
                <a:latin typeface="Times New Roman" charset="0"/>
                <a:cs typeface="Times New Roman" charset="0"/>
              </a:rPr>
              <a:t>, </a:t>
            </a:r>
            <a:r>
              <a:rPr lang="de-CH" sz="2400" dirty="0" err="1">
                <a:latin typeface="Times New Roman" charset="0"/>
                <a:cs typeface="Times New Roman" charset="0"/>
              </a:rPr>
              <a:t>daily</a:t>
            </a:r>
            <a:r>
              <a:rPr lang="de-CH" sz="2400" dirty="0">
                <a:latin typeface="Times New Roman" charset="0"/>
                <a:cs typeface="Times New Roman" charset="0"/>
              </a:rPr>
              <a:t> </a:t>
            </a:r>
            <a:r>
              <a:rPr lang="de-CH" sz="2400" dirty="0" err="1">
                <a:latin typeface="Times New Roman" charset="0"/>
                <a:cs typeface="Times New Roman" charset="0"/>
              </a:rPr>
              <a:t>reporting</a:t>
            </a:r>
            <a:endParaRPr lang="de-CH" sz="2400" dirty="0">
              <a:latin typeface="Times New Roman" charset="0"/>
              <a:cs typeface="Times New Roman" charset="0"/>
            </a:endParaRPr>
          </a:p>
          <a:p>
            <a:pPr marL="1257300" lvl="2" indent="-457200" eaLnBrk="1" hangingPunct="1">
              <a:lnSpc>
                <a:spcPct val="90000"/>
              </a:lnSpc>
              <a:buFont typeface="+mj-lt"/>
              <a:buAutoNum type="arabicPeriod"/>
            </a:pPr>
            <a:r>
              <a:rPr lang="de-CH" sz="2400" b="1" dirty="0" err="1">
                <a:latin typeface="Times New Roman" charset="0"/>
                <a:cs typeface="Times New Roman" charset="0"/>
              </a:rPr>
              <a:t>Yield</a:t>
            </a:r>
            <a:r>
              <a:rPr lang="de-CH" sz="2400" dirty="0">
                <a:latin typeface="Times New Roman" charset="0"/>
                <a:cs typeface="Times New Roman" charset="0"/>
              </a:rPr>
              <a:t>.  </a:t>
            </a:r>
            <a:r>
              <a:rPr lang="de-CH" sz="2400" dirty="0" err="1">
                <a:latin typeface="Times New Roman" charset="0"/>
                <a:cs typeface="Times New Roman" charset="0"/>
              </a:rPr>
              <a:t>Growing</a:t>
            </a:r>
            <a:r>
              <a:rPr lang="de-CH" sz="2400" dirty="0">
                <a:latin typeface="Times New Roman" charset="0"/>
                <a:cs typeface="Times New Roman" charset="0"/>
              </a:rPr>
              <a:t> </a:t>
            </a:r>
            <a:r>
              <a:rPr lang="de-CH" sz="2400" dirty="0" err="1">
                <a:latin typeface="Times New Roman" charset="0"/>
                <a:cs typeface="Times New Roman" charset="0"/>
              </a:rPr>
              <a:t>dividend</a:t>
            </a:r>
            <a:r>
              <a:rPr lang="de-CH" sz="2400" dirty="0">
                <a:latin typeface="Times New Roman" charset="0"/>
                <a:cs typeface="Times New Roman" charset="0"/>
              </a:rPr>
              <a:t> </a:t>
            </a:r>
            <a:r>
              <a:rPr lang="de-CH" sz="2400" dirty="0" err="1">
                <a:latin typeface="Times New Roman" charset="0"/>
                <a:cs typeface="Times New Roman" charset="0"/>
              </a:rPr>
              <a:t>stream</a:t>
            </a:r>
            <a:r>
              <a:rPr lang="de-CH" sz="2400" dirty="0">
                <a:latin typeface="Times New Roman" charset="0"/>
                <a:cs typeface="Times New Roman" charset="0"/>
              </a:rPr>
              <a:t> </a:t>
            </a:r>
            <a:r>
              <a:rPr lang="de-CH" sz="2400" i="1" u="sng" dirty="0" err="1">
                <a:latin typeface="Times New Roman" charset="0"/>
                <a:cs typeface="Times New Roman" charset="0"/>
              </a:rPr>
              <a:t>payable</a:t>
            </a:r>
            <a:r>
              <a:rPr lang="de-CH" sz="2400" i="1" u="sng" dirty="0">
                <a:latin typeface="Times New Roman" charset="0"/>
                <a:cs typeface="Times New Roman" charset="0"/>
              </a:rPr>
              <a:t> out of «</a:t>
            </a:r>
            <a:r>
              <a:rPr lang="de-CH" sz="2400" i="1" u="sng" dirty="0" err="1">
                <a:latin typeface="Times New Roman" charset="0"/>
                <a:cs typeface="Times New Roman" charset="0"/>
              </a:rPr>
              <a:t>Reserves</a:t>
            </a:r>
            <a:r>
              <a:rPr lang="de-CH" sz="2400" i="1" u="sng" dirty="0">
                <a:latin typeface="Times New Roman" charset="0"/>
                <a:cs typeface="Times New Roman" charset="0"/>
              </a:rPr>
              <a:t>»</a:t>
            </a:r>
          </a:p>
          <a:p>
            <a:pPr marL="1257300" lvl="2" indent="-457200" eaLnBrk="1" hangingPunct="1">
              <a:lnSpc>
                <a:spcPct val="90000"/>
              </a:lnSpc>
              <a:buFont typeface="+mj-lt"/>
              <a:buAutoNum type="arabicPeriod"/>
            </a:pPr>
            <a:r>
              <a:rPr lang="de-CH" sz="2400" b="1" dirty="0" err="1">
                <a:latin typeface="Times New Roman" charset="0"/>
                <a:cs typeface="Times New Roman" charset="0"/>
              </a:rPr>
              <a:t>Elected</a:t>
            </a:r>
            <a:r>
              <a:rPr lang="de-CH" sz="2400" b="1" dirty="0">
                <a:latin typeface="Times New Roman" charset="0"/>
                <a:cs typeface="Times New Roman" charset="0"/>
              </a:rPr>
              <a:t> management</a:t>
            </a:r>
            <a:r>
              <a:rPr lang="de-CH" sz="2400" dirty="0">
                <a:latin typeface="Times New Roman" charset="0"/>
                <a:cs typeface="Times New Roman" charset="0"/>
              </a:rPr>
              <a:t>, </a:t>
            </a:r>
            <a:r>
              <a:rPr lang="de-CH" sz="2400" dirty="0" err="1">
                <a:latin typeface="Times New Roman" charset="0"/>
                <a:cs typeface="Times New Roman" charset="0"/>
              </a:rPr>
              <a:t>retail</a:t>
            </a:r>
            <a:r>
              <a:rPr lang="de-CH" sz="2400" dirty="0">
                <a:latin typeface="Times New Roman" charset="0"/>
                <a:cs typeface="Times New Roman" charset="0"/>
              </a:rPr>
              <a:t> </a:t>
            </a:r>
            <a:r>
              <a:rPr lang="de-CH" sz="2400" dirty="0" err="1">
                <a:latin typeface="Times New Roman" charset="0"/>
                <a:cs typeface="Times New Roman" charset="0"/>
              </a:rPr>
              <a:t>participation</a:t>
            </a:r>
            <a:r>
              <a:rPr lang="de-CH" sz="2400" dirty="0">
                <a:latin typeface="Times New Roman" charset="0"/>
                <a:cs typeface="Times New Roman" charset="0"/>
              </a:rPr>
              <a:t>, proper AGMs</a:t>
            </a:r>
          </a:p>
          <a:p>
            <a:pPr marL="1257300" lvl="2" indent="-457200" eaLnBrk="1" hangingPunct="1">
              <a:lnSpc>
                <a:spcPct val="90000"/>
              </a:lnSpc>
              <a:buFont typeface="+mj-lt"/>
              <a:buAutoNum type="arabicPeriod"/>
            </a:pPr>
            <a:r>
              <a:rPr lang="de-CH" sz="2400" b="1" dirty="0">
                <a:latin typeface="Times New Roman" charset="0"/>
                <a:cs typeface="Times New Roman" charset="0"/>
              </a:rPr>
              <a:t>Information </a:t>
            </a:r>
            <a:r>
              <a:rPr lang="de-CH" sz="2400" b="1" dirty="0" err="1">
                <a:latin typeface="Times New Roman" charset="0"/>
                <a:cs typeface="Times New Roman" charset="0"/>
              </a:rPr>
              <a:t>inefficiencies</a:t>
            </a:r>
            <a:r>
              <a:rPr lang="de-CH" sz="2400" dirty="0">
                <a:latin typeface="Times New Roman" charset="0"/>
                <a:cs typeface="Times New Roman" charset="0"/>
              </a:rPr>
              <a:t>.  </a:t>
            </a:r>
            <a:r>
              <a:rPr lang="de-CH" sz="2400" dirty="0" err="1">
                <a:latin typeface="Times New Roman" charset="0"/>
                <a:cs typeface="Times New Roman" charset="0"/>
              </a:rPr>
              <a:t>Hated</a:t>
            </a:r>
            <a:r>
              <a:rPr lang="de-CH" sz="2400" dirty="0">
                <a:latin typeface="Times New Roman" charset="0"/>
                <a:cs typeface="Times New Roman" charset="0"/>
              </a:rPr>
              <a:t> by </a:t>
            </a:r>
            <a:r>
              <a:rPr lang="de-CH" sz="2400" dirty="0" err="1">
                <a:latin typeface="Times New Roman" charset="0"/>
                <a:cs typeface="Times New Roman" charset="0"/>
              </a:rPr>
              <a:t>brokers</a:t>
            </a:r>
            <a:endParaRPr lang="de-CH" sz="2400" dirty="0">
              <a:latin typeface="Times New Roman" charset="0"/>
              <a:cs typeface="Times New Roman" charset="0"/>
            </a:endParaRPr>
          </a:p>
          <a:p>
            <a:pPr marL="457200" indent="-457200"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spTree>
    <p:extLst>
      <p:ext uri="{BB962C8B-B14F-4D97-AF65-F5344CB8AC3E}">
        <p14:creationId xmlns:p14="http://schemas.microsoft.com/office/powerpoint/2010/main" val="515852238"/>
      </p:ext>
    </p:extLst>
  </p:cSld>
  <p:clrMapOvr>
    <a:masterClrMapping/>
  </p:clrMapOvr>
  <p:transition>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 y="190500"/>
            <a:ext cx="9024729" cy="946150"/>
          </a:xfrm>
        </p:spPr>
        <p:txBody>
          <a:bodyPr/>
          <a:lstStyle/>
          <a:p>
            <a:pPr eaLnBrk="1" hangingPunct="1"/>
            <a:r>
              <a:rPr lang="de-CH" sz="3600" b="1" dirty="0">
                <a:solidFill>
                  <a:srgbClr val="FF0000"/>
                </a:solidFill>
                <a:latin typeface="Times New Roman" charset="0"/>
                <a:cs typeface="Times New Roman" charset="0"/>
              </a:rPr>
              <a:t>Trusts In Focus (TIF)</a:t>
            </a:r>
            <a:r>
              <a:rPr lang="de-CH" sz="2000" b="1" dirty="0">
                <a:latin typeface="Times New Roman" charset="0"/>
                <a:cs typeface="Times New Roman" charset="0"/>
              </a:rPr>
              <a:t> </a:t>
            </a:r>
            <a:r>
              <a:rPr lang="de-CH" b="1" dirty="0" smtClean="0">
                <a:latin typeface="Times New Roman" charset="0"/>
                <a:cs typeface="Times New Roman" charset="0"/>
              </a:rPr>
              <a:t>SERVICE</a:t>
            </a:r>
            <a:endParaRPr lang="en-US"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b="1" dirty="0" smtClean="0">
              <a:latin typeface="Times New Roman" charset="0"/>
              <a:cs typeface="Times New Roman" charset="0"/>
            </a:endParaRP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Universe</a:t>
            </a:r>
            <a:r>
              <a:rPr lang="de-CH" sz="2400" b="1" dirty="0" smtClean="0">
                <a:latin typeface="Times New Roman" charset="0"/>
                <a:cs typeface="Times New Roman" charset="0"/>
              </a:rPr>
              <a:t> c300 </a:t>
            </a:r>
            <a:r>
              <a:rPr lang="de-CH" sz="2400" b="1" dirty="0" err="1" smtClean="0">
                <a:latin typeface="Times New Roman" charset="0"/>
                <a:cs typeface="Times New Roman" charset="0"/>
              </a:rPr>
              <a:t>closed</a:t>
            </a:r>
            <a:r>
              <a:rPr lang="de-CH" sz="2400" b="1" dirty="0" smtClean="0">
                <a:latin typeface="Times New Roman" charset="0"/>
                <a:cs typeface="Times New Roman" charset="0"/>
              </a:rPr>
              <a:t> end </a:t>
            </a:r>
            <a:r>
              <a:rPr lang="de-CH" sz="2000" b="1" i="1" dirty="0" smtClean="0">
                <a:latin typeface="Times New Roman" charset="0"/>
                <a:cs typeface="Times New Roman" charset="0"/>
              </a:rPr>
              <a:t>(</a:t>
            </a:r>
            <a:r>
              <a:rPr lang="de-CH" sz="2000" b="1" i="1" dirty="0" err="1" smtClean="0">
                <a:latin typeface="Times New Roman" charset="0"/>
                <a:cs typeface="Times New Roman" charset="0"/>
              </a:rPr>
              <a:t>mainly</a:t>
            </a:r>
            <a:r>
              <a:rPr lang="de-CH" sz="2000" b="1" i="1" dirty="0" smtClean="0">
                <a:latin typeface="Times New Roman" charset="0"/>
                <a:cs typeface="Times New Roman" charset="0"/>
              </a:rPr>
              <a:t> UK)</a:t>
            </a:r>
            <a:r>
              <a:rPr lang="de-CH" sz="2400" b="1" dirty="0" smtClean="0">
                <a:latin typeface="Times New Roman" charset="0"/>
                <a:cs typeface="Times New Roman" charset="0"/>
              </a:rPr>
              <a:t> </a:t>
            </a:r>
            <a:r>
              <a:rPr lang="de-CH" sz="2400" b="1" dirty="0" err="1" smtClean="0">
                <a:latin typeface="Times New Roman" charset="0"/>
                <a:cs typeface="Times New Roman" charset="0"/>
              </a:rPr>
              <a:t>investment</a:t>
            </a:r>
            <a:r>
              <a:rPr lang="de-CH" sz="2400" b="1" dirty="0" smtClean="0">
                <a:latin typeface="Times New Roman" charset="0"/>
                <a:cs typeface="Times New Roman" charset="0"/>
              </a:rPr>
              <a:t> </a:t>
            </a:r>
            <a:r>
              <a:rPr lang="de-CH" sz="2400" b="1" dirty="0" err="1" smtClean="0">
                <a:latin typeface="Times New Roman" charset="0"/>
                <a:cs typeface="Times New Roman" charset="0"/>
              </a:rPr>
              <a:t>trusts</a:t>
            </a:r>
            <a:r>
              <a:rPr lang="de-CH" sz="2400" b="1" dirty="0" smtClean="0">
                <a:latin typeface="Times New Roman" charset="0"/>
                <a:cs typeface="Times New Roman" charset="0"/>
              </a:rPr>
              <a:t> </a:t>
            </a:r>
            <a:r>
              <a:rPr lang="de-CH" sz="2400" b="1" dirty="0" err="1" smtClean="0">
                <a:latin typeface="Times New Roman" charset="0"/>
                <a:cs typeface="Times New Roman" charset="0"/>
              </a:rPr>
              <a:t>monitored</a:t>
            </a:r>
            <a:endParaRPr lang="de-CH" sz="2400" b="1" dirty="0" smtClean="0">
              <a:latin typeface="Times New Roman" charset="0"/>
              <a:cs typeface="Times New Roman" charset="0"/>
            </a:endParaRP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Up</a:t>
            </a:r>
            <a:r>
              <a:rPr lang="de-CH" sz="2400" b="1" dirty="0" smtClean="0">
                <a:latin typeface="Times New Roman" charset="0"/>
                <a:cs typeface="Times New Roman" charset="0"/>
              </a:rPr>
              <a:t> to </a:t>
            </a:r>
            <a:r>
              <a:rPr lang="de-CH" sz="2400" b="1" u="sng" dirty="0" smtClean="0">
                <a:latin typeface="Times New Roman" charset="0"/>
                <a:cs typeface="Times New Roman" charset="0"/>
              </a:rPr>
              <a:t>15 </a:t>
            </a:r>
            <a:r>
              <a:rPr lang="de-CH" sz="2400" b="1" u="sng" dirty="0" err="1" smtClean="0">
                <a:latin typeface="Times New Roman" charset="0"/>
                <a:cs typeface="Times New Roman" charset="0"/>
              </a:rPr>
              <a:t>equally-weighted</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trusts</a:t>
            </a:r>
            <a:r>
              <a:rPr lang="de-CH" sz="2400" b="1" dirty="0" smtClean="0">
                <a:latin typeface="Times New Roman" charset="0"/>
                <a:cs typeface="Times New Roman" charset="0"/>
              </a:rPr>
              <a:t> </a:t>
            </a:r>
            <a:r>
              <a:rPr lang="de-CH" sz="2400" b="1" dirty="0" err="1" smtClean="0">
                <a:latin typeface="Times New Roman" charset="0"/>
                <a:cs typeface="Times New Roman" charset="0"/>
              </a:rPr>
              <a:t>held</a:t>
            </a:r>
            <a:r>
              <a:rPr lang="de-CH" sz="2400" b="1" dirty="0" smtClean="0">
                <a:latin typeface="Times New Roman" charset="0"/>
                <a:cs typeface="Times New Roman" charset="0"/>
              </a:rPr>
              <a:t> in </a:t>
            </a:r>
            <a:r>
              <a:rPr lang="de-CH" sz="2400" b="1" dirty="0" smtClean="0">
                <a:solidFill>
                  <a:srgbClr val="FF0000"/>
                </a:solidFill>
                <a:latin typeface="Times New Roman" charset="0"/>
                <a:cs typeface="Times New Roman" charset="0"/>
              </a:rPr>
              <a:t>Trusts In Focus (TIF)</a:t>
            </a: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If</a:t>
            </a:r>
            <a:r>
              <a:rPr lang="de-CH" sz="2400" b="1" dirty="0" smtClean="0">
                <a:latin typeface="Times New Roman" charset="0"/>
                <a:cs typeface="Times New Roman" charset="0"/>
              </a:rPr>
              <a:t> </a:t>
            </a:r>
            <a:r>
              <a:rPr lang="de-CH" sz="2400" b="1" dirty="0" err="1" smtClean="0">
                <a:latin typeface="Times New Roman" charset="0"/>
                <a:cs typeface="Times New Roman" charset="0"/>
              </a:rPr>
              <a:t>we</a:t>
            </a:r>
            <a:r>
              <a:rPr lang="de-CH" sz="2400" b="1" dirty="0" smtClean="0">
                <a:latin typeface="Times New Roman" charset="0"/>
                <a:cs typeface="Times New Roman" charset="0"/>
              </a:rPr>
              <a:t> </a:t>
            </a:r>
            <a:r>
              <a:rPr lang="de-CH" sz="2400" b="1" dirty="0" err="1" smtClean="0">
                <a:latin typeface="Times New Roman" charset="0"/>
                <a:cs typeface="Times New Roman" charset="0"/>
              </a:rPr>
              <a:t>sell</a:t>
            </a:r>
            <a:r>
              <a:rPr lang="de-CH" sz="2400" b="1" dirty="0" smtClean="0">
                <a:latin typeface="Times New Roman" charset="0"/>
                <a:cs typeface="Times New Roman" charset="0"/>
              </a:rPr>
              <a:t> an </a:t>
            </a:r>
            <a:r>
              <a:rPr lang="de-CH" sz="2400" b="1" dirty="0" err="1" smtClean="0">
                <a:latin typeface="Times New Roman" charset="0"/>
                <a:cs typeface="Times New Roman" charset="0"/>
              </a:rPr>
              <a:t>investment</a:t>
            </a:r>
            <a:r>
              <a:rPr lang="de-CH" sz="2400" b="1" dirty="0" smtClean="0">
                <a:latin typeface="Times New Roman" charset="0"/>
                <a:cs typeface="Times New Roman" charset="0"/>
              </a:rPr>
              <a:t> </a:t>
            </a:r>
            <a:r>
              <a:rPr lang="de-CH" sz="2400" b="1" dirty="0" err="1" smtClean="0">
                <a:latin typeface="Times New Roman" charset="0"/>
                <a:cs typeface="Times New Roman" charset="0"/>
              </a:rPr>
              <a:t>trust</a:t>
            </a:r>
            <a:r>
              <a:rPr lang="de-CH" sz="2400" b="1" dirty="0" smtClean="0">
                <a:latin typeface="Times New Roman" charset="0"/>
                <a:cs typeface="Times New Roman" charset="0"/>
              </a:rPr>
              <a:t>, </a:t>
            </a:r>
            <a:r>
              <a:rPr lang="de-CH" sz="2400" b="1" dirty="0" err="1" smtClean="0">
                <a:latin typeface="Times New Roman" charset="0"/>
                <a:cs typeface="Times New Roman" charset="0"/>
              </a:rPr>
              <a:t>we</a:t>
            </a:r>
            <a:r>
              <a:rPr lang="de-CH" sz="2400" b="1" dirty="0" smtClean="0">
                <a:latin typeface="Times New Roman" charset="0"/>
                <a:cs typeface="Times New Roman" charset="0"/>
              </a:rPr>
              <a:t> must </a:t>
            </a:r>
            <a:r>
              <a:rPr lang="de-CH" sz="2400" b="1" dirty="0" err="1" smtClean="0">
                <a:latin typeface="Times New Roman" charset="0"/>
                <a:cs typeface="Times New Roman" charset="0"/>
              </a:rPr>
              <a:t>replace</a:t>
            </a:r>
            <a:r>
              <a:rPr lang="de-CH" sz="2400" b="1" dirty="0" smtClean="0">
                <a:latin typeface="Times New Roman" charset="0"/>
                <a:cs typeface="Times New Roman" charset="0"/>
              </a:rPr>
              <a:t> </a:t>
            </a:r>
            <a:r>
              <a:rPr lang="de-CH" sz="2400" b="1" dirty="0" err="1" smtClean="0">
                <a:latin typeface="Times New Roman" charset="0"/>
                <a:cs typeface="Times New Roman" charset="0"/>
              </a:rPr>
              <a:t>it</a:t>
            </a:r>
            <a:endParaRPr lang="de-CH" sz="2400" b="1" dirty="0" smtClean="0">
              <a:latin typeface="Times New Roman" charset="0"/>
              <a:cs typeface="Times New Roman" charset="0"/>
            </a:endParaRPr>
          </a:p>
          <a:p>
            <a:pPr eaLnBrk="1" hangingPunct="1">
              <a:lnSpc>
                <a:spcPct val="90000"/>
              </a:lnSpc>
              <a:buFont typeface="Wingdings" panose="05000000000000000000" pitchFamily="2" charset="2"/>
              <a:buChar char="q"/>
            </a:pPr>
            <a:r>
              <a:rPr lang="de-CH" sz="2400" b="1" dirty="0" err="1" smtClean="0">
                <a:latin typeface="Times New Roman" charset="0"/>
                <a:cs typeface="Times New Roman" charset="0"/>
              </a:rPr>
              <a:t>Changes</a:t>
            </a:r>
            <a:r>
              <a:rPr lang="de-CH" sz="2400" b="1" dirty="0" smtClean="0">
                <a:latin typeface="Times New Roman" charset="0"/>
                <a:cs typeface="Times New Roman" charset="0"/>
              </a:rPr>
              <a:t> to </a:t>
            </a:r>
            <a:r>
              <a:rPr lang="de-CH" sz="2400" b="1" dirty="0" err="1" smtClean="0">
                <a:latin typeface="Times New Roman" charset="0"/>
                <a:cs typeface="Times New Roman" charset="0"/>
              </a:rPr>
              <a:t>trusts</a:t>
            </a:r>
            <a:r>
              <a:rPr lang="de-CH" sz="2400" b="1" dirty="0" smtClean="0">
                <a:latin typeface="Times New Roman" charset="0"/>
                <a:cs typeface="Times New Roman" charset="0"/>
              </a:rPr>
              <a:t> </a:t>
            </a:r>
            <a:r>
              <a:rPr lang="de-CH" sz="2400" b="1" dirty="0" err="1" smtClean="0">
                <a:latin typeface="Times New Roman" charset="0"/>
                <a:cs typeface="Times New Roman" charset="0"/>
              </a:rPr>
              <a:t>recorded</a:t>
            </a:r>
            <a:r>
              <a:rPr lang="de-CH" sz="2400" b="1" dirty="0" smtClean="0">
                <a:latin typeface="Times New Roman" charset="0"/>
                <a:cs typeface="Times New Roman" charset="0"/>
              </a:rPr>
              <a:t> </a:t>
            </a:r>
            <a:r>
              <a:rPr lang="de-CH" sz="2400" b="1" i="1" u="sng" dirty="0" smtClean="0">
                <a:latin typeface="Times New Roman" charset="0"/>
                <a:cs typeface="Times New Roman" charset="0"/>
              </a:rPr>
              <a:t>(</a:t>
            </a:r>
            <a:r>
              <a:rPr lang="de-CH" sz="2000" b="1" i="1" u="sng" dirty="0" smtClean="0">
                <a:latin typeface="Times New Roman" charset="0"/>
                <a:cs typeface="Times New Roman" charset="0"/>
              </a:rPr>
              <a:t>1.25% </a:t>
            </a:r>
            <a:r>
              <a:rPr lang="de-CH" sz="2000" b="1" i="1" u="sng" dirty="0" err="1" smtClean="0">
                <a:latin typeface="Times New Roman" charset="0"/>
                <a:cs typeface="Times New Roman" charset="0"/>
              </a:rPr>
              <a:t>trading</a:t>
            </a:r>
            <a:r>
              <a:rPr lang="de-CH" sz="2000" b="1" i="1" u="sng" dirty="0" smtClean="0">
                <a:latin typeface="Times New Roman" charset="0"/>
                <a:cs typeface="Times New Roman" charset="0"/>
              </a:rPr>
              <a:t> </a:t>
            </a:r>
            <a:r>
              <a:rPr lang="de-CH" sz="2000" b="1" i="1" u="sng" dirty="0" err="1" smtClean="0">
                <a:latin typeface="Times New Roman" charset="0"/>
                <a:cs typeface="Times New Roman" charset="0"/>
              </a:rPr>
              <a:t>costs</a:t>
            </a:r>
            <a:r>
              <a:rPr lang="de-CH" sz="2000" b="1" i="1" u="sng" dirty="0" smtClean="0">
                <a:latin typeface="Times New Roman" charset="0"/>
                <a:cs typeface="Times New Roman" charset="0"/>
              </a:rPr>
              <a:t> B/S)</a:t>
            </a:r>
          </a:p>
          <a:p>
            <a:pPr eaLnBrk="1" hangingPunct="1">
              <a:lnSpc>
                <a:spcPct val="90000"/>
              </a:lnSpc>
              <a:buFont typeface="Wingdings" panose="05000000000000000000" pitchFamily="2" charset="2"/>
              <a:buChar char="q"/>
            </a:pPr>
            <a:r>
              <a:rPr lang="de-CH" sz="2400" b="1" dirty="0" smtClean="0">
                <a:latin typeface="Times New Roman" charset="0"/>
                <a:cs typeface="Times New Roman" charset="0"/>
              </a:rPr>
              <a:t>Research available to «</a:t>
            </a:r>
            <a:r>
              <a:rPr lang="de-CH" sz="2400" b="1" dirty="0" err="1" smtClean="0">
                <a:latin typeface="Times New Roman" charset="0"/>
                <a:cs typeface="Times New Roman" charset="0"/>
              </a:rPr>
              <a:t>Markets</a:t>
            </a:r>
            <a:r>
              <a:rPr lang="de-CH" sz="2400" b="1" dirty="0" smtClean="0">
                <a:latin typeface="Times New Roman" charset="0"/>
                <a:cs typeface="Times New Roman" charset="0"/>
              </a:rPr>
              <a:t> Now» </a:t>
            </a:r>
            <a:r>
              <a:rPr lang="de-CH" sz="2400" b="1" dirty="0" err="1" smtClean="0">
                <a:latin typeface="Times New Roman" charset="0"/>
                <a:cs typeface="Times New Roman" charset="0"/>
              </a:rPr>
              <a:t>attendees</a:t>
            </a:r>
            <a:endParaRPr lang="de-CH" sz="2400" b="1" dirty="0" smtClean="0">
              <a:latin typeface="Times New Roman" charset="0"/>
              <a:cs typeface="Times New Roman" charset="0"/>
            </a:endParaRPr>
          </a:p>
          <a:p>
            <a:pPr lvl="2" eaLnBrk="1" hangingPunct="1">
              <a:lnSpc>
                <a:spcPct val="90000"/>
              </a:lnSpc>
              <a:buFont typeface="Wingdings" panose="05000000000000000000" pitchFamily="2" charset="2"/>
              <a:buChar char="q"/>
            </a:pPr>
            <a:r>
              <a:rPr lang="de-CH" sz="2400" b="1" i="1" dirty="0" smtClean="0">
                <a:latin typeface="Times New Roman" charset="0"/>
                <a:cs typeface="Times New Roman" charset="0"/>
              </a:rPr>
              <a:t>3rd party </a:t>
            </a:r>
            <a:r>
              <a:rPr lang="de-CH" sz="2400" b="1" i="1" dirty="0" err="1" smtClean="0">
                <a:latin typeface="Times New Roman" charset="0"/>
                <a:cs typeface="Times New Roman" charset="0"/>
              </a:rPr>
              <a:t>adviser</a:t>
            </a:r>
            <a:r>
              <a:rPr lang="de-CH" sz="2400" b="1" i="1" dirty="0" smtClean="0">
                <a:latin typeface="Times New Roman" charset="0"/>
                <a:cs typeface="Times New Roman" charset="0"/>
              </a:rPr>
              <a:t> </a:t>
            </a:r>
            <a:r>
              <a:rPr lang="de-CH" sz="2400" b="1" i="1" dirty="0" err="1" smtClean="0">
                <a:latin typeface="Times New Roman" charset="0"/>
                <a:cs typeface="Times New Roman" charset="0"/>
              </a:rPr>
              <a:t>research</a:t>
            </a:r>
            <a:r>
              <a:rPr lang="de-CH" sz="2400" b="1" i="1" dirty="0">
                <a:latin typeface="Times New Roman" charset="0"/>
                <a:cs typeface="Times New Roman" charset="0"/>
              </a:rPr>
              <a:t> </a:t>
            </a:r>
            <a:r>
              <a:rPr lang="de-CH" sz="2400" b="1" i="1" dirty="0" err="1" smtClean="0">
                <a:latin typeface="Times New Roman" charset="0"/>
                <a:cs typeface="Times New Roman" charset="0"/>
              </a:rPr>
              <a:t>referenced</a:t>
            </a:r>
            <a:endParaRPr lang="de-CH" sz="2400" b="1" i="1" dirty="0" smtClean="0">
              <a:latin typeface="Times New Roman" charset="0"/>
              <a:cs typeface="Times New Roman" charset="0"/>
            </a:endParaRPr>
          </a:p>
          <a:p>
            <a:pPr lvl="2" eaLnBrk="1" hangingPunct="1">
              <a:lnSpc>
                <a:spcPct val="90000"/>
              </a:lnSpc>
              <a:buFont typeface="Wingdings" panose="05000000000000000000" pitchFamily="2" charset="2"/>
              <a:buChar char="q"/>
            </a:pPr>
            <a:r>
              <a:rPr lang="de-CH" sz="2400" b="1" i="1" dirty="0" err="1" smtClean="0">
                <a:latin typeface="Times New Roman" charset="0"/>
                <a:cs typeface="Times New Roman" charset="0"/>
              </a:rPr>
              <a:t>FullerTreacy</a:t>
            </a:r>
            <a:r>
              <a:rPr lang="de-CH" sz="2400" b="1" i="1" dirty="0" smtClean="0">
                <a:latin typeface="Times New Roman" charset="0"/>
                <a:cs typeface="Times New Roman" charset="0"/>
              </a:rPr>
              <a:t> Money </a:t>
            </a:r>
            <a:r>
              <a:rPr lang="de-CH" sz="2400" b="1" i="1" dirty="0" err="1" smtClean="0">
                <a:latin typeface="Times New Roman" charset="0"/>
                <a:cs typeface="Times New Roman" charset="0"/>
              </a:rPr>
              <a:t>one</a:t>
            </a:r>
            <a:r>
              <a:rPr lang="de-CH" sz="2400" b="1" i="1" dirty="0" smtClean="0">
                <a:latin typeface="Times New Roman" charset="0"/>
                <a:cs typeface="Times New Roman" charset="0"/>
              </a:rPr>
              <a:t> of 20+ 3rd party </a:t>
            </a:r>
            <a:r>
              <a:rPr lang="de-CH" sz="2400" b="1" i="1" dirty="0" err="1" smtClean="0">
                <a:latin typeface="Times New Roman" charset="0"/>
                <a:cs typeface="Times New Roman" charset="0"/>
              </a:rPr>
              <a:t>advisers</a:t>
            </a:r>
            <a:endParaRPr lang="de-CH" sz="2400" b="1" i="1" dirty="0" smtClean="0">
              <a:latin typeface="Times New Roman" charset="0"/>
              <a:cs typeface="Times New Roman" charset="0"/>
            </a:endParaRPr>
          </a:p>
          <a:p>
            <a:pPr lvl="2" eaLnBrk="1" hangingPunct="1">
              <a:lnSpc>
                <a:spcPct val="90000"/>
              </a:lnSpc>
              <a:buFont typeface="Wingdings" panose="05000000000000000000" pitchFamily="2" charset="2"/>
              <a:buChar char="q"/>
            </a:pPr>
            <a:r>
              <a:rPr lang="de-CH" sz="2400" b="1" i="1" dirty="0">
                <a:latin typeface="Times New Roman" charset="0"/>
                <a:cs typeface="Times New Roman" charset="0"/>
              </a:rPr>
              <a:t>In-House </a:t>
            </a:r>
            <a:r>
              <a:rPr lang="de-CH" sz="2400" b="1" i="1" dirty="0" err="1" smtClean="0">
                <a:latin typeface="Times New Roman" charset="0"/>
                <a:cs typeface="Times New Roman" charset="0"/>
              </a:rPr>
              <a:t>Cooking</a:t>
            </a:r>
            <a:r>
              <a:rPr lang="de-CH" sz="2400" b="1" i="1" dirty="0" smtClean="0">
                <a:latin typeface="Times New Roman" charset="0"/>
                <a:cs typeface="Times New Roman" charset="0"/>
              </a:rPr>
              <a:t>/ P&amp;C </a:t>
            </a:r>
            <a:r>
              <a:rPr lang="de-CH" sz="2400" b="1" i="1" dirty="0" err="1" smtClean="0">
                <a:latin typeface="Times New Roman" charset="0"/>
                <a:cs typeface="Times New Roman" charset="0"/>
              </a:rPr>
              <a:t>research</a:t>
            </a:r>
            <a:endParaRPr lang="de-CH" sz="2400" b="1" i="1" dirty="0">
              <a:latin typeface="Times New Roman" charset="0"/>
              <a:cs typeface="Times New Roman" charset="0"/>
            </a:endParaRPr>
          </a:p>
          <a:p>
            <a:pPr eaLnBrk="1" hangingPunct="1">
              <a:lnSpc>
                <a:spcPct val="90000"/>
              </a:lnSpc>
              <a:buFont typeface="Wingdings" panose="05000000000000000000" pitchFamily="2" charset="2"/>
              <a:buChar char="q"/>
            </a:pPr>
            <a:r>
              <a:rPr lang="de-CH" sz="2400" b="1" u="sng" dirty="0" smtClean="0">
                <a:latin typeface="Times New Roman" charset="0"/>
                <a:cs typeface="Times New Roman" charset="0"/>
              </a:rPr>
              <a:t>Performance </a:t>
            </a:r>
            <a:r>
              <a:rPr lang="de-CH" sz="2400" b="1" u="sng" dirty="0" err="1" smtClean="0">
                <a:latin typeface="Times New Roman" charset="0"/>
                <a:cs typeface="Times New Roman" charset="0"/>
              </a:rPr>
              <a:t>review</a:t>
            </a:r>
            <a:r>
              <a:rPr lang="de-CH" sz="2400" b="1" u="sng" dirty="0" smtClean="0">
                <a:latin typeface="Times New Roman" charset="0"/>
                <a:cs typeface="Times New Roman" charset="0"/>
              </a:rPr>
              <a:t> / </a:t>
            </a:r>
            <a:r>
              <a:rPr lang="de-CH" sz="2400" b="1" u="sng" dirty="0" err="1" smtClean="0">
                <a:latin typeface="Times New Roman" charset="0"/>
                <a:cs typeface="Times New Roman" charset="0"/>
              </a:rPr>
              <a:t>indecent</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striptease</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every</a:t>
            </a:r>
            <a:r>
              <a:rPr lang="de-CH" sz="2400" b="1" u="sng" dirty="0" smtClean="0">
                <a:latin typeface="Times New Roman" charset="0"/>
                <a:cs typeface="Times New Roman" charset="0"/>
              </a:rPr>
              <a:t> «</a:t>
            </a:r>
            <a:r>
              <a:rPr lang="de-CH" sz="2400" b="1" u="sng" dirty="0" err="1" smtClean="0">
                <a:latin typeface="Times New Roman" charset="0"/>
                <a:cs typeface="Times New Roman" charset="0"/>
              </a:rPr>
              <a:t>Markets</a:t>
            </a:r>
            <a:r>
              <a:rPr lang="de-CH" sz="2400" b="1" u="sng" dirty="0" smtClean="0">
                <a:latin typeface="Times New Roman" charset="0"/>
                <a:cs typeface="Times New Roman" charset="0"/>
              </a:rPr>
              <a:t> Now»</a:t>
            </a:r>
            <a:endParaRPr lang="de-CH" sz="2400" u="sng" dirty="0" smtClean="0">
              <a:latin typeface="Times New Roman" charset="0"/>
              <a:cs typeface="Times New Roman" charset="0"/>
            </a:endParaRPr>
          </a:p>
          <a:p>
            <a:pPr lvl="1" eaLnBrk="1" hangingPunct="1">
              <a:lnSpc>
                <a:spcPct val="90000"/>
              </a:lnSpc>
              <a:buFont typeface="Arial" panose="020B0604020202020204" pitchFamily="34" charset="0"/>
              <a:buChar char="•"/>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1257300" lvl="2" indent="-457200" eaLnBrk="1" hangingPunct="1">
              <a:lnSpc>
                <a:spcPct val="90000"/>
              </a:lnSpc>
            </a:pPr>
            <a:endParaRPr lang="de-CH" sz="2400" dirty="0">
              <a:latin typeface="Times New Roman" charset="0"/>
              <a:cs typeface="Times New Roman" charset="0"/>
            </a:endParaRPr>
          </a:p>
          <a:p>
            <a:pPr marL="457200" indent="-457200"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3252" y="2433098"/>
            <a:ext cx="1510748" cy="1932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Left-Up Arrow 2"/>
          <p:cNvSpPr/>
          <p:nvPr/>
        </p:nvSpPr>
        <p:spPr>
          <a:xfrm rot="21124163">
            <a:off x="7602281" y="4309529"/>
            <a:ext cx="1120529" cy="469127"/>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08257264"/>
      </p:ext>
    </p:extLst>
  </p:cSld>
  <p:clrMapOvr>
    <a:masterClrMapping/>
  </p:clrMapOvr>
  <p:transition>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de-CH" sz="4000" b="1" dirty="0" err="1" smtClean="0">
                <a:latin typeface="Times New Roman" charset="0"/>
                <a:cs typeface="Times New Roman" charset="0"/>
              </a:rPr>
              <a:t>How</a:t>
            </a:r>
            <a:r>
              <a:rPr lang="de-CH" sz="4000" b="1" dirty="0" smtClean="0">
                <a:latin typeface="Times New Roman" charset="0"/>
                <a:cs typeface="Times New Roman" charset="0"/>
              </a:rPr>
              <a:t> Are </a:t>
            </a:r>
            <a:r>
              <a:rPr lang="de-CH" sz="4000" b="1" dirty="0" err="1" smtClean="0">
                <a:latin typeface="Times New Roman" charset="0"/>
                <a:cs typeface="Times New Roman" charset="0"/>
              </a:rPr>
              <a:t>We</a:t>
            </a:r>
            <a:r>
              <a:rPr lang="de-CH" sz="4000" b="1" dirty="0" smtClean="0">
                <a:latin typeface="Times New Roman" charset="0"/>
                <a:cs typeface="Times New Roman" charset="0"/>
              </a:rPr>
              <a:t> </a:t>
            </a:r>
            <a:r>
              <a:rPr lang="de-CH" sz="4000" b="1" dirty="0" err="1" smtClean="0">
                <a:latin typeface="Times New Roman" charset="0"/>
                <a:cs typeface="Times New Roman" charset="0"/>
              </a:rPr>
              <a:t>Doing</a:t>
            </a:r>
            <a:r>
              <a:rPr lang="de-CH" sz="4000" b="1" dirty="0" smtClean="0">
                <a:latin typeface="Times New Roman" charset="0"/>
                <a:cs typeface="Times New Roman" charset="0"/>
              </a:rPr>
              <a:t>: </a:t>
            </a:r>
            <a:r>
              <a:rPr lang="de-CH" sz="4000" b="1" dirty="0" smtClean="0">
                <a:solidFill>
                  <a:srgbClr val="FF0000"/>
                </a:solidFill>
                <a:latin typeface="Times New Roman" charset="0"/>
                <a:cs typeface="Times New Roman" charset="0"/>
              </a:rPr>
              <a:t>Trusts In Focus?</a:t>
            </a:r>
            <a:r>
              <a:rPr lang="de-CH" sz="4000" b="1" dirty="0" smtClean="0">
                <a:latin typeface="Times New Roman" charset="0"/>
                <a:cs typeface="Times New Roman" charset="0"/>
              </a:rPr>
              <a:t/>
            </a:r>
            <a:br>
              <a:rPr lang="de-CH" sz="4000" b="1" dirty="0" smtClean="0">
                <a:latin typeface="Times New Roman" charset="0"/>
                <a:cs typeface="Times New Roman" charset="0"/>
              </a:rPr>
            </a:br>
            <a:r>
              <a:rPr lang="de-CH" sz="4000" b="1" dirty="0" smtClean="0">
                <a:latin typeface="Times New Roman" charset="0"/>
                <a:cs typeface="Times New Roman" charset="0"/>
              </a:rPr>
              <a:t>Performance So </a:t>
            </a:r>
            <a:r>
              <a:rPr lang="de-CH" sz="4000" b="1" dirty="0" err="1" smtClean="0">
                <a:latin typeface="Times New Roman" charset="0"/>
                <a:cs typeface="Times New Roman" charset="0"/>
              </a:rPr>
              <a:t>Far</a:t>
            </a:r>
            <a:r>
              <a:rPr lang="de-CH" sz="4000" b="1" dirty="0" smtClean="0">
                <a:latin typeface="Times New Roman" charset="0"/>
                <a:cs typeface="Times New Roman" charset="0"/>
              </a:rPr>
              <a:t> (since 7/3/14)</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1257300" lvl="2" indent="-457200" eaLnBrk="1" hangingPunct="1">
              <a:lnSpc>
                <a:spcPct val="90000"/>
              </a:lnSpc>
            </a:pPr>
            <a:endParaRPr lang="de-CH" sz="2400" dirty="0">
              <a:latin typeface="Times New Roman" charset="0"/>
              <a:cs typeface="Times New Roman" charset="0"/>
            </a:endParaRPr>
          </a:p>
          <a:p>
            <a:pPr marL="457200" indent="-457200"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070" y="1356955"/>
            <a:ext cx="8857396" cy="4827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Left Arrow 4"/>
          <p:cNvSpPr/>
          <p:nvPr/>
        </p:nvSpPr>
        <p:spPr>
          <a:xfrm rot="20377418">
            <a:off x="7910468" y="3940187"/>
            <a:ext cx="759138" cy="37554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p:cNvSpPr/>
          <p:nvPr/>
        </p:nvSpPr>
        <p:spPr>
          <a:xfrm rot="967655">
            <a:off x="3947081" y="5561000"/>
            <a:ext cx="1240393"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err="1" smtClean="0">
                <a:solidFill>
                  <a:srgbClr val="FF0000"/>
                </a:solidFill>
                <a:latin typeface="Times New Roman" panose="02020603050405020304" pitchFamily="18" charset="0"/>
                <a:cs typeface="Times New Roman" panose="02020603050405020304" pitchFamily="18" charset="0"/>
              </a:rPr>
              <a:t>O’perf</a:t>
            </a:r>
            <a:r>
              <a:rPr lang="en-GB" sz="1600" b="1" dirty="0" smtClean="0">
                <a:solidFill>
                  <a:srgbClr val="FF0000"/>
                </a:solidFill>
                <a:latin typeface="Times New Roman" panose="02020603050405020304" pitchFamily="18" charset="0"/>
                <a:cs typeface="Times New Roman" panose="02020603050405020304" pitchFamily="18" charset="0"/>
              </a:rPr>
              <a:t> +13%</a:t>
            </a:r>
            <a:endParaRPr lang="en-GB" sz="1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5073773"/>
      </p:ext>
    </p:extLst>
  </p:cSld>
  <p:clrMapOvr>
    <a:masterClrMapping/>
  </p:clrMapOvr>
  <p:transition>
    <p:pull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What’s Interesting Today</a:t>
            </a:r>
            <a:br>
              <a:rPr lang="en-GB" sz="4000" dirty="0" smtClean="0">
                <a:latin typeface="Times New Roman" charset="0"/>
                <a:cs typeface="Times New Roman" charset="0"/>
              </a:rPr>
            </a:br>
            <a:r>
              <a:rPr lang="en-GB" sz="4000" dirty="0" smtClean="0">
                <a:latin typeface="Times New Roman" charset="0"/>
                <a:cs typeface="Times New Roman" charset="0"/>
              </a:rPr>
              <a:t>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2253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710" t="12169" r="16967" b="7142"/>
          <a:stretch/>
        </p:blipFill>
        <p:spPr bwMode="auto">
          <a:xfrm>
            <a:off x="191068" y="1405720"/>
            <a:ext cx="8761863" cy="5213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5521702"/>
      </p:ext>
    </p:extLst>
  </p:cSld>
  <p:clrMapOvr>
    <a:masterClrMapping/>
  </p:clrMapOvr>
  <p:transition>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What’s Interesting Today</a:t>
            </a:r>
            <a:br>
              <a:rPr lang="en-GB" sz="4000" dirty="0" smtClean="0">
                <a:latin typeface="Times New Roman" charset="0"/>
                <a:cs typeface="Times New Roman" charset="0"/>
              </a:rPr>
            </a:br>
            <a:r>
              <a:rPr lang="en-GB" sz="4000" dirty="0" smtClean="0">
                <a:latin typeface="Times New Roman" charset="0"/>
                <a:cs typeface="Times New Roman" charset="0"/>
              </a:rPr>
              <a:t>Miners: Where Are We in The Cycle?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sp>
        <p:nvSpPr>
          <p:cNvPr id="2" name="TextBox 1"/>
          <p:cNvSpPr txBox="1"/>
          <p:nvPr/>
        </p:nvSpPr>
        <p:spPr>
          <a:xfrm>
            <a:off x="1" y="1485900"/>
            <a:ext cx="9143999" cy="3539430"/>
          </a:xfrm>
          <a:prstGeom prst="rect">
            <a:avLst/>
          </a:prstGeom>
          <a:noFill/>
        </p:spPr>
        <p:txBody>
          <a:bodyPr wrap="square" rtlCol="0">
            <a:spAutoFit/>
          </a:bodyPr>
          <a:lstStyle/>
          <a:p>
            <a:pPr marL="342900" indent="-342900">
              <a:buFont typeface="Arial" panose="020B0604020202020204" pitchFamily="34" charset="0"/>
              <a:buChar char="•"/>
            </a:pPr>
            <a:r>
              <a:rPr lang="en-GB" sz="3200" b="1" dirty="0" smtClean="0">
                <a:solidFill>
                  <a:schemeClr val="accent2"/>
                </a:solidFill>
              </a:rPr>
              <a:t>Current junior mining bear almost longest ever</a:t>
            </a:r>
            <a:endParaRPr lang="en-GB" sz="3200" b="1" dirty="0">
              <a:solidFill>
                <a:schemeClr val="accent2"/>
              </a:solidFill>
            </a:endParaRPr>
          </a:p>
          <a:p>
            <a:pPr marL="342900" indent="-342900">
              <a:buFont typeface="Arial" panose="020B0604020202020204" pitchFamily="34" charset="0"/>
              <a:buChar char="•"/>
            </a:pPr>
            <a:r>
              <a:rPr lang="en-GB" sz="3200" b="1" dirty="0" smtClean="0">
                <a:solidFill>
                  <a:schemeClr val="accent2"/>
                </a:solidFill>
              </a:rPr>
              <a:t>96/2001 </a:t>
            </a:r>
            <a:r>
              <a:rPr lang="en-GB" sz="3200" b="1" dirty="0">
                <a:solidFill>
                  <a:schemeClr val="accent2"/>
                </a:solidFill>
              </a:rPr>
              <a:t>bear </a:t>
            </a:r>
            <a:r>
              <a:rPr lang="en-GB" sz="3200" b="1" dirty="0" smtClean="0">
                <a:solidFill>
                  <a:schemeClr val="accent2"/>
                </a:solidFill>
              </a:rPr>
              <a:t>down </a:t>
            </a:r>
            <a:r>
              <a:rPr lang="en-GB" sz="3200" b="1" u="sng" dirty="0">
                <a:solidFill>
                  <a:schemeClr val="accent2"/>
                </a:solidFill>
              </a:rPr>
              <a:t>70</a:t>
            </a:r>
            <a:r>
              <a:rPr lang="en-GB" sz="3200" b="1" u="sng" dirty="0" smtClean="0">
                <a:solidFill>
                  <a:schemeClr val="accent2"/>
                </a:solidFill>
              </a:rPr>
              <a:t>%, </a:t>
            </a:r>
            <a:r>
              <a:rPr lang="en-GB" sz="3200" b="1" dirty="0" smtClean="0">
                <a:solidFill>
                  <a:schemeClr val="accent2"/>
                </a:solidFill>
              </a:rPr>
              <a:t>lasted </a:t>
            </a:r>
            <a:r>
              <a:rPr lang="en-GB" sz="3200" b="1" u="sng" dirty="0">
                <a:solidFill>
                  <a:schemeClr val="accent2"/>
                </a:solidFill>
              </a:rPr>
              <a:t>59 </a:t>
            </a:r>
            <a:r>
              <a:rPr lang="en-GB" sz="3200" b="1" u="sng" dirty="0" err="1" smtClean="0">
                <a:solidFill>
                  <a:schemeClr val="accent2"/>
                </a:solidFill>
              </a:rPr>
              <a:t>mths</a:t>
            </a:r>
            <a:endParaRPr lang="en-GB" sz="3200" b="1" u="sng" dirty="0">
              <a:solidFill>
                <a:schemeClr val="accent2"/>
              </a:solidFill>
            </a:endParaRPr>
          </a:p>
          <a:p>
            <a:pPr marL="342900" indent="-342900">
              <a:buFont typeface="Arial" panose="020B0604020202020204" pitchFamily="34" charset="0"/>
              <a:buChar char="•"/>
            </a:pPr>
            <a:r>
              <a:rPr lang="en-GB" sz="3200" b="1" dirty="0" smtClean="0">
                <a:solidFill>
                  <a:schemeClr val="accent2"/>
                </a:solidFill>
              </a:rPr>
              <a:t>2011 </a:t>
            </a:r>
            <a:r>
              <a:rPr lang="en-GB" sz="3200" b="1" dirty="0">
                <a:solidFill>
                  <a:schemeClr val="accent2"/>
                </a:solidFill>
              </a:rPr>
              <a:t>bear </a:t>
            </a:r>
            <a:r>
              <a:rPr lang="en-GB" sz="3200" b="1" dirty="0" smtClean="0">
                <a:solidFill>
                  <a:schemeClr val="accent2"/>
                </a:solidFill>
              </a:rPr>
              <a:t>down </a:t>
            </a:r>
            <a:r>
              <a:rPr lang="en-GB" sz="3200" b="1" dirty="0">
                <a:solidFill>
                  <a:schemeClr val="accent2"/>
                </a:solidFill>
              </a:rPr>
              <a:t>now </a:t>
            </a:r>
            <a:r>
              <a:rPr lang="en-GB" sz="3200" b="1" u="sng" dirty="0">
                <a:solidFill>
                  <a:schemeClr val="accent2"/>
                </a:solidFill>
              </a:rPr>
              <a:t>76</a:t>
            </a:r>
            <a:r>
              <a:rPr lang="en-GB" sz="3200" b="1" u="sng" dirty="0" smtClean="0">
                <a:solidFill>
                  <a:schemeClr val="accent2"/>
                </a:solidFill>
              </a:rPr>
              <a:t>%</a:t>
            </a:r>
            <a:r>
              <a:rPr lang="en-GB" sz="3200" b="1" dirty="0" smtClean="0">
                <a:solidFill>
                  <a:schemeClr val="accent2"/>
                </a:solidFill>
              </a:rPr>
              <a:t>, lasted </a:t>
            </a:r>
            <a:r>
              <a:rPr lang="en-GB" sz="3200" b="1" u="sng" dirty="0">
                <a:solidFill>
                  <a:schemeClr val="accent2"/>
                </a:solidFill>
              </a:rPr>
              <a:t>55 </a:t>
            </a:r>
            <a:r>
              <a:rPr lang="en-GB" sz="3200" b="1" u="sng" dirty="0" err="1" smtClean="0">
                <a:solidFill>
                  <a:schemeClr val="accent2"/>
                </a:solidFill>
              </a:rPr>
              <a:t>mths</a:t>
            </a:r>
            <a:endParaRPr lang="en-GB" sz="3200" b="1" u="sng" dirty="0" smtClean="0">
              <a:solidFill>
                <a:schemeClr val="accent2"/>
              </a:solidFill>
            </a:endParaRPr>
          </a:p>
          <a:p>
            <a:pPr marL="342900" indent="-342900">
              <a:buFont typeface="Arial" panose="020B0604020202020204" pitchFamily="34" charset="0"/>
              <a:buChar char="•"/>
            </a:pPr>
            <a:r>
              <a:rPr lang="en-GB" sz="3200" b="1" dirty="0" smtClean="0">
                <a:solidFill>
                  <a:schemeClr val="accent2"/>
                </a:solidFill>
              </a:rPr>
              <a:t>If </a:t>
            </a:r>
            <a:r>
              <a:rPr lang="en-GB" sz="3200" b="1" dirty="0">
                <a:solidFill>
                  <a:schemeClr val="accent2"/>
                </a:solidFill>
              </a:rPr>
              <a:t>it goes </a:t>
            </a:r>
            <a:r>
              <a:rPr lang="en-GB" sz="3200" b="1" dirty="0" smtClean="0">
                <a:solidFill>
                  <a:schemeClr val="accent2"/>
                </a:solidFill>
              </a:rPr>
              <a:t>to </a:t>
            </a:r>
            <a:r>
              <a:rPr lang="en-GB" sz="3200" b="1" dirty="0">
                <a:solidFill>
                  <a:schemeClr val="accent2"/>
                </a:solidFill>
              </a:rPr>
              <a:t>59 </a:t>
            </a:r>
            <a:r>
              <a:rPr lang="en-GB" sz="3200" b="1" dirty="0" err="1" smtClean="0">
                <a:solidFill>
                  <a:schemeClr val="accent2"/>
                </a:solidFill>
              </a:rPr>
              <a:t>mths</a:t>
            </a:r>
            <a:r>
              <a:rPr lang="en-GB" sz="3200" b="1" dirty="0" smtClean="0">
                <a:solidFill>
                  <a:schemeClr val="accent2"/>
                </a:solidFill>
              </a:rPr>
              <a:t> this takes </a:t>
            </a:r>
            <a:r>
              <a:rPr lang="en-GB" sz="3200" b="1" dirty="0">
                <a:solidFill>
                  <a:schemeClr val="accent2"/>
                </a:solidFill>
              </a:rPr>
              <a:t>us to January </a:t>
            </a:r>
            <a:r>
              <a:rPr lang="en-GB" sz="3200" b="1" dirty="0" smtClean="0">
                <a:solidFill>
                  <a:schemeClr val="accent2"/>
                </a:solidFill>
              </a:rPr>
              <a:t>2016</a:t>
            </a:r>
            <a:endParaRPr lang="en-GB" sz="3200" b="1" dirty="0">
              <a:solidFill>
                <a:schemeClr val="accent2"/>
              </a:solidFill>
            </a:endParaRPr>
          </a:p>
          <a:p>
            <a:pPr marL="342900" indent="-342900">
              <a:buFont typeface="Arial" panose="020B0604020202020204" pitchFamily="34" charset="0"/>
              <a:buChar char="•"/>
            </a:pPr>
            <a:r>
              <a:rPr lang="en-GB" sz="3200" b="1" dirty="0" smtClean="0">
                <a:solidFill>
                  <a:schemeClr val="accent2"/>
                </a:solidFill>
              </a:rPr>
              <a:t>Average increase </a:t>
            </a:r>
            <a:r>
              <a:rPr lang="en-GB" sz="3200" b="1" u="sng" dirty="0" smtClean="0">
                <a:solidFill>
                  <a:schemeClr val="accent2"/>
                </a:solidFill>
              </a:rPr>
              <a:t>+218</a:t>
            </a:r>
            <a:r>
              <a:rPr lang="en-GB" sz="3200" b="1" u="sng" dirty="0">
                <a:solidFill>
                  <a:schemeClr val="accent2"/>
                </a:solidFill>
              </a:rPr>
              <a:t>%</a:t>
            </a:r>
            <a:r>
              <a:rPr lang="en-GB" sz="3200" b="1" dirty="0">
                <a:solidFill>
                  <a:schemeClr val="accent2"/>
                </a:solidFill>
              </a:rPr>
              <a:t> </a:t>
            </a:r>
            <a:r>
              <a:rPr lang="en-GB" sz="3200" b="1" dirty="0" smtClean="0">
                <a:solidFill>
                  <a:schemeClr val="accent2"/>
                </a:solidFill>
              </a:rPr>
              <a:t>after end bear market</a:t>
            </a:r>
            <a:r>
              <a:rPr lang="en-GB" sz="3200" b="1" dirty="0">
                <a:solidFill>
                  <a:schemeClr val="accent2"/>
                </a:solidFill>
              </a:rPr>
              <a:t> </a:t>
            </a:r>
          </a:p>
          <a:p>
            <a:pPr marL="342900" indent="-342900">
              <a:buFont typeface="Arial" panose="020B0604020202020204" pitchFamily="34" charset="0"/>
              <a:buChar char="•"/>
            </a:pPr>
            <a:r>
              <a:rPr lang="en-GB" sz="3200" b="1" dirty="0" smtClean="0">
                <a:solidFill>
                  <a:schemeClr val="accent2"/>
                </a:solidFill>
              </a:rPr>
              <a:t>Likely </a:t>
            </a:r>
            <a:r>
              <a:rPr lang="en-GB" sz="3200" b="1" dirty="0">
                <a:solidFill>
                  <a:schemeClr val="accent2"/>
                </a:solidFill>
              </a:rPr>
              <a:t>within 4 </a:t>
            </a:r>
            <a:r>
              <a:rPr lang="en-GB" sz="3200" b="1" dirty="0" err="1">
                <a:solidFill>
                  <a:schemeClr val="accent2"/>
                </a:solidFill>
              </a:rPr>
              <a:t>mths</a:t>
            </a:r>
            <a:r>
              <a:rPr lang="en-GB" sz="3200" b="1" dirty="0">
                <a:solidFill>
                  <a:schemeClr val="accent2"/>
                </a:solidFill>
              </a:rPr>
              <a:t> of </a:t>
            </a:r>
            <a:r>
              <a:rPr lang="en-GB" sz="3200" b="1" dirty="0" smtClean="0">
                <a:solidFill>
                  <a:schemeClr val="accent2"/>
                </a:solidFill>
              </a:rPr>
              <a:t>start major </a:t>
            </a:r>
            <a:r>
              <a:rPr lang="en-GB" sz="3200" b="1" dirty="0">
                <a:solidFill>
                  <a:schemeClr val="accent2"/>
                </a:solidFill>
              </a:rPr>
              <a:t>move </a:t>
            </a:r>
            <a:r>
              <a:rPr lang="en-GB" sz="3200" b="1" dirty="0" smtClean="0">
                <a:solidFill>
                  <a:schemeClr val="accent2"/>
                </a:solidFill>
              </a:rPr>
              <a:t>up</a:t>
            </a:r>
          </a:p>
          <a:p>
            <a:pPr marL="342900" indent="-342900">
              <a:buFont typeface="Arial" panose="020B0604020202020204" pitchFamily="34" charset="0"/>
              <a:buChar char="•"/>
            </a:pPr>
            <a:r>
              <a:rPr lang="en-GB" sz="3200" b="1" dirty="0" smtClean="0">
                <a:solidFill>
                  <a:schemeClr val="accent2"/>
                </a:solidFill>
              </a:rPr>
              <a:t>Time </a:t>
            </a:r>
            <a:r>
              <a:rPr lang="en-GB" sz="3200" b="1" dirty="0">
                <a:solidFill>
                  <a:schemeClr val="accent2"/>
                </a:solidFill>
              </a:rPr>
              <a:t>to add </a:t>
            </a:r>
            <a:r>
              <a:rPr lang="en-GB" sz="3200" b="1" dirty="0" smtClean="0">
                <a:solidFill>
                  <a:schemeClr val="accent2"/>
                </a:solidFill>
              </a:rPr>
              <a:t> </a:t>
            </a:r>
            <a:r>
              <a:rPr lang="en-GB" sz="3200" b="1" dirty="0">
                <a:solidFill>
                  <a:schemeClr val="accent2"/>
                </a:solidFill>
              </a:rPr>
              <a:t>exposure </a:t>
            </a:r>
            <a:r>
              <a:rPr lang="en-GB" sz="3200" b="1" dirty="0" smtClean="0">
                <a:solidFill>
                  <a:schemeClr val="accent2"/>
                </a:solidFill>
              </a:rPr>
              <a:t>GDXJ </a:t>
            </a:r>
            <a:r>
              <a:rPr lang="en-GB" sz="3200" b="1" dirty="0">
                <a:solidFill>
                  <a:schemeClr val="accent2"/>
                </a:solidFill>
              </a:rPr>
              <a:t>and </a:t>
            </a:r>
            <a:r>
              <a:rPr lang="en-GB" sz="3200" b="1" dirty="0" smtClean="0">
                <a:solidFill>
                  <a:schemeClr val="accent2"/>
                </a:solidFill>
              </a:rPr>
              <a:t>junior mines?</a:t>
            </a:r>
            <a:endParaRPr lang="en-GB" sz="3200" b="1" dirty="0">
              <a:solidFill>
                <a:schemeClr val="accent2"/>
              </a:solidFill>
            </a:endParaRPr>
          </a:p>
        </p:txBody>
      </p:sp>
    </p:spTree>
    <p:extLst>
      <p:ext uri="{BB962C8B-B14F-4D97-AF65-F5344CB8AC3E}">
        <p14:creationId xmlns:p14="http://schemas.microsoft.com/office/powerpoint/2010/main" val="3876926748"/>
      </p:ext>
    </p:extLst>
  </p:cSld>
  <p:clrMapOvr>
    <a:masterClrMapping/>
  </p:clrMapOvr>
  <p:transition>
    <p:pull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(CORE)</a:t>
            </a:r>
            <a:br>
              <a:rPr lang="en-GB" sz="4000" dirty="0" smtClean="0">
                <a:latin typeface="Times New Roman" charset="0"/>
                <a:cs typeface="Times New Roman" charset="0"/>
              </a:rPr>
            </a:br>
            <a:r>
              <a:rPr lang="en-GB" sz="4000" b="1" dirty="0" smtClean="0">
                <a:latin typeface="Times New Roman" charset="0"/>
                <a:cs typeface="Times New Roman" charset="0"/>
              </a:rPr>
              <a:t>Europe</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2457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229" t="13295" r="6374" b="21438"/>
          <a:stretch/>
        </p:blipFill>
        <p:spPr bwMode="auto">
          <a:xfrm>
            <a:off x="304801" y="1390650"/>
            <a:ext cx="8456862" cy="474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4362667"/>
      </p:ext>
    </p:extLst>
  </p:cSld>
  <p:clrMapOvr>
    <a:masterClrMapping/>
  </p:clrMapOvr>
  <p:transition>
    <p:pull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(CORE)</a:t>
            </a:r>
            <a:br>
              <a:rPr lang="en-GB" sz="4000" dirty="0" smtClean="0">
                <a:latin typeface="Times New Roman" charset="0"/>
                <a:cs typeface="Times New Roman" charset="0"/>
              </a:rPr>
            </a:br>
            <a:r>
              <a:rPr lang="en-GB" sz="4000" b="1" dirty="0" smtClean="0">
                <a:latin typeface="Times New Roman" charset="0"/>
                <a:cs typeface="Times New Roman" charset="0"/>
              </a:rPr>
              <a:t>European Assets Trust (10.38p)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22531" name="Picture 3" descr="ft-ch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214" y="1520456"/>
            <a:ext cx="8236266" cy="4455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Left Arrow 1"/>
          <p:cNvSpPr/>
          <p:nvPr/>
        </p:nvSpPr>
        <p:spPr>
          <a:xfrm rot="2172797">
            <a:off x="3700977" y="3405638"/>
            <a:ext cx="1912250" cy="105157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smtClean="0">
                <a:solidFill>
                  <a:srgbClr val="FF0000"/>
                </a:solidFill>
              </a:rPr>
              <a:t>Bt</a:t>
            </a:r>
            <a:r>
              <a:rPr lang="en-GB" b="1" dirty="0" smtClean="0">
                <a:solidFill>
                  <a:srgbClr val="FF0000"/>
                </a:solidFill>
              </a:rPr>
              <a:t> 23/2 at 10.25</a:t>
            </a:r>
            <a:endParaRPr lang="en-GB" b="1" dirty="0">
              <a:solidFill>
                <a:srgbClr val="FF0000"/>
              </a:solidFill>
            </a:endParaRPr>
          </a:p>
        </p:txBody>
      </p:sp>
    </p:spTree>
    <p:extLst>
      <p:ext uri="{BB962C8B-B14F-4D97-AF65-F5344CB8AC3E}">
        <p14:creationId xmlns:p14="http://schemas.microsoft.com/office/powerpoint/2010/main" val="2413576577"/>
      </p:ext>
    </p:extLst>
  </p:cSld>
  <p:clrMapOvr>
    <a:masterClrMapping/>
  </p:clrMapOvr>
  <p:transition>
    <p:pull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(CORE)</a:t>
            </a:r>
            <a:br>
              <a:rPr lang="en-GB" sz="4000" dirty="0" smtClean="0">
                <a:latin typeface="Times New Roman" charset="0"/>
                <a:cs typeface="Times New Roman" charset="0"/>
              </a:rPr>
            </a:br>
            <a:r>
              <a:rPr lang="en-GB" sz="4000" b="1" dirty="0" smtClean="0">
                <a:latin typeface="Times New Roman" charset="0"/>
                <a:cs typeface="Times New Roman" charset="0"/>
              </a:rPr>
              <a:t>European Assets Trust (10.38p)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sp>
        <p:nvSpPr>
          <p:cNvPr id="4" name="Rectangle 3"/>
          <p:cNvSpPr/>
          <p:nvPr/>
        </p:nvSpPr>
        <p:spPr>
          <a:xfrm>
            <a:off x="87464" y="1900362"/>
            <a:ext cx="8945217" cy="3785652"/>
          </a:xfrm>
          <a:prstGeom prst="rect">
            <a:avLst/>
          </a:prstGeom>
        </p:spPr>
        <p:txBody>
          <a:bodyPr wrap="square">
            <a:spAutoFit/>
          </a:bodyPr>
          <a:lstStyle/>
          <a:p>
            <a:pPr marL="342900" lvl="0" indent="-342900">
              <a:lnSpc>
                <a:spcPct val="90000"/>
              </a:lnSpc>
              <a:spcBef>
                <a:spcPct val="20000"/>
              </a:spcBef>
              <a:buFont typeface="Wingdings" pitchFamily="2" charset="2"/>
              <a:buChar char="§"/>
            </a:pPr>
            <a:r>
              <a:rPr lang="de-CH" sz="3200" b="1" kern="0" dirty="0" smtClean="0">
                <a:solidFill>
                  <a:srgbClr val="3333CC"/>
                </a:solidFill>
                <a:cs typeface="Times New Roman" charset="0"/>
              </a:rPr>
              <a:t>+2% premium </a:t>
            </a:r>
            <a:r>
              <a:rPr lang="de-CH" sz="3200" b="1" kern="0" dirty="0">
                <a:solidFill>
                  <a:srgbClr val="3333CC"/>
                </a:solidFill>
                <a:cs typeface="Times New Roman" charset="0"/>
              </a:rPr>
              <a:t>to NAV, GBP </a:t>
            </a:r>
            <a:r>
              <a:rPr lang="de-CH" sz="3200" b="1" kern="0" dirty="0" smtClean="0">
                <a:solidFill>
                  <a:srgbClr val="3333CC"/>
                </a:solidFill>
                <a:cs typeface="Times New Roman" charset="0"/>
              </a:rPr>
              <a:t>300mn </a:t>
            </a:r>
            <a:r>
              <a:rPr lang="de-CH" sz="3200" b="1" kern="0" dirty="0">
                <a:solidFill>
                  <a:srgbClr val="3333CC"/>
                </a:solidFill>
                <a:cs typeface="Times New Roman" charset="0"/>
              </a:rPr>
              <a:t>Mkt </a:t>
            </a:r>
            <a:r>
              <a:rPr lang="de-CH" sz="3200" b="1" kern="0" dirty="0" smtClean="0">
                <a:solidFill>
                  <a:srgbClr val="3333CC"/>
                </a:solidFill>
                <a:cs typeface="Times New Roman" charset="0"/>
              </a:rPr>
              <a:t>Cap</a:t>
            </a:r>
          </a:p>
          <a:p>
            <a:pPr marL="342900" lvl="0" indent="-342900">
              <a:lnSpc>
                <a:spcPct val="90000"/>
              </a:lnSpc>
              <a:spcBef>
                <a:spcPct val="20000"/>
              </a:spcBef>
              <a:buFont typeface="Wingdings" pitchFamily="2" charset="2"/>
              <a:buChar char="§"/>
            </a:pPr>
            <a:r>
              <a:rPr lang="de-CH" sz="3200" b="1" u="sng" kern="0" dirty="0" smtClean="0">
                <a:solidFill>
                  <a:srgbClr val="FF0000"/>
                </a:solidFill>
                <a:cs typeface="Times New Roman" charset="0"/>
              </a:rPr>
              <a:t>5.5% -6.0% </a:t>
            </a:r>
            <a:r>
              <a:rPr lang="de-CH" sz="3200" b="1" u="sng" kern="0" dirty="0">
                <a:solidFill>
                  <a:srgbClr val="FF0000"/>
                </a:solidFill>
                <a:cs typeface="Times New Roman" charset="0"/>
              </a:rPr>
              <a:t>yield </a:t>
            </a:r>
            <a:r>
              <a:rPr lang="de-CH" sz="3200" b="1" kern="0" dirty="0" smtClean="0">
                <a:solidFill>
                  <a:srgbClr val="3333CC"/>
                </a:solidFill>
                <a:cs typeface="Times New Roman" charset="0"/>
              </a:rPr>
              <a:t>(paid 3x </a:t>
            </a:r>
            <a:r>
              <a:rPr lang="de-CH" sz="3200" b="1" kern="0" dirty="0" smtClean="0">
                <a:solidFill>
                  <a:srgbClr val="3333CC"/>
                </a:solidFill>
                <a:cs typeface="Times New Roman" charset="0"/>
              </a:rPr>
              <a:t>pa) 2015</a:t>
            </a:r>
            <a:endParaRPr lang="de-CH" sz="3200" b="1" kern="0" dirty="0" smtClean="0">
              <a:solidFill>
                <a:srgbClr val="3333CC"/>
              </a:solidFill>
              <a:cs typeface="Times New Roman" charset="0"/>
            </a:endParaRPr>
          </a:p>
          <a:p>
            <a:pPr marL="342900" lvl="0" indent="-342900">
              <a:lnSpc>
                <a:spcPct val="90000"/>
              </a:lnSpc>
              <a:spcBef>
                <a:spcPct val="20000"/>
              </a:spcBef>
              <a:buFont typeface="Wingdings" pitchFamily="2" charset="2"/>
              <a:buChar char="§"/>
            </a:pPr>
            <a:r>
              <a:rPr lang="de-CH" sz="3200" b="1" kern="0" dirty="0" smtClean="0">
                <a:solidFill>
                  <a:srgbClr val="3333CC"/>
                </a:solidFill>
                <a:cs typeface="Times New Roman" charset="0"/>
              </a:rPr>
              <a:t>Gearing 1% (can be 20%)</a:t>
            </a:r>
            <a:endParaRPr lang="de-CH" sz="3200" b="1" kern="0" dirty="0">
              <a:solidFill>
                <a:srgbClr val="3333CC"/>
              </a:solidFill>
              <a:cs typeface="Times New Roman" charset="0"/>
            </a:endParaRPr>
          </a:p>
          <a:p>
            <a:pPr marL="342900" lvl="0" indent="-342900">
              <a:lnSpc>
                <a:spcPct val="90000"/>
              </a:lnSpc>
              <a:spcBef>
                <a:spcPct val="20000"/>
              </a:spcBef>
              <a:buFont typeface="Wingdings" pitchFamily="2" charset="2"/>
              <a:buChar char="§"/>
            </a:pPr>
            <a:r>
              <a:rPr lang="de-CH" sz="3200" b="1" kern="0" dirty="0">
                <a:solidFill>
                  <a:srgbClr val="3333CC"/>
                </a:solidFill>
                <a:cs typeface="Times New Roman" charset="0"/>
              </a:rPr>
              <a:t>Objective: </a:t>
            </a:r>
            <a:r>
              <a:rPr lang="de-CH" sz="3200" b="1" kern="0" dirty="0" smtClean="0">
                <a:solidFill>
                  <a:srgbClr val="3333CC"/>
                </a:solidFill>
                <a:cs typeface="Times New Roman" charset="0"/>
              </a:rPr>
              <a:t>100% </a:t>
            </a:r>
            <a:r>
              <a:rPr lang="de-CH" sz="3200" b="1" kern="0" dirty="0" err="1" smtClean="0">
                <a:solidFill>
                  <a:srgbClr val="3333CC"/>
                </a:solidFill>
                <a:cs typeface="Times New Roman" charset="0"/>
              </a:rPr>
              <a:t>smaller</a:t>
            </a:r>
            <a:r>
              <a:rPr lang="de-CH" sz="3200" b="1" kern="0" dirty="0" smtClean="0">
                <a:solidFill>
                  <a:srgbClr val="3333CC"/>
                </a:solidFill>
                <a:cs typeface="Times New Roman" charset="0"/>
              </a:rPr>
              <a:t> European cos (</a:t>
            </a:r>
            <a:r>
              <a:rPr lang="de-CH" sz="3200" b="1" kern="0" dirty="0" err="1" smtClean="0">
                <a:solidFill>
                  <a:srgbClr val="3333CC"/>
                </a:solidFill>
                <a:cs typeface="Times New Roman" charset="0"/>
              </a:rPr>
              <a:t>no</a:t>
            </a:r>
            <a:r>
              <a:rPr lang="de-CH" sz="3200" b="1" kern="0" dirty="0" smtClean="0">
                <a:solidFill>
                  <a:srgbClr val="3333CC"/>
                </a:solidFill>
                <a:cs typeface="Times New Roman" charset="0"/>
              </a:rPr>
              <a:t> UK)</a:t>
            </a:r>
          </a:p>
          <a:p>
            <a:pPr marL="342900" lvl="0" indent="-342900">
              <a:lnSpc>
                <a:spcPct val="90000"/>
              </a:lnSpc>
              <a:spcBef>
                <a:spcPct val="20000"/>
              </a:spcBef>
              <a:buFont typeface="Wingdings" pitchFamily="2" charset="2"/>
              <a:buChar char="§"/>
            </a:pPr>
            <a:r>
              <a:rPr lang="de-CH" sz="3200" b="1" kern="0" dirty="0" err="1" smtClean="0">
                <a:solidFill>
                  <a:srgbClr val="3333CC"/>
                </a:solidFill>
                <a:cs typeface="Times New Roman" charset="0"/>
              </a:rPr>
              <a:t>Bogey</a:t>
            </a:r>
            <a:r>
              <a:rPr lang="de-CH" sz="3200" b="1" kern="0" dirty="0" smtClean="0">
                <a:solidFill>
                  <a:srgbClr val="3333CC"/>
                </a:solidFill>
                <a:cs typeface="Times New Roman" charset="0"/>
              </a:rPr>
              <a:t>: Euromoney </a:t>
            </a:r>
            <a:r>
              <a:rPr lang="de-CH" sz="3200" b="1" kern="0" dirty="0" err="1" smtClean="0">
                <a:solidFill>
                  <a:srgbClr val="3333CC"/>
                </a:solidFill>
                <a:cs typeface="Times New Roman" charset="0"/>
              </a:rPr>
              <a:t>Smaller</a:t>
            </a:r>
            <a:r>
              <a:rPr lang="de-CH" sz="3200" b="1" kern="0" dirty="0" smtClean="0">
                <a:solidFill>
                  <a:srgbClr val="3333CC"/>
                </a:solidFill>
                <a:cs typeface="Times New Roman" charset="0"/>
              </a:rPr>
              <a:t> European Cos </a:t>
            </a:r>
            <a:r>
              <a:rPr lang="de-CH" sz="3200" b="1" kern="0" dirty="0" err="1" smtClean="0">
                <a:solidFill>
                  <a:srgbClr val="3333CC"/>
                </a:solidFill>
                <a:cs typeface="Times New Roman" charset="0"/>
              </a:rPr>
              <a:t>Ind</a:t>
            </a:r>
            <a:endParaRPr lang="de-CH" sz="3200" b="1" kern="0" dirty="0">
              <a:solidFill>
                <a:srgbClr val="3333CC"/>
              </a:solidFill>
              <a:cs typeface="Times New Roman" charset="0"/>
            </a:endParaRPr>
          </a:p>
          <a:p>
            <a:pPr marL="342900" lvl="0" indent="-342900">
              <a:lnSpc>
                <a:spcPct val="90000"/>
              </a:lnSpc>
              <a:spcBef>
                <a:spcPct val="20000"/>
              </a:spcBef>
              <a:buFont typeface="Wingdings" pitchFamily="2" charset="2"/>
              <a:buChar char="§"/>
            </a:pPr>
            <a:r>
              <a:rPr lang="de-CH" sz="3200" b="1" kern="0" dirty="0" err="1" smtClean="0">
                <a:solidFill>
                  <a:srgbClr val="3333CC"/>
                </a:solidFill>
                <a:cs typeface="Times New Roman" charset="0"/>
              </a:rPr>
              <a:t>Mgr</a:t>
            </a:r>
            <a:r>
              <a:rPr lang="de-CH" sz="3200" b="1" kern="0" dirty="0" smtClean="0">
                <a:solidFill>
                  <a:srgbClr val="3333CC"/>
                </a:solidFill>
                <a:cs typeface="Times New Roman" charset="0"/>
              </a:rPr>
              <a:t> </a:t>
            </a:r>
            <a:r>
              <a:rPr lang="de-CH" sz="3200" b="1" kern="0" dirty="0">
                <a:solidFill>
                  <a:srgbClr val="3333CC"/>
                </a:solidFill>
                <a:cs typeface="Times New Roman" charset="0"/>
              </a:rPr>
              <a:t>F&amp;C </a:t>
            </a:r>
            <a:r>
              <a:rPr lang="de-CH" sz="3200" b="1" kern="0" dirty="0" smtClean="0">
                <a:solidFill>
                  <a:srgbClr val="3333CC"/>
                </a:solidFill>
                <a:cs typeface="Times New Roman" charset="0"/>
              </a:rPr>
              <a:t>(Sam </a:t>
            </a:r>
            <a:r>
              <a:rPr lang="de-CH" sz="3200" b="1" kern="0" dirty="0" err="1" smtClean="0">
                <a:solidFill>
                  <a:srgbClr val="3333CC"/>
                </a:solidFill>
                <a:cs typeface="Times New Roman" charset="0"/>
              </a:rPr>
              <a:t>Cosh</a:t>
            </a:r>
            <a:r>
              <a:rPr lang="de-CH" sz="3200" b="1" kern="0" dirty="0" smtClean="0">
                <a:solidFill>
                  <a:srgbClr val="3333CC"/>
                </a:solidFill>
                <a:cs typeface="Times New Roman" charset="0"/>
              </a:rPr>
              <a:t>), </a:t>
            </a:r>
            <a:r>
              <a:rPr lang="de-CH" sz="3200" b="1" kern="0" dirty="0" err="1">
                <a:solidFill>
                  <a:srgbClr val="3333CC"/>
                </a:solidFill>
                <a:cs typeface="Times New Roman" charset="0"/>
              </a:rPr>
              <a:t>fees</a:t>
            </a:r>
            <a:r>
              <a:rPr lang="de-CH" sz="3200" b="1" kern="0" dirty="0">
                <a:solidFill>
                  <a:srgbClr val="3333CC"/>
                </a:solidFill>
                <a:cs typeface="Times New Roman" charset="0"/>
              </a:rPr>
              <a:t> </a:t>
            </a:r>
            <a:r>
              <a:rPr lang="de-CH" sz="3200" b="1" kern="0" dirty="0" smtClean="0">
                <a:solidFill>
                  <a:srgbClr val="3333CC"/>
                </a:solidFill>
                <a:cs typeface="Times New Roman" charset="0"/>
              </a:rPr>
              <a:t>0.8% (TER 1.6%)</a:t>
            </a:r>
          </a:p>
          <a:p>
            <a:pPr marL="342900" lvl="0" indent="-342900">
              <a:lnSpc>
                <a:spcPct val="90000"/>
              </a:lnSpc>
              <a:spcBef>
                <a:spcPct val="20000"/>
              </a:spcBef>
              <a:buFont typeface="Wingdings" pitchFamily="2" charset="2"/>
              <a:buChar char="§"/>
            </a:pPr>
            <a:r>
              <a:rPr lang="de-CH" sz="3200" b="1" kern="0" dirty="0" smtClean="0">
                <a:solidFill>
                  <a:srgbClr val="3333CC"/>
                </a:solidFill>
                <a:cs typeface="Times New Roman" charset="0"/>
              </a:rPr>
              <a:t>40-60 names, concentrated, diversified by sector</a:t>
            </a:r>
            <a:endParaRPr lang="de-CH" b="1" kern="0" dirty="0">
              <a:solidFill>
                <a:srgbClr val="3333CC"/>
              </a:solidFill>
              <a:cs typeface="Times New Roman" charset="0"/>
            </a:endParaRPr>
          </a:p>
        </p:txBody>
      </p:sp>
    </p:spTree>
    <p:extLst>
      <p:ext uri="{BB962C8B-B14F-4D97-AF65-F5344CB8AC3E}">
        <p14:creationId xmlns:p14="http://schemas.microsoft.com/office/powerpoint/2010/main" val="10087107"/>
      </p:ext>
    </p:extLst>
  </p:cSld>
  <p:clrMapOvr>
    <a:masterClrMapping/>
  </p:clrMapOvr>
  <p:transition>
    <p:pull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(CORE)</a:t>
            </a:r>
            <a:br>
              <a:rPr lang="en-GB" sz="4000" dirty="0" smtClean="0">
                <a:latin typeface="Times New Roman" charset="0"/>
                <a:cs typeface="Times New Roman" charset="0"/>
              </a:rPr>
            </a:br>
            <a:r>
              <a:rPr lang="en-GB" sz="4000" b="1" dirty="0" smtClean="0">
                <a:latin typeface="Times New Roman" charset="0"/>
                <a:cs typeface="Times New Roman" charset="0"/>
              </a:rPr>
              <a:t>European Assets Trust (10.38p)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pic>
        <p:nvPicPr>
          <p:cNvPr id="2355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386" t="16299" r="4174" b="4923"/>
          <a:stretch/>
        </p:blipFill>
        <p:spPr bwMode="auto">
          <a:xfrm>
            <a:off x="304800" y="1562100"/>
            <a:ext cx="8488680"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7345009"/>
      </p:ext>
    </p:extLst>
  </p:cSld>
  <p:clrMapOvr>
    <a:masterClrMapping/>
  </p:clrMapOvr>
  <p:transition>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(CORE)</a:t>
            </a:r>
            <a:br>
              <a:rPr lang="en-GB" sz="4000" dirty="0" smtClean="0">
                <a:latin typeface="Times New Roman" charset="0"/>
                <a:cs typeface="Times New Roman" charset="0"/>
              </a:rPr>
            </a:br>
            <a:r>
              <a:rPr lang="en-GB" sz="4000" b="1" dirty="0" smtClean="0">
                <a:latin typeface="Times New Roman" charset="0"/>
                <a:cs typeface="Times New Roman" charset="0"/>
              </a:rPr>
              <a:t>European Assets Trust (10.25p)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sp>
        <p:nvSpPr>
          <p:cNvPr id="4" name="Rectangle 3"/>
          <p:cNvSpPr/>
          <p:nvPr/>
        </p:nvSpPr>
        <p:spPr>
          <a:xfrm>
            <a:off x="304801" y="1900362"/>
            <a:ext cx="8488680" cy="1643527"/>
          </a:xfrm>
          <a:prstGeom prst="rect">
            <a:avLst/>
          </a:prstGeom>
        </p:spPr>
        <p:txBody>
          <a:bodyPr wrap="square">
            <a:spAutoFit/>
          </a:bodyPr>
          <a:lstStyle/>
          <a:p>
            <a:pPr marL="342900" lvl="0" indent="-342900">
              <a:lnSpc>
                <a:spcPct val="90000"/>
              </a:lnSpc>
              <a:spcBef>
                <a:spcPct val="20000"/>
              </a:spcBef>
              <a:buFont typeface="Wingdings" pitchFamily="2" charset="2"/>
              <a:buChar char="§"/>
            </a:pPr>
            <a:endParaRPr lang="de-CH" b="1" kern="0" dirty="0">
              <a:solidFill>
                <a:srgbClr val="3333CC"/>
              </a:solidFill>
              <a:cs typeface="Times New Roman" charset="0"/>
            </a:endParaRPr>
          </a:p>
          <a:p>
            <a:pPr marL="342900" lvl="0" indent="-342900">
              <a:lnSpc>
                <a:spcPct val="90000"/>
              </a:lnSpc>
              <a:spcBef>
                <a:spcPct val="20000"/>
              </a:spcBef>
              <a:buFont typeface="Wingdings" pitchFamily="2" charset="2"/>
              <a:buChar char="§"/>
            </a:pPr>
            <a:endParaRPr lang="de-CH" b="1" kern="0" dirty="0" smtClean="0">
              <a:solidFill>
                <a:srgbClr val="3333CC"/>
              </a:solidFill>
              <a:cs typeface="Times New Roman" charset="0"/>
            </a:endParaRPr>
          </a:p>
          <a:p>
            <a:pPr marL="342900" lvl="0" indent="-342900">
              <a:lnSpc>
                <a:spcPct val="90000"/>
              </a:lnSpc>
              <a:spcBef>
                <a:spcPct val="20000"/>
              </a:spcBef>
              <a:buFont typeface="Wingdings" pitchFamily="2" charset="2"/>
              <a:buChar char="§"/>
            </a:pPr>
            <a:endParaRPr lang="de-CH" b="1" kern="0" dirty="0">
              <a:solidFill>
                <a:srgbClr val="3333CC"/>
              </a:solidFill>
              <a:cs typeface="Times New Roman" charset="0"/>
            </a:endParaRPr>
          </a:p>
          <a:p>
            <a:pPr lvl="0">
              <a:lnSpc>
                <a:spcPct val="90000"/>
              </a:lnSpc>
              <a:spcBef>
                <a:spcPct val="20000"/>
              </a:spcBef>
            </a:pPr>
            <a:endParaRPr lang="de-CH" b="1" kern="0" dirty="0">
              <a:solidFill>
                <a:srgbClr val="3333CC"/>
              </a:solidFill>
              <a:cs typeface="Times New Roman" charset="0"/>
            </a:endParaRPr>
          </a:p>
        </p:txBody>
      </p:sp>
      <p:pic>
        <p:nvPicPr>
          <p:cNvPr id="2457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186" t="15116" r="22133" b="17828"/>
          <a:stretch/>
        </p:blipFill>
        <p:spPr bwMode="auto">
          <a:xfrm>
            <a:off x="304800" y="1392072"/>
            <a:ext cx="8488681" cy="46811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3823000"/>
      </p:ext>
    </p:extLst>
  </p:cSld>
  <p:clrMapOvr>
    <a:masterClrMapping/>
  </p:clrMapOvr>
  <p:transition>
    <p:pull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(CORE)</a:t>
            </a:r>
            <a:br>
              <a:rPr lang="en-GB" sz="4000" dirty="0" smtClean="0">
                <a:latin typeface="Times New Roman" charset="0"/>
                <a:cs typeface="Times New Roman" charset="0"/>
              </a:rPr>
            </a:br>
            <a:r>
              <a:rPr lang="en-GB" sz="4000" b="1" dirty="0" smtClean="0">
                <a:latin typeface="Times New Roman" charset="0"/>
                <a:cs typeface="Times New Roman" charset="0"/>
              </a:rPr>
              <a:t>European Assets Trust (10.38p)</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p>
        </p:txBody>
      </p:sp>
      <p:sp>
        <p:nvSpPr>
          <p:cNvPr id="4" name="Rectangle 3"/>
          <p:cNvSpPr/>
          <p:nvPr/>
        </p:nvSpPr>
        <p:spPr>
          <a:xfrm>
            <a:off x="304801" y="1900362"/>
            <a:ext cx="8488680" cy="1643527"/>
          </a:xfrm>
          <a:prstGeom prst="rect">
            <a:avLst/>
          </a:prstGeom>
        </p:spPr>
        <p:txBody>
          <a:bodyPr wrap="square">
            <a:spAutoFit/>
          </a:bodyPr>
          <a:lstStyle/>
          <a:p>
            <a:pPr marL="342900" lvl="0" indent="-342900">
              <a:lnSpc>
                <a:spcPct val="90000"/>
              </a:lnSpc>
              <a:spcBef>
                <a:spcPct val="20000"/>
              </a:spcBef>
              <a:buFont typeface="Wingdings" pitchFamily="2" charset="2"/>
              <a:buChar char="§"/>
            </a:pPr>
            <a:endParaRPr lang="de-CH" b="1" kern="0" dirty="0">
              <a:solidFill>
                <a:srgbClr val="3333CC"/>
              </a:solidFill>
              <a:cs typeface="Times New Roman" charset="0"/>
            </a:endParaRPr>
          </a:p>
          <a:p>
            <a:pPr marL="342900" lvl="0" indent="-342900">
              <a:lnSpc>
                <a:spcPct val="90000"/>
              </a:lnSpc>
              <a:spcBef>
                <a:spcPct val="20000"/>
              </a:spcBef>
              <a:buFont typeface="Wingdings" pitchFamily="2" charset="2"/>
              <a:buChar char="§"/>
            </a:pPr>
            <a:endParaRPr lang="de-CH" b="1" kern="0" dirty="0" smtClean="0">
              <a:solidFill>
                <a:srgbClr val="3333CC"/>
              </a:solidFill>
              <a:cs typeface="Times New Roman" charset="0"/>
            </a:endParaRPr>
          </a:p>
          <a:p>
            <a:pPr marL="342900" lvl="0" indent="-342900">
              <a:lnSpc>
                <a:spcPct val="90000"/>
              </a:lnSpc>
              <a:spcBef>
                <a:spcPct val="20000"/>
              </a:spcBef>
              <a:buFont typeface="Wingdings" pitchFamily="2" charset="2"/>
              <a:buChar char="§"/>
            </a:pPr>
            <a:endParaRPr lang="de-CH" b="1" kern="0" dirty="0">
              <a:solidFill>
                <a:srgbClr val="3333CC"/>
              </a:solidFill>
              <a:cs typeface="Times New Roman" charset="0"/>
            </a:endParaRPr>
          </a:p>
          <a:p>
            <a:pPr lvl="0">
              <a:lnSpc>
                <a:spcPct val="90000"/>
              </a:lnSpc>
              <a:spcBef>
                <a:spcPct val="20000"/>
              </a:spcBef>
            </a:pPr>
            <a:endParaRPr lang="de-CH" b="1" kern="0" dirty="0">
              <a:solidFill>
                <a:srgbClr val="3333CC"/>
              </a:solidFill>
              <a:cs typeface="Times New Roman" charset="0"/>
            </a:endParaRPr>
          </a:p>
        </p:txBody>
      </p:sp>
      <p:pic>
        <p:nvPicPr>
          <p:cNvPr id="2355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907" t="16815" r="29405" b="18189"/>
          <a:stretch/>
        </p:blipFill>
        <p:spPr bwMode="auto">
          <a:xfrm>
            <a:off x="304800" y="1528549"/>
            <a:ext cx="8488680" cy="4490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7905025"/>
      </p:ext>
    </p:extLst>
  </p:cSld>
  <p:clrMapOvr>
    <a:masterClrMapping/>
  </p:clrMapOvr>
  <p:transition>
    <p:pull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(CORE)</a:t>
            </a:r>
            <a:br>
              <a:rPr lang="en-GB" sz="4000" dirty="0" smtClean="0">
                <a:latin typeface="Times New Roman" charset="0"/>
                <a:cs typeface="Times New Roman" charset="0"/>
              </a:rPr>
            </a:br>
            <a:r>
              <a:rPr lang="en-GB" sz="4000" b="1" dirty="0" smtClean="0">
                <a:latin typeface="Times New Roman" charset="0"/>
                <a:cs typeface="Times New Roman" charset="0"/>
              </a:rPr>
              <a:t>European Assets Trust (</a:t>
            </a:r>
            <a:r>
              <a:rPr lang="en-GB" sz="4000" b="1" dirty="0" smtClean="0">
                <a:latin typeface="Times New Roman" charset="0"/>
                <a:cs typeface="Times New Roman" charset="0"/>
              </a:rPr>
              <a:t>10.38p</a:t>
            </a:r>
            <a:r>
              <a:rPr lang="en-GB" sz="4000" b="1" dirty="0" smtClean="0">
                <a:latin typeface="Times New Roman" charset="0"/>
                <a:cs typeface="Times New Roman" charset="0"/>
              </a:rPr>
              <a:t>)</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endParaRPr lang="de-CH" dirty="0" smtClean="0">
              <a:latin typeface="Times New Roman" charset="0"/>
              <a:cs typeface="Times New Roman" charset="0"/>
            </a:endParaRPr>
          </a:p>
        </p:txBody>
      </p:sp>
      <p:sp>
        <p:nvSpPr>
          <p:cNvPr id="4" name="Rectangle 3"/>
          <p:cNvSpPr/>
          <p:nvPr/>
        </p:nvSpPr>
        <p:spPr>
          <a:xfrm>
            <a:off x="304801" y="1900362"/>
            <a:ext cx="8488680" cy="1643527"/>
          </a:xfrm>
          <a:prstGeom prst="rect">
            <a:avLst/>
          </a:prstGeom>
        </p:spPr>
        <p:txBody>
          <a:bodyPr wrap="square">
            <a:spAutoFit/>
          </a:bodyPr>
          <a:lstStyle/>
          <a:p>
            <a:pPr marL="342900" lvl="0" indent="-342900">
              <a:lnSpc>
                <a:spcPct val="90000"/>
              </a:lnSpc>
              <a:spcBef>
                <a:spcPct val="20000"/>
              </a:spcBef>
              <a:buFont typeface="Wingdings" pitchFamily="2" charset="2"/>
              <a:buChar char="§"/>
            </a:pPr>
            <a:endParaRPr lang="de-CH" b="1" kern="0" dirty="0">
              <a:solidFill>
                <a:srgbClr val="3333CC"/>
              </a:solidFill>
              <a:cs typeface="Times New Roman" charset="0"/>
            </a:endParaRPr>
          </a:p>
          <a:p>
            <a:pPr marL="342900" lvl="0" indent="-342900">
              <a:lnSpc>
                <a:spcPct val="90000"/>
              </a:lnSpc>
              <a:spcBef>
                <a:spcPct val="20000"/>
              </a:spcBef>
              <a:buFont typeface="Wingdings" pitchFamily="2" charset="2"/>
              <a:buChar char="§"/>
            </a:pPr>
            <a:endParaRPr lang="de-CH" b="1" kern="0" dirty="0" smtClean="0">
              <a:solidFill>
                <a:srgbClr val="3333CC"/>
              </a:solidFill>
              <a:cs typeface="Times New Roman" charset="0"/>
            </a:endParaRPr>
          </a:p>
          <a:p>
            <a:pPr marL="342900" lvl="0" indent="-342900">
              <a:lnSpc>
                <a:spcPct val="90000"/>
              </a:lnSpc>
              <a:spcBef>
                <a:spcPct val="20000"/>
              </a:spcBef>
              <a:buFont typeface="Wingdings" pitchFamily="2" charset="2"/>
              <a:buChar char="§"/>
            </a:pPr>
            <a:endParaRPr lang="de-CH" b="1" kern="0" dirty="0">
              <a:solidFill>
                <a:srgbClr val="3333CC"/>
              </a:solidFill>
              <a:cs typeface="Times New Roman" charset="0"/>
            </a:endParaRPr>
          </a:p>
          <a:p>
            <a:pPr lvl="0">
              <a:lnSpc>
                <a:spcPct val="90000"/>
              </a:lnSpc>
              <a:spcBef>
                <a:spcPct val="20000"/>
              </a:spcBef>
            </a:pPr>
            <a:endParaRPr lang="de-CH" b="1" kern="0" dirty="0">
              <a:solidFill>
                <a:srgbClr val="3333CC"/>
              </a:solidFill>
              <a:cs typeface="Times New Roman" charset="0"/>
            </a:endParaRPr>
          </a:p>
        </p:txBody>
      </p:sp>
      <p:pic>
        <p:nvPicPr>
          <p:cNvPr id="2150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220" t="28832" r="19515" b="27981"/>
          <a:stretch/>
        </p:blipFill>
        <p:spPr bwMode="auto">
          <a:xfrm>
            <a:off x="557213" y="1583140"/>
            <a:ext cx="8236267" cy="4503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7905025"/>
      </p:ext>
    </p:extLst>
  </p:cSld>
  <p:clrMapOvr>
    <a:masterClrMapping/>
  </p:clrMapOvr>
  <p:transition>
    <p:pull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(CORE)</a:t>
            </a:r>
            <a:br>
              <a:rPr lang="en-GB" sz="4000" dirty="0" smtClean="0">
                <a:latin typeface="Times New Roman" charset="0"/>
                <a:cs typeface="Times New Roman" charset="0"/>
              </a:rPr>
            </a:br>
            <a:r>
              <a:rPr lang="en-GB" sz="4000" b="1" dirty="0" smtClean="0">
                <a:latin typeface="Times New Roman" charset="0"/>
                <a:cs typeface="Times New Roman" charset="0"/>
              </a:rPr>
              <a:t>European Assets Trust (</a:t>
            </a:r>
            <a:r>
              <a:rPr lang="en-GB" sz="4000" b="1" dirty="0" smtClean="0">
                <a:latin typeface="Times New Roman" charset="0"/>
                <a:cs typeface="Times New Roman" charset="0"/>
              </a:rPr>
              <a:t>10.38p</a:t>
            </a:r>
            <a:r>
              <a:rPr lang="en-GB" sz="4000" b="1" dirty="0" smtClean="0">
                <a:latin typeface="Times New Roman" charset="0"/>
                <a:cs typeface="Times New Roman" charset="0"/>
              </a:rPr>
              <a:t>)</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endParaRPr lang="de-CH" dirty="0" smtClean="0">
              <a:latin typeface="Times New Roman" charset="0"/>
              <a:cs typeface="Times New Roman" charset="0"/>
            </a:endParaRPr>
          </a:p>
        </p:txBody>
      </p:sp>
      <p:sp>
        <p:nvSpPr>
          <p:cNvPr id="4" name="Rectangle 3"/>
          <p:cNvSpPr/>
          <p:nvPr/>
        </p:nvSpPr>
        <p:spPr>
          <a:xfrm>
            <a:off x="304801" y="1900362"/>
            <a:ext cx="8488680" cy="1643527"/>
          </a:xfrm>
          <a:prstGeom prst="rect">
            <a:avLst/>
          </a:prstGeom>
        </p:spPr>
        <p:txBody>
          <a:bodyPr wrap="square">
            <a:spAutoFit/>
          </a:bodyPr>
          <a:lstStyle/>
          <a:p>
            <a:pPr marL="342900" lvl="0" indent="-342900">
              <a:lnSpc>
                <a:spcPct val="90000"/>
              </a:lnSpc>
              <a:spcBef>
                <a:spcPct val="20000"/>
              </a:spcBef>
              <a:buFont typeface="Wingdings" pitchFamily="2" charset="2"/>
              <a:buChar char="§"/>
            </a:pPr>
            <a:endParaRPr lang="de-CH" b="1" kern="0" dirty="0">
              <a:solidFill>
                <a:srgbClr val="3333CC"/>
              </a:solidFill>
              <a:cs typeface="Times New Roman" charset="0"/>
            </a:endParaRPr>
          </a:p>
          <a:p>
            <a:pPr marL="342900" lvl="0" indent="-342900">
              <a:lnSpc>
                <a:spcPct val="90000"/>
              </a:lnSpc>
              <a:spcBef>
                <a:spcPct val="20000"/>
              </a:spcBef>
              <a:buFont typeface="Wingdings" pitchFamily="2" charset="2"/>
              <a:buChar char="§"/>
            </a:pPr>
            <a:endParaRPr lang="de-CH" b="1" kern="0" dirty="0" smtClean="0">
              <a:solidFill>
                <a:srgbClr val="3333CC"/>
              </a:solidFill>
              <a:cs typeface="Times New Roman" charset="0"/>
            </a:endParaRPr>
          </a:p>
          <a:p>
            <a:pPr marL="342900" lvl="0" indent="-342900">
              <a:lnSpc>
                <a:spcPct val="90000"/>
              </a:lnSpc>
              <a:spcBef>
                <a:spcPct val="20000"/>
              </a:spcBef>
              <a:buFont typeface="Wingdings" pitchFamily="2" charset="2"/>
              <a:buChar char="§"/>
            </a:pPr>
            <a:endParaRPr lang="de-CH" b="1" kern="0" dirty="0">
              <a:solidFill>
                <a:srgbClr val="3333CC"/>
              </a:solidFill>
              <a:cs typeface="Times New Roman" charset="0"/>
            </a:endParaRPr>
          </a:p>
          <a:p>
            <a:pPr lvl="0">
              <a:lnSpc>
                <a:spcPct val="90000"/>
              </a:lnSpc>
              <a:spcBef>
                <a:spcPct val="20000"/>
              </a:spcBef>
            </a:pPr>
            <a:endParaRPr lang="de-CH" b="1" kern="0" dirty="0">
              <a:solidFill>
                <a:srgbClr val="3333CC"/>
              </a:solidFill>
              <a:cs typeface="Times New Roman" charset="0"/>
            </a:endParaRPr>
          </a:p>
        </p:txBody>
      </p:sp>
      <p:pic>
        <p:nvPicPr>
          <p:cNvPr id="30722" name="Picture 2" descr="C:\Users\Iain Little\AppData\Local\Microsoft\Windows\Temporary Internet Files\Content.IE5\0H0595HK\Glanbia-2015-02-21-cha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026" y="1431235"/>
            <a:ext cx="8778239" cy="4277801"/>
          </a:xfrm>
          <a:prstGeom prst="rect">
            <a:avLst/>
          </a:prstGeom>
          <a:noFill/>
          <a:extLst>
            <a:ext uri="{909E8E84-426E-40DD-AFC4-6F175D3DCCD1}">
              <a14:hiddenFill xmlns:a14="http://schemas.microsoft.com/office/drawing/2010/main">
                <a:solidFill>
                  <a:srgbClr val="FFFFFF"/>
                </a:solidFill>
              </a14:hiddenFill>
            </a:ext>
          </a:extLst>
        </p:spPr>
      </p:pic>
      <p:sp>
        <p:nvSpPr>
          <p:cNvPr id="2" name="Right Arrow 1"/>
          <p:cNvSpPr/>
          <p:nvPr/>
        </p:nvSpPr>
        <p:spPr>
          <a:xfrm rot="951097">
            <a:off x="2060250" y="1669946"/>
            <a:ext cx="2832678" cy="15377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err="1" smtClean="0">
                <a:solidFill>
                  <a:srgbClr val="FF0000"/>
                </a:solidFill>
              </a:rPr>
              <a:t>Irish</a:t>
            </a:r>
            <a:r>
              <a:rPr lang="de-CH" b="1" dirty="0" smtClean="0">
                <a:solidFill>
                  <a:srgbClr val="FF0000"/>
                </a:solidFill>
              </a:rPr>
              <a:t> global </a:t>
            </a:r>
            <a:r>
              <a:rPr lang="de-CH" b="1" dirty="0" err="1" smtClean="0">
                <a:solidFill>
                  <a:srgbClr val="FF0000"/>
                </a:solidFill>
              </a:rPr>
              <a:t>performance</a:t>
            </a:r>
            <a:r>
              <a:rPr lang="de-CH" b="1" dirty="0" smtClean="0">
                <a:solidFill>
                  <a:srgbClr val="FF0000"/>
                </a:solidFill>
              </a:rPr>
              <a:t> </a:t>
            </a:r>
            <a:r>
              <a:rPr lang="de-CH" b="1" dirty="0" err="1" smtClean="0">
                <a:solidFill>
                  <a:srgbClr val="FF0000"/>
                </a:solidFill>
              </a:rPr>
              <a:t>nutrition</a:t>
            </a:r>
            <a:endParaRPr lang="en-GB" b="1" dirty="0">
              <a:solidFill>
                <a:srgbClr val="FF0000"/>
              </a:solidFill>
            </a:endParaRPr>
          </a:p>
        </p:txBody>
      </p:sp>
      <p:pic>
        <p:nvPicPr>
          <p:cNvPr id="3072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966" t="39373" r="24819" b="34468"/>
          <a:stretch/>
        </p:blipFill>
        <p:spPr bwMode="auto">
          <a:xfrm>
            <a:off x="5350820" y="3442916"/>
            <a:ext cx="3161665" cy="1749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7905025"/>
      </p:ext>
    </p:extLst>
  </p:cSld>
  <p:clrMapOvr>
    <a:masterClrMapping/>
  </p:clrMapOvr>
  <p:transition>
    <p:pull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90500"/>
            <a:ext cx="8488680" cy="946150"/>
          </a:xfrm>
        </p:spPr>
        <p:txBody>
          <a:bodyPr/>
          <a:lstStyle/>
          <a:p>
            <a:pPr eaLnBrk="1" hangingPunct="1"/>
            <a:r>
              <a:rPr lang="en-GB" sz="4000" dirty="0" smtClean="0">
                <a:latin typeface="Times New Roman" charset="0"/>
                <a:cs typeface="Times New Roman" charset="0"/>
              </a:rPr>
              <a:t>What I’m Buying Today (CORE)</a:t>
            </a:r>
            <a:br>
              <a:rPr lang="en-GB" sz="4000" dirty="0" smtClean="0">
                <a:latin typeface="Times New Roman" charset="0"/>
                <a:cs typeface="Times New Roman" charset="0"/>
              </a:rPr>
            </a:br>
            <a:r>
              <a:rPr lang="en-GB" sz="4000" b="1" dirty="0" smtClean="0">
                <a:latin typeface="Times New Roman" charset="0"/>
                <a:cs typeface="Times New Roman" charset="0"/>
              </a:rPr>
              <a:t>European Assets Trust (</a:t>
            </a:r>
            <a:r>
              <a:rPr lang="en-GB" sz="4000" b="1" dirty="0" smtClean="0">
                <a:latin typeface="Times New Roman" charset="0"/>
                <a:cs typeface="Times New Roman" charset="0"/>
              </a:rPr>
              <a:t>10.38p</a:t>
            </a:r>
            <a:r>
              <a:rPr lang="en-GB" sz="4000" b="1" dirty="0" smtClean="0">
                <a:latin typeface="Times New Roman" charset="0"/>
                <a:cs typeface="Times New Roman" charset="0"/>
              </a:rPr>
              <a:t>)</a:t>
            </a:r>
            <a:endParaRPr lang="en-US" sz="3600" b="1" dirty="0" smtClean="0">
              <a:latin typeface="Times New Roman" charset="0"/>
              <a:cs typeface="Times New Roman" charset="0"/>
            </a:endParaRPr>
          </a:p>
        </p:txBody>
      </p:sp>
      <p:sp>
        <p:nvSpPr>
          <p:cNvPr id="18435" name="Rectangle 3"/>
          <p:cNvSpPr>
            <a:spLocks noGrp="1" noChangeArrowheads="1"/>
          </p:cNvSpPr>
          <p:nvPr>
            <p:ph idx="1"/>
          </p:nvPr>
        </p:nvSpPr>
        <p:spPr>
          <a:xfrm>
            <a:off x="1" y="1193799"/>
            <a:ext cx="9144000" cy="5153025"/>
          </a:xfrm>
        </p:spPr>
        <p:txBody>
          <a:bodyPr/>
          <a:lstStyle/>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marL="0" indent="0" eaLnBrk="1" hangingPunct="1">
              <a:lnSpc>
                <a:spcPct val="90000"/>
              </a:lnSpc>
              <a:buNone/>
            </a:pPr>
            <a:endParaRPr lang="de-CH" sz="2400" dirty="0">
              <a:latin typeface="Times New Roman" charset="0"/>
              <a:cs typeface="Times New Roman" charset="0"/>
            </a:endParaRPr>
          </a:p>
          <a:p>
            <a:pPr marL="0" indent="0" eaLnBrk="1" hangingPunct="1">
              <a:lnSpc>
                <a:spcPct val="90000"/>
              </a:lnSpc>
              <a:buNone/>
            </a:pPr>
            <a:endParaRPr lang="de-CH" sz="2400" dirty="0" smtClean="0">
              <a:latin typeface="Times New Roman" charset="0"/>
              <a:cs typeface="Times New Roman" charset="0"/>
            </a:endParaRPr>
          </a:p>
          <a:p>
            <a:pPr eaLnBrk="1" hangingPunct="1">
              <a:lnSpc>
                <a:spcPct val="90000"/>
              </a:lnSpc>
            </a:pPr>
            <a:endParaRPr lang="de-CH" sz="2400" dirty="0" smtClean="0">
              <a:latin typeface="Times New Roman" charset="0"/>
              <a:cs typeface="Times New Roman" charset="0"/>
            </a:endParaRPr>
          </a:p>
        </p:txBody>
      </p:sp>
      <p:sp>
        <p:nvSpPr>
          <p:cNvPr id="18436" name="Footer Placeholder 3"/>
          <p:cNvSpPr>
            <a:spLocks noGrp="1"/>
          </p:cNvSpPr>
          <p:nvPr>
            <p:ph type="ftr" sz="quarter" idx="10"/>
          </p:nvPr>
        </p:nvSpPr>
        <p:spPr>
          <a:noFill/>
        </p:spPr>
        <p:txBody>
          <a:bodyPr/>
          <a:lstStyle/>
          <a:p>
            <a:r>
              <a:rPr lang="de-CH" dirty="0" smtClean="0">
                <a:latin typeface="Times New Roman" charset="0"/>
                <a:cs typeface="Times New Roman" charset="0"/>
              </a:rPr>
              <a:t>Q32015</a:t>
            </a:r>
            <a:endParaRPr lang="de-CH" dirty="0" smtClean="0">
              <a:latin typeface="Times New Roman" charset="0"/>
              <a:cs typeface="Times New Roman" charset="0"/>
            </a:endParaRPr>
          </a:p>
        </p:txBody>
      </p:sp>
      <p:sp>
        <p:nvSpPr>
          <p:cNvPr id="4" name="Rectangle 3"/>
          <p:cNvSpPr/>
          <p:nvPr/>
        </p:nvSpPr>
        <p:spPr>
          <a:xfrm>
            <a:off x="304801" y="1900362"/>
            <a:ext cx="8488680" cy="1643527"/>
          </a:xfrm>
          <a:prstGeom prst="rect">
            <a:avLst/>
          </a:prstGeom>
        </p:spPr>
        <p:txBody>
          <a:bodyPr wrap="square">
            <a:spAutoFit/>
          </a:bodyPr>
          <a:lstStyle/>
          <a:p>
            <a:pPr marL="342900" lvl="0" indent="-342900">
              <a:lnSpc>
                <a:spcPct val="90000"/>
              </a:lnSpc>
              <a:spcBef>
                <a:spcPct val="20000"/>
              </a:spcBef>
              <a:buFont typeface="Wingdings" pitchFamily="2" charset="2"/>
              <a:buChar char="§"/>
            </a:pPr>
            <a:endParaRPr lang="de-CH" b="1" kern="0" dirty="0">
              <a:solidFill>
                <a:srgbClr val="3333CC"/>
              </a:solidFill>
              <a:cs typeface="Times New Roman" charset="0"/>
            </a:endParaRPr>
          </a:p>
          <a:p>
            <a:pPr marL="342900" lvl="0" indent="-342900">
              <a:lnSpc>
                <a:spcPct val="90000"/>
              </a:lnSpc>
              <a:spcBef>
                <a:spcPct val="20000"/>
              </a:spcBef>
              <a:buFont typeface="Wingdings" pitchFamily="2" charset="2"/>
              <a:buChar char="§"/>
            </a:pPr>
            <a:endParaRPr lang="de-CH" b="1" kern="0" dirty="0" smtClean="0">
              <a:solidFill>
                <a:srgbClr val="3333CC"/>
              </a:solidFill>
              <a:cs typeface="Times New Roman" charset="0"/>
            </a:endParaRPr>
          </a:p>
          <a:p>
            <a:pPr marL="342900" lvl="0" indent="-342900">
              <a:lnSpc>
                <a:spcPct val="90000"/>
              </a:lnSpc>
              <a:spcBef>
                <a:spcPct val="20000"/>
              </a:spcBef>
              <a:buFont typeface="Wingdings" pitchFamily="2" charset="2"/>
              <a:buChar char="§"/>
            </a:pPr>
            <a:endParaRPr lang="de-CH" b="1" kern="0" dirty="0">
              <a:solidFill>
                <a:srgbClr val="3333CC"/>
              </a:solidFill>
              <a:cs typeface="Times New Roman" charset="0"/>
            </a:endParaRPr>
          </a:p>
          <a:p>
            <a:pPr lvl="0">
              <a:lnSpc>
                <a:spcPct val="90000"/>
              </a:lnSpc>
              <a:spcBef>
                <a:spcPct val="20000"/>
              </a:spcBef>
            </a:pPr>
            <a:endParaRPr lang="de-CH" b="1" kern="0" dirty="0">
              <a:solidFill>
                <a:srgbClr val="3333CC"/>
              </a:solidFill>
              <a:cs typeface="Times New Roman" charset="0"/>
            </a:endParaRPr>
          </a:p>
        </p:txBody>
      </p:sp>
      <p:pic>
        <p:nvPicPr>
          <p:cNvPr id="31746" name="Picture 2" descr="C:\Users\Iain Little\AppData\Local\Microsoft\Windows\Temporary Internet Files\Content.IE5\9TJ1JMF8\Compagnie-Plastic-Omnium-SA-2015-02-21-cha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30" y="1359673"/>
            <a:ext cx="8770289" cy="4794637"/>
          </a:xfrm>
          <a:prstGeom prst="rect">
            <a:avLst/>
          </a:prstGeom>
          <a:noFill/>
          <a:extLst>
            <a:ext uri="{909E8E84-426E-40DD-AFC4-6F175D3DCCD1}">
              <a14:hiddenFill xmlns:a14="http://schemas.microsoft.com/office/drawing/2010/main">
                <a:solidFill>
                  <a:srgbClr val="FFFFFF"/>
                </a:solidFill>
              </a14:hiddenFill>
            </a:ext>
          </a:extLst>
        </p:spPr>
      </p:pic>
      <p:sp>
        <p:nvSpPr>
          <p:cNvPr id="2" name="Right Arrow 1"/>
          <p:cNvSpPr/>
          <p:nvPr/>
        </p:nvSpPr>
        <p:spPr>
          <a:xfrm rot="1916071">
            <a:off x="1206793" y="1914022"/>
            <a:ext cx="3116487" cy="16862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0000"/>
                </a:solidFill>
              </a:rPr>
              <a:t>French car body </a:t>
            </a:r>
            <a:r>
              <a:rPr lang="en-GB" b="1" dirty="0">
                <a:solidFill>
                  <a:srgbClr val="FF0000"/>
                </a:solidFill>
              </a:rPr>
              <a:t>component modules, fuel </a:t>
            </a:r>
            <a:r>
              <a:rPr lang="en-GB" b="1" dirty="0" smtClean="0">
                <a:solidFill>
                  <a:srgbClr val="FF0000"/>
                </a:solidFill>
              </a:rPr>
              <a:t>storage, distribution </a:t>
            </a:r>
            <a:r>
              <a:rPr lang="en-GB" b="1" dirty="0">
                <a:solidFill>
                  <a:srgbClr val="FF0000"/>
                </a:solidFill>
              </a:rPr>
              <a:t>systems</a:t>
            </a:r>
            <a:endParaRPr lang="en-GB" dirty="0">
              <a:solidFill>
                <a:srgbClr val="FF0000"/>
              </a:solidFill>
            </a:endParaRPr>
          </a:p>
        </p:txBody>
      </p:sp>
      <p:pic>
        <p:nvPicPr>
          <p:cNvPr id="3174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5933" t="23800" r="-1" b="29348"/>
          <a:stretch/>
        </p:blipFill>
        <p:spPr bwMode="auto">
          <a:xfrm>
            <a:off x="6027090" y="3848431"/>
            <a:ext cx="2385390" cy="1585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7905025"/>
      </p:ext>
    </p:extLst>
  </p:cSld>
  <p:clrMapOvr>
    <a:masterClrMapping/>
  </p:clrMapOvr>
  <p:transition>
    <p:pull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GB" smtClean="0">
                <a:latin typeface="Times New Roman" charset="0"/>
                <a:cs typeface="Times New Roman" charset="0"/>
              </a:rPr>
              <a:t>Important Notice</a:t>
            </a:r>
          </a:p>
        </p:txBody>
      </p:sp>
      <p:sp>
        <p:nvSpPr>
          <p:cNvPr id="36867" name="Rectangle 3"/>
          <p:cNvSpPr>
            <a:spLocks noGrp="1" noChangeArrowheads="1"/>
          </p:cNvSpPr>
          <p:nvPr>
            <p:ph idx="1"/>
          </p:nvPr>
        </p:nvSpPr>
        <p:spPr>
          <a:xfrm>
            <a:off x="635000" y="2312988"/>
            <a:ext cx="7772400" cy="4545012"/>
          </a:xfrm>
        </p:spPr>
        <p:txBody>
          <a:bodyPr/>
          <a:lstStyle/>
          <a:p>
            <a:pPr marL="0" indent="0" algn="just" eaLnBrk="1" hangingPunct="1">
              <a:lnSpc>
                <a:spcPct val="110000"/>
              </a:lnSpc>
              <a:spcBef>
                <a:spcPct val="95000"/>
              </a:spcBef>
              <a:buFont typeface="Wingdings" pitchFamily="2" charset="2"/>
              <a:buNone/>
            </a:pPr>
            <a:r>
              <a:rPr lang="en-GB" sz="1600" dirty="0" smtClean="0">
                <a:latin typeface="Times New Roman" charset="0"/>
                <a:cs typeface="Times New Roman" charset="0"/>
              </a:rPr>
              <a:t>This document has been issued </a:t>
            </a:r>
            <a:r>
              <a:rPr lang="en-GB" sz="1600" dirty="0" smtClean="0">
                <a:latin typeface="Times New Roman" charset="0"/>
                <a:cs typeface="Times New Roman" charset="0"/>
              </a:rPr>
              <a:t>in a private capacity by Iain Little, </a:t>
            </a:r>
            <a:r>
              <a:rPr lang="en-GB" sz="1600" dirty="0" smtClean="0">
                <a:latin typeface="Times New Roman" charset="0"/>
                <a:cs typeface="Times New Roman" charset="0"/>
              </a:rPr>
              <a:t>an employee of European Wealth (Switzerland) SA</a:t>
            </a:r>
            <a:r>
              <a:rPr lang="en-GB" sz="1600" dirty="0" smtClean="0">
                <a:latin typeface="Times New Roman" charset="0"/>
                <a:cs typeface="Times New Roman" charset="0"/>
              </a:rPr>
              <a:t>, </a:t>
            </a:r>
            <a:r>
              <a:rPr lang="en-GB" sz="1600" dirty="0" smtClean="0">
                <a:latin typeface="Times New Roman" charset="0"/>
                <a:cs typeface="Times New Roman" charset="0"/>
              </a:rPr>
              <a:t>a member of the European Wealth Group Limited, for the information of experienced investors only.  It is not and should not be construed as an offer to sell or the solicitation of an offer to purchase or subscribe for any investment.</a:t>
            </a:r>
          </a:p>
          <a:p>
            <a:pPr marL="0" indent="0" algn="just" eaLnBrk="1" hangingPunct="1">
              <a:lnSpc>
                <a:spcPct val="110000"/>
              </a:lnSpc>
              <a:spcBef>
                <a:spcPct val="95000"/>
              </a:spcBef>
              <a:buFont typeface="Wingdings" pitchFamily="2" charset="2"/>
              <a:buNone/>
            </a:pPr>
            <a:r>
              <a:rPr lang="en-GB" sz="1600" dirty="0" smtClean="0">
                <a:latin typeface="Times New Roman" charset="0"/>
                <a:cs typeface="Times New Roman" charset="0"/>
              </a:rPr>
              <a:t>Iain Little, an employee of European Wealth (Switzerland) SA, has </a:t>
            </a:r>
            <a:r>
              <a:rPr lang="en-GB" sz="1600" dirty="0" smtClean="0">
                <a:latin typeface="Times New Roman" charset="0"/>
                <a:cs typeface="Times New Roman" charset="0"/>
              </a:rPr>
              <a:t>based this document on information obtained from sources </a:t>
            </a:r>
            <a:r>
              <a:rPr lang="en-GB" sz="1600" dirty="0" smtClean="0">
                <a:latin typeface="Times New Roman" charset="0"/>
                <a:cs typeface="Times New Roman" charset="0"/>
              </a:rPr>
              <a:t>he </a:t>
            </a:r>
            <a:r>
              <a:rPr lang="en-GB" sz="1600" dirty="0" smtClean="0">
                <a:latin typeface="Times New Roman" charset="0"/>
                <a:cs typeface="Times New Roman" charset="0"/>
              </a:rPr>
              <a:t>believes to be reliable but which </a:t>
            </a:r>
            <a:r>
              <a:rPr lang="en-GB" sz="1600" dirty="0" smtClean="0">
                <a:latin typeface="Times New Roman" charset="0"/>
                <a:cs typeface="Times New Roman" charset="0"/>
              </a:rPr>
              <a:t>he </a:t>
            </a:r>
            <a:r>
              <a:rPr lang="en-GB" sz="1600" dirty="0" smtClean="0">
                <a:latin typeface="Times New Roman" charset="0"/>
                <a:cs typeface="Times New Roman" charset="0"/>
              </a:rPr>
              <a:t>has not independently verified; </a:t>
            </a:r>
            <a:r>
              <a:rPr lang="en-GB" sz="1600" dirty="0" smtClean="0">
                <a:latin typeface="Times New Roman" charset="0"/>
                <a:cs typeface="Times New Roman" charset="0"/>
              </a:rPr>
              <a:t>European Wealth (Switzerland) SA therefore makes </a:t>
            </a:r>
            <a:r>
              <a:rPr lang="en-GB" sz="1600" dirty="0" smtClean="0">
                <a:latin typeface="Times New Roman" charset="0"/>
                <a:cs typeface="Times New Roman" charset="0"/>
              </a:rPr>
              <a:t>no guarantee, representation or warranty and accepts no responsibility or liability as to its accuracy or completeness</a:t>
            </a:r>
            <a:r>
              <a:rPr lang="de-CH" sz="1600" dirty="0" smtClean="0">
                <a:latin typeface="Times New Roman" charset="0"/>
                <a:cs typeface="Times New Roman" charset="0"/>
              </a:rPr>
              <a:t>.</a:t>
            </a:r>
            <a:endParaRPr lang="en-GB" sz="1600" dirty="0" smtClean="0">
              <a:latin typeface="Times New Roman" charset="0"/>
              <a:cs typeface="Times New Roman" charset="0"/>
            </a:endParaRPr>
          </a:p>
        </p:txBody>
      </p:sp>
      <p:sp>
        <p:nvSpPr>
          <p:cNvPr id="36868" name="Footer Placeholder 3"/>
          <p:cNvSpPr>
            <a:spLocks noGrp="1"/>
          </p:cNvSpPr>
          <p:nvPr>
            <p:ph type="ftr" sz="quarter" idx="10"/>
          </p:nvPr>
        </p:nvSpPr>
        <p:spPr>
          <a:noFill/>
        </p:spPr>
        <p:txBody>
          <a:bodyPr/>
          <a:lstStyle/>
          <a:p>
            <a:r>
              <a:rPr lang="en-GB" dirty="0" smtClean="0">
                <a:latin typeface="Times New Roman" pitchFamily="18" charset="0"/>
                <a:cs typeface="Times New Roman" pitchFamily="18" charset="0"/>
              </a:rPr>
              <a:t>Q32015</a:t>
            </a:r>
            <a:endParaRPr lang="en-GB"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911402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P&amp;C Template">
  <a:themeElements>
    <a:clrScheme name="P&amp;C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mp;C Template">
      <a:majorFont>
        <a:latin typeface="HelveticaNeue Medium"/>
        <a:ea typeface=""/>
        <a:cs typeface=""/>
      </a:majorFont>
      <a:minorFont>
        <a:latin typeface="HelveticaNeue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amp;C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amp;C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amp;C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amp;C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amp;C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amp;C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amp;C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548</TotalTime>
  <Words>703</Words>
  <Application>Microsoft Office PowerPoint</Application>
  <PresentationFormat>On-screen Show (4:3)</PresentationFormat>
  <Paragraphs>214</Paragraphs>
  <Slides>19</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P&amp;C Template</vt:lpstr>
      <vt:lpstr>Worksheet</vt:lpstr>
      <vt:lpstr>        MARKETS NOW 28th SEPTEMBER 2015    David Fuller, Dr Paul Jourdan, Iain Little  </vt:lpstr>
      <vt:lpstr>What is “Markets Now”? A Lively Forum for Sharing Investment Ideas </vt:lpstr>
      <vt:lpstr>What Is The Biggest Risk for Private Investors?</vt:lpstr>
      <vt:lpstr>What Is The Perfect Investment (Equities)?</vt:lpstr>
      <vt:lpstr>What Is The Perfect Investment (Funds)?</vt:lpstr>
      <vt:lpstr>Trusts In Focus (TIF) SERVICE</vt:lpstr>
      <vt:lpstr>How Are We Doing: Trusts In Focus? Performance So Far (since 7/3/14)</vt:lpstr>
      <vt:lpstr>What’s Interesting Today Miners: Where Are We in The Cycle?</vt:lpstr>
      <vt:lpstr>What’s Interesting Today Miners: Where Are We in The Cycle?</vt:lpstr>
      <vt:lpstr>What I’m Buying Today (CORE) Europe</vt:lpstr>
      <vt:lpstr>What I’m Buying Today (CORE) European Assets Trust (10.38p)</vt:lpstr>
      <vt:lpstr>What I’m Buying Today (CORE) European Assets Trust (10.38p)</vt:lpstr>
      <vt:lpstr>What I’m Buying Today (CORE) European Assets Trust (10.38p)</vt:lpstr>
      <vt:lpstr>What I’m Buying Today (CORE) European Assets Trust (10.25p)</vt:lpstr>
      <vt:lpstr>What I’m Buying Today (CORE) European Assets Trust (10.38p)</vt:lpstr>
      <vt:lpstr>What I’m Buying Today (CORE) European Assets Trust (10.38p)</vt:lpstr>
      <vt:lpstr>What I’m Buying Today (CORE) European Assets Trust (10.38p)</vt:lpstr>
      <vt:lpstr>What I’m Buying Today (CORE) European Assets Trust (10.38p)</vt:lpstr>
      <vt:lpstr>Important Notice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P&amp;C Gold and Natural Resources Fund</dc:title>
  <dc:creator>x</dc:creator>
  <cp:lastModifiedBy>Iain.Little</cp:lastModifiedBy>
  <cp:revision>1355</cp:revision>
  <cp:lastPrinted>2012-05-04T07:36:41Z</cp:lastPrinted>
  <dcterms:created xsi:type="dcterms:W3CDTF">2002-07-03T11:10:37Z</dcterms:created>
  <dcterms:modified xsi:type="dcterms:W3CDTF">2015-09-27T21:11:30Z</dcterms:modified>
</cp:coreProperties>
</file>