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3" r:id="rId4"/>
    <p:sldId id="305" r:id="rId5"/>
    <p:sldId id="306" r:id="rId6"/>
    <p:sldId id="302" r:id="rId7"/>
    <p:sldId id="307" r:id="rId8"/>
    <p:sldId id="308" r:id="rId9"/>
    <p:sldId id="309" r:id="rId10"/>
    <p:sldId id="304" r:id="rId11"/>
    <p:sldId id="301" r:id="rId12"/>
    <p:sldId id="284" r:id="rId13"/>
    <p:sldId id="257" r:id="rId14"/>
    <p:sldId id="312" r:id="rId15"/>
    <p:sldId id="310" r:id="rId16"/>
    <p:sldId id="283" r:id="rId17"/>
    <p:sldId id="311" r:id="rId18"/>
    <p:sldId id="293" r:id="rId19"/>
    <p:sldId id="298" r:id="rId20"/>
    <p:sldId id="295" r:id="rId21"/>
    <p:sldId id="29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402"/>
    <a:srgbClr val="D01602"/>
    <a:srgbClr val="C61502"/>
    <a:srgbClr val="B21302"/>
    <a:srgbClr val="AA1202"/>
    <a:srgbClr val="F81902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6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56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57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025972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7" t="32510" r="8970" b="50697"/>
          <a:stretch/>
        </p:blipFill>
        <p:spPr>
          <a:xfrm>
            <a:off x="1674019" y="152399"/>
            <a:ext cx="5776912" cy="735807"/>
          </a:xfrm>
          <a:prstGeom prst="rect">
            <a:avLst/>
          </a:prstGeom>
          <a:ln>
            <a:solidFill>
              <a:srgbClr val="343399"/>
            </a:solidFill>
          </a:ln>
        </p:spPr>
      </p:pic>
      <p:cxnSp>
        <p:nvCxnSpPr>
          <p:cNvPr id="8" name="Straight Connector 7"/>
          <p:cNvCxnSpPr/>
          <p:nvPr userDrawn="1"/>
        </p:nvCxnSpPr>
        <p:spPr>
          <a:xfrm>
            <a:off x="0" y="102597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4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mailto:sarah@fullertreacymoney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" y="1052736"/>
            <a:ext cx="9021212" cy="5760640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10453" y="1052736"/>
            <a:ext cx="9144000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>
                <a:solidFill>
                  <a:schemeClr val="bg1"/>
                </a:solidFill>
              </a:rPr>
              <a:t>Round-The-Clock-Trader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May 20</a:t>
            </a:r>
            <a:r>
              <a:rPr lang="en-IE" sz="2800" b="1" baseline="30000" dirty="0" smtClean="0">
                <a:solidFill>
                  <a:schemeClr val="bg1"/>
                </a:solidFill>
              </a:rPr>
              <a:t>th</a:t>
            </a:r>
            <a:r>
              <a:rPr lang="en-IE" sz="2800" b="1" dirty="0" smtClean="0">
                <a:solidFill>
                  <a:schemeClr val="bg1"/>
                </a:solidFill>
              </a:rPr>
              <a:t> 2015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Eoin Treacy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FullerTreacyMoney.com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501008"/>
            <a:ext cx="9133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 smtClean="0">
                <a:solidFill>
                  <a:schemeClr val="bg1"/>
                </a:solidFill>
              </a:rPr>
              <a:t>Currencies Matter</a:t>
            </a:r>
            <a:endParaRPr lang="en-IE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cbtotal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52737"/>
            <a:ext cx="9133546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19350" y="4437112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bg1"/>
                </a:solidFill>
              </a:rPr>
              <a:t>The combined Fed, ECB, BOJ, BoE and PBOC Balance Sheets rebased to US Dollars</a:t>
            </a: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oin\Downloads\Bank-of-Japan-Total-Assets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" y="1052736"/>
            <a:ext cx="918051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Bank of Japan Total Assets. </a:t>
            </a:r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oin\Downloads\Japanese-Yen-per-1-US-Dollar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0" y="1052736"/>
            <a:ext cx="9144000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03648" y="1628800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Dollar is recovering against the Yen. </a:t>
            </a:r>
          </a:p>
        </p:txBody>
      </p:sp>
    </p:spTree>
    <p:extLst>
      <p:ext uri="{BB962C8B-B14F-4D97-AF65-F5344CB8AC3E}">
        <p14:creationId xmlns:p14="http://schemas.microsoft.com/office/powerpoint/2010/main" val="140091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oin\Downloads\Japan-Nikkei-225-Index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2"/>
            <a:ext cx="925252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499992" y="1340768"/>
            <a:ext cx="4392488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Nikkei us moving through the psychological 20000 level. </a:t>
            </a:r>
          </a:p>
        </p:txBody>
      </p:sp>
    </p:spTree>
    <p:extLst>
      <p:ext uri="{BB962C8B-B14F-4D97-AF65-F5344CB8AC3E}">
        <p14:creationId xmlns:p14="http://schemas.microsoft.com/office/powerpoint/2010/main" val="41305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oin\Downloads\ECB-Balance-Sheet-Total-Assets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ECB’s Balance Sheet </a:t>
            </a:r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oin\Downloads\German-Mark-Spot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" y="1052736"/>
            <a:ext cx="909371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63688" y="152331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Dollar is bouncing from the region of the trend mean.</a:t>
            </a:r>
          </a:p>
        </p:txBody>
      </p:sp>
    </p:spTree>
    <p:extLst>
      <p:ext uri="{BB962C8B-B14F-4D97-AF65-F5344CB8AC3E}">
        <p14:creationId xmlns:p14="http://schemas.microsoft.com/office/powerpoint/2010/main" val="6518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oin\Downloads\Euro-Stoxx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85665"/>
            <a:ext cx="932452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131841" y="5085184"/>
            <a:ext cx="6192688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European Markets are rallying impressively in nominal terms. </a:t>
            </a:r>
          </a:p>
        </p:txBody>
      </p:sp>
    </p:spTree>
    <p:extLst>
      <p:ext uri="{BB962C8B-B14F-4D97-AF65-F5344CB8AC3E}">
        <p14:creationId xmlns:p14="http://schemas.microsoft.com/office/powerpoint/2010/main" val="6518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oin\Downloads\sg2015052114224 (3)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9616"/>
            <a:ext cx="9144000" cy="564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131841" y="5085184"/>
            <a:ext cx="6192688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European Markets are rallying impressively in nominal terms.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84241" y="5237584"/>
            <a:ext cx="5859759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Rebased to US Dollars European markets are less impressive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22392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oin\Downloads\US-Condition-of-all-Federal-Reserve-Banks-Total-Assets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" y="649093"/>
            <a:ext cx="924562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Fed’s Balance Sheet </a:t>
            </a:r>
          </a:p>
        </p:txBody>
      </p:sp>
    </p:spTree>
    <p:extLst>
      <p:ext uri="{BB962C8B-B14F-4D97-AF65-F5344CB8AC3E}">
        <p14:creationId xmlns:p14="http://schemas.microsoft.com/office/powerpoint/2010/main" val="19936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Nasdaq is the relative strength leader. </a:t>
            </a:r>
          </a:p>
        </p:txBody>
      </p:sp>
      <p:pic>
        <p:nvPicPr>
          <p:cNvPr id="4098" name="Picture 2" descr="C:\Users\Eoin\Downloads\NASDAQ-100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97" y="1052736"/>
            <a:ext cx="915189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S-P-500-Index-2015-05-21-chart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S&amp;P 500 is trending reasonably consistently</a:t>
            </a:r>
          </a:p>
        </p:txBody>
      </p:sp>
    </p:spTree>
    <p:extLst>
      <p:ext uri="{BB962C8B-B14F-4D97-AF65-F5344CB8AC3E}">
        <p14:creationId xmlns:p14="http://schemas.microsoft.com/office/powerpoint/2010/main" val="457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S-P-500-Index-2015-05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88" y="1013763"/>
            <a:ext cx="9164188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579590"/>
            <a:ext cx="6516216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Over the last 90 years there have been a series of major bull and bear markets.</a:t>
            </a:r>
          </a:p>
        </p:txBody>
      </p:sp>
      <p:sp>
        <p:nvSpPr>
          <p:cNvPr id="3" name="Oval 2"/>
          <p:cNvSpPr/>
          <p:nvPr/>
        </p:nvSpPr>
        <p:spPr>
          <a:xfrm>
            <a:off x="3373774" y="3674786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>
            <a:off x="6588224" y="1689478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>
            <a:off x="251520" y="5013176"/>
            <a:ext cx="2376264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279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oin\Downloads\Bloomberg-Crude-Oil-Historical-Price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0082"/>
            <a:ext cx="914400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00150" y="4365104"/>
            <a:ext cx="6516216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Equities aren’t the only market to exhibit long-term cyclicality</a:t>
            </a:r>
          </a:p>
        </p:txBody>
      </p:sp>
      <p:sp>
        <p:nvSpPr>
          <p:cNvPr id="3" name="Oval 2"/>
          <p:cNvSpPr/>
          <p:nvPr/>
        </p:nvSpPr>
        <p:spPr>
          <a:xfrm>
            <a:off x="3373774" y="2420888"/>
            <a:ext cx="422256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>
            <a:off x="6789447" y="1573433"/>
            <a:ext cx="2376264" cy="8474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>
            <a:off x="277158" y="4548828"/>
            <a:ext cx="2376264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487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Eoin\Downloads\US-Dollar-per-1-Pound-Sterling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" y="1052736"/>
            <a:ext cx="914401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83266" y="1484784"/>
            <a:ext cx="7272808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Currency devaluation is less of a threat for the British Pound. </a:t>
            </a:r>
          </a:p>
        </p:txBody>
      </p:sp>
    </p:spTree>
    <p:extLst>
      <p:ext uri="{BB962C8B-B14F-4D97-AF65-F5344CB8AC3E}">
        <p14:creationId xmlns:p14="http://schemas.microsoft.com/office/powerpoint/2010/main" val="423991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Eoin\Downloads\FTSE-100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7" y="1052736"/>
            <a:ext cx="906117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19672" y="5517232"/>
            <a:ext cx="7272808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FTSE-100 is only now breaking out. </a:t>
            </a:r>
          </a:p>
        </p:txBody>
      </p:sp>
    </p:spTree>
    <p:extLst>
      <p:ext uri="{BB962C8B-B14F-4D97-AF65-F5344CB8AC3E}">
        <p14:creationId xmlns:p14="http://schemas.microsoft.com/office/powerpoint/2010/main" val="457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US-10yr-Bond-Yield-2015-05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3" y="1107735"/>
            <a:ext cx="912920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44823" y="1340768"/>
            <a:ext cx="7272808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Treasury yields are rising from the lower side of a three-year range.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0075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oin\Downloads\sg2015052115839 (3)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80512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788024" y="2276872"/>
            <a:ext cx="396044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>
                <a:solidFill>
                  <a:schemeClr val="bg1"/>
                </a:solidFill>
              </a:rPr>
              <a:t>BB yields are no longer contracting</a:t>
            </a:r>
            <a:r>
              <a:rPr lang="en-IE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0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London-Spot-Gold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81" y="1052736"/>
            <a:ext cx="916768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779912" y="1340768"/>
            <a:ext cx="4968552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Gold is </a:t>
            </a:r>
            <a:r>
              <a:rPr lang="en-IE" sz="2800" b="1" dirty="0" smtClean="0"/>
              <a:t>at an interesting juncture.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4302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China-Shanghai-A-Index-2015-05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324528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07504" y="1700808"/>
            <a:ext cx="8352928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China </a:t>
            </a:r>
            <a:r>
              <a:rPr lang="en-IE" sz="2800" b="1" dirty="0" smtClean="0"/>
              <a:t>rallyin</a:t>
            </a:r>
            <a:r>
              <a:rPr lang="en-IE" sz="2800" b="1" dirty="0" smtClean="0"/>
              <a:t>g within another similarly sized range.</a:t>
            </a:r>
            <a:r>
              <a:rPr lang="en-IE" sz="2800" b="1" dirty="0" smtClean="0"/>
              <a:t>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5903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283968" y="5169"/>
            <a:ext cx="4680520" cy="6986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visit us on Fullertreacymoney.com and sign up for our FREE Comment of the Day. </a:t>
            </a: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email Sarah Barnes at </a:t>
            </a:r>
            <a:r>
              <a:rPr lang="en-IE" sz="2800" b="1" dirty="0" smtClean="0">
                <a:hlinkClick r:id="rId2"/>
              </a:rPr>
              <a:t>sarah@fullertreacymoney.com</a:t>
            </a:r>
            <a:r>
              <a:rPr lang="en-IE" sz="2800" b="1" dirty="0" smtClean="0"/>
              <a:t> for a one-month free trial.</a:t>
            </a: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Crowd Money – A Practical Guide to Macro Behavioural Technical Analysis is available on Amazon.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40259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1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235</Words>
  <Application>Microsoft Office PowerPoint</Application>
  <PresentationFormat>On-screen Show (4:3)</PresentationFormat>
  <Paragraphs>30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Eoin</cp:lastModifiedBy>
  <cp:revision>38</cp:revision>
  <dcterms:created xsi:type="dcterms:W3CDTF">2013-10-24T09:08:24Z</dcterms:created>
  <dcterms:modified xsi:type="dcterms:W3CDTF">2015-05-21T20:08:40Z</dcterms:modified>
</cp:coreProperties>
</file>