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2"/>
  </p:notesMasterIdLst>
  <p:handoutMasterIdLst>
    <p:handoutMasterId r:id="rId23"/>
  </p:handoutMasterIdLst>
  <p:sldIdLst>
    <p:sldId id="471" r:id="rId2"/>
    <p:sldId id="634" r:id="rId3"/>
    <p:sldId id="629" r:id="rId4"/>
    <p:sldId id="636" r:id="rId5"/>
    <p:sldId id="628" r:id="rId6"/>
    <p:sldId id="590" r:id="rId7"/>
    <p:sldId id="637" r:id="rId8"/>
    <p:sldId id="642" r:id="rId9"/>
    <p:sldId id="643" r:id="rId10"/>
    <p:sldId id="638" r:id="rId11"/>
    <p:sldId id="639" r:id="rId12"/>
    <p:sldId id="641" r:id="rId13"/>
    <p:sldId id="647" r:id="rId14"/>
    <p:sldId id="645" r:id="rId15"/>
    <p:sldId id="646" r:id="rId16"/>
    <p:sldId id="644" r:id="rId17"/>
    <p:sldId id="648" r:id="rId18"/>
    <p:sldId id="532" r:id="rId19"/>
    <p:sldId id="533" r:id="rId20"/>
    <p:sldId id="534" r:id="rId21"/>
  </p:sldIdLst>
  <p:sldSz cx="9144000" cy="6858000" type="screen4x3"/>
  <p:notesSz cx="6735763" cy="9869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60">
          <p15:clr>
            <a:srgbClr val="A4A3A4"/>
          </p15:clr>
        </p15:guide>
        <p15:guide id="2" pos="264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0000"/>
    <a:srgbClr val="FF9900"/>
    <a:srgbClr val="EAEAEA"/>
    <a:srgbClr val="4D4D4D"/>
    <a:srgbClr val="0066FF"/>
    <a:srgbClr val="3366FF"/>
    <a:srgbClr val="FD030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6677" autoAdjust="0"/>
  </p:normalViewPr>
  <p:slideViewPr>
    <p:cSldViewPr snapToGrid="0" snapToObjects="1">
      <p:cViewPr>
        <p:scale>
          <a:sx n="100" d="100"/>
          <a:sy n="100" d="100"/>
        </p:scale>
        <p:origin x="-1350" y="-288"/>
      </p:cViewPr>
      <p:guideLst>
        <p:guide orient="horz" pos="960"/>
        <p:guide pos="264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3312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2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75777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2" y="9375777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A4EE65-1DC8-41F6-8299-E6216AC670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0799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2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6" y="4689475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5777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2" y="9375777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4" rIns="91430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80A1B58-1539-4C65-8D2D-D26A5E9C93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6728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2917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6563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947B5-9348-4ED3-B06F-D2B5E52D36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610DA-89DC-42E6-8E7C-F5C1A05C29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4A6E3-85CD-43B1-B048-1994B11169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219200"/>
            <a:ext cx="3810000" cy="4545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1675" y="1219200"/>
            <a:ext cx="3810000" cy="4545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82400-18D3-479A-8BE9-8DAF5582F1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7DCF5-60E9-4A50-8135-C6D0B3BC97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D893C-E86D-46C3-9DB8-1BB63A1FBE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62288-AD09-48D6-BEB4-B6C10B461C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8CAF2-F92A-42DD-9BEA-8D0E6ADD0E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BC2B9-544B-4F13-88C4-7AC518A410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A4C2A-2303-4E35-BE09-D4D1551198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76988" y="0"/>
            <a:ext cx="1944687" cy="57642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2925" y="0"/>
            <a:ext cx="5681663" cy="57642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A36AC-5D93-4FD6-B6D6-7FD629C212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49275" y="1219200"/>
            <a:ext cx="3810000" cy="45450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1675" y="1219200"/>
            <a:ext cx="3810000" cy="45450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7DDE0-1854-4DFC-8113-9609565D3F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542925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219200"/>
            <a:ext cx="7772400" cy="454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0181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7213" y="6346825"/>
            <a:ext cx="3252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008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mtClean="0"/>
              <a:t>Q32009</a:t>
            </a:r>
            <a:endParaRPr lang="en-GB"/>
          </a:p>
        </p:txBody>
      </p:sp>
      <p:sp>
        <p:nvSpPr>
          <p:cNvPr id="50182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0ECA104-4A93-45A0-B43F-B46A5DEB77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3078" name="Picture 1031" descr="small_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2800" y="6262688"/>
            <a:ext cx="14192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Line 1032"/>
          <p:cNvSpPr>
            <a:spLocks noChangeShapeType="1"/>
          </p:cNvSpPr>
          <p:nvPr/>
        </p:nvSpPr>
        <p:spPr bwMode="auto">
          <a:xfrm flipV="1">
            <a:off x="285750" y="1219200"/>
            <a:ext cx="8553450" cy="635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0185" name="Rectangle 1033"/>
          <p:cNvSpPr>
            <a:spLocks noChangeArrowheads="1"/>
          </p:cNvSpPr>
          <p:nvPr/>
        </p:nvSpPr>
        <p:spPr bwMode="auto">
          <a:xfrm>
            <a:off x="3536950" y="6327775"/>
            <a:ext cx="2095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fld id="{A317135F-30B1-4E89-972E-34D841243176}" type="slidenum">
              <a:rPr lang="en-GB" sz="1100" b="1">
                <a:solidFill>
                  <a:srgbClr val="000080"/>
                </a:solidFill>
                <a:latin typeface="HelveticaNeue Medium" pitchFamily="2" charset="0"/>
              </a:rPr>
              <a:pPr algn="ctr">
                <a:defRPr/>
              </a:pPr>
              <a:t>‹#›</a:t>
            </a:fld>
            <a:endParaRPr lang="en-GB" sz="1100" b="1">
              <a:solidFill>
                <a:srgbClr val="000080"/>
              </a:solidFill>
              <a:latin typeface="HelveticaNeue Medium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HelveticaNeue Medium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3713259"/>
            <a:ext cx="9067800" cy="2831507"/>
          </a:xfrm>
        </p:spPr>
        <p:txBody>
          <a:bodyPr/>
          <a:lstStyle/>
          <a:p>
            <a:pPr algn="ctr" eaLnBrk="1" hangingPunct="1">
              <a:tabLst>
                <a:tab pos="7334250" algn="l"/>
              </a:tabLst>
            </a:pPr>
            <a:r>
              <a:rPr lang="en-US" dirty="0" smtClean="0">
                <a:latin typeface="Times New Roman" charset="0"/>
                <a:cs typeface="Times New Roman" charset="0"/>
              </a:rPr>
              <a:t/>
            </a:r>
            <a:br>
              <a:rPr lang="en-US" dirty="0" smtClean="0">
                <a:latin typeface="Times New Roman" charset="0"/>
                <a:cs typeface="Times New Roman" charset="0"/>
              </a:rPr>
            </a:br>
            <a:r>
              <a:rPr lang="en-US" b="1" dirty="0" smtClean="0">
                <a:latin typeface="Times New Roman" charset="0"/>
                <a:cs typeface="Times New Roman" charset="0"/>
              </a:rPr>
              <a:t/>
            </a:r>
            <a:br>
              <a:rPr lang="en-US" b="1" dirty="0" smtClean="0">
                <a:latin typeface="Times New Roman" charset="0"/>
                <a:cs typeface="Times New Roman" charset="0"/>
              </a:rPr>
            </a:br>
            <a:r>
              <a:rPr lang="en-US" sz="3600" b="1" dirty="0" smtClean="0">
                <a:latin typeface="Times New Roman" charset="0"/>
                <a:cs typeface="Times New Roman" charset="0"/>
              </a:rPr>
              <a:t/>
            </a:r>
            <a:br>
              <a:rPr lang="en-US" sz="3600" b="1" dirty="0" smtClean="0">
                <a:latin typeface="Times New Roman" charset="0"/>
                <a:cs typeface="Times New Roman" charset="0"/>
              </a:rPr>
            </a:br>
            <a:r>
              <a:rPr lang="en-US" sz="4400" dirty="0" smtClean="0">
                <a:latin typeface="Times New Roman" charset="0"/>
                <a:cs typeface="Times New Roman" charset="0"/>
              </a:rPr>
              <a:t> </a:t>
            </a:r>
            <a:r>
              <a:rPr lang="en-US" dirty="0" smtClean="0">
                <a:latin typeface="Times New Roman" charset="0"/>
                <a:cs typeface="Times New Roman" charset="0"/>
              </a:rPr>
              <a:t>David Fuller, David Brown, Iain Little</a:t>
            </a:r>
            <a:br>
              <a:rPr lang="en-US" dirty="0" smtClean="0">
                <a:latin typeface="Times New Roman" charset="0"/>
                <a:cs typeface="Times New Roman" charset="0"/>
              </a:rPr>
            </a:br>
            <a:r>
              <a:rPr lang="en-US" dirty="0" smtClean="0">
                <a:latin typeface="Times New Roman" charset="0"/>
                <a:cs typeface="Times New Roman" charset="0"/>
              </a:rPr>
              <a:t/>
            </a:r>
            <a:br>
              <a:rPr lang="en-US" dirty="0" smtClean="0">
                <a:latin typeface="Times New Roman" charset="0"/>
                <a:cs typeface="Times New Roman" charset="0"/>
              </a:rPr>
            </a:br>
            <a:endParaRPr lang="en-US" sz="16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210176"/>
            <a:ext cx="9144000" cy="459104"/>
          </a:xfrm>
        </p:spPr>
        <p:txBody>
          <a:bodyPr/>
          <a:lstStyle/>
          <a:p>
            <a:pPr eaLnBrk="1" hangingPunct="1">
              <a:tabLst>
                <a:tab pos="7334250" algn="l"/>
              </a:tabLst>
            </a:pPr>
            <a:endParaRPr lang="en-US" sz="2000" dirty="0" smtClean="0">
              <a:latin typeface="Times New Roman" charset="0"/>
              <a:cs typeface="Times New Roman" charset="0"/>
            </a:endParaRPr>
          </a:p>
          <a:p>
            <a:pPr algn="l" eaLnBrk="1" hangingPunct="1">
              <a:tabLst>
                <a:tab pos="7334250" algn="l"/>
              </a:tabLst>
            </a:pPr>
            <a:endParaRPr lang="en-US" sz="1200" dirty="0" smtClean="0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156411" y="-1"/>
            <a:ext cx="8734926" cy="29334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Q22015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-103367" y="667910"/>
            <a:ext cx="937458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  <a:cs typeface="Times New Roman" charset="0"/>
              </a:rPr>
              <a:t>”MARKETS </a:t>
            </a:r>
            <a:r>
              <a:rPr lang="en-US" sz="4400" b="1" dirty="0" smtClean="0">
                <a:solidFill>
                  <a:schemeClr val="accent2"/>
                </a:solidFill>
                <a:cs typeface="Times New Roman" charset="0"/>
              </a:rPr>
              <a:t>NOW”</a:t>
            </a:r>
          </a:p>
          <a:p>
            <a:pPr algn="ctr"/>
            <a:r>
              <a:rPr lang="en-US" sz="4400" b="1" dirty="0" smtClean="0">
                <a:solidFill>
                  <a:schemeClr val="accent2"/>
                </a:solidFill>
                <a:cs typeface="Times New Roman" charset="0"/>
              </a:rPr>
              <a:t>15</a:t>
            </a:r>
            <a:r>
              <a:rPr lang="en-US" sz="4400" b="1" baseline="30000" dirty="0" smtClean="0">
                <a:solidFill>
                  <a:schemeClr val="accent2"/>
                </a:solidFill>
                <a:cs typeface="Times New Roman" charset="0"/>
              </a:rPr>
              <a:t>th</a:t>
            </a:r>
            <a:r>
              <a:rPr lang="en-US" sz="4400" b="1" dirty="0" smtClean="0">
                <a:solidFill>
                  <a:schemeClr val="accent2"/>
                </a:solidFill>
                <a:cs typeface="Times New Roman" charset="0"/>
              </a:rPr>
              <a:t> JUNE </a:t>
            </a:r>
            <a:r>
              <a:rPr lang="en-US" sz="4400" b="1" dirty="0">
                <a:solidFill>
                  <a:schemeClr val="accent2"/>
                </a:solidFill>
                <a:cs typeface="Times New Roman" charset="0"/>
              </a:rPr>
              <a:t>2015 </a:t>
            </a:r>
            <a:endParaRPr lang="en-US" sz="4400" b="1" dirty="0" smtClean="0">
              <a:solidFill>
                <a:schemeClr val="accent2"/>
              </a:solidFill>
              <a:cs typeface="Times New Roman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3600" b="1" i="1" dirty="0">
              <a:solidFill>
                <a:schemeClr val="accent2"/>
              </a:solidFill>
              <a:cs typeface="Times New Roman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de-CH" sz="3600" b="1" i="1" dirty="0" err="1" smtClean="0">
                <a:solidFill>
                  <a:schemeClr val="accent2"/>
                </a:solidFill>
              </a:rPr>
              <a:t>How</a:t>
            </a:r>
            <a:r>
              <a:rPr lang="de-CH" sz="3600" b="1" i="1" dirty="0" smtClean="0">
                <a:solidFill>
                  <a:schemeClr val="accent2"/>
                </a:solidFill>
              </a:rPr>
              <a:t> is «Trusts In Focus»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Doing</a:t>
            </a:r>
            <a:r>
              <a:rPr lang="de-CH" sz="3600" b="1" i="1" dirty="0" smtClean="0">
                <a:solidFill>
                  <a:schemeClr val="accent2"/>
                </a:solidFill>
              </a:rPr>
              <a:t>?</a:t>
            </a:r>
          </a:p>
          <a:p>
            <a:pPr marL="742950" indent="-742950">
              <a:buFont typeface="+mj-lt"/>
              <a:buAutoNum type="arabicPeriod"/>
            </a:pPr>
            <a:r>
              <a:rPr lang="de-CH" sz="3600" b="1" i="1" dirty="0" err="1" smtClean="0">
                <a:solidFill>
                  <a:schemeClr val="accent2"/>
                </a:solidFill>
              </a:rPr>
              <a:t>How</a:t>
            </a:r>
            <a:r>
              <a:rPr lang="de-CH" sz="3600" b="1" i="1" dirty="0" smtClean="0">
                <a:solidFill>
                  <a:schemeClr val="accent2"/>
                </a:solidFill>
              </a:rPr>
              <a:t> Do Investors Play Bonds In a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Rising</a:t>
            </a:r>
            <a:r>
              <a:rPr lang="de-CH" sz="3600" b="1" i="1" dirty="0" smtClean="0">
                <a:solidFill>
                  <a:schemeClr val="accent2"/>
                </a:solidFill>
              </a:rPr>
              <a:t>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Yield</a:t>
            </a:r>
            <a:r>
              <a:rPr lang="de-CH" sz="3600" b="1" i="1" dirty="0" smtClean="0">
                <a:solidFill>
                  <a:schemeClr val="accent2"/>
                </a:solidFill>
              </a:rPr>
              <a:t> World?</a:t>
            </a:r>
          </a:p>
          <a:p>
            <a:pPr algn="ctr"/>
            <a:endParaRPr lang="en-GB" sz="14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8423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>
                <a:latin typeface="Times New Roman" charset="0"/>
                <a:cs typeface="Times New Roman" charset="0"/>
              </a:rPr>
              <a:t>Important Notice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49857" y="1486894"/>
            <a:ext cx="8348870" cy="5371106"/>
          </a:xfrm>
        </p:spPr>
        <p:txBody>
          <a:bodyPr/>
          <a:lstStyle/>
          <a:p>
            <a:pPr marL="0" indent="0" algn="just" eaLnBrk="1" hangingPunct="1">
              <a:lnSpc>
                <a:spcPct val="110000"/>
              </a:lnSpc>
              <a:spcBef>
                <a:spcPct val="95000"/>
              </a:spcBef>
              <a:buFont typeface="Wingdings" pitchFamily="2" charset="2"/>
              <a:buNone/>
            </a:pPr>
            <a:endParaRPr lang="de-CH" sz="1600" b="1" dirty="0" smtClean="0">
              <a:latin typeface="Times New Roman" charset="0"/>
              <a:cs typeface="Times New Roman" charset="0"/>
            </a:endParaRPr>
          </a:p>
          <a:p>
            <a:pPr marL="0" indent="0" algn="just" eaLnBrk="1" hangingPunct="1">
              <a:lnSpc>
                <a:spcPct val="110000"/>
              </a:lnSpc>
              <a:spcBef>
                <a:spcPct val="95000"/>
              </a:spcBef>
              <a:buFont typeface="Wingdings" pitchFamily="2" charset="2"/>
              <a:buNone/>
            </a:pPr>
            <a:r>
              <a:rPr lang="de-CH" sz="2400" b="1" dirty="0" smtClean="0">
                <a:latin typeface="Times New Roman" charset="0"/>
                <a:cs typeface="Times New Roman" charset="0"/>
              </a:rPr>
              <a:t>THIS IS AN IMPORTANT PERSONAL ANNOUNCEMENT MADE BY IAIN LITTLE</a:t>
            </a:r>
            <a:r>
              <a:rPr lang="de-CH" sz="2400" dirty="0" smtClean="0">
                <a:latin typeface="Times New Roman" charset="0"/>
                <a:cs typeface="Times New Roman" charset="0"/>
              </a:rPr>
              <a:t>.  THE OPINIONS, DATA AND INFORMATION IN THIS DOCUMENT AND  PRESENTATION ARE MINE AND MINE ALONE.</a:t>
            </a: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algn="just" eaLnBrk="1" hangingPunct="1">
              <a:lnSpc>
                <a:spcPct val="110000"/>
              </a:lnSpc>
              <a:spcBef>
                <a:spcPct val="95000"/>
              </a:spcBef>
              <a:buFont typeface="Wingdings" pitchFamily="2" charset="2"/>
              <a:buNone/>
            </a:pPr>
            <a:r>
              <a:rPr lang="de-CH" sz="2400" dirty="0" smtClean="0">
                <a:latin typeface="Times New Roman" charset="0"/>
                <a:cs typeface="Times New Roman" charset="0"/>
              </a:rPr>
              <a:t>EUROPEAN WEALTH GROUP PLC AND P&amp;C GLOBAL WEALTH MANAGERS SA IN SWITZERLAND, MY EMPLOYERS, HAVE NOTHING TO DO WITH THE PERSONAL IDEAS EXPRESSED.</a:t>
            </a:r>
          </a:p>
        </p:txBody>
      </p:sp>
      <p:sp>
        <p:nvSpPr>
          <p:cNvPr id="3686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Q22015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982" y="60565"/>
            <a:ext cx="3307742" cy="188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93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90500"/>
            <a:ext cx="9024729" cy="946150"/>
          </a:xfrm>
        </p:spPr>
        <p:txBody>
          <a:bodyPr/>
          <a:lstStyle/>
          <a:p>
            <a:pPr eaLnBrk="1" hangingPunct="1"/>
            <a:r>
              <a:rPr lang="de-CH" sz="3600" b="1" dirty="0" smtClean="0">
                <a:latin typeface="Times New Roman" charset="0"/>
                <a:cs typeface="Times New Roman" charset="0"/>
              </a:rPr>
              <a:t>The Trusts </a:t>
            </a:r>
            <a:r>
              <a:rPr lang="de-CH" sz="3600" b="1" dirty="0">
                <a:latin typeface="Times New Roman" charset="0"/>
                <a:cs typeface="Times New Roman" charset="0"/>
              </a:rPr>
              <a:t>In Focus </a:t>
            </a:r>
            <a:r>
              <a:rPr lang="de-CH" sz="3600" b="1" dirty="0" smtClean="0">
                <a:latin typeface="Times New Roman" charset="0"/>
                <a:cs typeface="Times New Roman" charset="0"/>
              </a:rPr>
              <a:t>(«TIF») Service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dirty="0" err="1" smtClean="0">
                <a:latin typeface="Times New Roman" charset="0"/>
                <a:cs typeface="Times New Roman" charset="0"/>
              </a:rPr>
              <a:t>Universe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c300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closed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end 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(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mainly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 UK)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investment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trusts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monitored</a:t>
            </a:r>
            <a:endParaRPr lang="de-CH" sz="24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Approx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12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equally-weighted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trusts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in </a:t>
            </a:r>
            <a:r>
              <a:rPr lang="de-CH" sz="24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Trusts In Focus (TIF)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dirty="0" err="1" smtClean="0">
                <a:latin typeface="Times New Roman" charset="0"/>
                <a:cs typeface="Times New Roman" charset="0"/>
              </a:rPr>
              <a:t>If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we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sell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an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investment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trust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,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we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must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replace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it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, so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fully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invested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dirty="0" err="1" smtClean="0">
                <a:latin typeface="Times New Roman" charset="0"/>
                <a:cs typeface="Times New Roman" charset="0"/>
              </a:rPr>
              <a:t>Changes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to 12 MP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trusts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recorded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i="1" u="sng" dirty="0" smtClean="0">
                <a:latin typeface="Times New Roman" charset="0"/>
                <a:cs typeface="Times New Roman" charset="0"/>
              </a:rPr>
              <a:t>(</a:t>
            </a:r>
            <a:r>
              <a:rPr lang="de-CH" sz="2000" b="1" i="1" u="sng" dirty="0" smtClean="0">
                <a:latin typeface="Times New Roman" charset="0"/>
                <a:cs typeface="Times New Roman" charset="0"/>
              </a:rPr>
              <a:t>1.25% </a:t>
            </a:r>
            <a:r>
              <a:rPr lang="de-CH" sz="2000" b="1" i="1" u="sng" dirty="0" err="1" smtClean="0">
                <a:latin typeface="Times New Roman" charset="0"/>
                <a:cs typeface="Times New Roman" charset="0"/>
              </a:rPr>
              <a:t>trading</a:t>
            </a:r>
            <a:r>
              <a:rPr lang="de-CH" sz="2000" b="1" i="1" u="sng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000" b="1" i="1" u="sng" dirty="0" err="1" smtClean="0">
                <a:latin typeface="Times New Roman" charset="0"/>
                <a:cs typeface="Times New Roman" charset="0"/>
              </a:rPr>
              <a:t>costs</a:t>
            </a:r>
            <a:r>
              <a:rPr lang="de-CH" sz="2000" b="1" i="1" u="sng" dirty="0" smtClean="0">
                <a:latin typeface="Times New Roman" charset="0"/>
                <a:cs typeface="Times New Roman" charset="0"/>
              </a:rPr>
              <a:t> B/S)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dirty="0" smtClean="0">
                <a:latin typeface="Times New Roman" charset="0"/>
                <a:cs typeface="Times New Roman" charset="0"/>
              </a:rPr>
              <a:t>Research available to «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Markets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Now» 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attendees</a:t>
            </a:r>
            <a:endParaRPr lang="de-CH" sz="2400" b="1" dirty="0" smtClean="0">
              <a:latin typeface="Times New Roman" charset="0"/>
              <a:cs typeface="Times New Roman" charset="0"/>
            </a:endParaRP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000" b="1" i="1" dirty="0" smtClean="0">
                <a:latin typeface="Times New Roman" charset="0"/>
                <a:cs typeface="Times New Roman" charset="0"/>
              </a:rPr>
              <a:t>3rd party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adviser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research</a:t>
            </a:r>
            <a:endParaRPr lang="de-CH" sz="2000" b="1" i="1" dirty="0" smtClean="0">
              <a:latin typeface="Times New Roman" charset="0"/>
              <a:cs typeface="Times New Roman" charset="0"/>
            </a:endParaRP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FullerTreacy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 Money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one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 of 20+ 3rd party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advisers</a:t>
            </a:r>
            <a:endParaRPr lang="de-CH" sz="2000" b="1" i="1" dirty="0" smtClean="0">
              <a:latin typeface="Times New Roman" charset="0"/>
              <a:cs typeface="Times New Roman" charset="0"/>
            </a:endParaRP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000" b="1" i="1" dirty="0">
                <a:latin typeface="Times New Roman" charset="0"/>
                <a:cs typeface="Times New Roman" charset="0"/>
              </a:rPr>
              <a:t>In-House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Cooking</a:t>
            </a:r>
            <a:r>
              <a:rPr lang="de-CH" sz="2000" b="1" i="1" dirty="0" smtClean="0">
                <a:latin typeface="Times New Roman" charset="0"/>
                <a:cs typeface="Times New Roman" charset="0"/>
              </a:rPr>
              <a:t>/ P&amp;C </a:t>
            </a:r>
            <a:r>
              <a:rPr lang="de-CH" sz="2000" b="1" i="1" dirty="0" err="1" smtClean="0">
                <a:latin typeface="Times New Roman" charset="0"/>
                <a:cs typeface="Times New Roman" charset="0"/>
              </a:rPr>
              <a:t>research</a:t>
            </a:r>
            <a:endParaRPr lang="de-CH" sz="2000" b="1" i="1" dirty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u="sng" dirty="0" smtClean="0">
                <a:latin typeface="Times New Roman" charset="0"/>
                <a:cs typeface="Times New Roman" charset="0"/>
              </a:rPr>
              <a:t>Performance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review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/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indecent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striptease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every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«</a:t>
            </a:r>
            <a:r>
              <a:rPr lang="de-CH" sz="2400" b="1" u="sng" dirty="0" err="1" smtClean="0">
                <a:latin typeface="Times New Roman" charset="0"/>
                <a:cs typeface="Times New Roman" charset="0"/>
              </a:rPr>
              <a:t>Markets</a:t>
            </a:r>
            <a:r>
              <a:rPr lang="de-CH" sz="2400" b="1" u="sng" dirty="0" smtClean="0">
                <a:latin typeface="Times New Roman" charset="0"/>
                <a:cs typeface="Times New Roman" charset="0"/>
              </a:rPr>
              <a:t> Now»</a:t>
            </a:r>
            <a:endParaRPr lang="de-CH" sz="2400" u="sng" dirty="0" smtClean="0">
              <a:latin typeface="Times New Roman" charset="0"/>
              <a:cs typeface="Times New Roman" charset="0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1257300" lvl="2" indent="-457200" eaLnBrk="1" hangingPunct="1">
              <a:lnSpc>
                <a:spcPct val="90000"/>
              </a:lnSpc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762" y="4643563"/>
            <a:ext cx="2878372" cy="220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25726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977" y="2059388"/>
            <a:ext cx="8825948" cy="1522012"/>
          </a:xfrm>
        </p:spPr>
        <p:txBody>
          <a:bodyPr/>
          <a:lstStyle/>
          <a:p>
            <a:pPr algn="ctr" eaLnBrk="1" hangingPunct="1"/>
            <a:r>
              <a:rPr lang="en-US" sz="4800" b="1" dirty="0" smtClean="0">
                <a:latin typeface="Times New Roman" charset="0"/>
                <a:cs typeface="Times New Roman" charset="0"/>
              </a:rPr>
              <a:t>How Is Trusts In Focus Doing?</a:t>
            </a:r>
            <a:br>
              <a:rPr lang="en-US" sz="4800" b="1" dirty="0" smtClean="0">
                <a:latin typeface="Times New Roman" charset="0"/>
                <a:cs typeface="Times New Roman" charset="0"/>
              </a:rPr>
            </a:br>
            <a:r>
              <a:rPr lang="en-US" sz="4800" b="1" dirty="0">
                <a:latin typeface="Times New Roman" charset="0"/>
                <a:cs typeface="Times New Roman" charset="0"/>
              </a:rPr>
              <a:t/>
            </a:r>
            <a:br>
              <a:rPr lang="en-US" sz="4800" b="1" dirty="0">
                <a:latin typeface="Times New Roman" charset="0"/>
                <a:cs typeface="Times New Roman" charset="0"/>
              </a:rPr>
            </a:br>
            <a:r>
              <a:rPr lang="en-US" sz="3600" b="1" i="1" dirty="0" smtClean="0">
                <a:latin typeface="Times New Roman" charset="0"/>
                <a:cs typeface="Times New Roman" charset="0"/>
              </a:rPr>
              <a:t>Beat bogey by +10% over one year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0" y="914400"/>
            <a:ext cx="9067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cs typeface="Times New Roman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Q22015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38597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6977" y="190500"/>
            <a:ext cx="8802094" cy="946150"/>
          </a:xfrm>
        </p:spPr>
        <p:txBody>
          <a:bodyPr/>
          <a:lstStyle/>
          <a:p>
            <a:pPr eaLnBrk="1" hangingPunct="1"/>
            <a:r>
              <a:rPr lang="de-CH" sz="4000" b="1" dirty="0" smtClean="0">
                <a:latin typeface="Times New Roman" charset="0"/>
                <a:cs typeface="Times New Roman" charset="0"/>
              </a:rPr>
              <a:t>Most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recent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action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 (Jan 12th)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we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…..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de-CH" sz="2400" b="1" dirty="0" smtClean="0">
                <a:latin typeface="Times New Roman" charset="0"/>
                <a:cs typeface="Times New Roman" charset="0"/>
              </a:rPr>
              <a:t>…..</a:t>
            </a:r>
            <a:r>
              <a:rPr lang="de-CH" sz="2400" b="1" dirty="0" err="1" smtClean="0">
                <a:latin typeface="Times New Roman" charset="0"/>
                <a:cs typeface="Times New Roman" charset="0"/>
              </a:rPr>
              <a:t>Added</a:t>
            </a:r>
            <a:r>
              <a:rPr lang="de-CH" sz="2400" b="1" dirty="0" smtClean="0">
                <a:latin typeface="Times New Roman" charset="0"/>
                <a:cs typeface="Times New Roman" charset="0"/>
              </a:rPr>
              <a:t> European Assets Trust</a:t>
            </a: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de-CH" sz="2400" b="1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1257300" lvl="2" indent="-457200" eaLnBrk="1" hangingPunct="1">
              <a:lnSpc>
                <a:spcPct val="90000"/>
              </a:lnSpc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7078" y="4746929"/>
            <a:ext cx="69176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accent2"/>
                </a:solidFill>
              </a:rPr>
              <a:t>Draghi «</a:t>
            </a:r>
            <a:r>
              <a:rPr lang="de-CH" dirty="0" err="1" smtClean="0">
                <a:solidFill>
                  <a:schemeClr val="accent2"/>
                </a:solidFill>
              </a:rPr>
              <a:t>Printathon</a:t>
            </a:r>
            <a:r>
              <a:rPr lang="de-CH" dirty="0" smtClean="0">
                <a:solidFill>
                  <a:schemeClr val="accent2"/>
                </a:solidFill>
              </a:rPr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err="1" smtClean="0">
                <a:solidFill>
                  <a:schemeClr val="accent2"/>
                </a:solidFill>
              </a:rPr>
              <a:t>Undervalued</a:t>
            </a:r>
            <a:r>
              <a:rPr lang="de-CH" dirty="0" smtClean="0">
                <a:solidFill>
                  <a:schemeClr val="accent2"/>
                </a:solidFill>
              </a:rPr>
              <a:t> Europe versus </a:t>
            </a:r>
            <a:r>
              <a:rPr lang="de-CH" dirty="0" err="1" smtClean="0">
                <a:solidFill>
                  <a:schemeClr val="accent2"/>
                </a:solidFill>
              </a:rPr>
              <a:t>outperforming</a:t>
            </a:r>
            <a:r>
              <a:rPr lang="de-CH" dirty="0" smtClean="0">
                <a:solidFill>
                  <a:schemeClr val="accent2"/>
                </a:solidFill>
              </a:rPr>
              <a:t> USA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err="1" smtClean="0">
                <a:solidFill>
                  <a:schemeClr val="accent2"/>
                </a:solidFill>
              </a:rPr>
              <a:t>Geared</a:t>
            </a:r>
            <a:r>
              <a:rPr lang="de-CH" dirty="0" smtClean="0">
                <a:solidFill>
                  <a:schemeClr val="accent2"/>
                </a:solidFill>
              </a:rPr>
              <a:t> </a:t>
            </a:r>
            <a:r>
              <a:rPr lang="de-CH" dirty="0" err="1" smtClean="0">
                <a:solidFill>
                  <a:schemeClr val="accent2"/>
                </a:solidFill>
              </a:rPr>
              <a:t>performance</a:t>
            </a:r>
            <a:r>
              <a:rPr lang="de-CH" dirty="0" smtClean="0">
                <a:solidFill>
                  <a:schemeClr val="accent2"/>
                </a:solidFill>
              </a:rPr>
              <a:t> </a:t>
            </a:r>
            <a:r>
              <a:rPr lang="de-CH" dirty="0" err="1" smtClean="0">
                <a:solidFill>
                  <a:schemeClr val="accent2"/>
                </a:solidFill>
              </a:rPr>
              <a:t>through</a:t>
            </a:r>
            <a:r>
              <a:rPr lang="de-CH" dirty="0" smtClean="0">
                <a:solidFill>
                  <a:schemeClr val="accent2"/>
                </a:solidFill>
              </a:rPr>
              <a:t> «</a:t>
            </a:r>
            <a:r>
              <a:rPr lang="de-CH" dirty="0" err="1" smtClean="0">
                <a:solidFill>
                  <a:schemeClr val="accent2"/>
                </a:solidFill>
              </a:rPr>
              <a:t>small</a:t>
            </a:r>
            <a:r>
              <a:rPr lang="de-CH" dirty="0" smtClean="0">
                <a:solidFill>
                  <a:schemeClr val="accent2"/>
                </a:solidFill>
              </a:rPr>
              <a:t> </a:t>
            </a:r>
            <a:r>
              <a:rPr lang="de-CH" dirty="0" err="1" smtClean="0">
                <a:solidFill>
                  <a:schemeClr val="accent2"/>
                </a:solidFill>
              </a:rPr>
              <a:t>cap</a:t>
            </a:r>
            <a:r>
              <a:rPr lang="de-CH" dirty="0" smtClean="0">
                <a:solidFill>
                  <a:schemeClr val="accent2"/>
                </a:solidFill>
              </a:rPr>
              <a:t> </a:t>
            </a:r>
            <a:r>
              <a:rPr lang="de-CH" dirty="0" err="1" smtClean="0">
                <a:solidFill>
                  <a:schemeClr val="accent2"/>
                </a:solidFill>
              </a:rPr>
              <a:t>effect</a:t>
            </a:r>
            <a:r>
              <a:rPr lang="de-CH" dirty="0" smtClean="0">
                <a:solidFill>
                  <a:schemeClr val="accent2"/>
                </a:solidFill>
              </a:rPr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accent2"/>
                </a:solidFill>
              </a:rPr>
              <a:t>5.1% </a:t>
            </a:r>
            <a:r>
              <a:rPr lang="de-CH" dirty="0" err="1" smtClean="0">
                <a:solidFill>
                  <a:schemeClr val="accent2"/>
                </a:solidFill>
              </a:rPr>
              <a:t>yield</a:t>
            </a:r>
            <a:r>
              <a:rPr lang="de-CH" dirty="0" smtClean="0">
                <a:solidFill>
                  <a:schemeClr val="accent2"/>
                </a:solidFill>
              </a:rPr>
              <a:t> (</a:t>
            </a:r>
            <a:r>
              <a:rPr lang="de-CH" dirty="0" err="1" smtClean="0">
                <a:solidFill>
                  <a:schemeClr val="accent2"/>
                </a:solidFill>
              </a:rPr>
              <a:t>bought</a:t>
            </a:r>
            <a:r>
              <a:rPr lang="de-CH" dirty="0" smtClean="0">
                <a:solidFill>
                  <a:schemeClr val="accent2"/>
                </a:solidFill>
              </a:rPr>
              <a:t> on 23/2/15 on a 5.8% </a:t>
            </a:r>
            <a:r>
              <a:rPr lang="de-CH" dirty="0" err="1" smtClean="0">
                <a:solidFill>
                  <a:schemeClr val="accent2"/>
                </a:solidFill>
              </a:rPr>
              <a:t>yield</a:t>
            </a:r>
            <a:r>
              <a:rPr lang="de-CH" dirty="0" smtClean="0">
                <a:solidFill>
                  <a:schemeClr val="accent2"/>
                </a:solidFill>
              </a:rPr>
              <a:t>)</a:t>
            </a:r>
          </a:p>
          <a:p>
            <a:endParaRPr lang="en-GB" dirty="0"/>
          </a:p>
        </p:txBody>
      </p:sp>
      <p:pic>
        <p:nvPicPr>
          <p:cNvPr id="2050" name="Picture 2" descr="C:\Users\Iain Little\AppData\Local\Microsoft\Windows\Temporary Internet Files\Content.IE5\YE4UWTUP\European-Assets-Trust-NV-2015-05-21-ch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9" y="1614115"/>
            <a:ext cx="8738482" cy="30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800677">
            <a:off x="4742866" y="2256575"/>
            <a:ext cx="1577193" cy="534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 smtClean="0">
                <a:solidFill>
                  <a:srgbClr val="FF0000"/>
                </a:solidFill>
              </a:rPr>
              <a:t>Paid</a:t>
            </a:r>
            <a:r>
              <a:rPr lang="de-CH" b="1" dirty="0" smtClean="0">
                <a:solidFill>
                  <a:srgbClr val="FF0000"/>
                </a:solidFill>
              </a:rPr>
              <a:t> 10.25p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5685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88680" cy="946150"/>
          </a:xfrm>
        </p:spPr>
        <p:txBody>
          <a:bodyPr/>
          <a:lstStyle/>
          <a:p>
            <a:pPr eaLnBrk="1" hangingPunct="1"/>
            <a:r>
              <a:rPr lang="de-CH" sz="4000" b="1" dirty="0" err="1" smtClean="0">
                <a:latin typeface="Times New Roman" charset="0"/>
                <a:cs typeface="Times New Roman" charset="0"/>
              </a:rPr>
              <a:t>How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 Are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We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Doing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: </a:t>
            </a:r>
            <a:r>
              <a:rPr lang="de-CH" sz="4000" b="1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Trusts In Focus?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/>
            </a:r>
            <a:br>
              <a:rPr lang="de-CH" sz="4000" b="1" dirty="0" smtClean="0">
                <a:latin typeface="Times New Roman" charset="0"/>
                <a:cs typeface="Times New Roman" charset="0"/>
              </a:rPr>
            </a:br>
            <a:r>
              <a:rPr lang="de-CH" sz="4000" b="1" dirty="0" smtClean="0">
                <a:latin typeface="Times New Roman" charset="0"/>
                <a:cs typeface="Times New Roman" charset="0"/>
              </a:rPr>
              <a:t>Performance So </a:t>
            </a:r>
            <a:r>
              <a:rPr lang="de-CH" sz="4000" b="1" dirty="0" err="1" smtClean="0">
                <a:latin typeface="Times New Roman" charset="0"/>
                <a:cs typeface="Times New Roman" charset="0"/>
              </a:rPr>
              <a:t>Far</a:t>
            </a:r>
            <a:r>
              <a:rPr lang="de-CH" sz="4000" b="1" dirty="0" smtClean="0">
                <a:latin typeface="Times New Roman" charset="0"/>
                <a:cs typeface="Times New Roman" charset="0"/>
              </a:rPr>
              <a:t> (since 7/3/14)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1257300" lvl="2" indent="-457200" eaLnBrk="1" hangingPunct="1">
              <a:lnSpc>
                <a:spcPct val="90000"/>
              </a:lnSpc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457200" indent="-457200" eaLnBrk="1" hangingPunct="1">
              <a:lnSpc>
                <a:spcPct val="90000"/>
              </a:lnSpc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32" y="1351723"/>
            <a:ext cx="8770288" cy="4858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07377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977" y="2059388"/>
            <a:ext cx="8825948" cy="2759102"/>
          </a:xfrm>
        </p:spPr>
        <p:txBody>
          <a:bodyPr/>
          <a:lstStyle/>
          <a:p>
            <a:pPr algn="ctr" eaLnBrk="1" hangingPunct="1"/>
            <a:r>
              <a:rPr lang="de-CH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de-CH" sz="4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de-CH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CH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Investors Play Bonds In a </a:t>
            </a:r>
            <a:r>
              <a:rPr lang="de-CH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Rising</a:t>
            </a:r>
            <a:r>
              <a:rPr lang="de-CH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CH" sz="4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Yield</a:t>
            </a:r>
            <a:r>
              <a:rPr lang="de-CH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World</a:t>
            </a:r>
            <a:r>
              <a:rPr lang="de-CH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br>
              <a:rPr lang="de-CH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CH" sz="4800" b="1" i="1" dirty="0"/>
              <a:t/>
            </a:r>
            <a:br>
              <a:rPr lang="de-CH" sz="4800" b="1" i="1" dirty="0"/>
            </a:br>
            <a:r>
              <a:rPr lang="en-US" sz="4800" b="1" i="1" dirty="0" smtClean="0">
                <a:latin typeface="Times New Roman" charset="0"/>
                <a:cs typeface="Times New Roman" charset="0"/>
              </a:rPr>
              <a:t>PERSONAL  THOUGHTS FROM A NON SPECIALIST…</a:t>
            </a:r>
            <a:endParaRPr lang="en-US" sz="4800" b="1" i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0" y="914400"/>
            <a:ext cx="9067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cs typeface="Times New Roman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Q22015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1018697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88680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The Problem…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48" y="1415332"/>
            <a:ext cx="2753104" cy="236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0" y="1415332"/>
            <a:ext cx="5638800" cy="466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 rot="20256445">
            <a:off x="5659050" y="5904219"/>
            <a:ext cx="22756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rgbClr val="FF0000"/>
                </a:solidFill>
              </a:rPr>
              <a:t>Lose half </a:t>
            </a:r>
            <a:r>
              <a:rPr lang="de-CH" b="1" dirty="0" err="1" smtClean="0">
                <a:solidFill>
                  <a:srgbClr val="FF0000"/>
                </a:solidFill>
              </a:rPr>
              <a:t>my</a:t>
            </a:r>
            <a:r>
              <a:rPr lang="de-CH" b="1" dirty="0" smtClean="0">
                <a:solidFill>
                  <a:srgbClr val="FF0000"/>
                </a:solidFill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</a:rPr>
              <a:t>money</a:t>
            </a:r>
            <a:r>
              <a:rPr lang="de-CH" b="1" dirty="0" smtClean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49" y="4063117"/>
            <a:ext cx="2753104" cy="220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50298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88680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The Problem…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31235"/>
            <a:ext cx="897437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u="sng" dirty="0" err="1" smtClean="0">
                <a:solidFill>
                  <a:srgbClr val="FF0000"/>
                </a:solidFill>
              </a:rPr>
              <a:t>Why</a:t>
            </a:r>
            <a:r>
              <a:rPr lang="de-CH" sz="4000" b="1" u="sng" dirty="0" smtClean="0">
                <a:solidFill>
                  <a:srgbClr val="FF0000"/>
                </a:solidFill>
              </a:rPr>
              <a:t> Hold Bonds At All?</a:t>
            </a:r>
          </a:p>
          <a:p>
            <a:endParaRPr lang="de-CH" sz="3200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Portfolio </a:t>
            </a:r>
            <a:r>
              <a:rPr lang="de-CH" sz="3200" b="1" dirty="0" err="1" smtClean="0">
                <a:solidFill>
                  <a:schemeClr val="accent2"/>
                </a:solidFill>
              </a:rPr>
              <a:t>income</a:t>
            </a:r>
            <a:r>
              <a:rPr lang="de-CH" sz="3200" dirty="0" smtClean="0">
                <a:solidFill>
                  <a:schemeClr val="accent2"/>
                </a:solidFill>
              </a:rPr>
              <a:t> (</a:t>
            </a:r>
            <a:r>
              <a:rPr lang="de-CH" sz="3200" i="1" dirty="0" err="1" smtClean="0">
                <a:solidFill>
                  <a:schemeClr val="accent2"/>
                </a:solidFill>
              </a:rPr>
              <a:t>future</a:t>
            </a:r>
            <a:r>
              <a:rPr lang="de-CH" sz="3200" i="1" dirty="0" smtClean="0">
                <a:solidFill>
                  <a:schemeClr val="accent2"/>
                </a:solidFill>
              </a:rPr>
              <a:t> </a:t>
            </a:r>
            <a:r>
              <a:rPr lang="de-CH" sz="3200" i="1" dirty="0" err="1" smtClean="0">
                <a:solidFill>
                  <a:schemeClr val="accent2"/>
                </a:solidFill>
              </a:rPr>
              <a:t>liabilities</a:t>
            </a:r>
            <a:r>
              <a:rPr lang="de-CH" sz="3200" dirty="0" smtClean="0">
                <a:solidFill>
                  <a:schemeClr val="accent2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Portfolio </a:t>
            </a:r>
            <a:r>
              <a:rPr lang="de-CH" sz="3200" b="1" dirty="0" err="1" smtClean="0">
                <a:solidFill>
                  <a:schemeClr val="accent2"/>
                </a:solidFill>
              </a:rPr>
              <a:t>insurance</a:t>
            </a:r>
            <a:r>
              <a:rPr lang="de-CH" sz="3200" dirty="0" smtClean="0">
                <a:solidFill>
                  <a:schemeClr val="accent2"/>
                </a:solidFill>
              </a:rPr>
              <a:t>.  </a:t>
            </a:r>
            <a:r>
              <a:rPr lang="de-CH" sz="3200" i="1" dirty="0" err="1" smtClean="0">
                <a:solidFill>
                  <a:schemeClr val="accent2"/>
                </a:solidFill>
              </a:rPr>
              <a:t>Largest</a:t>
            </a:r>
            <a:r>
              <a:rPr lang="de-CH" sz="3200" i="1" dirty="0" smtClean="0">
                <a:solidFill>
                  <a:schemeClr val="accent2"/>
                </a:solidFill>
              </a:rPr>
              <a:t> fall last 30 </a:t>
            </a:r>
            <a:r>
              <a:rPr lang="de-CH" sz="3200" i="1" dirty="0" err="1" smtClean="0">
                <a:solidFill>
                  <a:schemeClr val="accent2"/>
                </a:solidFill>
              </a:rPr>
              <a:t>years</a:t>
            </a:r>
            <a:r>
              <a:rPr lang="de-CH" sz="3200" dirty="0" smtClean="0">
                <a:solidFill>
                  <a:schemeClr val="accent2"/>
                </a:solidFill>
              </a:rPr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accent2"/>
                </a:solidFill>
              </a:rPr>
              <a:t>100</a:t>
            </a:r>
            <a:r>
              <a:rPr lang="en-GB" sz="3200" dirty="0">
                <a:solidFill>
                  <a:schemeClr val="accent2"/>
                </a:solidFill>
              </a:rPr>
              <a:t>% UK </a:t>
            </a:r>
            <a:r>
              <a:rPr lang="en-GB" sz="3200" dirty="0" smtClean="0">
                <a:solidFill>
                  <a:schemeClr val="accent2"/>
                </a:solidFill>
              </a:rPr>
              <a:t>bond  portfolio -</a:t>
            </a:r>
            <a:r>
              <a:rPr lang="en-GB" sz="3200" b="1" dirty="0" smtClean="0">
                <a:solidFill>
                  <a:schemeClr val="accent2"/>
                </a:solidFill>
              </a:rPr>
              <a:t>6.27</a:t>
            </a:r>
            <a:r>
              <a:rPr lang="en-GB" sz="3200" b="1" dirty="0">
                <a:solidFill>
                  <a:schemeClr val="accent2"/>
                </a:solidFill>
              </a:rPr>
              <a:t>%</a:t>
            </a:r>
            <a:r>
              <a:rPr lang="en-GB" sz="3200" dirty="0">
                <a:solidFill>
                  <a:schemeClr val="accent2"/>
                </a:solidFill>
              </a:rPr>
              <a:t> </a:t>
            </a:r>
            <a:r>
              <a:rPr lang="en-GB" sz="3200" dirty="0" smtClean="0">
                <a:solidFill>
                  <a:schemeClr val="accent2"/>
                </a:solidFill>
              </a:rPr>
              <a:t>1994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CH" sz="3200" dirty="0" smtClean="0">
                <a:solidFill>
                  <a:schemeClr val="accent2"/>
                </a:solidFill>
              </a:rPr>
              <a:t>100% UK equity </a:t>
            </a:r>
            <a:r>
              <a:rPr lang="de-CH" sz="3200" dirty="0" err="1" smtClean="0">
                <a:solidFill>
                  <a:schemeClr val="accent2"/>
                </a:solidFill>
              </a:rPr>
              <a:t>portfolio</a:t>
            </a:r>
            <a:r>
              <a:rPr lang="de-CH" sz="3200" dirty="0" smtClean="0">
                <a:solidFill>
                  <a:schemeClr val="accent2"/>
                </a:solidFill>
              </a:rPr>
              <a:t> </a:t>
            </a:r>
            <a:r>
              <a:rPr lang="en-GB" sz="3200" b="1" dirty="0" smtClean="0">
                <a:solidFill>
                  <a:schemeClr val="accent2"/>
                </a:solidFill>
              </a:rPr>
              <a:t>-</a:t>
            </a:r>
            <a:r>
              <a:rPr lang="en-GB" sz="3200" b="1" dirty="0">
                <a:solidFill>
                  <a:schemeClr val="accent2"/>
                </a:solidFill>
              </a:rPr>
              <a:t>29.93%</a:t>
            </a:r>
            <a:r>
              <a:rPr lang="en-GB" sz="3200" dirty="0">
                <a:solidFill>
                  <a:schemeClr val="accent2"/>
                </a:solidFill>
              </a:rPr>
              <a:t> </a:t>
            </a:r>
            <a:r>
              <a:rPr lang="en-GB" sz="3200" dirty="0" smtClean="0">
                <a:solidFill>
                  <a:schemeClr val="accent2"/>
                </a:solidFill>
              </a:rPr>
              <a:t>2008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Portfolio </a:t>
            </a:r>
            <a:r>
              <a:rPr lang="de-CH" sz="3200" b="1" dirty="0" err="1" smtClean="0">
                <a:solidFill>
                  <a:schemeClr val="accent2"/>
                </a:solidFill>
              </a:rPr>
              <a:t>diversification</a:t>
            </a:r>
            <a:r>
              <a:rPr lang="de-CH" sz="3200" b="1" dirty="0" smtClean="0">
                <a:solidFill>
                  <a:schemeClr val="accent2"/>
                </a:solidFill>
              </a:rPr>
              <a:t> (co-</a:t>
            </a:r>
            <a:r>
              <a:rPr lang="de-CH" sz="3200" b="1" dirty="0" err="1" smtClean="0">
                <a:solidFill>
                  <a:schemeClr val="accent2"/>
                </a:solidFill>
              </a:rPr>
              <a:t>variance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matrix</a:t>
            </a:r>
            <a:r>
              <a:rPr lang="de-CH" sz="3200" b="1" dirty="0" smtClean="0">
                <a:solidFill>
                  <a:schemeClr val="accent2"/>
                </a:solidFill>
              </a:rPr>
              <a:t>)</a:t>
            </a:r>
            <a:endParaRPr lang="en-GB" sz="3200" b="1" dirty="0">
              <a:solidFill>
                <a:schemeClr val="accent2"/>
              </a:solidFill>
            </a:endParaRPr>
          </a:p>
          <a:p>
            <a:endParaRPr lang="de-CH" dirty="0" smtClean="0"/>
          </a:p>
          <a:p>
            <a:r>
              <a:rPr lang="de-CH" sz="3200" i="1" dirty="0" smtClean="0">
                <a:solidFill>
                  <a:schemeClr val="accent2"/>
                </a:solidFill>
              </a:rPr>
              <a:t>But…..</a:t>
            </a:r>
            <a:r>
              <a:rPr lang="en-GB" sz="3200" i="1" dirty="0">
                <a:solidFill>
                  <a:schemeClr val="accent2"/>
                </a:solidFill>
              </a:rPr>
              <a:t> </a:t>
            </a:r>
            <a:r>
              <a:rPr lang="en-GB" sz="3200" i="1" u="sng" dirty="0">
                <a:solidFill>
                  <a:schemeClr val="accent2"/>
                </a:solidFill>
              </a:rPr>
              <a:t>“Bonds promoted as offering risk-free returns are now priced to deliver return-free risk.”</a:t>
            </a:r>
            <a:endParaRPr lang="de-CH" sz="3200" i="1" u="sng" dirty="0" smtClean="0">
              <a:solidFill>
                <a:schemeClr val="accent2"/>
              </a:solidFill>
            </a:endParaRPr>
          </a:p>
          <a:p>
            <a:endParaRPr lang="de-CH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59192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88680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The Problem…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221" y="1296063"/>
            <a:ext cx="8269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dirty="0" smtClean="0">
                <a:solidFill>
                  <a:srgbClr val="FF0000"/>
                </a:solidFill>
              </a:rPr>
              <a:t>Bonds </a:t>
            </a:r>
            <a:r>
              <a:rPr lang="de-CH" sz="3600" b="1" dirty="0" err="1" smtClean="0">
                <a:solidFill>
                  <a:srgbClr val="FF0000"/>
                </a:solidFill>
              </a:rPr>
              <a:t>have</a:t>
            </a:r>
            <a:r>
              <a:rPr lang="de-CH" sz="3600" b="1" dirty="0" smtClean="0">
                <a:solidFill>
                  <a:srgbClr val="FF0000"/>
                </a:solidFill>
              </a:rPr>
              <a:t> 6 </a:t>
            </a:r>
            <a:r>
              <a:rPr lang="de-CH" sz="3600" b="1" dirty="0" err="1" smtClean="0">
                <a:solidFill>
                  <a:srgbClr val="FF0000"/>
                </a:solidFill>
              </a:rPr>
              <a:t>major</a:t>
            </a:r>
            <a:r>
              <a:rPr lang="de-CH" sz="3600" b="1" dirty="0" smtClean="0">
                <a:solidFill>
                  <a:srgbClr val="FF0000"/>
                </a:solidFill>
              </a:rPr>
              <a:t> </a:t>
            </a:r>
            <a:r>
              <a:rPr lang="de-CH" sz="3600" b="1" dirty="0" err="1" smtClean="0">
                <a:solidFill>
                  <a:srgbClr val="FF0000"/>
                </a:solidFill>
              </a:rPr>
              <a:t>types</a:t>
            </a:r>
            <a:r>
              <a:rPr lang="de-CH" sz="3600" b="1" dirty="0" smtClean="0">
                <a:solidFill>
                  <a:srgbClr val="FF0000"/>
                </a:solidFill>
              </a:rPr>
              <a:t> of </a:t>
            </a:r>
            <a:r>
              <a:rPr lang="de-CH" sz="3600" b="1" dirty="0" err="1" smtClean="0">
                <a:solidFill>
                  <a:srgbClr val="FF0000"/>
                </a:solidFill>
              </a:rPr>
              <a:t>risk</a:t>
            </a:r>
            <a:r>
              <a:rPr lang="de-CH" b="1" dirty="0" smtClean="0">
                <a:solidFill>
                  <a:srgbClr val="FF0000"/>
                </a:solidFill>
              </a:rPr>
              <a:t>: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112564"/>
              </p:ext>
            </p:extLst>
          </p:nvPr>
        </p:nvGraphicFramePr>
        <p:xfrm>
          <a:off x="127221" y="1942394"/>
          <a:ext cx="8929315" cy="3575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035"/>
                <a:gridCol w="2282024"/>
                <a:gridCol w="3387256"/>
              </a:tblGrid>
              <a:tr h="825187">
                <a:tc>
                  <a:txBody>
                    <a:bodyPr/>
                    <a:lstStyle/>
                    <a:p>
                      <a:pPr algn="ctr"/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RISK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400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</a:t>
                      </a:r>
                      <a:r>
                        <a:rPr lang="de-CH" sz="2400" b="1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RISE?</a:t>
                      </a:r>
                      <a:endParaRPr lang="en-GB" sz="2400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/>
                      </a:pPr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Interest</a:t>
                      </a:r>
                      <a:r>
                        <a:rPr lang="de-CH" sz="2400" b="1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rate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 Loss</a:t>
                      </a:r>
                      <a:endParaRPr lang="en-GB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 startAt="2"/>
                      </a:pP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Reinvestment</a:t>
                      </a:r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(Call)</a:t>
                      </a:r>
                      <a:endParaRPr lang="en-GB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</a:t>
                      </a:r>
                      <a:r>
                        <a:rPr lang="de-CH" sz="2400" b="1" u="sng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Gain</a:t>
                      </a:r>
                      <a:r>
                        <a:rPr lang="de-CH" sz="2400" b="1" i="1" u="non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de-CH" sz="2400" b="1" i="1" u="none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CH" sz="2400" b="1" i="1" u="non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2400" b="1" i="1" u="none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calls</a:t>
                      </a:r>
                      <a:r>
                        <a:rPr lang="de-CH" sz="2400" b="1" i="1" u="non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2400" b="1" i="1" u="non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 startAt="3"/>
                      </a:pPr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Inflation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Capital, </a:t>
                      </a:r>
                      <a:r>
                        <a:rPr lang="de-CH" sz="2400" b="1" u="sng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Capital, Income Loss</a:t>
                      </a:r>
                      <a:endParaRPr lang="en-GB" sz="2400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 startAt="4"/>
                      </a:pP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</a:t>
                      </a:r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default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Capital, Income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i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</a:t>
                      </a:r>
                      <a:r>
                        <a:rPr lang="de-CH" sz="2400" b="1" i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Risk</a:t>
                      </a:r>
                      <a:endParaRPr lang="en-GB" sz="2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 startAt="5"/>
                      </a:pPr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Rating </a:t>
                      </a: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downgrade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i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</a:t>
                      </a:r>
                      <a:r>
                        <a:rPr lang="de-CH" sz="2400" b="1" i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Risk</a:t>
                      </a:r>
                      <a:endParaRPr lang="en-GB" sz="2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8437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arenR" startAt="6"/>
                      </a:pP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Liquidity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400" b="1" i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</a:t>
                      </a:r>
                      <a:r>
                        <a:rPr lang="de-CH" sz="2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Risk</a:t>
                      </a:r>
                      <a:endParaRPr lang="en-GB" sz="2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8538" y="5597718"/>
            <a:ext cx="8905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i="1" dirty="0" smtClean="0">
                <a:solidFill>
                  <a:schemeClr val="accent2"/>
                </a:solidFill>
              </a:rPr>
              <a:t>Holding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bonds</a:t>
            </a:r>
            <a:r>
              <a:rPr lang="de-CH" sz="3600" b="1" i="1" dirty="0" smtClean="0">
                <a:solidFill>
                  <a:schemeClr val="accent2"/>
                </a:solidFill>
              </a:rPr>
              <a:t> to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maturity</a:t>
            </a:r>
            <a:r>
              <a:rPr lang="de-CH" sz="3600" b="1" i="1" dirty="0" smtClean="0">
                <a:solidFill>
                  <a:schemeClr val="accent2"/>
                </a:solidFill>
              </a:rPr>
              <a:t>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reduces</a:t>
            </a:r>
            <a:r>
              <a:rPr lang="de-CH" sz="3600" b="1" i="1" dirty="0" smtClean="0">
                <a:solidFill>
                  <a:schemeClr val="accent2"/>
                </a:solidFill>
              </a:rPr>
              <a:t>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most</a:t>
            </a:r>
            <a:r>
              <a:rPr lang="de-CH" sz="3600" b="1" i="1" dirty="0" smtClean="0">
                <a:solidFill>
                  <a:schemeClr val="accent2"/>
                </a:solidFill>
              </a:rPr>
              <a:t>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risks</a:t>
            </a:r>
            <a:r>
              <a:rPr lang="de-CH" sz="3600" dirty="0" smtClean="0"/>
              <a:t> </a:t>
            </a:r>
            <a:endParaRPr lang="en-GB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024" y="3617843"/>
            <a:ext cx="979832" cy="58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784641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88680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The Problem…</a:t>
            </a:r>
            <a:endParaRPr lang="en-US" sz="3600" b="1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221" y="1494845"/>
            <a:ext cx="8865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dirty="0" smtClean="0">
                <a:solidFill>
                  <a:srgbClr val="FF0000"/>
                </a:solidFill>
              </a:rPr>
              <a:t>Most </a:t>
            </a:r>
            <a:r>
              <a:rPr lang="de-CH" sz="3600" b="1" dirty="0" err="1" smtClean="0">
                <a:solidFill>
                  <a:srgbClr val="FF0000"/>
                </a:solidFill>
              </a:rPr>
              <a:t>fixed</a:t>
            </a:r>
            <a:r>
              <a:rPr lang="de-CH" sz="3600" b="1" dirty="0" smtClean="0">
                <a:solidFill>
                  <a:srgbClr val="FF0000"/>
                </a:solidFill>
              </a:rPr>
              <a:t> </a:t>
            </a:r>
            <a:r>
              <a:rPr lang="de-CH" sz="3600" b="1" dirty="0" err="1" smtClean="0">
                <a:solidFill>
                  <a:srgbClr val="FF0000"/>
                </a:solidFill>
              </a:rPr>
              <a:t>income</a:t>
            </a:r>
            <a:r>
              <a:rPr lang="de-CH" sz="3600" b="1" dirty="0" smtClean="0">
                <a:solidFill>
                  <a:srgbClr val="FF0000"/>
                </a:solidFill>
              </a:rPr>
              <a:t> </a:t>
            </a:r>
            <a:r>
              <a:rPr lang="de-CH" sz="3600" b="1" dirty="0" err="1" smtClean="0">
                <a:solidFill>
                  <a:srgbClr val="FF0000"/>
                </a:solidFill>
              </a:rPr>
              <a:t>investments</a:t>
            </a:r>
            <a:r>
              <a:rPr lang="de-CH" sz="3600" b="1" dirty="0" smtClean="0">
                <a:solidFill>
                  <a:srgbClr val="FF0000"/>
                </a:solidFill>
              </a:rPr>
              <a:t> lose out….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6707"/>
              </p:ext>
            </p:extLst>
          </p:nvPr>
        </p:nvGraphicFramePr>
        <p:xfrm>
          <a:off x="63610" y="2274072"/>
          <a:ext cx="9024731" cy="3216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6383"/>
                <a:gridCol w="5168348"/>
              </a:tblGrid>
              <a:tr h="245544">
                <a:tc>
                  <a:txBody>
                    <a:bodyPr/>
                    <a:lstStyle/>
                    <a:p>
                      <a:pPr algn="ctr"/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FIXED</a:t>
                      </a:r>
                      <a:r>
                        <a:rPr lang="de-CH" sz="2400" b="1" u="sng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INCOME TYPE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400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</a:t>
                      </a:r>
                      <a:r>
                        <a:rPr lang="de-CH" sz="2400" b="1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RISE?</a:t>
                      </a:r>
                      <a:endParaRPr lang="en-GB" sz="2400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5544"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</a:t>
                      </a:r>
                      <a:r>
                        <a:rPr lang="de-CH" sz="2400" b="1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term </a:t>
                      </a:r>
                      <a:r>
                        <a:rPr lang="de-CH" sz="2400" b="1" baseline="0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sovereign</a:t>
                      </a:r>
                      <a:r>
                        <a:rPr lang="de-CH" sz="2400" b="1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2400" b="1" baseline="0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</a:t>
                      </a:r>
                      <a:r>
                        <a:rPr lang="de-CH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r>
                        <a:rPr lang="de-CH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loss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5544"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 term </a:t>
                      </a: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sovereign</a:t>
                      </a:r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 </a:t>
                      </a:r>
                      <a:r>
                        <a:rPr lang="de-CH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capital</a:t>
                      </a:r>
                      <a:r>
                        <a:rPr lang="de-CH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loss</a:t>
                      </a:r>
                      <a:endParaRPr lang="en-GB" sz="1800" b="1" i="1" u="non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5544"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Corporate</a:t>
                      </a:r>
                      <a:r>
                        <a:rPr lang="de-CH" sz="2400" b="1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EM </a:t>
                      </a:r>
                      <a:r>
                        <a:rPr lang="de-CH" sz="2400" b="1" baseline="0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</a:t>
                      </a:r>
                      <a:r>
                        <a:rPr lang="de-CH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de-CH" sz="18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apital</a:t>
                      </a:r>
                      <a:r>
                        <a:rPr lang="de-CH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loss (high </a:t>
                      </a:r>
                      <a:r>
                        <a:rPr lang="de-CH" sz="18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</a:t>
                      </a:r>
                      <a:r>
                        <a:rPr lang="de-CH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but large </a:t>
                      </a:r>
                      <a:r>
                        <a:rPr lang="de-CH" sz="18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</a:t>
                      </a:r>
                      <a:r>
                        <a:rPr lang="de-CH" sz="18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</a:t>
                      </a:r>
                      <a:endParaRPr lang="en-GB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5544">
                <a:tc>
                  <a:txBody>
                    <a:bodyPr/>
                    <a:lstStyle/>
                    <a:p>
                      <a:r>
                        <a:rPr lang="de-CH" sz="2400" b="1" u="sng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</a:t>
                      </a:r>
                      <a:r>
                        <a:rPr lang="de-CH" sz="2400" b="1" u="sng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Funds</a:t>
                      </a:r>
                      <a:endParaRPr lang="en-GB" sz="2400" b="1" u="sng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i="0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 </a:t>
                      </a:r>
                      <a:r>
                        <a:rPr lang="de-CH" sz="1800" b="1" i="0" u="sng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fixed</a:t>
                      </a:r>
                      <a:r>
                        <a:rPr lang="de-CH" sz="1800" b="1" i="0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safe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harbour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forced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sales</a:t>
                      </a:r>
                      <a:r>
                        <a:rPr lang="de-CH" sz="1800" b="1" i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bad</a:t>
                      </a:r>
                      <a:endParaRPr lang="en-GB" sz="1800" b="1" i="0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73104"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Cash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returns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(but «$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Averaging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pick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8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5544">
                <a:tc>
                  <a:txBody>
                    <a:bodyPr/>
                    <a:lstStyle/>
                    <a:p>
                      <a:r>
                        <a:rPr lang="de-CH" sz="2400" b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Index-</a:t>
                      </a:r>
                      <a:r>
                        <a:rPr lang="de-CH" sz="2400" b="1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linked</a:t>
                      </a:r>
                      <a:r>
                        <a:rPr lang="de-CH" sz="2400" b="1" baseline="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2400" b="1" baseline="0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bonds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b="1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 </a:t>
                      </a:r>
                      <a:r>
                        <a:rPr lang="de-CH" sz="1800" b="1" i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de-CH" sz="1800" b="1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inflation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rises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cheap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 </a:t>
                      </a:r>
                      <a:r>
                        <a:rPr lang="de-CH" sz="1800" b="1" i="0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theoretical</a:t>
                      </a:r>
                      <a:r>
                        <a:rPr lang="de-CH" sz="1800" b="1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price</a:t>
                      </a:r>
                      <a:endParaRPr lang="en-GB" sz="1800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7213" y="5490376"/>
            <a:ext cx="6352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i="1" dirty="0" err="1" smtClean="0">
                <a:solidFill>
                  <a:schemeClr val="accent2"/>
                </a:solidFill>
              </a:rPr>
              <a:t>No</a:t>
            </a:r>
            <a:r>
              <a:rPr lang="de-CH" sz="3600" b="1" i="1" dirty="0" smtClean="0">
                <a:solidFill>
                  <a:schemeClr val="accent2"/>
                </a:solidFill>
              </a:rPr>
              <a:t> easy </a:t>
            </a:r>
            <a:r>
              <a:rPr lang="de-CH" sz="3600" b="1" i="1" dirty="0" err="1" smtClean="0">
                <a:solidFill>
                  <a:schemeClr val="accent2"/>
                </a:solidFill>
              </a:rPr>
              <a:t>solutions</a:t>
            </a:r>
            <a:endParaRPr lang="en-GB" sz="36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56687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172" y="190500"/>
            <a:ext cx="8754386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Defined Maturity </a:t>
            </a:r>
            <a:r>
              <a:rPr lang="en-GB" sz="3600" b="1" u="sng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Bd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Fund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172" y="1455089"/>
            <a:ext cx="892136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de-CH" sz="3600" b="1" u="sng" dirty="0" smtClean="0">
                <a:solidFill>
                  <a:schemeClr val="accent2"/>
                </a:solidFill>
              </a:rPr>
              <a:t>Bonds In Drag</a:t>
            </a:r>
          </a:p>
          <a:p>
            <a:endParaRPr lang="de-CH" sz="32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Bonds </a:t>
            </a:r>
            <a:r>
              <a:rPr lang="de-CH" sz="3200" b="1" dirty="0" err="1" smtClean="0">
                <a:solidFill>
                  <a:schemeClr val="accent2"/>
                </a:solidFill>
              </a:rPr>
              <a:t>dressed</a:t>
            </a:r>
            <a:r>
              <a:rPr lang="de-CH" sz="3200" b="1" dirty="0" smtClean="0">
                <a:solidFill>
                  <a:schemeClr val="accent2"/>
                </a:solidFill>
              </a:rPr>
              <a:t> in </a:t>
            </a:r>
            <a:r>
              <a:rPr lang="de-CH" sz="3200" b="1" dirty="0" err="1" smtClean="0">
                <a:solidFill>
                  <a:schemeClr val="accent2"/>
                </a:solidFill>
              </a:rPr>
              <a:t>fund</a:t>
            </a:r>
            <a:r>
              <a:rPr lang="de-CH" sz="3200" b="1" dirty="0" smtClean="0">
                <a:solidFill>
                  <a:schemeClr val="accent2"/>
                </a:solidFill>
              </a:rPr>
              <a:t> «</a:t>
            </a:r>
            <a:r>
              <a:rPr lang="de-CH" sz="3200" b="1" dirty="0" err="1" smtClean="0">
                <a:solidFill>
                  <a:schemeClr val="accent2"/>
                </a:solidFill>
              </a:rPr>
              <a:t>drag</a:t>
            </a:r>
            <a:r>
              <a:rPr lang="de-CH" sz="3200" b="1" dirty="0" smtClean="0">
                <a:solidFill>
                  <a:schemeClr val="accent2"/>
                </a:solidFill>
              </a:rPr>
              <a:t>»!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Future </a:t>
            </a:r>
            <a:r>
              <a:rPr lang="de-CH" sz="3200" b="1" dirty="0" err="1" smtClean="0">
                <a:solidFill>
                  <a:schemeClr val="accent2"/>
                </a:solidFill>
              </a:rPr>
              <a:t>maturity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date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fixed</a:t>
            </a:r>
            <a:r>
              <a:rPr lang="de-CH" sz="3200" b="1" dirty="0" smtClean="0">
                <a:solidFill>
                  <a:schemeClr val="accent2"/>
                </a:solidFill>
              </a:rPr>
              <a:t> (</a:t>
            </a:r>
            <a:r>
              <a:rPr lang="de-CH" sz="3200" b="1" dirty="0" err="1" smtClean="0">
                <a:solidFill>
                  <a:schemeClr val="accent2"/>
                </a:solidFill>
              </a:rPr>
              <a:t>pref</a:t>
            </a:r>
            <a:r>
              <a:rPr lang="de-CH" sz="3200" b="1" dirty="0" smtClean="0">
                <a:solidFill>
                  <a:schemeClr val="accent2"/>
                </a:solidFill>
              </a:rPr>
              <a:t> &lt;5 </a:t>
            </a:r>
            <a:r>
              <a:rPr lang="de-CH" sz="3200" b="1" dirty="0" err="1" smtClean="0">
                <a:solidFill>
                  <a:schemeClr val="accent2"/>
                </a:solidFill>
              </a:rPr>
              <a:t>years</a:t>
            </a:r>
            <a:r>
              <a:rPr lang="de-CH" sz="3200" b="1" dirty="0" smtClean="0">
                <a:solidFill>
                  <a:schemeClr val="accent2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u="sng" dirty="0" smtClean="0">
                <a:solidFill>
                  <a:srgbClr val="FF0000"/>
                </a:solidFill>
              </a:rPr>
              <a:t>6.2% p.a</a:t>
            </a:r>
            <a:r>
              <a:rPr lang="de-CH" sz="3200" b="1" dirty="0" smtClean="0">
                <a:solidFill>
                  <a:schemeClr val="accent2"/>
                </a:solidFill>
              </a:rPr>
              <a:t>. </a:t>
            </a:r>
            <a:r>
              <a:rPr lang="de-CH" sz="3200" b="1" dirty="0" err="1" smtClean="0">
                <a:solidFill>
                  <a:schemeClr val="accent2"/>
                </a:solidFill>
              </a:rPr>
              <a:t>for</a:t>
            </a:r>
            <a:r>
              <a:rPr lang="de-CH" sz="3200" b="1" dirty="0" smtClean="0">
                <a:solidFill>
                  <a:schemeClr val="accent2"/>
                </a:solidFill>
              </a:rPr>
              <a:t> 3 year </a:t>
            </a:r>
            <a:r>
              <a:rPr lang="de-CH" sz="3200" b="1" dirty="0" err="1" smtClean="0">
                <a:solidFill>
                  <a:schemeClr val="accent2"/>
                </a:solidFill>
              </a:rPr>
              <a:t>corporate</a:t>
            </a:r>
            <a:r>
              <a:rPr lang="de-CH" sz="3200" b="1" dirty="0" smtClean="0">
                <a:solidFill>
                  <a:schemeClr val="accent2"/>
                </a:solidFill>
              </a:rPr>
              <a:t> high </a:t>
            </a:r>
            <a:r>
              <a:rPr lang="de-CH" sz="3200" b="1" dirty="0" err="1" smtClean="0">
                <a:solidFill>
                  <a:schemeClr val="accent2"/>
                </a:solidFill>
              </a:rPr>
              <a:t>yield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debt</a:t>
            </a:r>
            <a:endParaRPr lang="de-CH" sz="3200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Pick </a:t>
            </a:r>
            <a:r>
              <a:rPr lang="de-CH" sz="3200" b="1" dirty="0" err="1" smtClean="0">
                <a:solidFill>
                  <a:schemeClr val="accent2"/>
                </a:solidFill>
              </a:rPr>
              <a:t>up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yield</a:t>
            </a:r>
            <a:r>
              <a:rPr lang="de-CH" sz="3200" b="1" dirty="0" smtClean="0">
                <a:solidFill>
                  <a:schemeClr val="accent2"/>
                </a:solidFill>
              </a:rPr>
              <a:t> (eg +4-5%) via </a:t>
            </a:r>
            <a:r>
              <a:rPr lang="de-CH" sz="3200" b="1" dirty="0" err="1" smtClean="0">
                <a:solidFill>
                  <a:schemeClr val="accent2"/>
                </a:solidFill>
              </a:rPr>
              <a:t>corporate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bonds</a:t>
            </a:r>
            <a:endParaRPr lang="de-CH" sz="3200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err="1" smtClean="0">
                <a:solidFill>
                  <a:schemeClr val="accent2"/>
                </a:solidFill>
              </a:rPr>
              <a:t>Yet</a:t>
            </a:r>
            <a:r>
              <a:rPr lang="de-CH" sz="3200" b="1" dirty="0" smtClean="0">
                <a:solidFill>
                  <a:schemeClr val="accent2"/>
                </a:solidFill>
              </a:rPr>
              <a:t>…</a:t>
            </a:r>
            <a:r>
              <a:rPr lang="de-CH" sz="3200" b="1" dirty="0" err="1" smtClean="0">
                <a:solidFill>
                  <a:schemeClr val="accent2"/>
                </a:solidFill>
              </a:rPr>
              <a:t>reduced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credit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risk</a:t>
            </a:r>
            <a:r>
              <a:rPr lang="de-CH" sz="3200" b="1" dirty="0" smtClean="0">
                <a:solidFill>
                  <a:schemeClr val="accent2"/>
                </a:solidFill>
              </a:rPr>
              <a:t> via 70-100 </a:t>
            </a:r>
            <a:r>
              <a:rPr lang="de-CH" sz="3200" b="1" dirty="0" err="1" smtClean="0">
                <a:solidFill>
                  <a:schemeClr val="accent2"/>
                </a:solidFill>
              </a:rPr>
              <a:t>holdings</a:t>
            </a:r>
            <a:endParaRPr lang="de-CH" sz="3200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err="1" smtClean="0">
                <a:solidFill>
                  <a:schemeClr val="accent2"/>
                </a:solidFill>
              </a:rPr>
              <a:t>Some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small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reinvestment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risk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exists</a:t>
            </a:r>
            <a:r>
              <a:rPr lang="de-CH" sz="3200" b="1" dirty="0" smtClean="0">
                <a:solidFill>
                  <a:schemeClr val="accent2"/>
                </a:solidFill>
              </a:rPr>
              <a:t>, but…..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i="1" u="sng" dirty="0" smtClean="0">
                <a:solidFill>
                  <a:schemeClr val="accent2"/>
                </a:solidFill>
              </a:rPr>
              <a:t>…«</a:t>
            </a:r>
            <a:r>
              <a:rPr lang="de-CH" sz="3200" b="1" i="1" u="sng" dirty="0" err="1" smtClean="0">
                <a:solidFill>
                  <a:schemeClr val="accent2"/>
                </a:solidFill>
              </a:rPr>
              <a:t>Laddering</a:t>
            </a:r>
            <a:r>
              <a:rPr lang="de-CH" sz="3200" b="1" i="1" u="sng" dirty="0" smtClean="0">
                <a:solidFill>
                  <a:schemeClr val="accent2"/>
                </a:solidFill>
              </a:rPr>
              <a:t>»: </a:t>
            </a:r>
            <a:r>
              <a:rPr lang="de-CH" sz="3200" b="1" dirty="0" err="1" smtClean="0">
                <a:solidFill>
                  <a:schemeClr val="accent2"/>
                </a:solidFill>
              </a:rPr>
              <a:t>investors</a:t>
            </a:r>
            <a:r>
              <a:rPr lang="de-CH" sz="3200" b="1" dirty="0" smtClean="0">
                <a:solidFill>
                  <a:schemeClr val="accent2"/>
                </a:solidFill>
              </a:rPr>
              <a:t> can plan </a:t>
            </a:r>
            <a:r>
              <a:rPr lang="de-CH" sz="3200" b="1" dirty="0" err="1" smtClean="0">
                <a:solidFill>
                  <a:schemeClr val="accent2"/>
                </a:solidFill>
              </a:rPr>
              <a:t>redemptions</a:t>
            </a:r>
            <a:endParaRPr lang="en-GB" sz="3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856687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172" y="190500"/>
            <a:ext cx="8754386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Defined Maturity </a:t>
            </a:r>
            <a:r>
              <a:rPr lang="en-GB" sz="3600" b="1" u="sng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Bd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Fund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7" t="28949" r="9680" b="11031"/>
          <a:stretch/>
        </p:blipFill>
        <p:spPr bwMode="auto">
          <a:xfrm>
            <a:off x="341907" y="1256305"/>
            <a:ext cx="8520318" cy="492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80559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5172" y="190500"/>
            <a:ext cx="8754386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Defined Maturity </a:t>
            </a:r>
            <a:r>
              <a:rPr lang="en-GB" sz="3600" b="1" u="sng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Bd</a:t>
            </a:r>
            <a:r>
              <a:rPr lang="en-GB" sz="3600" b="1" u="sng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Fund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172" y="1455089"/>
            <a:ext cx="89213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u="sng" dirty="0" smtClean="0">
                <a:solidFill>
                  <a:schemeClr val="accent2"/>
                </a:solidFill>
              </a:rPr>
              <a:t>Major </a:t>
            </a:r>
            <a:r>
              <a:rPr lang="de-CH" sz="3600" b="1" u="sng" dirty="0" err="1" smtClean="0">
                <a:solidFill>
                  <a:schemeClr val="accent2"/>
                </a:solidFill>
              </a:rPr>
              <a:t>Risks</a:t>
            </a:r>
            <a:endParaRPr lang="de-CH" sz="3600" b="1" u="sng" dirty="0" smtClean="0">
              <a:solidFill>
                <a:schemeClr val="accent2"/>
              </a:solidFill>
            </a:endParaRPr>
          </a:p>
          <a:p>
            <a:endParaRPr lang="de-CH" sz="32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err="1" smtClean="0">
                <a:solidFill>
                  <a:schemeClr val="accent2"/>
                </a:solidFill>
              </a:rPr>
              <a:t>Yields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lower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for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longer</a:t>
            </a:r>
            <a:r>
              <a:rPr lang="de-CH" sz="3200" b="1" dirty="0" smtClean="0">
                <a:solidFill>
                  <a:schemeClr val="accent2"/>
                </a:solidFill>
              </a:rPr>
              <a:t> =&gt; </a:t>
            </a:r>
            <a:r>
              <a:rPr lang="de-CH" sz="3200" b="1" dirty="0" err="1" smtClean="0">
                <a:solidFill>
                  <a:schemeClr val="accent2"/>
                </a:solidFill>
              </a:rPr>
              <a:t>reinvestment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risk</a:t>
            </a:r>
            <a:endParaRPr lang="de-CH" sz="3200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err="1">
                <a:solidFill>
                  <a:schemeClr val="accent2"/>
                </a:solidFill>
              </a:rPr>
              <a:t>Yield</a:t>
            </a:r>
            <a:r>
              <a:rPr lang="de-CH" sz="3200" b="1" dirty="0">
                <a:solidFill>
                  <a:schemeClr val="accent2"/>
                </a:solidFill>
              </a:rPr>
              <a:t> </a:t>
            </a:r>
            <a:r>
              <a:rPr lang="de-CH" sz="3200" b="1" dirty="0" err="1">
                <a:solidFill>
                  <a:schemeClr val="accent2"/>
                </a:solidFill>
              </a:rPr>
              <a:t>return</a:t>
            </a:r>
            <a:r>
              <a:rPr lang="de-CH" sz="3200" b="1" dirty="0">
                <a:solidFill>
                  <a:schemeClr val="accent2"/>
                </a:solidFill>
              </a:rPr>
              <a:t> </a:t>
            </a:r>
            <a:r>
              <a:rPr lang="de-CH" sz="3200" b="1" dirty="0" err="1">
                <a:solidFill>
                  <a:schemeClr val="accent2"/>
                </a:solidFill>
              </a:rPr>
              <a:t>exceeded</a:t>
            </a:r>
            <a:r>
              <a:rPr lang="de-CH" sz="3200" b="1" dirty="0">
                <a:solidFill>
                  <a:schemeClr val="accent2"/>
                </a:solidFill>
              </a:rPr>
              <a:t> by </a:t>
            </a:r>
            <a:r>
              <a:rPr lang="de-CH" sz="3200" b="1" dirty="0" err="1">
                <a:solidFill>
                  <a:schemeClr val="accent2"/>
                </a:solidFill>
              </a:rPr>
              <a:t>fund</a:t>
            </a:r>
            <a:r>
              <a:rPr lang="de-CH" sz="3200" b="1" dirty="0">
                <a:solidFill>
                  <a:schemeClr val="accent2"/>
                </a:solidFill>
              </a:rPr>
              <a:t> </a:t>
            </a:r>
            <a:r>
              <a:rPr lang="de-CH" sz="3200" b="1" dirty="0" err="1">
                <a:solidFill>
                  <a:schemeClr val="accent2"/>
                </a:solidFill>
              </a:rPr>
              <a:t>costs</a:t>
            </a:r>
            <a:endParaRPr lang="de-CH" sz="32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3200" b="1" dirty="0" smtClean="0">
                <a:solidFill>
                  <a:schemeClr val="accent2"/>
                </a:solidFill>
              </a:rPr>
              <a:t>Bad deflation, à la 1930s =&gt; </a:t>
            </a:r>
            <a:r>
              <a:rPr lang="de-CH" sz="3200" b="1" dirty="0" err="1" smtClean="0">
                <a:solidFill>
                  <a:schemeClr val="accent2"/>
                </a:solidFill>
              </a:rPr>
              <a:t>corporate</a:t>
            </a:r>
            <a:r>
              <a:rPr lang="de-CH" sz="3200" b="1" dirty="0" smtClean="0">
                <a:solidFill>
                  <a:schemeClr val="accent2"/>
                </a:solidFill>
              </a:rPr>
              <a:t> </a:t>
            </a:r>
            <a:r>
              <a:rPr lang="de-CH" sz="3200" b="1" dirty="0" err="1" smtClean="0">
                <a:solidFill>
                  <a:schemeClr val="accent2"/>
                </a:solidFill>
              </a:rPr>
              <a:t>defaults</a:t>
            </a:r>
            <a:endParaRPr lang="de-CH" sz="3200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H" sz="3200" b="1" dirty="0">
              <a:solidFill>
                <a:schemeClr val="accent2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CH" b="1" i="1" dirty="0" smtClean="0">
                <a:solidFill>
                  <a:schemeClr val="accent2"/>
                </a:solidFill>
              </a:rPr>
              <a:t>NB </a:t>
            </a:r>
            <a:r>
              <a:rPr lang="de-CH" b="1" i="1" dirty="0" err="1" smtClean="0">
                <a:solidFill>
                  <a:schemeClr val="accent2"/>
                </a:solidFill>
              </a:rPr>
              <a:t>if</a:t>
            </a:r>
            <a:r>
              <a:rPr lang="de-CH" b="1" i="1" dirty="0" smtClean="0">
                <a:solidFill>
                  <a:schemeClr val="accent2"/>
                </a:solidFill>
              </a:rPr>
              <a:t> a </a:t>
            </a:r>
            <a:r>
              <a:rPr lang="de-CH" b="1" i="1" dirty="0" err="1" smtClean="0">
                <a:solidFill>
                  <a:schemeClr val="accent2"/>
                </a:solidFill>
              </a:rPr>
              <a:t>portfolio</a:t>
            </a:r>
            <a:r>
              <a:rPr lang="de-CH" b="1" i="1" dirty="0" smtClean="0">
                <a:solidFill>
                  <a:schemeClr val="accent2"/>
                </a:solidFill>
              </a:rPr>
              <a:t> of 80 </a:t>
            </a:r>
            <a:r>
              <a:rPr lang="de-CH" b="1" i="1" dirty="0" err="1" smtClean="0">
                <a:solidFill>
                  <a:schemeClr val="accent2"/>
                </a:solidFill>
              </a:rPr>
              <a:t>bonds</a:t>
            </a:r>
            <a:r>
              <a:rPr lang="de-CH" b="1" i="1" dirty="0" smtClean="0">
                <a:solidFill>
                  <a:schemeClr val="accent2"/>
                </a:solidFill>
              </a:rPr>
              <a:t> </a:t>
            </a:r>
            <a:r>
              <a:rPr lang="de-CH" b="1" i="1" dirty="0" err="1" smtClean="0">
                <a:solidFill>
                  <a:schemeClr val="accent2"/>
                </a:solidFill>
              </a:rPr>
              <a:t>yields</a:t>
            </a:r>
            <a:r>
              <a:rPr lang="de-CH" b="1" i="1" dirty="0" smtClean="0">
                <a:solidFill>
                  <a:schemeClr val="accent2"/>
                </a:solidFill>
              </a:rPr>
              <a:t> 3% &gt; </a:t>
            </a:r>
            <a:r>
              <a:rPr lang="de-CH" b="1" i="1" dirty="0" err="1" smtClean="0">
                <a:solidFill>
                  <a:schemeClr val="accent2"/>
                </a:solidFill>
              </a:rPr>
              <a:t>conventionals</a:t>
            </a:r>
            <a:r>
              <a:rPr lang="de-CH" b="1" i="1" dirty="0" smtClean="0">
                <a:solidFill>
                  <a:schemeClr val="accent2"/>
                </a:solidFill>
              </a:rPr>
              <a:t> (6% v 3%), 2 </a:t>
            </a:r>
            <a:r>
              <a:rPr lang="de-CH" b="1" i="1" dirty="0" err="1" smtClean="0">
                <a:solidFill>
                  <a:schemeClr val="accent2"/>
                </a:solidFill>
              </a:rPr>
              <a:t>bonds</a:t>
            </a:r>
            <a:r>
              <a:rPr lang="de-CH" b="1" i="1" dirty="0" smtClean="0">
                <a:solidFill>
                  <a:schemeClr val="accent2"/>
                </a:solidFill>
              </a:rPr>
              <a:t> (2-3% of total) must </a:t>
            </a:r>
            <a:r>
              <a:rPr lang="de-CH" b="1" i="1" dirty="0" err="1" smtClean="0">
                <a:solidFill>
                  <a:schemeClr val="accent2"/>
                </a:solidFill>
              </a:rPr>
              <a:t>default</a:t>
            </a:r>
            <a:r>
              <a:rPr lang="de-CH" b="1" i="1" dirty="0" smtClean="0">
                <a:solidFill>
                  <a:schemeClr val="accent2"/>
                </a:solidFill>
              </a:rPr>
              <a:t> to </a:t>
            </a:r>
            <a:r>
              <a:rPr lang="de-CH" b="1" i="1" dirty="0" err="1" smtClean="0">
                <a:solidFill>
                  <a:schemeClr val="accent2"/>
                </a:solidFill>
              </a:rPr>
              <a:t>reduce</a:t>
            </a:r>
            <a:r>
              <a:rPr lang="de-CH" b="1" i="1" dirty="0" smtClean="0">
                <a:solidFill>
                  <a:schemeClr val="accent2"/>
                </a:solidFill>
              </a:rPr>
              <a:t> </a:t>
            </a:r>
            <a:r>
              <a:rPr lang="de-CH" b="1" i="1" dirty="0" err="1" smtClean="0">
                <a:solidFill>
                  <a:schemeClr val="accent2"/>
                </a:solidFill>
              </a:rPr>
              <a:t>yield</a:t>
            </a:r>
            <a:r>
              <a:rPr lang="de-CH" b="1" i="1" dirty="0" smtClean="0">
                <a:solidFill>
                  <a:schemeClr val="accent2"/>
                </a:solidFill>
              </a:rPr>
              <a:t> to </a:t>
            </a:r>
            <a:r>
              <a:rPr lang="de-CH" b="1" i="1" dirty="0" err="1" smtClean="0">
                <a:solidFill>
                  <a:schemeClr val="accent2"/>
                </a:solidFill>
              </a:rPr>
              <a:t>conventional</a:t>
            </a:r>
            <a:r>
              <a:rPr lang="de-CH" b="1" i="1" dirty="0" smtClean="0">
                <a:solidFill>
                  <a:schemeClr val="accent2"/>
                </a:solidFill>
              </a:rPr>
              <a:t> bond </a:t>
            </a:r>
            <a:r>
              <a:rPr lang="de-CH" b="1" i="1" dirty="0" err="1" smtClean="0">
                <a:solidFill>
                  <a:schemeClr val="accent2"/>
                </a:solidFill>
              </a:rPr>
              <a:t>yields</a:t>
            </a:r>
            <a:endParaRPr lang="de-CH" b="1" i="1" dirty="0" smtClean="0">
              <a:solidFill>
                <a:schemeClr val="accent2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CH" b="1" i="1" dirty="0" smtClean="0">
                <a:solidFill>
                  <a:schemeClr val="accent2"/>
                </a:solidFill>
              </a:rPr>
              <a:t>Our </a:t>
            </a:r>
            <a:r>
              <a:rPr lang="de-CH" b="1" i="1" dirty="0" err="1" smtClean="0">
                <a:solidFill>
                  <a:schemeClr val="accent2"/>
                </a:solidFill>
              </a:rPr>
              <a:t>fund</a:t>
            </a:r>
            <a:r>
              <a:rPr lang="de-CH" b="1" i="1" dirty="0" smtClean="0">
                <a:solidFill>
                  <a:schemeClr val="accent2"/>
                </a:solidFill>
              </a:rPr>
              <a:t> </a:t>
            </a:r>
            <a:r>
              <a:rPr lang="de-CH" b="1" i="1" dirty="0" err="1" smtClean="0">
                <a:solidFill>
                  <a:schemeClr val="accent2"/>
                </a:solidFill>
              </a:rPr>
              <a:t>manager</a:t>
            </a:r>
            <a:r>
              <a:rPr lang="de-CH" b="1" i="1" dirty="0" smtClean="0">
                <a:solidFill>
                  <a:schemeClr val="accent2"/>
                </a:solidFill>
              </a:rPr>
              <a:t>: </a:t>
            </a:r>
            <a:r>
              <a:rPr lang="de-CH" b="1" i="1" dirty="0" err="1" smtClean="0">
                <a:solidFill>
                  <a:schemeClr val="accent2"/>
                </a:solidFill>
              </a:rPr>
              <a:t>no</a:t>
            </a:r>
            <a:r>
              <a:rPr lang="de-CH" b="1" i="1" dirty="0" smtClean="0">
                <a:solidFill>
                  <a:schemeClr val="accent2"/>
                </a:solidFill>
              </a:rPr>
              <a:t> </a:t>
            </a:r>
            <a:r>
              <a:rPr lang="de-CH" b="1" i="1" dirty="0" err="1" smtClean="0">
                <a:solidFill>
                  <a:schemeClr val="accent2"/>
                </a:solidFill>
              </a:rPr>
              <a:t>history</a:t>
            </a:r>
            <a:r>
              <a:rPr lang="de-CH" b="1" i="1" dirty="0" smtClean="0">
                <a:solidFill>
                  <a:schemeClr val="accent2"/>
                </a:solidFill>
              </a:rPr>
              <a:t> of bond </a:t>
            </a:r>
            <a:r>
              <a:rPr lang="de-CH" b="1" i="1" dirty="0" err="1" smtClean="0">
                <a:solidFill>
                  <a:schemeClr val="accent2"/>
                </a:solidFill>
              </a:rPr>
              <a:t>defaults</a:t>
            </a:r>
            <a:r>
              <a:rPr lang="de-CH" b="1" i="1" dirty="0" smtClean="0">
                <a:solidFill>
                  <a:schemeClr val="accent2"/>
                </a:solidFill>
              </a:rPr>
              <a:t> at 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42992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513" y="190500"/>
            <a:ext cx="9064487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4000" b="1" u="sng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Defined Maturity </a:t>
            </a:r>
            <a:r>
              <a:rPr lang="en-GB" sz="4000" b="1" u="sng" dirty="0" err="1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Bd</a:t>
            </a:r>
            <a:r>
              <a:rPr lang="en-GB" sz="4000" b="1" u="sng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Fund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386142"/>
            <a:ext cx="8667749" cy="492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 rot="2473694">
            <a:off x="-30505" y="1742529"/>
            <a:ext cx="1675666" cy="576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err="1" smtClean="0">
                <a:solidFill>
                  <a:srgbClr val="FF0000"/>
                </a:solidFill>
              </a:rPr>
              <a:t>Defined</a:t>
            </a:r>
            <a:r>
              <a:rPr lang="de-CH" b="1" dirty="0" smtClean="0">
                <a:solidFill>
                  <a:srgbClr val="FF0000"/>
                </a:solidFill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</a:rPr>
              <a:t>Maturity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19207076">
            <a:off x="2094228" y="2839002"/>
            <a:ext cx="1018010" cy="5034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 smtClean="0">
                <a:solidFill>
                  <a:srgbClr val="FF0000"/>
                </a:solidFill>
              </a:rPr>
              <a:t>6.18%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161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513" y="190500"/>
            <a:ext cx="9064487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4000" b="1" u="sng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Cash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831" y="1725433"/>
            <a:ext cx="86271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de-CH" sz="3600" b="1" u="sng" dirty="0" smtClean="0">
                <a:solidFill>
                  <a:schemeClr val="accent2"/>
                </a:solidFill>
              </a:rPr>
              <a:t>Cash</a:t>
            </a:r>
          </a:p>
          <a:p>
            <a:pPr marL="457200" indent="-457200">
              <a:buFont typeface="+mj-lt"/>
              <a:buAutoNum type="arabicPeriod" startAt="2"/>
            </a:pPr>
            <a:endParaRPr lang="de-CH" dirty="0" smtClean="0">
              <a:solidFill>
                <a:schemeClr val="accent2"/>
              </a:solidFill>
            </a:endParaRPr>
          </a:p>
          <a:p>
            <a:r>
              <a:rPr lang="de-CH" dirty="0" smtClean="0">
                <a:solidFill>
                  <a:schemeClr val="accent2"/>
                </a:solidFill>
              </a:rPr>
              <a:t>Dollar </a:t>
            </a:r>
            <a:r>
              <a:rPr lang="de-CH" dirty="0" err="1" smtClean="0">
                <a:solidFill>
                  <a:schemeClr val="accent2"/>
                </a:solidFill>
              </a:rPr>
              <a:t>averaging</a:t>
            </a:r>
            <a:r>
              <a:rPr lang="de-CH" dirty="0" smtClean="0">
                <a:solidFill>
                  <a:schemeClr val="accent2"/>
                </a:solidFill>
              </a:rPr>
              <a:t> cash </a:t>
            </a:r>
            <a:r>
              <a:rPr lang="de-CH" dirty="0" err="1" smtClean="0">
                <a:solidFill>
                  <a:schemeClr val="accent2"/>
                </a:solidFill>
              </a:rPr>
              <a:t>deposits</a:t>
            </a:r>
            <a:r>
              <a:rPr lang="de-CH" dirty="0" smtClean="0">
                <a:solidFill>
                  <a:schemeClr val="accent2"/>
                </a:solidFill>
              </a:rPr>
              <a:t>, eg</a:t>
            </a:r>
          </a:p>
          <a:p>
            <a:pPr lvl="2"/>
            <a:r>
              <a:rPr lang="de-CH" dirty="0" smtClean="0">
                <a:solidFill>
                  <a:schemeClr val="accent2"/>
                </a:solidFill>
              </a:rPr>
              <a:t>Year 1: 1% </a:t>
            </a:r>
            <a:r>
              <a:rPr lang="de-CH" dirty="0" err="1" smtClean="0">
                <a:solidFill>
                  <a:schemeClr val="accent2"/>
                </a:solidFill>
              </a:rPr>
              <a:t>pa</a:t>
            </a:r>
            <a:endParaRPr lang="de-CH" dirty="0" smtClean="0">
              <a:solidFill>
                <a:schemeClr val="accent2"/>
              </a:solidFill>
            </a:endParaRPr>
          </a:p>
          <a:p>
            <a:pPr lvl="2"/>
            <a:r>
              <a:rPr lang="de-CH" dirty="0" smtClean="0">
                <a:solidFill>
                  <a:schemeClr val="accent2"/>
                </a:solidFill>
              </a:rPr>
              <a:t>Year 2: 3% </a:t>
            </a:r>
            <a:r>
              <a:rPr lang="de-CH" dirty="0" err="1" smtClean="0">
                <a:solidFill>
                  <a:schemeClr val="accent2"/>
                </a:solidFill>
              </a:rPr>
              <a:t>pa</a:t>
            </a:r>
            <a:endParaRPr lang="de-CH" dirty="0" smtClean="0">
              <a:solidFill>
                <a:schemeClr val="accent2"/>
              </a:solidFill>
            </a:endParaRPr>
          </a:p>
          <a:p>
            <a:pPr lvl="2"/>
            <a:r>
              <a:rPr lang="de-CH" u="sng" dirty="0" smtClean="0">
                <a:solidFill>
                  <a:schemeClr val="accent2"/>
                </a:solidFill>
              </a:rPr>
              <a:t>Year 3: 5% </a:t>
            </a:r>
            <a:r>
              <a:rPr lang="de-CH" u="sng" dirty="0" err="1" smtClean="0">
                <a:solidFill>
                  <a:schemeClr val="accent2"/>
                </a:solidFill>
              </a:rPr>
              <a:t>pa</a:t>
            </a:r>
            <a:endParaRPr lang="de-CH" u="sng" dirty="0">
              <a:solidFill>
                <a:schemeClr val="accent2"/>
              </a:solidFill>
            </a:endParaRPr>
          </a:p>
          <a:p>
            <a:r>
              <a:rPr lang="de-CH" i="1" u="sng" dirty="0" smtClean="0">
                <a:solidFill>
                  <a:schemeClr val="accent2"/>
                </a:solidFill>
              </a:rPr>
              <a:t>=&gt;3 Year </a:t>
            </a:r>
            <a:r>
              <a:rPr lang="de-CH" i="1" u="sng" dirty="0" err="1" smtClean="0">
                <a:solidFill>
                  <a:schemeClr val="accent2"/>
                </a:solidFill>
              </a:rPr>
              <a:t>avg</a:t>
            </a:r>
            <a:r>
              <a:rPr lang="de-CH" i="1" u="sng" dirty="0" smtClean="0">
                <a:solidFill>
                  <a:schemeClr val="accent2"/>
                </a:solidFill>
              </a:rPr>
              <a:t>: 3.1% </a:t>
            </a:r>
            <a:r>
              <a:rPr lang="de-CH" i="1" u="sng" dirty="0" err="1" smtClean="0">
                <a:solidFill>
                  <a:schemeClr val="accent2"/>
                </a:solidFill>
              </a:rPr>
              <a:t>pa</a:t>
            </a:r>
            <a:endParaRPr lang="de-CH" i="1" u="sng" dirty="0" smtClean="0">
              <a:solidFill>
                <a:schemeClr val="accent2"/>
              </a:solidFill>
            </a:endParaRPr>
          </a:p>
          <a:p>
            <a:endParaRPr lang="de-CH" dirty="0" smtClean="0">
              <a:solidFill>
                <a:schemeClr val="accent2"/>
              </a:solidFill>
            </a:endParaRPr>
          </a:p>
          <a:p>
            <a:endParaRPr lang="de-CH" dirty="0">
              <a:solidFill>
                <a:schemeClr val="accent2"/>
              </a:solidFill>
            </a:endParaRPr>
          </a:p>
          <a:p>
            <a:endParaRPr lang="de-CH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94" y="1725433"/>
            <a:ext cx="4044769" cy="333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38850" y="2716027"/>
            <a:ext cx="65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>
                <a:solidFill>
                  <a:srgbClr val="FF0000"/>
                </a:solidFill>
              </a:rPr>
              <a:t>1%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0" y="2802582"/>
            <a:ext cx="781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FF0000"/>
                </a:solidFill>
              </a:rPr>
              <a:t>3</a:t>
            </a:r>
            <a:r>
              <a:rPr lang="de-CH" b="1" dirty="0" smtClean="0">
                <a:solidFill>
                  <a:srgbClr val="FF0000"/>
                </a:solidFill>
              </a:rPr>
              <a:t>%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39051" y="2495221"/>
            <a:ext cx="733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>
                <a:solidFill>
                  <a:srgbClr val="FF0000"/>
                </a:solidFill>
              </a:rPr>
              <a:t>5%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96844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513" y="190500"/>
            <a:ext cx="9064487" cy="94615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charset="0"/>
                <a:cs typeface="Times New Roman" charset="0"/>
              </a:rPr>
              <a:t>Bonds in a rising yield world</a:t>
            </a:r>
            <a:br>
              <a:rPr lang="en-GB" sz="4000" b="1" dirty="0" smtClean="0">
                <a:latin typeface="Times New Roman" charset="0"/>
                <a:cs typeface="Times New Roman" charset="0"/>
              </a:rPr>
            </a:br>
            <a:r>
              <a:rPr lang="en-GB" sz="4000" b="1" dirty="0" smtClean="0">
                <a:latin typeface="Times New Roman" charset="0"/>
                <a:cs typeface="Times New Roman" charset="0"/>
              </a:rPr>
              <a:t>3 Solutions…</a:t>
            </a:r>
            <a:r>
              <a:rPr lang="en-GB" sz="4000" b="1" u="sng" dirty="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Equities</a:t>
            </a:r>
            <a:endParaRPr lang="en-US" sz="3600" b="1" u="sng" dirty="0" smtClean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" y="1193799"/>
            <a:ext cx="9144000" cy="51530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>
              <a:latin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de-CH" sz="24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CH" dirty="0" smtClean="0">
                <a:latin typeface="Times New Roman" charset="0"/>
                <a:cs typeface="Times New Roman" charset="0"/>
              </a:rPr>
              <a:t>Q22015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513" y="1571625"/>
            <a:ext cx="87384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 smtClean="0">
              <a:solidFill>
                <a:schemeClr val="accent2"/>
              </a:solidFill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de-CH" sz="3600" b="1" u="sng" dirty="0" smtClean="0">
                <a:solidFill>
                  <a:schemeClr val="accent2"/>
                </a:solidFill>
              </a:rPr>
              <a:t>Equities</a:t>
            </a:r>
          </a:p>
          <a:p>
            <a:endParaRPr lang="de-CH" dirty="0">
              <a:solidFill>
                <a:schemeClr val="accent2"/>
              </a:solidFill>
            </a:endParaRPr>
          </a:p>
          <a:p>
            <a:endParaRPr lang="de-CH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6" t="30559" r="12453" b="10995"/>
          <a:stretch/>
        </p:blipFill>
        <p:spPr bwMode="auto">
          <a:xfrm>
            <a:off x="3525244" y="1421628"/>
            <a:ext cx="5190131" cy="253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" t="46903" r="15259" b="6416"/>
          <a:stretch/>
        </p:blipFill>
        <p:spPr bwMode="auto">
          <a:xfrm>
            <a:off x="189325" y="3771901"/>
            <a:ext cx="8526049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88605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133600"/>
            <a:ext cx="8153400" cy="1447800"/>
          </a:xfrm>
        </p:spPr>
        <p:txBody>
          <a:bodyPr/>
          <a:lstStyle/>
          <a:p>
            <a:pPr algn="ctr" eaLnBrk="1" hangingPunct="1"/>
            <a:r>
              <a:rPr lang="en-US" sz="4800" b="1" dirty="0" smtClean="0">
                <a:latin typeface="Times New Roman" charset="0"/>
                <a:cs typeface="Times New Roman" charset="0"/>
              </a:rPr>
              <a:t>P&amp;C People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0" y="914400"/>
            <a:ext cx="9067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cs typeface="Times New Roman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Q22015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23854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0"/>
            <a:ext cx="8410575" cy="1143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 New Roman" charset="0"/>
                <a:cs typeface="Times New Roman" charset="0"/>
              </a:rPr>
              <a:t>The </a:t>
            </a:r>
            <a:r>
              <a:rPr lang="de-CH" dirty="0" smtClean="0">
                <a:latin typeface="Times New Roman" charset="0"/>
                <a:cs typeface="Times New Roman" charset="0"/>
              </a:rPr>
              <a:t>P&amp;C </a:t>
            </a:r>
            <a:r>
              <a:rPr lang="en-GB" dirty="0" smtClean="0">
                <a:latin typeface="Times New Roman" charset="0"/>
                <a:cs typeface="Times New Roman" charset="0"/>
              </a:rPr>
              <a:t>Investment </a:t>
            </a:r>
            <a:r>
              <a:rPr lang="de-CH" dirty="0" smtClean="0">
                <a:latin typeface="Times New Roman" charset="0"/>
                <a:cs typeface="Times New Roman" charset="0"/>
              </a:rPr>
              <a:t>Team</a:t>
            </a:r>
            <a:r>
              <a:rPr lang="en-GB" dirty="0" smtClean="0">
                <a:latin typeface="Times New Roman" charset="0"/>
                <a:cs typeface="Times New Roman" charset="0"/>
              </a:rPr>
              <a:t>:</a:t>
            </a:r>
            <a:r>
              <a:rPr lang="de-CH" dirty="0" smtClean="0">
                <a:latin typeface="Times New Roman" charset="0"/>
                <a:cs typeface="Times New Roman" charset="0"/>
              </a:rPr>
              <a:t> 75 </a:t>
            </a:r>
            <a:r>
              <a:rPr lang="de-CH" dirty="0" err="1" smtClean="0">
                <a:latin typeface="Times New Roman" charset="0"/>
                <a:cs typeface="Times New Roman" charset="0"/>
              </a:rPr>
              <a:t>years</a:t>
            </a:r>
            <a:r>
              <a:rPr lang="de-CH" dirty="0" smtClean="0">
                <a:latin typeface="Times New Roman" charset="0"/>
                <a:cs typeface="Times New Roman" charset="0"/>
              </a:rPr>
              <a:t> global </a:t>
            </a:r>
            <a:r>
              <a:rPr lang="de-CH" dirty="0" err="1" smtClean="0">
                <a:latin typeface="Times New Roman" charset="0"/>
                <a:cs typeface="Times New Roman" charset="0"/>
              </a:rPr>
              <a:t>experience</a:t>
            </a:r>
            <a:r>
              <a:rPr lang="de-CH" dirty="0" smtClean="0">
                <a:latin typeface="Times New Roman" charset="0"/>
                <a:cs typeface="Times New Roman" charset="0"/>
              </a:rPr>
              <a:t> and </a:t>
            </a:r>
            <a:r>
              <a:rPr lang="de-CH" dirty="0" err="1" smtClean="0">
                <a:latin typeface="Times New Roman" charset="0"/>
                <a:cs typeface="Times New Roman" charset="0"/>
              </a:rPr>
              <a:t>research</a:t>
            </a:r>
            <a:r>
              <a:rPr lang="de-CH" dirty="0" smtClean="0">
                <a:latin typeface="Times New Roman" charset="0"/>
                <a:cs typeface="Times New Roman" charset="0"/>
              </a:rPr>
              <a:t> </a:t>
            </a:r>
            <a:r>
              <a:rPr lang="de-CH" dirty="0" err="1" smtClean="0">
                <a:latin typeface="Times New Roman" charset="0"/>
                <a:cs typeface="Times New Roman" charset="0"/>
              </a:rPr>
              <a:t>expertise</a:t>
            </a:r>
            <a:endParaRPr lang="en-GB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85749" y="1295400"/>
            <a:ext cx="8658225" cy="50022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600" b="1" dirty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>
                <a:latin typeface="Times New Roman" charset="0"/>
                <a:cs typeface="Times New Roman" charset="0"/>
              </a:rPr>
              <a:t>Bruce Albrecht 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(Investment Manager and Partner P&amp;C)</a:t>
            </a:r>
            <a:endParaRPr lang="en-US" sz="20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Times New Roman" charset="0"/>
                <a:cs typeface="Times New Roman" charset="0"/>
              </a:rPr>
              <a:t>40 years experience asset allocating and managing global institutional equity and bond portfolios.  Ex CIO Pictet London and Global CIO </a:t>
            </a:r>
            <a:r>
              <a:rPr lang="en-US" sz="2000" dirty="0" err="1" smtClean="0">
                <a:latin typeface="Times New Roman" charset="0"/>
                <a:cs typeface="Times New Roman" charset="0"/>
              </a:rPr>
              <a:t>Rothschilds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, Senior Manager Abu Dhabi Investment Authority, Group Head of Asset Management Butterfield Bank Group.  Work experience includes London, Abu Dhabi.  Special interest:: quantitative / systematic analysis.   Educated: Emory University, Manchester Business School.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0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r-FR" sz="2000" b="1" dirty="0" smtClean="0">
                <a:latin typeface="Times New Roman" charset="0"/>
                <a:cs typeface="Times New Roman" charset="0"/>
              </a:rPr>
              <a:t>Iain Little </a:t>
            </a:r>
            <a:r>
              <a:rPr lang="fr-FR" sz="2000" dirty="0" smtClean="0">
                <a:latin typeface="Times New Roman" charset="0"/>
                <a:cs typeface="Times New Roman" charset="0"/>
              </a:rPr>
              <a:t>(Investment </a:t>
            </a:r>
            <a:r>
              <a:rPr lang="en-US" sz="2000" dirty="0" smtClean="0">
                <a:latin typeface="Times New Roman" charset="0"/>
                <a:cs typeface="Times New Roman" charset="0"/>
              </a:rPr>
              <a:t>Manager and Partner of P&amp;C).</a:t>
            </a:r>
            <a:endParaRPr lang="en-GB" sz="20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Times New Roman" charset="0"/>
                <a:cs typeface="Times New Roman" charset="0"/>
              </a:rPr>
              <a:t>35 years experience managing global private client portfolios and ex head Pictet London UK private clients (asset allocation / fund selection).  Recently MD Butterfield Asset Management (Switzerland).  Work experience includes Tokyo, Geneva, London, Edinburgh, “French-speaking Africa” and Hong Kong. Special interest: undervalued frontier markets and undiscovered managers.  Educated: Cambridge University (MA)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600" dirty="0" smtClean="0">
              <a:latin typeface="Times New Roman" charset="0"/>
              <a:cs typeface="Times New Roman" charset="0"/>
            </a:endParaRPr>
          </a:p>
        </p:txBody>
      </p:sp>
      <p:sp>
        <p:nvSpPr>
          <p:cNvPr id="3379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Q22015</a:t>
            </a:r>
          </a:p>
        </p:txBody>
      </p:sp>
    </p:spTree>
    <p:extLst>
      <p:ext uri="{BB962C8B-B14F-4D97-AF65-F5344CB8AC3E}">
        <p14:creationId xmlns:p14="http://schemas.microsoft.com/office/powerpoint/2010/main" val="287728669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>
                <a:latin typeface="Times New Roman" charset="0"/>
                <a:cs typeface="Times New Roman" charset="0"/>
              </a:rPr>
              <a:t>P&amp;C and </a:t>
            </a:r>
            <a:r>
              <a:rPr lang="fr-LU" smtClean="0">
                <a:latin typeface="Times New Roman" charset="0"/>
                <a:cs typeface="Times New Roman" charset="0"/>
              </a:rPr>
              <a:t>C</a:t>
            </a:r>
            <a:r>
              <a:rPr lang="en-GB" smtClean="0">
                <a:latin typeface="Times New Roman" charset="0"/>
                <a:cs typeface="Times New Roman" charset="0"/>
              </a:rPr>
              <a:t>ontact </a:t>
            </a:r>
            <a:r>
              <a:rPr lang="fr-LU" smtClean="0">
                <a:latin typeface="Times New Roman" charset="0"/>
                <a:cs typeface="Times New Roman" charset="0"/>
              </a:rPr>
              <a:t>D</a:t>
            </a:r>
            <a:r>
              <a:rPr lang="en-GB" smtClean="0">
                <a:latin typeface="Times New Roman" charset="0"/>
                <a:cs typeface="Times New Roman" charset="0"/>
              </a:rPr>
              <a:t>etails: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778000" y="1993900"/>
            <a:ext cx="5270500" cy="546100"/>
          </a:xfrm>
        </p:spPr>
        <p:txBody>
          <a:bodyPr/>
          <a:lstStyle/>
          <a:p>
            <a:pPr algn="just" eaLnBrk="1" hangingPunct="1">
              <a:spcBef>
                <a:spcPct val="70000"/>
              </a:spcBef>
              <a:buFont typeface="Wingdings" pitchFamily="2" charset="2"/>
              <a:buNone/>
            </a:pPr>
            <a:r>
              <a:rPr lang="en-GB" sz="1600" smtClean="0">
                <a:latin typeface="Times New Roman" charset="0"/>
                <a:cs typeface="Times New Roman" charset="0"/>
              </a:rPr>
              <a:t> </a:t>
            </a:r>
            <a:r>
              <a:rPr lang="de-CH" sz="1600" smtClean="0">
                <a:latin typeface="Times New Roman" charset="0"/>
                <a:cs typeface="Times New Roman" charset="0"/>
              </a:rPr>
              <a:t>	</a:t>
            </a:r>
            <a:r>
              <a:rPr lang="en-GB" sz="2000" smtClean="0">
                <a:latin typeface="Times New Roman" charset="0"/>
                <a:cs typeface="Times New Roman" charset="0"/>
              </a:rPr>
              <a:t>For </a:t>
            </a:r>
            <a:r>
              <a:rPr lang="de-CH" sz="2000" smtClean="0">
                <a:latin typeface="Times New Roman" charset="0"/>
                <a:cs typeface="Times New Roman" charset="0"/>
              </a:rPr>
              <a:t>further </a:t>
            </a:r>
            <a:r>
              <a:rPr lang="en-GB" sz="2000" smtClean="0">
                <a:latin typeface="Times New Roman" charset="0"/>
                <a:cs typeface="Times New Roman" charset="0"/>
              </a:rPr>
              <a:t>information, </a:t>
            </a:r>
            <a:r>
              <a:rPr lang="fr-LU" sz="2000" smtClean="0">
                <a:latin typeface="Times New Roman" charset="0"/>
                <a:cs typeface="Times New Roman" charset="0"/>
              </a:rPr>
              <a:t>please </a:t>
            </a:r>
            <a:r>
              <a:rPr lang="en-GB" sz="2000" smtClean="0">
                <a:latin typeface="Times New Roman" charset="0"/>
                <a:cs typeface="Times New Roman" charset="0"/>
              </a:rPr>
              <a:t>contact:</a:t>
            </a:r>
            <a:endParaRPr lang="en-GB" sz="1600" smtClean="0">
              <a:latin typeface="Times New Roman" charset="0"/>
              <a:cs typeface="Times New Roman" charset="0"/>
            </a:endParaRPr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Q22015</a:t>
            </a:r>
          </a:p>
        </p:txBody>
      </p:sp>
      <p:grpSp>
        <p:nvGrpSpPr>
          <p:cNvPr id="35846" name="Group 15"/>
          <p:cNvGrpSpPr>
            <a:grpSpLocks/>
          </p:cNvGrpSpPr>
          <p:nvPr/>
        </p:nvGrpSpPr>
        <p:grpSpPr bwMode="auto">
          <a:xfrm>
            <a:off x="1308100" y="3011488"/>
            <a:ext cx="2730500" cy="1803400"/>
            <a:chOff x="472" y="2000"/>
            <a:chExt cx="2136" cy="1320"/>
          </a:xfrm>
        </p:grpSpPr>
        <p:sp>
          <p:nvSpPr>
            <p:cNvPr id="35852" name="Rectangle 5"/>
            <p:cNvSpPr>
              <a:spLocks noChangeArrowheads="1"/>
            </p:cNvSpPr>
            <p:nvPr/>
          </p:nvSpPr>
          <p:spPr bwMode="auto">
            <a:xfrm>
              <a:off x="472" y="2000"/>
              <a:ext cx="2136" cy="1248"/>
            </a:xfrm>
            <a:prstGeom prst="rect">
              <a:avLst/>
            </a:prstGeom>
            <a:noFill/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cs typeface="Times New Roman" charset="0"/>
              </a:endParaRPr>
            </a:p>
          </p:txBody>
        </p:sp>
        <p:sp>
          <p:nvSpPr>
            <p:cNvPr id="35853" name="Rectangle 6"/>
            <p:cNvSpPr>
              <a:spLocks noChangeArrowheads="1"/>
            </p:cNvSpPr>
            <p:nvPr/>
          </p:nvSpPr>
          <p:spPr bwMode="auto">
            <a:xfrm>
              <a:off x="536" y="2288"/>
              <a:ext cx="2008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Iain Little</a:t>
              </a:r>
              <a:endParaRPr lang="fr-LU" sz="1200">
                <a:solidFill>
                  <a:srgbClr val="000080"/>
                </a:solidFill>
                <a:cs typeface="Times New Roman" charset="0"/>
              </a:endParaRPr>
            </a:p>
            <a:p>
              <a:pPr marL="342900" indent="-342900" algn="ctr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Partner</a:t>
              </a:r>
            </a:p>
          </p:txBody>
        </p:sp>
        <p:sp>
          <p:nvSpPr>
            <p:cNvPr id="35854" name="Text Box 9"/>
            <p:cNvSpPr txBox="1">
              <a:spLocks noChangeArrowheads="1"/>
            </p:cNvSpPr>
            <p:nvPr/>
          </p:nvSpPr>
          <p:spPr bwMode="auto">
            <a:xfrm>
              <a:off x="1326" y="2040"/>
              <a:ext cx="48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LU" sz="1600" b="1">
                  <a:solidFill>
                    <a:schemeClr val="accent2"/>
                  </a:solidFill>
                  <a:cs typeface="Times New Roman" charset="0"/>
                </a:rPr>
                <a:t>P&amp;C</a:t>
              </a:r>
              <a:endParaRPr lang="en-GB" sz="1600" b="1">
                <a:solidFill>
                  <a:schemeClr val="accent2"/>
                </a:solidFill>
                <a:cs typeface="Times New Roman" charset="0"/>
              </a:endParaRPr>
            </a:p>
          </p:txBody>
        </p:sp>
        <p:sp>
          <p:nvSpPr>
            <p:cNvPr id="35855" name="Rectangle 11"/>
            <p:cNvSpPr>
              <a:spLocks noChangeArrowheads="1"/>
            </p:cNvSpPr>
            <p:nvPr/>
          </p:nvSpPr>
          <p:spPr bwMode="auto">
            <a:xfrm>
              <a:off x="536" y="2672"/>
              <a:ext cx="2008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P&amp;C Global Wealth Managers S.A.</a:t>
              </a:r>
              <a:endParaRPr lang="fr-LU" sz="1200">
                <a:solidFill>
                  <a:srgbClr val="000080"/>
                </a:solidFill>
                <a:cs typeface="Times New Roman" charset="0"/>
              </a:endParaRP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Tel: </a:t>
              </a: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+41-44-390-1561</a:t>
              </a:r>
              <a:endParaRPr lang="fr-LU" sz="1200">
                <a:solidFill>
                  <a:srgbClr val="000080"/>
                </a:solidFill>
                <a:cs typeface="Times New Roman" charset="0"/>
              </a:endParaRP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Fax: +41-44-390-1562</a:t>
              </a: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Email</a:t>
              </a: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:</a:t>
              </a: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 iain.little</a:t>
              </a:r>
              <a:r>
                <a:rPr lang="de-CH" sz="1200">
                  <a:solidFill>
                    <a:srgbClr val="000080"/>
                  </a:solidFill>
                  <a:cs typeface="Times New Roman" charset="0"/>
                </a:rPr>
                <a:t>@p</a:t>
              </a: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andc.ch</a:t>
              </a:r>
            </a:p>
          </p:txBody>
        </p:sp>
      </p:grpSp>
      <p:grpSp>
        <p:nvGrpSpPr>
          <p:cNvPr id="35847" name="Group 16"/>
          <p:cNvGrpSpPr>
            <a:grpSpLocks/>
          </p:cNvGrpSpPr>
          <p:nvPr/>
        </p:nvGrpSpPr>
        <p:grpSpPr bwMode="auto">
          <a:xfrm>
            <a:off x="4864100" y="3028950"/>
            <a:ext cx="2794000" cy="1755775"/>
            <a:chOff x="3120" y="2025"/>
            <a:chExt cx="2136" cy="1255"/>
          </a:xfrm>
        </p:grpSpPr>
        <p:sp>
          <p:nvSpPr>
            <p:cNvPr id="35848" name="Rectangle 7"/>
            <p:cNvSpPr>
              <a:spLocks noChangeArrowheads="1"/>
            </p:cNvSpPr>
            <p:nvPr/>
          </p:nvSpPr>
          <p:spPr bwMode="auto">
            <a:xfrm>
              <a:off x="3120" y="2025"/>
              <a:ext cx="2136" cy="1223"/>
            </a:xfrm>
            <a:prstGeom prst="rect">
              <a:avLst/>
            </a:prstGeom>
            <a:noFill/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cs typeface="Times New Roman" charset="0"/>
              </a:endParaRPr>
            </a:p>
          </p:txBody>
        </p:sp>
        <p:sp>
          <p:nvSpPr>
            <p:cNvPr id="35849" name="Rectangle 8"/>
            <p:cNvSpPr>
              <a:spLocks noChangeArrowheads="1"/>
            </p:cNvSpPr>
            <p:nvPr/>
          </p:nvSpPr>
          <p:spPr bwMode="auto">
            <a:xfrm>
              <a:off x="3184" y="2288"/>
              <a:ext cx="2008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Bruce Albrecht</a:t>
              </a:r>
            </a:p>
            <a:p>
              <a:pPr marL="342900" indent="-342900" algn="ctr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Partner</a:t>
              </a:r>
            </a:p>
          </p:txBody>
        </p:sp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3974" y="2040"/>
              <a:ext cx="477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LU" sz="1600" b="1">
                  <a:solidFill>
                    <a:schemeClr val="accent2"/>
                  </a:solidFill>
                  <a:cs typeface="Times New Roman" charset="0"/>
                </a:rPr>
                <a:t>P&amp;C</a:t>
              </a:r>
              <a:endParaRPr lang="en-GB" sz="1600" b="1">
                <a:solidFill>
                  <a:schemeClr val="accent2"/>
                </a:solidFill>
                <a:cs typeface="Times New Roman" charset="0"/>
              </a:endParaRPr>
            </a:p>
          </p:txBody>
        </p:sp>
        <p:sp>
          <p:nvSpPr>
            <p:cNvPr id="35851" name="Rectangle 12"/>
            <p:cNvSpPr>
              <a:spLocks noChangeArrowheads="1"/>
            </p:cNvSpPr>
            <p:nvPr/>
          </p:nvSpPr>
          <p:spPr bwMode="auto">
            <a:xfrm>
              <a:off x="3184" y="2672"/>
              <a:ext cx="2008" cy="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P&amp;C Global Wealth Managers S.A.</a:t>
              </a:r>
              <a:endParaRPr lang="fr-LU" sz="1200">
                <a:solidFill>
                  <a:srgbClr val="000080"/>
                </a:solidFill>
                <a:cs typeface="Times New Roman" charset="0"/>
              </a:endParaRP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Tel: </a:t>
              </a: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+41-44-390-1561</a:t>
              </a: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</a:pP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Fax: +41-44-390-1562</a:t>
              </a:r>
            </a:p>
            <a:p>
              <a:pPr marL="342900" indent="-342900" algn="just">
                <a:lnSpc>
                  <a:spcPct val="60000"/>
                </a:lnSpc>
                <a:spcBef>
                  <a:spcPct val="40000"/>
                </a:spcBef>
                <a:buFont typeface="Wingdings" pitchFamily="2" charset="2"/>
                <a:buNone/>
              </a:pP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Email</a:t>
              </a:r>
              <a:r>
                <a:rPr lang="fr-LU" sz="1200">
                  <a:solidFill>
                    <a:srgbClr val="000080"/>
                  </a:solidFill>
                  <a:cs typeface="Times New Roman" charset="0"/>
                </a:rPr>
                <a:t>:</a:t>
              </a:r>
              <a:r>
                <a:rPr lang="en-GB" sz="1200">
                  <a:solidFill>
                    <a:srgbClr val="000080"/>
                  </a:solidFill>
                  <a:cs typeface="Times New Roman" charset="0"/>
                </a:rPr>
                <a:t> Bruce@brucealbrecht.com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505632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&amp;C Template">
  <a:themeElements>
    <a:clrScheme name="P&amp;C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&amp;C Template">
      <a:majorFont>
        <a:latin typeface="HelveticaNeue Medium"/>
        <a:ea typeface=""/>
        <a:cs typeface=""/>
      </a:majorFont>
      <a:minorFont>
        <a:latin typeface="HelveticaNeue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&amp;C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&amp;C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&amp;C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&amp;C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&amp;C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&amp;C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&amp;C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933</Words>
  <Application>Microsoft Office PowerPoint</Application>
  <PresentationFormat>On-screen Show (4:3)</PresentationFormat>
  <Paragraphs>235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P&amp;C Template</vt:lpstr>
      <vt:lpstr>    David Fuller, David Brown, Iain Little  </vt:lpstr>
      <vt:lpstr>Important Notice</vt:lpstr>
      <vt:lpstr>The Trusts In Focus («TIF») Service</vt:lpstr>
      <vt:lpstr>How Is Trusts In Focus Doing?  Beat bogey by +10% over one year</vt:lpstr>
      <vt:lpstr>Most recent action (Jan 12th) we…..</vt:lpstr>
      <vt:lpstr>How Are We Doing: Trusts In Focus? Performance So Far (since 7/3/14)</vt:lpstr>
      <vt:lpstr>«How Do Investors Play Bonds In a Rising Yield World?»  PERSONAL  THOUGHTS FROM A NON SPECIALIST…</vt:lpstr>
      <vt:lpstr>Bonds in a rising yield world The Problem…</vt:lpstr>
      <vt:lpstr>Bonds in a rising yield world The Problem…</vt:lpstr>
      <vt:lpstr>Bonds in a rising yield world The Problem…</vt:lpstr>
      <vt:lpstr>Bonds in a rising yield world The Problem…</vt:lpstr>
      <vt:lpstr>Bonds in a rising yield world 3 Solutions…Defined Maturity Bd Fund</vt:lpstr>
      <vt:lpstr>Bonds in a rising yield world 3 Solutions…Defined Maturity Bd Fund</vt:lpstr>
      <vt:lpstr>Bonds in a rising yield world 3 Solutions…Defined Maturity Bd Fund</vt:lpstr>
      <vt:lpstr>Bonds in a rising yield world 3 Solutions…Defined Maturity Bd Fund</vt:lpstr>
      <vt:lpstr>Bonds in a rising yield world 3 Solutions…Cash</vt:lpstr>
      <vt:lpstr>Bonds in a rising yield world 3 Solutions…Equities</vt:lpstr>
      <vt:lpstr>P&amp;C People</vt:lpstr>
      <vt:lpstr>The P&amp;C Investment Team: 75 years global experience and research expertise</vt:lpstr>
      <vt:lpstr>P&amp;C and Contact Details: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P&amp;C Gold and Natural Resources Fund</dc:title>
  <dc:creator>x</dc:creator>
  <cp:lastModifiedBy>Iain Little</cp:lastModifiedBy>
  <cp:revision>1424</cp:revision>
  <cp:lastPrinted>2012-05-04T07:36:41Z</cp:lastPrinted>
  <dcterms:created xsi:type="dcterms:W3CDTF">2002-07-03T11:10:37Z</dcterms:created>
  <dcterms:modified xsi:type="dcterms:W3CDTF">2015-06-12T13:15:58Z</dcterms:modified>
</cp:coreProperties>
</file>