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557" r:id="rId3"/>
    <p:sldId id="558" r:id="rId4"/>
    <p:sldId id="559" r:id="rId5"/>
    <p:sldId id="555" r:id="rId6"/>
    <p:sldId id="556" r:id="rId7"/>
    <p:sldId id="560" r:id="rId8"/>
    <p:sldId id="514" r:id="rId9"/>
    <p:sldId id="561" r:id="rId10"/>
    <p:sldId id="562" r:id="rId11"/>
    <p:sldId id="563" r:id="rId12"/>
    <p:sldId id="520" r:id="rId13"/>
    <p:sldId id="564" r:id="rId14"/>
    <p:sldId id="566" r:id="rId15"/>
    <p:sldId id="565" r:id="rId16"/>
    <p:sldId id="521" r:id="rId17"/>
    <p:sldId id="567" r:id="rId18"/>
    <p:sldId id="568" r:id="rId19"/>
    <p:sldId id="569" r:id="rId20"/>
    <p:sldId id="570" r:id="rId21"/>
    <p:sldId id="571" r:id="rId22"/>
    <p:sldId id="572" r:id="rId23"/>
    <p:sldId id="573" r:id="rId24"/>
    <p:sldId id="574" r:id="rId25"/>
    <p:sldId id="575" r:id="rId26"/>
    <p:sldId id="577" r:id="rId27"/>
    <p:sldId id="578" r:id="rId28"/>
    <p:sldId id="579" r:id="rId29"/>
    <p:sldId id="580" r:id="rId30"/>
    <p:sldId id="581" r:id="rId31"/>
    <p:sldId id="478" r:id="rId32"/>
    <p:sldId id="582" r:id="rId33"/>
    <p:sldId id="583" r:id="rId34"/>
    <p:sldId id="584" r:id="rId35"/>
    <p:sldId id="585" r:id="rId36"/>
    <p:sldId id="586" r:id="rId37"/>
    <p:sldId id="587" r:id="rId38"/>
    <p:sldId id="588" r:id="rId39"/>
    <p:sldId id="589" r:id="rId40"/>
    <p:sldId id="590" r:id="rId41"/>
    <p:sldId id="591" r:id="rId42"/>
    <p:sldId id="270" r:id="rId43"/>
    <p:sldId id="592" r:id="rId44"/>
    <p:sldId id="354" r:id="rId45"/>
    <p:sldId id="496" r:id="rId46"/>
    <p:sldId id="383" r:id="rId47"/>
    <p:sldId id="385" r:id="rId48"/>
    <p:sldId id="378" r:id="rId49"/>
    <p:sldId id="550" r:id="rId50"/>
    <p:sldId id="551" r:id="rId51"/>
    <p:sldId id="552" r:id="rId52"/>
    <p:sldId id="553" r:id="rId53"/>
    <p:sldId id="554" r:id="rId54"/>
    <p:sldId id="509" r:id="rId55"/>
    <p:sldId id="511" r:id="rId56"/>
  </p:sldIdLst>
  <p:sldSz cx="9144000" cy="6858000" type="screen4x3"/>
  <p:notesSz cx="6858000" cy="9144000"/>
  <p:defaultTextStyle>
    <a:defPPr>
      <a:defRPr lang="en-U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CC"/>
    <a:srgbClr val="FFCC00"/>
    <a:srgbClr val="FFFF00"/>
    <a:srgbClr val="FF0000"/>
    <a:srgbClr val="34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86" autoAdjust="0"/>
    <p:restoredTop sz="94660"/>
  </p:normalViewPr>
  <p:slideViewPr>
    <p:cSldViewPr>
      <p:cViewPr varScale="1">
        <p:scale>
          <a:sx n="89" d="100"/>
          <a:sy n="89" d="100"/>
        </p:scale>
        <p:origin x="-114" y="-534"/>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p:cNvSpPr/>
          <p:nvPr userDrawn="1"/>
        </p:nvSpPr>
        <p:spPr>
          <a:xfrm>
            <a:off x="0" y="0"/>
            <a:ext cx="9144000" cy="1111250"/>
          </a:xfrm>
          <a:prstGeom prst="rect">
            <a:avLst/>
          </a:prstGeom>
          <a:solidFill>
            <a:srgbClr val="3433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a:p>
        </p:txBody>
      </p:sp>
      <p:cxnSp>
        <p:nvCxnSpPr>
          <p:cNvPr id="8" name="Straight Connector 7"/>
          <p:cNvCxnSpPr/>
          <p:nvPr userDrawn="1"/>
        </p:nvCxnSpPr>
        <p:spPr>
          <a:xfrm>
            <a:off x="0" y="1025525"/>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8" name="Picture 2"/>
          <p:cNvPicPr>
            <a:picLocks noChangeAspect="1"/>
          </p:cNvPicPr>
          <p:nvPr userDrawn="1"/>
        </p:nvPicPr>
        <p:blipFill>
          <a:blip r:embed="rId5"/>
          <a:srcRect/>
          <a:stretch>
            <a:fillRect/>
          </a:stretch>
        </p:blipFill>
        <p:spPr bwMode="auto">
          <a:xfrm>
            <a:off x="2411413" y="-25400"/>
            <a:ext cx="4211637" cy="11112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6"/>
          <p:cNvSpPr>
            <a:spLocks noChangeArrowheads="1"/>
          </p:cNvSpPr>
          <p:nvPr/>
        </p:nvSpPr>
        <p:spPr bwMode="auto">
          <a:xfrm>
            <a:off x="395288" y="1196975"/>
            <a:ext cx="8353425" cy="5640388"/>
          </a:xfrm>
          <a:prstGeom prst="rect">
            <a:avLst/>
          </a:prstGeom>
          <a:noFill/>
          <a:ln w="9525">
            <a:noFill/>
            <a:miter lim="800000"/>
            <a:headEnd/>
            <a:tailEnd/>
          </a:ln>
        </p:spPr>
        <p:txBody>
          <a:bodyPr>
            <a:spAutoFit/>
          </a:bodyPr>
          <a:lstStyle/>
          <a:p>
            <a:pPr algn="ctr"/>
            <a:r>
              <a:rPr lang="en-GB" sz="3200" b="1">
                <a:solidFill>
                  <a:schemeClr val="hlink"/>
                </a:solidFill>
              </a:rPr>
              <a:t>The Markets Now</a:t>
            </a:r>
          </a:p>
          <a:p>
            <a:pPr algn="ctr"/>
            <a:endParaRPr lang="en-GB" sz="1000" b="1">
              <a:solidFill>
                <a:schemeClr val="hlink"/>
              </a:solidFill>
            </a:endParaRPr>
          </a:p>
          <a:p>
            <a:pPr algn="ctr"/>
            <a:endParaRPr lang="en-GB" sz="1000" b="1">
              <a:solidFill>
                <a:schemeClr val="hlink"/>
              </a:solidFill>
            </a:endParaRPr>
          </a:p>
          <a:p>
            <a:r>
              <a:rPr lang="en-GB" sz="2600" b="1">
                <a:solidFill>
                  <a:schemeClr val="hlink"/>
                </a:solidFill>
                <a:cs typeface="Arial" charset="0"/>
              </a:rPr>
              <a:t>●</a:t>
            </a:r>
            <a:r>
              <a:rPr lang="en-GB" sz="2600" b="1">
                <a:solidFill>
                  <a:schemeClr val="hlink"/>
                </a:solidFill>
              </a:rPr>
              <a:t>US T-Bonds have ended their secular bull market</a:t>
            </a:r>
            <a:r>
              <a:rPr lang="en-GB" sz="3200" b="1">
                <a:solidFill>
                  <a:schemeClr val="hlink"/>
                </a:solidFill>
              </a:rPr>
              <a:t> </a:t>
            </a:r>
          </a:p>
          <a:p>
            <a:endParaRPr lang="en-GB" sz="1000" b="1">
              <a:solidFill>
                <a:schemeClr val="hlink"/>
              </a:solidFill>
            </a:endParaRPr>
          </a:p>
          <a:p>
            <a:r>
              <a:rPr lang="en-GB" sz="2600" b="1">
                <a:solidFill>
                  <a:schemeClr val="hlink"/>
                </a:solidFill>
              </a:rPr>
              <a:t>●</a:t>
            </a:r>
            <a:r>
              <a:rPr lang="en-GB"/>
              <a:t> </a:t>
            </a:r>
            <a:r>
              <a:rPr lang="en-GB" sz="2600" b="1">
                <a:solidFill>
                  <a:schemeClr val="hlink"/>
                </a:solidFill>
              </a:rPr>
              <a:t>Global stock markets are experiencing a        corrective phase due to seasonal factors, ‘Grexit’ fears, and rising Treasury yields</a:t>
            </a:r>
            <a:endParaRPr lang="en-GB" sz="1000" b="1">
              <a:solidFill>
                <a:schemeClr val="hlink"/>
              </a:solidFill>
            </a:endParaRPr>
          </a:p>
          <a:p>
            <a:endParaRPr lang="en-GB" sz="1000" b="1">
              <a:solidFill>
                <a:schemeClr val="hlink"/>
              </a:solidFill>
            </a:endParaRPr>
          </a:p>
          <a:p>
            <a:r>
              <a:rPr lang="en-GB" sz="2600" b="1">
                <a:solidFill>
                  <a:schemeClr val="hlink"/>
                </a:solidFill>
              </a:rPr>
              <a:t>●</a:t>
            </a:r>
            <a:r>
              <a:rPr lang="en-GB"/>
              <a:t> </a:t>
            </a:r>
            <a:r>
              <a:rPr lang="en-GB" sz="2600" b="1">
                <a:solidFill>
                  <a:schemeClr val="hlink"/>
                </a:solidFill>
              </a:rPr>
              <a:t>However, stock markets are also</a:t>
            </a:r>
            <a:r>
              <a:rPr lang="en-GB" sz="2800" b="1">
                <a:solidFill>
                  <a:schemeClr val="hlink"/>
                </a:solidFill>
              </a:rPr>
              <a:t> </a:t>
            </a:r>
            <a:r>
              <a:rPr lang="en-GB" sz="2600" b="1">
                <a:solidFill>
                  <a:schemeClr val="hlink"/>
                </a:solidFill>
              </a:rPr>
              <a:t>cushioned by </a:t>
            </a:r>
          </a:p>
          <a:p>
            <a:r>
              <a:rPr lang="en-GB" sz="2600" b="1">
                <a:solidFill>
                  <a:schemeClr val="hlink"/>
                </a:solidFill>
              </a:rPr>
              <a:t>QE in Japan and the EU, plus China’s stimulus.</a:t>
            </a:r>
          </a:p>
          <a:p>
            <a:pPr algn="ctr"/>
            <a:endParaRPr lang="en-GB" b="1">
              <a:solidFill>
                <a:schemeClr val="hlink"/>
              </a:solidFill>
            </a:endParaRPr>
          </a:p>
          <a:p>
            <a:pPr algn="ctr"/>
            <a:r>
              <a:rPr lang="en-GB" sz="2400" b="1">
                <a:solidFill>
                  <a:schemeClr val="hlink"/>
                </a:solidFill>
              </a:rPr>
              <a:t>David Fuller – 15</a:t>
            </a:r>
            <a:r>
              <a:rPr lang="en-GB" sz="2400" b="1" baseline="30000">
                <a:solidFill>
                  <a:schemeClr val="hlink"/>
                </a:solidFill>
              </a:rPr>
              <a:t>th</a:t>
            </a:r>
            <a:r>
              <a:rPr lang="en-GB" sz="2400" b="1">
                <a:solidFill>
                  <a:schemeClr val="hlink"/>
                </a:solidFill>
              </a:rPr>
              <a:t> June 2015</a:t>
            </a:r>
          </a:p>
          <a:p>
            <a:pPr algn="ctr"/>
            <a:r>
              <a:rPr lang="en-GB" sz="2400" b="1">
                <a:solidFill>
                  <a:schemeClr val="hlink"/>
                </a:solidFill>
              </a:rPr>
              <a:t>fullertreacymoney.com</a:t>
            </a:r>
          </a:p>
          <a:p>
            <a:pPr algn="ctr"/>
            <a:endParaRPr lang="en-GB">
              <a:solidFill>
                <a:schemeClr val="hlink"/>
              </a:solidFill>
            </a:endParaRPr>
          </a:p>
          <a:p>
            <a:pPr algn="ctr"/>
            <a:r>
              <a:rPr lang="en-GB">
                <a:solidFill>
                  <a:schemeClr val="hlink"/>
                </a:solidFill>
              </a:rPr>
              <a:t>East India Club – 16 St. James Square</a:t>
            </a:r>
          </a:p>
          <a:p>
            <a:pPr algn="ctr"/>
            <a:r>
              <a:rPr lang="en-GB">
                <a:solidFill>
                  <a:schemeClr val="hlink"/>
                </a:solidFill>
              </a:rPr>
              <a:t>London SW1Y 4LH, UK</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4" descr="US-30yr-Bond-Yield-2015-06-13-chart"/>
          <p:cNvPicPr>
            <a:picLocks noChangeAspect="1" noChangeArrowheads="1"/>
          </p:cNvPicPr>
          <p:nvPr/>
        </p:nvPicPr>
        <p:blipFill>
          <a:blip r:embed="rId2"/>
          <a:srcRect/>
          <a:stretch>
            <a:fillRect/>
          </a:stretch>
        </p:blipFill>
        <p:spPr bwMode="auto">
          <a:xfrm>
            <a:off x="0" y="1268413"/>
            <a:ext cx="9144000" cy="5103812"/>
          </a:xfrm>
          <a:prstGeom prst="rect">
            <a:avLst/>
          </a:prstGeom>
          <a:noFill/>
          <a:ln w="9525">
            <a:solidFill>
              <a:srgbClr val="009900"/>
            </a:solidFill>
            <a:miter lim="800000"/>
            <a:headEnd/>
            <a:tailEnd/>
          </a:ln>
        </p:spPr>
      </p:pic>
      <p:sp>
        <p:nvSpPr>
          <p:cNvPr id="6146" name="Line 6"/>
          <p:cNvSpPr>
            <a:spLocks noChangeShapeType="1"/>
          </p:cNvSpPr>
          <p:nvPr/>
        </p:nvSpPr>
        <p:spPr bwMode="auto">
          <a:xfrm>
            <a:off x="6948488" y="2924175"/>
            <a:ext cx="71437" cy="2665413"/>
          </a:xfrm>
          <a:prstGeom prst="line">
            <a:avLst/>
          </a:prstGeom>
          <a:noFill/>
          <a:ln w="28575">
            <a:solidFill>
              <a:srgbClr val="009900"/>
            </a:solidFill>
            <a:round/>
            <a:headEnd/>
            <a:tailEnd/>
          </a:ln>
        </p:spPr>
        <p:txBody>
          <a:bodyPr/>
          <a:lstStyle/>
          <a:p>
            <a:endParaRPr lang="en-US"/>
          </a:p>
        </p:txBody>
      </p:sp>
      <p:sp>
        <p:nvSpPr>
          <p:cNvPr id="6147" name="Text Box 7"/>
          <p:cNvSpPr txBox="1">
            <a:spLocks noChangeArrowheads="1"/>
          </p:cNvSpPr>
          <p:nvPr/>
        </p:nvSpPr>
        <p:spPr bwMode="auto">
          <a:xfrm>
            <a:off x="4408488" y="2205038"/>
            <a:ext cx="4205287" cy="701675"/>
          </a:xfrm>
          <a:prstGeom prst="rect">
            <a:avLst/>
          </a:prstGeom>
          <a:noFill/>
          <a:ln w="9525">
            <a:noFill/>
            <a:miter lim="800000"/>
            <a:headEnd/>
            <a:tailEnd/>
          </a:ln>
        </p:spPr>
        <p:txBody>
          <a:bodyPr>
            <a:spAutoFit/>
          </a:bodyPr>
          <a:lstStyle/>
          <a:p>
            <a:r>
              <a:rPr lang="en-GB">
                <a:solidFill>
                  <a:schemeClr val="hlink"/>
                </a:solidFill>
              </a:rPr>
              <a:t>US T-Bond bull market extended by</a:t>
            </a:r>
          </a:p>
          <a:p>
            <a:r>
              <a:rPr lang="en-GB">
                <a:solidFill>
                  <a:schemeClr val="hlink"/>
                </a:solidFill>
              </a:rPr>
              <a:t>credit crisis recession and QE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4" descr="US-10yr-Bond-Yield-2015-06-13-chart"/>
          <p:cNvPicPr>
            <a:picLocks noChangeAspect="1" noChangeArrowheads="1"/>
          </p:cNvPicPr>
          <p:nvPr/>
        </p:nvPicPr>
        <p:blipFill>
          <a:blip r:embed="rId2"/>
          <a:srcRect/>
          <a:stretch>
            <a:fillRect/>
          </a:stretch>
        </p:blipFill>
        <p:spPr bwMode="auto">
          <a:xfrm>
            <a:off x="0" y="1412875"/>
            <a:ext cx="9144000" cy="5102225"/>
          </a:xfrm>
          <a:prstGeom prst="rect">
            <a:avLst/>
          </a:prstGeom>
          <a:noFill/>
          <a:ln w="9525">
            <a:noFill/>
            <a:miter lim="800000"/>
            <a:headEnd/>
            <a:tailEnd/>
          </a:ln>
        </p:spPr>
      </p:pic>
      <p:sp>
        <p:nvSpPr>
          <p:cNvPr id="7170" name="Text Box 5"/>
          <p:cNvSpPr txBox="1">
            <a:spLocks noChangeArrowheads="1"/>
          </p:cNvSpPr>
          <p:nvPr/>
        </p:nvSpPr>
        <p:spPr bwMode="auto">
          <a:xfrm>
            <a:off x="4427538" y="1196975"/>
            <a:ext cx="4105275" cy="396875"/>
          </a:xfrm>
          <a:prstGeom prst="rect">
            <a:avLst/>
          </a:prstGeom>
          <a:noFill/>
          <a:ln w="9525">
            <a:noFill/>
            <a:miter lim="800000"/>
            <a:headEnd/>
            <a:tailEnd/>
          </a:ln>
        </p:spPr>
        <p:txBody>
          <a:bodyPr>
            <a:spAutoFit/>
          </a:bodyPr>
          <a:lstStyle/>
          <a:p>
            <a:r>
              <a:rPr lang="en-GB">
                <a:solidFill>
                  <a:schemeClr val="hlink"/>
                </a:solidFill>
              </a:rPr>
              <a:t>10-Yr T-Bond over last 10 years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4" descr="Merrill-Lynch-10yr-US-Treasury-Total-Return-2015-06-13-chart"/>
          <p:cNvPicPr>
            <a:picLocks noChangeAspect="1" noChangeArrowheads="1"/>
          </p:cNvPicPr>
          <p:nvPr/>
        </p:nvPicPr>
        <p:blipFill>
          <a:blip r:embed="rId2"/>
          <a:srcRect/>
          <a:stretch>
            <a:fillRect/>
          </a:stretch>
        </p:blipFill>
        <p:spPr bwMode="auto">
          <a:xfrm>
            <a:off x="0" y="1349375"/>
            <a:ext cx="9144000" cy="5103813"/>
          </a:xfrm>
          <a:prstGeom prst="rect">
            <a:avLst/>
          </a:prstGeom>
          <a:noFill/>
          <a:ln w="0">
            <a:solidFill>
              <a:srgbClr val="333333"/>
            </a:solidFill>
            <a:miter lim="800000"/>
            <a:headEnd/>
            <a:tailEnd/>
          </a:ln>
        </p:spPr>
      </p:pic>
      <p:sp>
        <p:nvSpPr>
          <p:cNvPr id="8194" name="Text Box 15"/>
          <p:cNvSpPr txBox="1">
            <a:spLocks noChangeArrowheads="1"/>
          </p:cNvSpPr>
          <p:nvPr/>
        </p:nvSpPr>
        <p:spPr bwMode="auto">
          <a:xfrm>
            <a:off x="3975100" y="1628775"/>
            <a:ext cx="3051175" cy="396875"/>
          </a:xfrm>
          <a:prstGeom prst="rect">
            <a:avLst/>
          </a:prstGeom>
          <a:noFill/>
          <a:ln w="9525">
            <a:noFill/>
            <a:miter lim="800000"/>
            <a:headEnd/>
            <a:tailEnd/>
          </a:ln>
        </p:spPr>
        <p:txBody>
          <a:bodyPr>
            <a:spAutoFit/>
          </a:bodyPr>
          <a:lstStyle/>
          <a:p>
            <a:r>
              <a:rPr lang="en-GB">
                <a:solidFill>
                  <a:schemeClr val="hlink"/>
                </a:solidFill>
              </a:rPr>
              <a:t>Lower high and lower low</a:t>
            </a:r>
          </a:p>
        </p:txBody>
      </p:sp>
      <p:sp>
        <p:nvSpPr>
          <p:cNvPr id="8195" name="Line 16"/>
          <p:cNvSpPr>
            <a:spLocks noChangeShapeType="1"/>
          </p:cNvSpPr>
          <p:nvPr/>
        </p:nvSpPr>
        <p:spPr bwMode="auto">
          <a:xfrm>
            <a:off x="7019925" y="1844675"/>
            <a:ext cx="1152525" cy="71438"/>
          </a:xfrm>
          <a:prstGeom prst="line">
            <a:avLst/>
          </a:prstGeom>
          <a:noFill/>
          <a:ln w="19050">
            <a:solidFill>
              <a:srgbClr val="FF0000"/>
            </a:solidFill>
            <a:round/>
            <a:headEnd/>
            <a:tailEnd type="triangle" w="med" len="med"/>
          </a:ln>
        </p:spPr>
        <p:txBody>
          <a:bodyPr/>
          <a:lstStyle/>
          <a:p>
            <a:endParaRPr lang="en-US"/>
          </a:p>
        </p:txBody>
      </p:sp>
      <p:sp>
        <p:nvSpPr>
          <p:cNvPr id="8196" name="Text Box 17"/>
          <p:cNvSpPr txBox="1">
            <a:spLocks noChangeArrowheads="1"/>
          </p:cNvSpPr>
          <p:nvPr/>
        </p:nvSpPr>
        <p:spPr bwMode="auto">
          <a:xfrm>
            <a:off x="5487988" y="3783013"/>
            <a:ext cx="2430462" cy="1006475"/>
          </a:xfrm>
          <a:prstGeom prst="rect">
            <a:avLst/>
          </a:prstGeom>
          <a:noFill/>
          <a:ln w="9525">
            <a:noFill/>
            <a:miter lim="800000"/>
            <a:headEnd/>
            <a:tailEnd/>
          </a:ln>
        </p:spPr>
        <p:txBody>
          <a:bodyPr wrap="none">
            <a:spAutoFit/>
          </a:bodyPr>
          <a:lstStyle/>
          <a:p>
            <a:r>
              <a:rPr lang="en-GB">
                <a:solidFill>
                  <a:schemeClr val="hlink"/>
                </a:solidFill>
              </a:rPr>
              <a:t>Risk of panic selling</a:t>
            </a:r>
          </a:p>
          <a:p>
            <a:r>
              <a:rPr lang="en-GB">
                <a:solidFill>
                  <a:schemeClr val="hlink"/>
                </a:solidFill>
              </a:rPr>
              <a:t>When it exceeds</a:t>
            </a:r>
          </a:p>
          <a:p>
            <a:r>
              <a:rPr lang="en-GB">
                <a:solidFill>
                  <a:schemeClr val="hlink"/>
                </a:solidFill>
              </a:rPr>
              <a:t>Last three declines</a:t>
            </a:r>
          </a:p>
        </p:txBody>
      </p:sp>
      <p:sp>
        <p:nvSpPr>
          <p:cNvPr id="8197" name="Line 18"/>
          <p:cNvSpPr>
            <a:spLocks noChangeShapeType="1"/>
          </p:cNvSpPr>
          <p:nvPr/>
        </p:nvSpPr>
        <p:spPr bwMode="auto">
          <a:xfrm>
            <a:off x="7308850" y="3716338"/>
            <a:ext cx="0" cy="0"/>
          </a:xfrm>
          <a:prstGeom prst="line">
            <a:avLst/>
          </a:prstGeom>
          <a:noFill/>
          <a:ln w="9525">
            <a:solidFill>
              <a:schemeClr val="tx1"/>
            </a:solidFill>
            <a:round/>
            <a:headEnd/>
            <a:tailEnd type="triangle" w="med" len="med"/>
          </a:ln>
        </p:spPr>
        <p:txBody>
          <a:bodyPr/>
          <a:lstStyle/>
          <a:p>
            <a:endParaRPr lang="en-US"/>
          </a:p>
        </p:txBody>
      </p:sp>
      <p:sp>
        <p:nvSpPr>
          <p:cNvPr id="8198" name="Line 19"/>
          <p:cNvSpPr>
            <a:spLocks noChangeShapeType="1"/>
          </p:cNvSpPr>
          <p:nvPr/>
        </p:nvSpPr>
        <p:spPr bwMode="auto">
          <a:xfrm flipH="1" flipV="1">
            <a:off x="7164388" y="2708275"/>
            <a:ext cx="215900" cy="360363"/>
          </a:xfrm>
          <a:prstGeom prst="line">
            <a:avLst/>
          </a:prstGeom>
          <a:noFill/>
          <a:ln w="19050">
            <a:solidFill>
              <a:srgbClr val="FF0000"/>
            </a:solidFill>
            <a:round/>
            <a:headEnd/>
            <a:tailEnd type="triangle" w="med" len="med"/>
          </a:ln>
        </p:spPr>
        <p:txBody>
          <a:bodyPr/>
          <a:lstStyle/>
          <a:p>
            <a:endParaRPr lang="en-US"/>
          </a:p>
        </p:txBody>
      </p:sp>
      <p:sp>
        <p:nvSpPr>
          <p:cNvPr id="8199" name="Line 20"/>
          <p:cNvSpPr>
            <a:spLocks noChangeShapeType="1"/>
          </p:cNvSpPr>
          <p:nvPr/>
        </p:nvSpPr>
        <p:spPr bwMode="auto">
          <a:xfrm flipH="1" flipV="1">
            <a:off x="5003800" y="3573463"/>
            <a:ext cx="215900" cy="360362"/>
          </a:xfrm>
          <a:prstGeom prst="line">
            <a:avLst/>
          </a:prstGeom>
          <a:noFill/>
          <a:ln w="19050">
            <a:solidFill>
              <a:srgbClr val="FF0000"/>
            </a:solidFill>
            <a:round/>
            <a:headEnd/>
            <a:tailEnd type="triangle" w="med" len="med"/>
          </a:ln>
        </p:spPr>
        <p:txBody>
          <a:bodyPr/>
          <a:lstStyle/>
          <a:p>
            <a:endParaRPr lang="en-US"/>
          </a:p>
        </p:txBody>
      </p:sp>
      <p:sp>
        <p:nvSpPr>
          <p:cNvPr id="8200" name="Line 21"/>
          <p:cNvSpPr>
            <a:spLocks noChangeShapeType="1"/>
          </p:cNvSpPr>
          <p:nvPr/>
        </p:nvSpPr>
        <p:spPr bwMode="auto">
          <a:xfrm flipH="1" flipV="1">
            <a:off x="3563938" y="4292600"/>
            <a:ext cx="287337" cy="360363"/>
          </a:xfrm>
          <a:prstGeom prst="line">
            <a:avLst/>
          </a:prstGeom>
          <a:noFill/>
          <a:ln w="19050">
            <a:solidFill>
              <a:srgbClr val="FF0000"/>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Picture 4" descr="US_YieldCurve_20yr"/>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noFill/>
            <a:miter lim="800000"/>
            <a:headEnd/>
            <a:tailEnd/>
          </a:ln>
        </p:spPr>
      </p:pic>
      <p:sp>
        <p:nvSpPr>
          <p:cNvPr id="9218" name="Line 7"/>
          <p:cNvSpPr>
            <a:spLocks noChangeShapeType="1"/>
          </p:cNvSpPr>
          <p:nvPr/>
        </p:nvSpPr>
        <p:spPr bwMode="auto">
          <a:xfrm>
            <a:off x="0" y="5229225"/>
            <a:ext cx="8748713" cy="0"/>
          </a:xfrm>
          <a:prstGeom prst="line">
            <a:avLst/>
          </a:prstGeom>
          <a:noFill/>
          <a:ln w="28575">
            <a:solidFill>
              <a:srgbClr val="FF0000"/>
            </a:solidFill>
            <a:round/>
            <a:headEnd/>
            <a:tailEnd/>
          </a:ln>
        </p:spPr>
        <p:txBody>
          <a:bodyPr/>
          <a:lstStyle/>
          <a:p>
            <a:endParaRPr lang="en-US"/>
          </a:p>
        </p:txBody>
      </p:sp>
      <p:sp>
        <p:nvSpPr>
          <p:cNvPr id="9219" name="Text Box 8"/>
          <p:cNvSpPr txBox="1">
            <a:spLocks noChangeArrowheads="1"/>
          </p:cNvSpPr>
          <p:nvPr/>
        </p:nvSpPr>
        <p:spPr bwMode="auto">
          <a:xfrm>
            <a:off x="3203575" y="5440363"/>
            <a:ext cx="5184775" cy="396875"/>
          </a:xfrm>
          <a:prstGeom prst="rect">
            <a:avLst/>
          </a:prstGeom>
          <a:noFill/>
          <a:ln w="9525">
            <a:noFill/>
            <a:miter lim="800000"/>
            <a:headEnd/>
            <a:tailEnd/>
          </a:ln>
        </p:spPr>
        <p:txBody>
          <a:bodyPr>
            <a:spAutoFit/>
          </a:bodyPr>
          <a:lstStyle/>
          <a:p>
            <a:r>
              <a:rPr lang="en-GB">
                <a:solidFill>
                  <a:schemeClr val="hlink"/>
                </a:solidFill>
              </a:rPr>
              <a:t>The bear market danger line is below zero</a:t>
            </a:r>
            <a:r>
              <a:rPr lang="en-GB"/>
              <a:t> </a:t>
            </a:r>
          </a:p>
        </p:txBody>
      </p:sp>
      <p:sp>
        <p:nvSpPr>
          <p:cNvPr id="9220" name="Line 9"/>
          <p:cNvSpPr>
            <a:spLocks noChangeShapeType="1"/>
          </p:cNvSpPr>
          <p:nvPr/>
        </p:nvSpPr>
        <p:spPr bwMode="auto">
          <a:xfrm flipV="1">
            <a:off x="8101013" y="5300663"/>
            <a:ext cx="360362" cy="431800"/>
          </a:xfrm>
          <a:prstGeom prst="line">
            <a:avLst/>
          </a:prstGeom>
          <a:noFill/>
          <a:ln w="28575">
            <a:solidFill>
              <a:srgbClr val="FF0000"/>
            </a:solidFill>
            <a:round/>
            <a:headEnd/>
            <a:tailEnd type="triangle" w="med" len="med"/>
          </a:ln>
        </p:spPr>
        <p:txBody>
          <a:bodyPr/>
          <a:lstStyle/>
          <a:p>
            <a:endParaRPr lang="en-US"/>
          </a:p>
        </p:txBody>
      </p:sp>
      <p:sp>
        <p:nvSpPr>
          <p:cNvPr id="9221" name="Text Box 10"/>
          <p:cNvSpPr txBox="1">
            <a:spLocks noChangeArrowheads="1"/>
          </p:cNvSpPr>
          <p:nvPr/>
        </p:nvSpPr>
        <p:spPr bwMode="auto">
          <a:xfrm>
            <a:off x="87313" y="1839913"/>
            <a:ext cx="3048000" cy="396875"/>
          </a:xfrm>
          <a:prstGeom prst="rect">
            <a:avLst/>
          </a:prstGeom>
          <a:noFill/>
          <a:ln w="9525">
            <a:noFill/>
            <a:miter lim="800000"/>
            <a:headEnd/>
            <a:tailEnd/>
          </a:ln>
        </p:spPr>
        <p:txBody>
          <a:bodyPr wrap="none">
            <a:spAutoFit/>
          </a:bodyPr>
          <a:lstStyle/>
          <a:p>
            <a:r>
              <a:rPr lang="en-GB">
                <a:solidFill>
                  <a:schemeClr val="hlink"/>
                </a:solidFill>
              </a:rPr>
              <a:t>Yield curve over 20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4" descr="US-10yr-Bond-Yield-2015-06-08-chart"/>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noFill/>
            <a:miter lim="800000"/>
            <a:headEnd/>
            <a:tailEnd/>
          </a:ln>
        </p:spPr>
      </p:pic>
      <p:sp>
        <p:nvSpPr>
          <p:cNvPr id="10242" name="Line 5"/>
          <p:cNvSpPr>
            <a:spLocks noChangeShapeType="1"/>
          </p:cNvSpPr>
          <p:nvPr/>
        </p:nvSpPr>
        <p:spPr bwMode="auto">
          <a:xfrm>
            <a:off x="0" y="5589588"/>
            <a:ext cx="8748713" cy="0"/>
          </a:xfrm>
          <a:prstGeom prst="line">
            <a:avLst/>
          </a:prstGeom>
          <a:noFill/>
          <a:ln w="28575">
            <a:solidFill>
              <a:srgbClr val="FF0000"/>
            </a:solidFill>
            <a:round/>
            <a:headEnd/>
            <a:tailEnd/>
          </a:ln>
        </p:spPr>
        <p:txBody>
          <a:bodyPr/>
          <a:lstStyle/>
          <a:p>
            <a:endParaRPr lang="en-US"/>
          </a:p>
        </p:txBody>
      </p:sp>
      <p:sp>
        <p:nvSpPr>
          <p:cNvPr id="10243" name="Text Box 6"/>
          <p:cNvSpPr txBox="1">
            <a:spLocks noChangeArrowheads="1"/>
          </p:cNvSpPr>
          <p:nvPr/>
        </p:nvSpPr>
        <p:spPr bwMode="auto">
          <a:xfrm>
            <a:off x="2268538" y="4287838"/>
            <a:ext cx="6551612" cy="1006475"/>
          </a:xfrm>
          <a:prstGeom prst="rect">
            <a:avLst/>
          </a:prstGeom>
          <a:noFill/>
          <a:ln w="9525">
            <a:noFill/>
            <a:miter lim="800000"/>
            <a:headEnd/>
            <a:tailEnd/>
          </a:ln>
        </p:spPr>
        <p:txBody>
          <a:bodyPr>
            <a:spAutoFit/>
          </a:bodyPr>
          <a:lstStyle/>
          <a:p>
            <a:r>
              <a:rPr lang="en-GB">
                <a:solidFill>
                  <a:schemeClr val="hlink"/>
                </a:solidFill>
              </a:rPr>
              <a:t>While the inverted yield curve does predict bear markets, the lead time can be a problem, as seen with the 2006-2007 signals.</a:t>
            </a:r>
          </a:p>
        </p:txBody>
      </p:sp>
      <p:sp>
        <p:nvSpPr>
          <p:cNvPr id="10244" name="Text Box 8"/>
          <p:cNvSpPr txBox="1">
            <a:spLocks noChangeArrowheads="1"/>
          </p:cNvSpPr>
          <p:nvPr/>
        </p:nvSpPr>
        <p:spPr bwMode="auto">
          <a:xfrm>
            <a:off x="158750" y="1839913"/>
            <a:ext cx="3105150" cy="396875"/>
          </a:xfrm>
          <a:prstGeom prst="rect">
            <a:avLst/>
          </a:prstGeom>
          <a:noFill/>
          <a:ln w="9525">
            <a:noFill/>
            <a:miter lim="800000"/>
            <a:headEnd/>
            <a:tailEnd/>
          </a:ln>
        </p:spPr>
        <p:txBody>
          <a:bodyPr wrap="none">
            <a:spAutoFit/>
          </a:bodyPr>
          <a:lstStyle/>
          <a:p>
            <a:r>
              <a:rPr lang="en-GB">
                <a:solidFill>
                  <a:schemeClr val="hlink"/>
                </a:solidFill>
              </a:rPr>
              <a:t>Yield Curve over 10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ext Box 4"/>
          <p:cNvSpPr txBox="1">
            <a:spLocks noChangeArrowheads="1"/>
          </p:cNvSpPr>
          <p:nvPr/>
        </p:nvSpPr>
        <p:spPr bwMode="auto">
          <a:xfrm>
            <a:off x="0" y="1125538"/>
            <a:ext cx="9144000" cy="579437"/>
          </a:xfrm>
          <a:prstGeom prst="rect">
            <a:avLst/>
          </a:prstGeom>
          <a:noFill/>
          <a:ln w="9525">
            <a:noFill/>
            <a:miter lim="800000"/>
            <a:headEnd/>
            <a:tailEnd/>
          </a:ln>
        </p:spPr>
        <p:txBody>
          <a:bodyPr>
            <a:spAutoFit/>
          </a:bodyPr>
          <a:lstStyle/>
          <a:p>
            <a:pPr algn="ctr"/>
            <a:r>
              <a:rPr lang="en-GB" sz="3200" b="1">
                <a:solidFill>
                  <a:schemeClr val="hlink"/>
                </a:solidFill>
              </a:rPr>
              <a:t>Europe</a:t>
            </a:r>
          </a:p>
        </p:txBody>
      </p:sp>
      <p:sp>
        <p:nvSpPr>
          <p:cNvPr id="11266" name="Text Box 5"/>
          <p:cNvSpPr txBox="1">
            <a:spLocks noChangeArrowheads="1"/>
          </p:cNvSpPr>
          <p:nvPr/>
        </p:nvSpPr>
        <p:spPr bwMode="auto">
          <a:xfrm>
            <a:off x="3616325" y="2559050"/>
            <a:ext cx="184150" cy="396875"/>
          </a:xfrm>
          <a:prstGeom prst="rect">
            <a:avLst/>
          </a:prstGeom>
          <a:noFill/>
          <a:ln w="9525">
            <a:noFill/>
            <a:miter lim="800000"/>
            <a:headEnd/>
            <a:tailEnd/>
          </a:ln>
        </p:spPr>
        <p:txBody>
          <a:bodyPr wrap="none">
            <a:spAutoFit/>
          </a:bodyPr>
          <a:lstStyle/>
          <a:p>
            <a:endParaRPr lang="en-GB"/>
          </a:p>
        </p:txBody>
      </p:sp>
      <p:sp>
        <p:nvSpPr>
          <p:cNvPr id="11267" name="Text Box 6"/>
          <p:cNvSpPr txBox="1">
            <a:spLocks noChangeArrowheads="1"/>
          </p:cNvSpPr>
          <p:nvPr/>
        </p:nvSpPr>
        <p:spPr bwMode="auto">
          <a:xfrm>
            <a:off x="179388" y="1557338"/>
            <a:ext cx="9145587" cy="5764212"/>
          </a:xfrm>
          <a:prstGeom prst="rect">
            <a:avLst/>
          </a:prstGeom>
          <a:noFill/>
          <a:ln w="9525">
            <a:noFill/>
            <a:miter lim="800000"/>
            <a:headEnd/>
            <a:tailEnd/>
          </a:ln>
        </p:spPr>
        <p:txBody>
          <a:bodyPr>
            <a:spAutoFit/>
          </a:bodyPr>
          <a:lstStyle/>
          <a:p>
            <a:endParaRPr lang="en-GB" sz="800">
              <a:solidFill>
                <a:schemeClr val="hlink"/>
              </a:solidFill>
            </a:endParaRPr>
          </a:p>
          <a:p>
            <a:r>
              <a:rPr lang="en-GB" sz="2800">
                <a:solidFill>
                  <a:schemeClr val="hlink"/>
                </a:solidFill>
              </a:rPr>
              <a:t>European stock markets have corrected the previous</a:t>
            </a:r>
          </a:p>
          <a:p>
            <a:r>
              <a:rPr lang="en-GB" sz="2800">
                <a:solidFill>
                  <a:schemeClr val="hlink"/>
                </a:solidFill>
              </a:rPr>
              <a:t>overbought condition and are currently oversold.</a:t>
            </a:r>
          </a:p>
          <a:p>
            <a:pPr algn="ctr"/>
            <a:endParaRPr lang="en-GB" sz="1400">
              <a:solidFill>
                <a:schemeClr val="hlink"/>
              </a:solidFill>
            </a:endParaRPr>
          </a:p>
          <a:p>
            <a:r>
              <a:rPr lang="en-GB" sz="2800">
                <a:solidFill>
                  <a:schemeClr val="hlink"/>
                </a:solidFill>
              </a:rPr>
              <a:t>However, the ‘Grexit’ threat needs to be removed by</a:t>
            </a:r>
          </a:p>
          <a:p>
            <a:r>
              <a:rPr lang="en-GB" sz="2800">
                <a:solidFill>
                  <a:schemeClr val="hlink"/>
                </a:solidFill>
              </a:rPr>
              <a:t>an acceptable agreement between Greece and its three creditors: the International Monetary Fund, the</a:t>
            </a:r>
          </a:p>
          <a:p>
            <a:r>
              <a:rPr lang="en-GB" sz="2800">
                <a:solidFill>
                  <a:schemeClr val="hlink"/>
                </a:solidFill>
              </a:rPr>
              <a:t>European Central Bank and the European Commission,</a:t>
            </a:r>
          </a:p>
          <a:p>
            <a:r>
              <a:rPr lang="en-GB" sz="2800">
                <a:solidFill>
                  <a:schemeClr val="hlink"/>
                </a:solidFill>
              </a:rPr>
              <a:t>before Mario Draghi’s €60bn per month QE programme</a:t>
            </a:r>
          </a:p>
          <a:p>
            <a:r>
              <a:rPr lang="en-GB" sz="2800">
                <a:solidFill>
                  <a:schemeClr val="hlink"/>
                </a:solidFill>
              </a:rPr>
              <a:t>produces another strong rally. Actual ‘Grexit’ would temporarily deepen the correction.</a:t>
            </a:r>
          </a:p>
          <a:p>
            <a:endParaRPr lang="en-GB" sz="1400">
              <a:solidFill>
                <a:schemeClr val="hlink"/>
              </a:solidFill>
            </a:endParaRPr>
          </a:p>
          <a:p>
            <a:r>
              <a:rPr lang="en-GB" sz="2800">
                <a:solidFill>
                  <a:schemeClr val="hlink"/>
                </a:solidFill>
              </a:rPr>
              <a:t>Seasonal factors are less favourable from May through October. </a:t>
            </a:r>
          </a:p>
          <a:p>
            <a:pPr algn="ctr"/>
            <a:r>
              <a:rPr lang="en-GB" sz="2800">
                <a:solidFill>
                  <a:schemeClr val="hlink"/>
                </a:solidFill>
              </a:rPr>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9" name="Picture 4" descr="Euro-Stoxx-50-Index-2015-04-18-chart"/>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noFill/>
            <a:miter lim="800000"/>
            <a:headEnd/>
            <a:tailEnd/>
          </a:ln>
        </p:spPr>
      </p:pic>
      <p:sp>
        <p:nvSpPr>
          <p:cNvPr id="12290" name="Text Box 5"/>
          <p:cNvSpPr txBox="1">
            <a:spLocks noChangeArrowheads="1"/>
          </p:cNvSpPr>
          <p:nvPr/>
        </p:nvSpPr>
        <p:spPr bwMode="auto">
          <a:xfrm>
            <a:off x="5508625" y="1844675"/>
            <a:ext cx="3298825" cy="1311275"/>
          </a:xfrm>
          <a:prstGeom prst="rect">
            <a:avLst/>
          </a:prstGeom>
          <a:noFill/>
          <a:ln w="9525">
            <a:noFill/>
            <a:miter lim="800000"/>
            <a:headEnd/>
            <a:tailEnd/>
          </a:ln>
        </p:spPr>
        <p:txBody>
          <a:bodyPr>
            <a:spAutoFit/>
          </a:bodyPr>
          <a:lstStyle/>
          <a:p>
            <a:r>
              <a:rPr lang="en-GB">
                <a:solidFill>
                  <a:schemeClr val="hlink"/>
                </a:solidFill>
              </a:rPr>
              <a:t>Temporarily overextended,</a:t>
            </a:r>
          </a:p>
          <a:p>
            <a:r>
              <a:rPr lang="en-GB">
                <a:solidFill>
                  <a:schemeClr val="hlink"/>
                </a:solidFill>
              </a:rPr>
              <a:t>weekly key reversal indicates beginning </a:t>
            </a:r>
          </a:p>
          <a:p>
            <a:r>
              <a:rPr lang="en-GB">
                <a:solidFill>
                  <a:schemeClr val="hlink"/>
                </a:solidFill>
              </a:rPr>
              <a:t>of a corrective phase</a:t>
            </a:r>
          </a:p>
        </p:txBody>
      </p:sp>
      <p:sp>
        <p:nvSpPr>
          <p:cNvPr id="12291" name="Line 6"/>
          <p:cNvSpPr>
            <a:spLocks noChangeShapeType="1"/>
          </p:cNvSpPr>
          <p:nvPr/>
        </p:nvSpPr>
        <p:spPr bwMode="auto">
          <a:xfrm>
            <a:off x="7885113" y="2420938"/>
            <a:ext cx="720725" cy="430212"/>
          </a:xfrm>
          <a:prstGeom prst="line">
            <a:avLst/>
          </a:prstGeom>
          <a:noFill/>
          <a:ln w="19050">
            <a:solidFill>
              <a:srgbClr val="FF0000"/>
            </a:solidFill>
            <a:round/>
            <a:headEnd/>
            <a:tailEnd type="triangle" w="med" len="med"/>
          </a:ln>
        </p:spPr>
        <p:txBody>
          <a:bodyPr/>
          <a:lstStyle/>
          <a:p>
            <a:endParaRPr lang="en-US"/>
          </a:p>
        </p:txBody>
      </p:sp>
      <p:sp>
        <p:nvSpPr>
          <p:cNvPr id="12292" name="Text Box 7"/>
          <p:cNvSpPr txBox="1">
            <a:spLocks noChangeArrowheads="1"/>
          </p:cNvSpPr>
          <p:nvPr/>
        </p:nvSpPr>
        <p:spPr bwMode="auto">
          <a:xfrm>
            <a:off x="4192588" y="1196975"/>
            <a:ext cx="2971800" cy="396875"/>
          </a:xfrm>
          <a:prstGeom prst="rect">
            <a:avLst/>
          </a:prstGeom>
          <a:noFill/>
          <a:ln w="9525">
            <a:noFill/>
            <a:miter lim="800000"/>
            <a:headEnd/>
            <a:tailEnd/>
          </a:ln>
        </p:spPr>
        <p:txBody>
          <a:bodyPr>
            <a:spAutoFit/>
          </a:bodyPr>
          <a:lstStyle/>
          <a:p>
            <a:r>
              <a:rPr lang="en-GB">
                <a:solidFill>
                  <a:schemeClr val="hlink"/>
                </a:solidFill>
              </a:rPr>
              <a:t>Ten-year chart of SX5E</a:t>
            </a:r>
          </a:p>
        </p:txBody>
      </p:sp>
      <p:sp>
        <p:nvSpPr>
          <p:cNvPr id="12293" name="Text Box 7"/>
          <p:cNvSpPr txBox="1">
            <a:spLocks noChangeArrowheads="1"/>
          </p:cNvSpPr>
          <p:nvPr/>
        </p:nvSpPr>
        <p:spPr bwMode="auto">
          <a:xfrm>
            <a:off x="3471863" y="2487613"/>
            <a:ext cx="184150" cy="396875"/>
          </a:xfrm>
          <a:prstGeom prst="rect">
            <a:avLst/>
          </a:prstGeom>
          <a:noFill/>
          <a:ln w="9525">
            <a:noFill/>
            <a:miter lim="800000"/>
            <a:headEnd/>
            <a:tailEnd/>
          </a:ln>
        </p:spPr>
        <p:txBody>
          <a:bodyPr wrap="none">
            <a:spAutoFit/>
          </a:bodyPr>
          <a:lstStyle/>
          <a:p>
            <a:endParaRPr lang="en-GB"/>
          </a:p>
        </p:txBody>
      </p:sp>
      <p:sp>
        <p:nvSpPr>
          <p:cNvPr id="12294" name="Text Box 8"/>
          <p:cNvSpPr txBox="1">
            <a:spLocks noChangeArrowheads="1"/>
          </p:cNvSpPr>
          <p:nvPr/>
        </p:nvSpPr>
        <p:spPr bwMode="auto">
          <a:xfrm>
            <a:off x="2916238" y="1839913"/>
            <a:ext cx="2392362" cy="1044575"/>
          </a:xfrm>
          <a:prstGeom prst="rect">
            <a:avLst/>
          </a:prstGeom>
          <a:noFill/>
          <a:ln w="38100">
            <a:solidFill>
              <a:srgbClr val="FF33CC"/>
            </a:solidFill>
            <a:miter lim="800000"/>
            <a:headEnd/>
            <a:tailEnd/>
          </a:ln>
        </p:spPr>
        <p:txBody>
          <a:bodyPr>
            <a:spAutoFit/>
          </a:bodyPr>
          <a:lstStyle/>
          <a:p>
            <a:r>
              <a:rPr lang="en-GB" i="1"/>
              <a:t>Note: this slide is </a:t>
            </a:r>
          </a:p>
          <a:p>
            <a:r>
              <a:rPr lang="en-GB" i="1"/>
              <a:t>from the April 17</a:t>
            </a:r>
            <a:r>
              <a:rPr lang="en-GB" i="1" baseline="30000"/>
              <a:t>th</a:t>
            </a:r>
          </a:p>
          <a:p>
            <a:r>
              <a:rPr lang="en-GB" i="1"/>
              <a:t>presentation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Picture 4" descr="Euro-Stoxx-50-Index-2015-06-13-chart"/>
          <p:cNvPicPr>
            <a:picLocks noChangeAspect="1" noChangeArrowheads="1"/>
          </p:cNvPicPr>
          <p:nvPr/>
        </p:nvPicPr>
        <p:blipFill>
          <a:blip r:embed="rId2"/>
          <a:srcRect/>
          <a:stretch>
            <a:fillRect/>
          </a:stretch>
        </p:blipFill>
        <p:spPr bwMode="auto">
          <a:xfrm>
            <a:off x="0" y="1341438"/>
            <a:ext cx="9144000" cy="5102225"/>
          </a:xfrm>
          <a:prstGeom prst="rect">
            <a:avLst/>
          </a:prstGeom>
          <a:noFill/>
          <a:ln w="9525">
            <a:noFill/>
            <a:miter lim="800000"/>
            <a:headEnd/>
            <a:tailEnd/>
          </a:ln>
        </p:spPr>
      </p:pic>
      <p:sp>
        <p:nvSpPr>
          <p:cNvPr id="13314" name="Text Box 5"/>
          <p:cNvSpPr txBox="1">
            <a:spLocks noChangeArrowheads="1"/>
          </p:cNvSpPr>
          <p:nvPr/>
        </p:nvSpPr>
        <p:spPr bwMode="auto">
          <a:xfrm>
            <a:off x="4140200" y="1773238"/>
            <a:ext cx="3960813" cy="1311275"/>
          </a:xfrm>
          <a:prstGeom prst="rect">
            <a:avLst/>
          </a:prstGeom>
          <a:noFill/>
          <a:ln w="9525">
            <a:noFill/>
            <a:miter lim="800000"/>
            <a:headEnd/>
            <a:tailEnd/>
          </a:ln>
        </p:spPr>
        <p:txBody>
          <a:bodyPr>
            <a:spAutoFit/>
          </a:bodyPr>
          <a:lstStyle/>
          <a:p>
            <a:r>
              <a:rPr lang="en-GB">
                <a:solidFill>
                  <a:schemeClr val="hlink"/>
                </a:solidFill>
              </a:rPr>
              <a:t>Oversold and near support</a:t>
            </a:r>
          </a:p>
          <a:p>
            <a:r>
              <a:rPr lang="en-GB">
                <a:solidFill>
                  <a:schemeClr val="hlink"/>
                </a:solidFill>
              </a:rPr>
              <a:t>but needs successful resolution</a:t>
            </a:r>
          </a:p>
          <a:p>
            <a:r>
              <a:rPr lang="en-GB">
                <a:solidFill>
                  <a:schemeClr val="hlink"/>
                </a:solidFill>
              </a:rPr>
              <a:t>to Greek crisis before a strong</a:t>
            </a:r>
          </a:p>
          <a:p>
            <a:r>
              <a:rPr lang="en-GB">
                <a:solidFill>
                  <a:schemeClr val="hlink"/>
                </a:solidFill>
              </a:rPr>
              <a:t>rally occurs</a:t>
            </a:r>
          </a:p>
        </p:txBody>
      </p:sp>
      <p:sp>
        <p:nvSpPr>
          <p:cNvPr id="13315" name="Text Box 6"/>
          <p:cNvSpPr txBox="1">
            <a:spLocks noChangeArrowheads="1"/>
          </p:cNvSpPr>
          <p:nvPr/>
        </p:nvSpPr>
        <p:spPr bwMode="auto">
          <a:xfrm>
            <a:off x="663575" y="4143375"/>
            <a:ext cx="184150" cy="396875"/>
          </a:xfrm>
          <a:prstGeom prst="rect">
            <a:avLst/>
          </a:prstGeom>
          <a:noFill/>
          <a:ln w="9525">
            <a:noFill/>
            <a:miter lim="800000"/>
            <a:headEnd/>
            <a:tailEnd/>
          </a:ln>
        </p:spPr>
        <p:txBody>
          <a:bodyPr wrap="none">
            <a:spAutoFit/>
          </a:bodyPr>
          <a:lstStyle/>
          <a:p>
            <a:endParaRPr lang="en-GB"/>
          </a:p>
        </p:txBody>
      </p:sp>
      <p:sp>
        <p:nvSpPr>
          <p:cNvPr id="13316" name="Text Box 8"/>
          <p:cNvSpPr txBox="1">
            <a:spLocks noChangeArrowheads="1"/>
          </p:cNvSpPr>
          <p:nvPr/>
        </p:nvSpPr>
        <p:spPr bwMode="auto">
          <a:xfrm>
            <a:off x="4211638" y="3213100"/>
            <a:ext cx="4932362" cy="701675"/>
          </a:xfrm>
          <a:prstGeom prst="rect">
            <a:avLst/>
          </a:prstGeom>
          <a:noFill/>
          <a:ln w="9525">
            <a:noFill/>
            <a:miter lim="800000"/>
            <a:headEnd/>
            <a:tailEnd/>
          </a:ln>
        </p:spPr>
        <p:txBody>
          <a:bodyPr>
            <a:spAutoFit/>
          </a:bodyPr>
          <a:lstStyle/>
          <a:p>
            <a:r>
              <a:rPr lang="en-GB">
                <a:solidFill>
                  <a:schemeClr val="hlink"/>
                </a:solidFill>
              </a:rPr>
              <a:t>Valuation improving</a:t>
            </a:r>
          </a:p>
          <a:p>
            <a:r>
              <a:rPr lang="en-GB">
                <a:solidFill>
                  <a:schemeClr val="hlink"/>
                </a:solidFill>
              </a:rPr>
              <a:t>p/e 20.06 &amp; yield 3.48%</a:t>
            </a:r>
          </a:p>
        </p:txBody>
      </p:sp>
      <p:sp>
        <p:nvSpPr>
          <p:cNvPr id="13317" name="Text Box 9"/>
          <p:cNvSpPr txBox="1">
            <a:spLocks noChangeArrowheads="1"/>
          </p:cNvSpPr>
          <p:nvPr/>
        </p:nvSpPr>
        <p:spPr bwMode="auto">
          <a:xfrm>
            <a:off x="4048125" y="1196975"/>
            <a:ext cx="2386013" cy="396875"/>
          </a:xfrm>
          <a:prstGeom prst="rect">
            <a:avLst/>
          </a:prstGeom>
          <a:noFill/>
          <a:ln w="9525">
            <a:noFill/>
            <a:miter lim="800000"/>
            <a:headEnd/>
            <a:tailEnd/>
          </a:ln>
        </p:spPr>
        <p:txBody>
          <a:bodyPr>
            <a:spAutoFit/>
          </a:bodyPr>
          <a:lstStyle/>
          <a:p>
            <a:r>
              <a:rPr lang="en-GB">
                <a:solidFill>
                  <a:schemeClr val="hlink"/>
                </a:solidFill>
              </a:rPr>
              <a:t>DJ Euro STOXX 50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4" descr="Euro-STOXX-Bank-2015-06-13-chart"/>
          <p:cNvPicPr>
            <a:picLocks noChangeAspect="1" noChangeArrowheads="1"/>
          </p:cNvPicPr>
          <p:nvPr/>
        </p:nvPicPr>
        <p:blipFill>
          <a:blip r:embed="rId2"/>
          <a:srcRect/>
          <a:stretch>
            <a:fillRect/>
          </a:stretch>
        </p:blipFill>
        <p:spPr bwMode="auto">
          <a:xfrm>
            <a:off x="0" y="1484313"/>
            <a:ext cx="9144000" cy="5103812"/>
          </a:xfrm>
          <a:prstGeom prst="rect">
            <a:avLst/>
          </a:prstGeom>
          <a:noFill/>
          <a:ln w="9525">
            <a:noFill/>
            <a:miter lim="800000"/>
            <a:headEnd/>
            <a:tailEnd/>
          </a:ln>
        </p:spPr>
      </p:pic>
      <p:sp>
        <p:nvSpPr>
          <p:cNvPr id="14338" name="Text Box 5"/>
          <p:cNvSpPr txBox="1">
            <a:spLocks noChangeArrowheads="1"/>
          </p:cNvSpPr>
          <p:nvPr/>
        </p:nvSpPr>
        <p:spPr bwMode="auto">
          <a:xfrm>
            <a:off x="5200650" y="1916113"/>
            <a:ext cx="3019425" cy="1311275"/>
          </a:xfrm>
          <a:prstGeom prst="rect">
            <a:avLst/>
          </a:prstGeom>
          <a:noFill/>
          <a:ln w="9525">
            <a:noFill/>
            <a:miter lim="800000"/>
            <a:headEnd/>
            <a:tailEnd/>
          </a:ln>
        </p:spPr>
        <p:txBody>
          <a:bodyPr>
            <a:spAutoFit/>
          </a:bodyPr>
          <a:lstStyle/>
          <a:p>
            <a:r>
              <a:rPr lang="en-GB">
                <a:solidFill>
                  <a:schemeClr val="hlink"/>
                </a:solidFill>
              </a:rPr>
              <a:t>Steady in consolidation </a:t>
            </a:r>
          </a:p>
          <a:p>
            <a:r>
              <a:rPr lang="en-GB">
                <a:solidFill>
                  <a:schemeClr val="hlink"/>
                </a:solidFill>
              </a:rPr>
              <a:t>of year’s earlier gains but</a:t>
            </a:r>
          </a:p>
          <a:p>
            <a:r>
              <a:rPr lang="en-GB">
                <a:solidFill>
                  <a:schemeClr val="hlink"/>
                </a:solidFill>
              </a:rPr>
              <a:t>held in check by Grexit </a:t>
            </a:r>
          </a:p>
          <a:p>
            <a:r>
              <a:rPr lang="en-GB">
                <a:solidFill>
                  <a:schemeClr val="hlink"/>
                </a:solidFill>
              </a:rPr>
              <a:t>concerns</a:t>
            </a:r>
          </a:p>
        </p:txBody>
      </p:sp>
      <p:sp>
        <p:nvSpPr>
          <p:cNvPr id="14339" name="Text Box 6"/>
          <p:cNvSpPr txBox="1">
            <a:spLocks noChangeArrowheads="1"/>
          </p:cNvSpPr>
          <p:nvPr/>
        </p:nvSpPr>
        <p:spPr bwMode="auto">
          <a:xfrm>
            <a:off x="5364163" y="3716338"/>
            <a:ext cx="3168650" cy="701675"/>
          </a:xfrm>
          <a:prstGeom prst="rect">
            <a:avLst/>
          </a:prstGeom>
          <a:noFill/>
          <a:ln w="9525">
            <a:noFill/>
            <a:miter lim="800000"/>
            <a:headEnd/>
            <a:tailEnd/>
          </a:ln>
        </p:spPr>
        <p:txBody>
          <a:bodyPr>
            <a:spAutoFit/>
          </a:bodyPr>
          <a:lstStyle/>
          <a:p>
            <a:r>
              <a:rPr lang="en-GB">
                <a:solidFill>
                  <a:schemeClr val="hlink"/>
                </a:solidFill>
              </a:rPr>
              <a:t>Valuation improving </a:t>
            </a:r>
          </a:p>
          <a:p>
            <a:r>
              <a:rPr lang="en-GB">
                <a:solidFill>
                  <a:schemeClr val="hlink"/>
                </a:solidFill>
              </a:rPr>
              <a:t>p/e 24.41 &amp; yield 3.40%</a:t>
            </a:r>
          </a:p>
        </p:txBody>
      </p:sp>
      <p:sp>
        <p:nvSpPr>
          <p:cNvPr id="14340" name="Text Box 7"/>
          <p:cNvSpPr txBox="1">
            <a:spLocks noChangeArrowheads="1"/>
          </p:cNvSpPr>
          <p:nvPr/>
        </p:nvSpPr>
        <p:spPr bwMode="auto">
          <a:xfrm>
            <a:off x="3635375" y="1268413"/>
            <a:ext cx="1878013" cy="396875"/>
          </a:xfrm>
          <a:prstGeom prst="rect">
            <a:avLst/>
          </a:prstGeom>
          <a:noFill/>
          <a:ln w="9525">
            <a:noFill/>
            <a:miter lim="800000"/>
            <a:headEnd/>
            <a:tailEnd/>
          </a:ln>
        </p:spPr>
        <p:txBody>
          <a:bodyPr>
            <a:spAutoFit/>
          </a:bodyPr>
          <a:lstStyle/>
          <a:p>
            <a:r>
              <a:rPr lang="en-GB">
                <a:solidFill>
                  <a:schemeClr val="hlink"/>
                </a:solidFill>
              </a:rPr>
              <a:t>DJ Euro Banks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4" descr="Germany-DAX-Index-2015-06-13-chart (1)"/>
          <p:cNvPicPr>
            <a:picLocks noChangeAspect="1" noChangeArrowheads="1"/>
          </p:cNvPicPr>
          <p:nvPr/>
        </p:nvPicPr>
        <p:blipFill>
          <a:blip r:embed="rId2"/>
          <a:srcRect/>
          <a:stretch>
            <a:fillRect/>
          </a:stretch>
        </p:blipFill>
        <p:spPr bwMode="auto">
          <a:xfrm>
            <a:off x="0" y="1484313"/>
            <a:ext cx="9144000" cy="5103812"/>
          </a:xfrm>
          <a:prstGeom prst="rect">
            <a:avLst/>
          </a:prstGeom>
          <a:noFill/>
          <a:ln w="9525">
            <a:noFill/>
            <a:miter lim="800000"/>
            <a:headEnd/>
            <a:tailEnd/>
          </a:ln>
        </p:spPr>
      </p:pic>
      <p:sp>
        <p:nvSpPr>
          <p:cNvPr id="15362" name="Text Box 5"/>
          <p:cNvSpPr txBox="1">
            <a:spLocks noChangeArrowheads="1"/>
          </p:cNvSpPr>
          <p:nvPr/>
        </p:nvSpPr>
        <p:spPr bwMode="auto">
          <a:xfrm>
            <a:off x="3327400" y="2127250"/>
            <a:ext cx="3106738" cy="1311275"/>
          </a:xfrm>
          <a:prstGeom prst="rect">
            <a:avLst/>
          </a:prstGeom>
          <a:noFill/>
          <a:ln w="9525">
            <a:noFill/>
            <a:miter lim="800000"/>
            <a:headEnd/>
            <a:tailEnd/>
          </a:ln>
        </p:spPr>
        <p:txBody>
          <a:bodyPr wrap="none">
            <a:spAutoFit/>
          </a:bodyPr>
          <a:lstStyle/>
          <a:p>
            <a:r>
              <a:rPr lang="en-GB">
                <a:solidFill>
                  <a:schemeClr val="hlink"/>
                </a:solidFill>
              </a:rPr>
              <a:t>Valuations have improved</a:t>
            </a:r>
          </a:p>
          <a:p>
            <a:r>
              <a:rPr lang="en-GB">
                <a:solidFill>
                  <a:schemeClr val="hlink"/>
                </a:solidFill>
              </a:rPr>
              <a:t>during correction and</a:t>
            </a:r>
          </a:p>
          <a:p>
            <a:r>
              <a:rPr lang="en-GB">
                <a:solidFill>
                  <a:schemeClr val="hlink"/>
                </a:solidFill>
              </a:rPr>
              <a:t>oversold near MA</a:t>
            </a:r>
          </a:p>
          <a:p>
            <a:r>
              <a:rPr lang="en-GB">
                <a:solidFill>
                  <a:schemeClr val="hlink"/>
                </a:solidFill>
              </a:rPr>
              <a:t>p/e 18:00 &amp; yield 2.67%</a:t>
            </a:r>
          </a:p>
        </p:txBody>
      </p:sp>
      <p:sp>
        <p:nvSpPr>
          <p:cNvPr id="15363" name="Text Box 6"/>
          <p:cNvSpPr txBox="1">
            <a:spLocks noChangeArrowheads="1"/>
          </p:cNvSpPr>
          <p:nvPr/>
        </p:nvSpPr>
        <p:spPr bwMode="auto">
          <a:xfrm>
            <a:off x="3832225" y="1190625"/>
            <a:ext cx="1693863" cy="396875"/>
          </a:xfrm>
          <a:prstGeom prst="rect">
            <a:avLst/>
          </a:prstGeom>
          <a:noFill/>
          <a:ln w="9525">
            <a:noFill/>
            <a:miter lim="800000"/>
            <a:headEnd/>
            <a:tailEnd/>
          </a:ln>
        </p:spPr>
        <p:txBody>
          <a:bodyPr wrap="none">
            <a:spAutoFit/>
          </a:bodyPr>
          <a:lstStyle/>
          <a:p>
            <a:r>
              <a:rPr lang="en-GB">
                <a:solidFill>
                  <a:schemeClr val="hlink"/>
                </a:solidFill>
              </a:rPr>
              <a:t>German DAX</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5" descr="Adams cartoon, April 20"/>
          <p:cNvPicPr>
            <a:picLocks noChangeAspect="1" noChangeArrowheads="1"/>
          </p:cNvPicPr>
          <p:nvPr/>
        </p:nvPicPr>
        <p:blipFill>
          <a:blip r:embed="rId2"/>
          <a:srcRect/>
          <a:stretch>
            <a:fillRect/>
          </a:stretch>
        </p:blipFill>
        <p:spPr bwMode="auto">
          <a:xfrm>
            <a:off x="0" y="1246188"/>
            <a:ext cx="9144000" cy="5711825"/>
          </a:xfrm>
          <a:prstGeom prst="rect">
            <a:avLst/>
          </a:prstGeom>
          <a:noFill/>
          <a:ln w="9525">
            <a:noFill/>
            <a:miter lim="800000"/>
            <a:headEnd/>
            <a:tailEnd/>
          </a:ln>
        </p:spPr>
      </p:pic>
      <p:sp>
        <p:nvSpPr>
          <p:cNvPr id="16386" name="Text Box 3"/>
          <p:cNvSpPr txBox="1">
            <a:spLocks noChangeArrowheads="1"/>
          </p:cNvSpPr>
          <p:nvPr/>
        </p:nvSpPr>
        <p:spPr bwMode="auto">
          <a:xfrm>
            <a:off x="1384300" y="1125538"/>
            <a:ext cx="3019425" cy="396875"/>
          </a:xfrm>
          <a:prstGeom prst="rect">
            <a:avLst/>
          </a:prstGeom>
          <a:noFill/>
          <a:ln w="9525">
            <a:noFill/>
            <a:miter lim="800000"/>
            <a:headEnd/>
            <a:tailEnd/>
          </a:ln>
        </p:spPr>
        <p:txBody>
          <a:bodyPr>
            <a:spAutoFit/>
          </a:bodyPr>
          <a:lstStyle/>
          <a:p>
            <a:r>
              <a:rPr lang="en-GB">
                <a:solidFill>
                  <a:schemeClr val="hlink"/>
                </a:solidFill>
              </a:rPr>
              <a:t>Remember this concern?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4" descr="FTSE-100-2015-06-13-chart"/>
          <p:cNvPicPr>
            <a:picLocks noChangeAspect="1" noChangeArrowheads="1"/>
          </p:cNvPicPr>
          <p:nvPr/>
        </p:nvPicPr>
        <p:blipFill>
          <a:blip r:embed="rId2"/>
          <a:srcRect/>
          <a:stretch>
            <a:fillRect/>
          </a:stretch>
        </p:blipFill>
        <p:spPr bwMode="auto">
          <a:xfrm>
            <a:off x="0" y="1268413"/>
            <a:ext cx="9144000" cy="5248275"/>
          </a:xfrm>
          <a:prstGeom prst="rect">
            <a:avLst/>
          </a:prstGeom>
          <a:noFill/>
          <a:ln w="9525">
            <a:noFill/>
            <a:miter lim="800000"/>
            <a:headEnd/>
            <a:tailEnd/>
          </a:ln>
        </p:spPr>
      </p:pic>
      <p:sp>
        <p:nvSpPr>
          <p:cNvPr id="17410" name="Text Box 5"/>
          <p:cNvSpPr txBox="1">
            <a:spLocks noChangeArrowheads="1"/>
          </p:cNvSpPr>
          <p:nvPr/>
        </p:nvSpPr>
        <p:spPr bwMode="auto">
          <a:xfrm>
            <a:off x="5508625" y="4292600"/>
            <a:ext cx="3167063" cy="1006475"/>
          </a:xfrm>
          <a:prstGeom prst="rect">
            <a:avLst/>
          </a:prstGeom>
          <a:noFill/>
          <a:ln w="9525">
            <a:noFill/>
            <a:miter lim="800000"/>
            <a:headEnd/>
            <a:tailEnd/>
          </a:ln>
        </p:spPr>
        <p:txBody>
          <a:bodyPr>
            <a:spAutoFit/>
          </a:bodyPr>
          <a:lstStyle/>
          <a:p>
            <a:r>
              <a:rPr lang="en-GB">
                <a:solidFill>
                  <a:schemeClr val="hlink"/>
                </a:solidFill>
              </a:rPr>
              <a:t>Valuations have improved </a:t>
            </a:r>
          </a:p>
          <a:p>
            <a:r>
              <a:rPr lang="en-GB">
                <a:solidFill>
                  <a:schemeClr val="hlink"/>
                </a:solidFill>
              </a:rPr>
              <a:t>during correction</a:t>
            </a:r>
          </a:p>
          <a:p>
            <a:r>
              <a:rPr lang="en-GB">
                <a:solidFill>
                  <a:schemeClr val="hlink"/>
                </a:solidFill>
              </a:rPr>
              <a:t>p/e 21.31 &amp; yield 3.84%</a:t>
            </a:r>
          </a:p>
        </p:txBody>
      </p:sp>
      <p:sp>
        <p:nvSpPr>
          <p:cNvPr id="17411" name="Text Box 6"/>
          <p:cNvSpPr txBox="1">
            <a:spLocks noChangeArrowheads="1"/>
          </p:cNvSpPr>
          <p:nvPr/>
        </p:nvSpPr>
        <p:spPr bwMode="auto">
          <a:xfrm>
            <a:off x="2967038" y="1911350"/>
            <a:ext cx="3386137" cy="701675"/>
          </a:xfrm>
          <a:prstGeom prst="rect">
            <a:avLst/>
          </a:prstGeom>
          <a:noFill/>
          <a:ln w="9525">
            <a:noFill/>
            <a:miter lim="800000"/>
            <a:headEnd/>
            <a:tailEnd/>
          </a:ln>
        </p:spPr>
        <p:txBody>
          <a:bodyPr wrap="none">
            <a:spAutoFit/>
          </a:bodyPr>
          <a:lstStyle/>
          <a:p>
            <a:pPr algn="ctr"/>
            <a:r>
              <a:rPr lang="en-GB">
                <a:solidFill>
                  <a:schemeClr val="hlink"/>
                </a:solidFill>
              </a:rPr>
              <a:t>Now we can worry about the</a:t>
            </a:r>
          </a:p>
          <a:p>
            <a:pPr algn="ctr"/>
            <a:r>
              <a:rPr lang="en-GB">
                <a:solidFill>
                  <a:schemeClr val="hlink"/>
                </a:solidFill>
              </a:rPr>
              <a:t>EU Referendum</a:t>
            </a:r>
            <a:r>
              <a:rPr lang="en-GB"/>
              <a:t> </a:t>
            </a:r>
          </a:p>
        </p:txBody>
      </p:sp>
      <p:sp>
        <p:nvSpPr>
          <p:cNvPr id="17412" name="Text Box 7"/>
          <p:cNvSpPr txBox="1">
            <a:spLocks noChangeArrowheads="1"/>
          </p:cNvSpPr>
          <p:nvPr/>
        </p:nvSpPr>
        <p:spPr bwMode="auto">
          <a:xfrm>
            <a:off x="3832225" y="1125538"/>
            <a:ext cx="1752600" cy="396875"/>
          </a:xfrm>
          <a:prstGeom prst="rect">
            <a:avLst/>
          </a:prstGeom>
          <a:noFill/>
          <a:ln w="9525">
            <a:noFill/>
            <a:miter lim="800000"/>
            <a:headEnd/>
            <a:tailEnd/>
          </a:ln>
        </p:spPr>
        <p:txBody>
          <a:bodyPr>
            <a:spAutoFit/>
          </a:bodyPr>
          <a:lstStyle/>
          <a:p>
            <a:r>
              <a:rPr lang="en-GB">
                <a:solidFill>
                  <a:schemeClr val="hlink"/>
                </a:solidFill>
              </a:rPr>
              <a:t>UK FTSE 100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4" descr="Greece-Athens-SE-Index-2015-06-13-chart"/>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noFill/>
            <a:miter lim="800000"/>
            <a:headEnd/>
            <a:tailEnd/>
          </a:ln>
        </p:spPr>
      </p:pic>
      <p:sp>
        <p:nvSpPr>
          <p:cNvPr id="18434" name="Text Box 5"/>
          <p:cNvSpPr txBox="1">
            <a:spLocks noChangeArrowheads="1"/>
          </p:cNvSpPr>
          <p:nvPr/>
        </p:nvSpPr>
        <p:spPr bwMode="auto">
          <a:xfrm>
            <a:off x="3924300" y="1119188"/>
            <a:ext cx="1439863" cy="396875"/>
          </a:xfrm>
          <a:prstGeom prst="rect">
            <a:avLst/>
          </a:prstGeom>
          <a:noFill/>
          <a:ln w="9525">
            <a:noFill/>
            <a:miter lim="800000"/>
            <a:headEnd/>
            <a:tailEnd/>
          </a:ln>
        </p:spPr>
        <p:txBody>
          <a:bodyPr>
            <a:spAutoFit/>
          </a:bodyPr>
          <a:lstStyle/>
          <a:p>
            <a:r>
              <a:rPr lang="en-GB">
                <a:solidFill>
                  <a:schemeClr val="hlink"/>
                </a:solidFill>
              </a:rPr>
              <a:t>Greece</a:t>
            </a:r>
          </a:p>
        </p:txBody>
      </p:sp>
      <p:sp>
        <p:nvSpPr>
          <p:cNvPr id="18435" name="Text Box 6"/>
          <p:cNvSpPr txBox="1">
            <a:spLocks noChangeArrowheads="1"/>
          </p:cNvSpPr>
          <p:nvPr/>
        </p:nvSpPr>
        <p:spPr bwMode="auto">
          <a:xfrm>
            <a:off x="4479925" y="2414588"/>
            <a:ext cx="3017838" cy="701675"/>
          </a:xfrm>
          <a:prstGeom prst="rect">
            <a:avLst/>
          </a:prstGeom>
          <a:noFill/>
          <a:ln w="9525">
            <a:noFill/>
            <a:miter lim="800000"/>
            <a:headEnd/>
            <a:tailEnd/>
          </a:ln>
        </p:spPr>
        <p:txBody>
          <a:bodyPr wrap="none">
            <a:spAutoFit/>
          </a:bodyPr>
          <a:lstStyle/>
          <a:p>
            <a:pPr algn="ctr"/>
            <a:r>
              <a:rPr lang="en-GB">
                <a:solidFill>
                  <a:schemeClr val="hlink"/>
                </a:solidFill>
              </a:rPr>
              <a:t>What future do delegates</a:t>
            </a:r>
          </a:p>
          <a:p>
            <a:pPr algn="ctr"/>
            <a:r>
              <a:rPr lang="en-GB">
                <a:solidFill>
                  <a:schemeClr val="hlink"/>
                </a:solidFill>
              </a:rPr>
              <a:t>see for Greece?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6" descr="-1x-1"/>
          <p:cNvPicPr>
            <a:picLocks noChangeAspect="1" noChangeArrowheads="1"/>
          </p:cNvPicPr>
          <p:nvPr/>
        </p:nvPicPr>
        <p:blipFill>
          <a:blip r:embed="rId2"/>
          <a:srcRect/>
          <a:stretch>
            <a:fillRect/>
          </a:stretch>
        </p:blipFill>
        <p:spPr bwMode="auto">
          <a:xfrm>
            <a:off x="0" y="1085850"/>
            <a:ext cx="7667625" cy="5783263"/>
          </a:xfrm>
          <a:prstGeom prst="rect">
            <a:avLst/>
          </a:prstGeom>
          <a:noFill/>
          <a:ln w="9525">
            <a:noFill/>
            <a:miter lim="800000"/>
            <a:headEnd/>
            <a:tailEnd/>
          </a:ln>
        </p:spPr>
      </p:pic>
      <p:sp>
        <p:nvSpPr>
          <p:cNvPr id="19458" name="Text Box 7"/>
          <p:cNvSpPr txBox="1">
            <a:spLocks noChangeArrowheads="1"/>
          </p:cNvSpPr>
          <p:nvPr/>
        </p:nvSpPr>
        <p:spPr bwMode="auto">
          <a:xfrm>
            <a:off x="7596188" y="1263650"/>
            <a:ext cx="1547812" cy="396875"/>
          </a:xfrm>
          <a:prstGeom prst="rect">
            <a:avLst/>
          </a:prstGeom>
          <a:noFill/>
          <a:ln w="9525">
            <a:noFill/>
            <a:miter lim="800000"/>
            <a:headEnd/>
            <a:tailEnd/>
          </a:ln>
        </p:spPr>
        <p:txBody>
          <a:bodyPr>
            <a:spAutoFit/>
          </a:bodyPr>
          <a:lstStyle/>
          <a:p>
            <a:endParaRPr lang="en-GB"/>
          </a:p>
        </p:txBody>
      </p:sp>
      <p:sp>
        <p:nvSpPr>
          <p:cNvPr id="19459" name="Text Box 8"/>
          <p:cNvSpPr txBox="1">
            <a:spLocks noChangeArrowheads="1"/>
          </p:cNvSpPr>
          <p:nvPr/>
        </p:nvSpPr>
        <p:spPr bwMode="auto">
          <a:xfrm>
            <a:off x="7667625" y="1263650"/>
            <a:ext cx="1657350" cy="1616075"/>
          </a:xfrm>
          <a:prstGeom prst="rect">
            <a:avLst/>
          </a:prstGeom>
          <a:noFill/>
          <a:ln w="9525">
            <a:noFill/>
            <a:miter lim="800000"/>
            <a:headEnd/>
            <a:tailEnd/>
          </a:ln>
        </p:spPr>
        <p:txBody>
          <a:bodyPr>
            <a:spAutoFit/>
          </a:bodyPr>
          <a:lstStyle/>
          <a:p>
            <a:r>
              <a:rPr lang="en-GB">
                <a:solidFill>
                  <a:schemeClr val="hlink"/>
                </a:solidFill>
              </a:rPr>
              <a:t>Is this Greece’s</a:t>
            </a:r>
          </a:p>
          <a:p>
            <a:r>
              <a:rPr lang="en-GB">
                <a:solidFill>
                  <a:schemeClr val="hlink"/>
                </a:solidFill>
              </a:rPr>
              <a:t>Future </a:t>
            </a:r>
          </a:p>
          <a:p>
            <a:r>
              <a:rPr lang="en-GB">
                <a:solidFill>
                  <a:schemeClr val="hlink"/>
                </a:solidFill>
              </a:rPr>
              <a:t>Outside the</a:t>
            </a:r>
          </a:p>
          <a:p>
            <a:r>
              <a:rPr lang="en-GB">
                <a:solidFill>
                  <a:schemeClr val="hlink"/>
                </a:solidFill>
              </a:rPr>
              <a:t>Eurozone?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bwMode="auto">
          <a:xfrm>
            <a:off x="457200" y="1268413"/>
            <a:ext cx="8229600" cy="504825"/>
          </a:xfrm>
          <a:noFill/>
          <a:ln>
            <a:miter lim="800000"/>
            <a:headEnd/>
            <a:tailEnd/>
          </a:ln>
        </p:spPr>
        <p:txBody>
          <a:bodyPr vert="horz" wrap="square" lIns="91440" tIns="45720" rIns="91440" bIns="45720" numCol="1" anchor="t" anchorCtr="0" compatLnSpc="1">
            <a:prstTxWarp prst="textNoShape">
              <a:avLst/>
            </a:prstTxWarp>
          </a:bodyPr>
          <a:lstStyle/>
          <a:p>
            <a:r>
              <a:rPr lang="en-GB" sz="3200" b="1" smtClean="0">
                <a:solidFill>
                  <a:schemeClr val="hlink"/>
                </a:solidFill>
              </a:rPr>
              <a:t>USA</a:t>
            </a:r>
          </a:p>
        </p:txBody>
      </p:sp>
      <p:sp>
        <p:nvSpPr>
          <p:cNvPr id="20482" name="Rectangle 3"/>
          <p:cNvSpPr>
            <a:spLocks noGrp="1" noChangeArrowheads="1"/>
          </p:cNvSpPr>
          <p:nvPr>
            <p:ph type="body" idx="1"/>
          </p:nvPr>
        </p:nvSpPr>
        <p:spPr bwMode="auto">
          <a:xfrm>
            <a:off x="0" y="1989138"/>
            <a:ext cx="9144000" cy="4868862"/>
          </a:xfrm>
          <a:noFill/>
          <a:ln>
            <a:miter lim="800000"/>
            <a:headEnd/>
            <a:tailEnd/>
          </a:ln>
        </p:spPr>
        <p:txBody>
          <a:bodyPr vert="horz" wrap="square" lIns="91440" tIns="45720" rIns="91440" bIns="45720" numCol="1" anchor="t" anchorCtr="0" compatLnSpc="1">
            <a:prstTxWarp prst="textNoShape">
              <a:avLst/>
            </a:prstTxWarp>
          </a:bodyPr>
          <a:lstStyle/>
          <a:p>
            <a:r>
              <a:rPr lang="en-GB" sz="2800" smtClean="0">
                <a:solidFill>
                  <a:schemeClr val="hlink"/>
                </a:solidFill>
              </a:rPr>
              <a:t>Pre-Presidential Election year usually ends on a bullish note</a:t>
            </a:r>
          </a:p>
          <a:p>
            <a:r>
              <a:rPr lang="en-GB" sz="2800" smtClean="0">
                <a:solidFill>
                  <a:schemeClr val="hlink"/>
                </a:solidFill>
              </a:rPr>
              <a:t>However, valuations are now on the higher side of average</a:t>
            </a:r>
          </a:p>
          <a:p>
            <a:r>
              <a:rPr lang="en-GB" sz="2800" smtClean="0">
                <a:solidFill>
                  <a:schemeClr val="hlink"/>
                </a:solidFill>
              </a:rPr>
              <a:t>The US stock market is way overdue a 10% plus correction  </a:t>
            </a:r>
          </a:p>
          <a:p>
            <a:r>
              <a:rPr lang="en-GB" sz="2800" smtClean="0">
                <a:solidFill>
                  <a:schemeClr val="hlink"/>
                </a:solidFill>
              </a:rPr>
              <a:t>The US Dollar’s sharp rise since June 2014 is a headwind</a:t>
            </a:r>
          </a:p>
          <a:p>
            <a:r>
              <a:rPr lang="en-GB" sz="2800" smtClean="0">
                <a:solidFill>
                  <a:schemeClr val="hlink"/>
                </a:solidFill>
              </a:rPr>
              <a:t>Fracking slowdown and cold winter slowed GDP growth</a:t>
            </a:r>
          </a:p>
          <a:p>
            <a:r>
              <a:rPr lang="en-GB" sz="2800" smtClean="0">
                <a:solidFill>
                  <a:schemeClr val="hlink"/>
                </a:solidFill>
              </a:rPr>
              <a:t>Bearish forecasts continue to abound - contrary indicator?</a:t>
            </a:r>
          </a:p>
          <a:p>
            <a:r>
              <a:rPr lang="en-GB" sz="2800" smtClean="0">
                <a:solidFill>
                  <a:schemeClr val="hlink"/>
                </a:solidFill>
              </a:rPr>
              <a:t>Pre-Fed rate hike jitters but this should not be a problem</a:t>
            </a:r>
          </a:p>
          <a:p>
            <a:r>
              <a:rPr lang="en-GB" sz="2800" smtClean="0">
                <a:solidFill>
                  <a:schemeClr val="hlink"/>
                </a:solidFill>
              </a:rPr>
              <a:t>US Election result in 2016 should be bullish </a:t>
            </a:r>
          </a:p>
          <a:p>
            <a:endParaRPr lang="en-GB" sz="2800" smtClean="0">
              <a:solidFill>
                <a:schemeClr val="hlink"/>
              </a:solidFill>
            </a:endParaRPr>
          </a:p>
          <a:p>
            <a:endParaRPr lang="en-GB" sz="2800" smtClean="0">
              <a:solidFill>
                <a:schemeClr val="hlink"/>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4" descr="S-P-500-Index-2015-06-14-chart"/>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21506" name="Text Box 5"/>
          <p:cNvSpPr txBox="1">
            <a:spLocks noChangeArrowheads="1"/>
          </p:cNvSpPr>
          <p:nvPr/>
        </p:nvSpPr>
        <p:spPr bwMode="auto">
          <a:xfrm>
            <a:off x="3563938" y="1911350"/>
            <a:ext cx="3168650" cy="701675"/>
          </a:xfrm>
          <a:prstGeom prst="rect">
            <a:avLst/>
          </a:prstGeom>
          <a:noFill/>
          <a:ln w="9525">
            <a:noFill/>
            <a:miter lim="800000"/>
            <a:headEnd/>
            <a:tailEnd/>
          </a:ln>
        </p:spPr>
        <p:txBody>
          <a:bodyPr>
            <a:spAutoFit/>
          </a:bodyPr>
          <a:lstStyle/>
          <a:p>
            <a:r>
              <a:rPr lang="en-GB">
                <a:solidFill>
                  <a:schemeClr val="hlink"/>
                </a:solidFill>
              </a:rPr>
              <a:t>Would have to break 1970</a:t>
            </a:r>
          </a:p>
          <a:p>
            <a:r>
              <a:rPr lang="en-GB">
                <a:solidFill>
                  <a:schemeClr val="hlink"/>
                </a:solidFill>
              </a:rPr>
              <a:t>to confirm upside failure</a:t>
            </a:r>
          </a:p>
        </p:txBody>
      </p:sp>
      <p:sp>
        <p:nvSpPr>
          <p:cNvPr id="21507" name="Line 6"/>
          <p:cNvSpPr>
            <a:spLocks noChangeShapeType="1"/>
          </p:cNvSpPr>
          <p:nvPr/>
        </p:nvSpPr>
        <p:spPr bwMode="auto">
          <a:xfrm>
            <a:off x="6732588" y="2133600"/>
            <a:ext cx="1511300" cy="142875"/>
          </a:xfrm>
          <a:prstGeom prst="line">
            <a:avLst/>
          </a:prstGeom>
          <a:noFill/>
          <a:ln w="19050">
            <a:solidFill>
              <a:srgbClr val="FF0000"/>
            </a:solidFill>
            <a:round/>
            <a:headEnd/>
            <a:tailEnd type="triangle" w="med" len="med"/>
          </a:ln>
        </p:spPr>
        <p:txBody>
          <a:bodyPr/>
          <a:lstStyle/>
          <a:p>
            <a:endParaRPr lang="en-US"/>
          </a:p>
        </p:txBody>
      </p:sp>
      <p:sp>
        <p:nvSpPr>
          <p:cNvPr id="21508" name="Text Box 7"/>
          <p:cNvSpPr txBox="1">
            <a:spLocks noChangeArrowheads="1"/>
          </p:cNvSpPr>
          <p:nvPr/>
        </p:nvSpPr>
        <p:spPr bwMode="auto">
          <a:xfrm>
            <a:off x="7072313" y="3998913"/>
            <a:ext cx="1497012" cy="701675"/>
          </a:xfrm>
          <a:prstGeom prst="rect">
            <a:avLst/>
          </a:prstGeom>
          <a:noFill/>
          <a:ln w="9525">
            <a:noFill/>
            <a:miter lim="800000"/>
            <a:headEnd/>
            <a:tailEnd/>
          </a:ln>
        </p:spPr>
        <p:txBody>
          <a:bodyPr wrap="none">
            <a:spAutoFit/>
          </a:bodyPr>
          <a:lstStyle/>
          <a:p>
            <a:r>
              <a:rPr lang="en-GB">
                <a:solidFill>
                  <a:schemeClr val="hlink"/>
                </a:solidFill>
              </a:rPr>
              <a:t>p/e 18.50</a:t>
            </a:r>
          </a:p>
          <a:p>
            <a:r>
              <a:rPr lang="en-GB">
                <a:solidFill>
                  <a:schemeClr val="hlink"/>
                </a:solidFill>
              </a:rPr>
              <a:t>yield 2.01%</a:t>
            </a:r>
          </a:p>
        </p:txBody>
      </p:sp>
      <p:sp>
        <p:nvSpPr>
          <p:cNvPr id="21509" name="Text Box 8"/>
          <p:cNvSpPr txBox="1">
            <a:spLocks noChangeArrowheads="1"/>
          </p:cNvSpPr>
          <p:nvPr/>
        </p:nvSpPr>
        <p:spPr bwMode="auto">
          <a:xfrm>
            <a:off x="3563938" y="1196975"/>
            <a:ext cx="1512887" cy="396875"/>
          </a:xfrm>
          <a:prstGeom prst="rect">
            <a:avLst/>
          </a:prstGeom>
          <a:noFill/>
          <a:ln w="9525">
            <a:noFill/>
            <a:miter lim="800000"/>
            <a:headEnd/>
            <a:tailEnd/>
          </a:ln>
        </p:spPr>
        <p:txBody>
          <a:bodyPr>
            <a:spAutoFit/>
          </a:bodyPr>
          <a:lstStyle/>
          <a:p>
            <a:r>
              <a:rPr lang="en-GB">
                <a:solidFill>
                  <a:schemeClr val="hlink"/>
                </a:solidFill>
              </a:rPr>
              <a:t>S&amp;P 500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4" descr="NASDAQ-Composite-2015-06-14-chart"/>
          <p:cNvPicPr>
            <a:picLocks noChangeAspect="1" noChangeArrowheads="1"/>
          </p:cNvPicPr>
          <p:nvPr/>
        </p:nvPicPr>
        <p:blipFill>
          <a:blip r:embed="rId2"/>
          <a:srcRect/>
          <a:stretch>
            <a:fillRect/>
          </a:stretch>
        </p:blipFill>
        <p:spPr bwMode="auto">
          <a:xfrm>
            <a:off x="0" y="1484313"/>
            <a:ext cx="9144000" cy="5102225"/>
          </a:xfrm>
          <a:prstGeom prst="rect">
            <a:avLst/>
          </a:prstGeom>
          <a:noFill/>
          <a:ln w="9525">
            <a:noFill/>
            <a:miter lim="800000"/>
            <a:headEnd/>
            <a:tailEnd/>
          </a:ln>
        </p:spPr>
      </p:pic>
      <p:sp>
        <p:nvSpPr>
          <p:cNvPr id="22530" name="Text Box 5"/>
          <p:cNvSpPr txBox="1">
            <a:spLocks noChangeArrowheads="1"/>
          </p:cNvSpPr>
          <p:nvPr/>
        </p:nvSpPr>
        <p:spPr bwMode="auto">
          <a:xfrm>
            <a:off x="2392363" y="2127250"/>
            <a:ext cx="4149725" cy="1616075"/>
          </a:xfrm>
          <a:prstGeom prst="rect">
            <a:avLst/>
          </a:prstGeom>
          <a:noFill/>
          <a:ln w="9525">
            <a:noFill/>
            <a:miter lim="800000"/>
            <a:headEnd/>
            <a:tailEnd/>
          </a:ln>
        </p:spPr>
        <p:txBody>
          <a:bodyPr wrap="none">
            <a:spAutoFit/>
          </a:bodyPr>
          <a:lstStyle/>
          <a:p>
            <a:r>
              <a:rPr lang="en-GB">
                <a:solidFill>
                  <a:schemeClr val="hlink"/>
                </a:solidFill>
              </a:rPr>
              <a:t>Tech-led Nasdaq Composite is not </a:t>
            </a:r>
          </a:p>
          <a:p>
            <a:r>
              <a:rPr lang="en-GB">
                <a:solidFill>
                  <a:schemeClr val="hlink"/>
                </a:solidFill>
              </a:rPr>
              <a:t>cheap (p/e 30.16 &amp; yield 1.21%)</a:t>
            </a:r>
          </a:p>
          <a:p>
            <a:r>
              <a:rPr lang="en-GB">
                <a:solidFill>
                  <a:schemeClr val="hlink"/>
                </a:solidFill>
              </a:rPr>
              <a:t> but still consistent near </a:t>
            </a:r>
          </a:p>
          <a:p>
            <a:r>
              <a:rPr lang="en-GB">
                <a:solidFill>
                  <a:schemeClr val="hlink"/>
                </a:solidFill>
              </a:rPr>
              <a:t>psychological 5000 level</a:t>
            </a:r>
          </a:p>
          <a:p>
            <a:endParaRPr lang="en-GB"/>
          </a:p>
        </p:txBody>
      </p:sp>
      <p:sp>
        <p:nvSpPr>
          <p:cNvPr id="22531" name="Text Box 6"/>
          <p:cNvSpPr txBox="1">
            <a:spLocks noChangeArrowheads="1"/>
          </p:cNvSpPr>
          <p:nvPr/>
        </p:nvSpPr>
        <p:spPr bwMode="auto">
          <a:xfrm>
            <a:off x="6227763" y="4292600"/>
            <a:ext cx="2941637" cy="1920875"/>
          </a:xfrm>
          <a:prstGeom prst="rect">
            <a:avLst/>
          </a:prstGeom>
          <a:noFill/>
          <a:ln w="9525">
            <a:noFill/>
            <a:miter lim="800000"/>
            <a:headEnd/>
            <a:tailEnd/>
          </a:ln>
        </p:spPr>
        <p:txBody>
          <a:bodyPr>
            <a:spAutoFit/>
          </a:bodyPr>
          <a:lstStyle/>
          <a:p>
            <a:r>
              <a:rPr lang="en-GB">
                <a:solidFill>
                  <a:schemeClr val="hlink"/>
                </a:solidFill>
              </a:rPr>
              <a:t>Would have to</a:t>
            </a:r>
          </a:p>
          <a:p>
            <a:r>
              <a:rPr lang="en-GB">
                <a:solidFill>
                  <a:schemeClr val="hlink"/>
                </a:solidFill>
              </a:rPr>
              <a:t>close beneath</a:t>
            </a:r>
          </a:p>
          <a:p>
            <a:r>
              <a:rPr lang="en-GB">
                <a:solidFill>
                  <a:schemeClr val="hlink"/>
                </a:solidFill>
              </a:rPr>
              <a:t>4500 to indicate</a:t>
            </a:r>
          </a:p>
          <a:p>
            <a:r>
              <a:rPr lang="en-GB">
                <a:solidFill>
                  <a:schemeClr val="hlink"/>
                </a:solidFill>
              </a:rPr>
              <a:t>significant technical </a:t>
            </a:r>
          </a:p>
          <a:p>
            <a:r>
              <a:rPr lang="en-GB">
                <a:solidFill>
                  <a:schemeClr val="hlink"/>
                </a:solidFill>
              </a:rPr>
              <a:t>deterioration</a:t>
            </a:r>
          </a:p>
          <a:p>
            <a:endParaRPr lang="en-GB"/>
          </a:p>
        </p:txBody>
      </p:sp>
      <p:sp>
        <p:nvSpPr>
          <p:cNvPr id="22532" name="Line 7"/>
          <p:cNvSpPr>
            <a:spLocks noChangeShapeType="1"/>
          </p:cNvSpPr>
          <p:nvPr/>
        </p:nvSpPr>
        <p:spPr bwMode="auto">
          <a:xfrm flipV="1">
            <a:off x="8101013" y="2205038"/>
            <a:ext cx="431800" cy="2592387"/>
          </a:xfrm>
          <a:prstGeom prst="line">
            <a:avLst/>
          </a:prstGeom>
          <a:noFill/>
          <a:ln w="19050">
            <a:solidFill>
              <a:srgbClr val="FF0000"/>
            </a:solidFill>
            <a:round/>
            <a:headEnd/>
            <a:tailEnd type="triangle" w="med" len="med"/>
          </a:ln>
        </p:spPr>
        <p:txBody>
          <a:bodyPr/>
          <a:lstStyle/>
          <a:p>
            <a:endParaRPr lang="en-US"/>
          </a:p>
        </p:txBody>
      </p:sp>
      <p:sp>
        <p:nvSpPr>
          <p:cNvPr id="22533" name="Text Box 8"/>
          <p:cNvSpPr txBox="1">
            <a:spLocks noChangeArrowheads="1"/>
          </p:cNvSpPr>
          <p:nvPr/>
        </p:nvSpPr>
        <p:spPr bwMode="auto">
          <a:xfrm>
            <a:off x="4192588" y="1263650"/>
            <a:ext cx="2344737" cy="396875"/>
          </a:xfrm>
          <a:prstGeom prst="rect">
            <a:avLst/>
          </a:prstGeom>
          <a:noFill/>
          <a:ln w="9525">
            <a:noFill/>
            <a:miter lim="800000"/>
            <a:headEnd/>
            <a:tailEnd/>
          </a:ln>
        </p:spPr>
        <p:txBody>
          <a:bodyPr wrap="none">
            <a:spAutoFit/>
          </a:bodyPr>
          <a:lstStyle/>
          <a:p>
            <a:r>
              <a:rPr lang="en-GB">
                <a:solidFill>
                  <a:schemeClr val="hlink"/>
                </a:solidFill>
              </a:rPr>
              <a:t>Nasdaq Composite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4" descr="Russell-2000-Index-2015-06-14-chart"/>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noFill/>
            <a:miter lim="800000"/>
            <a:headEnd/>
            <a:tailEnd/>
          </a:ln>
        </p:spPr>
      </p:pic>
      <p:sp>
        <p:nvSpPr>
          <p:cNvPr id="23554" name="Text Box 5"/>
          <p:cNvSpPr txBox="1">
            <a:spLocks noChangeArrowheads="1"/>
          </p:cNvSpPr>
          <p:nvPr/>
        </p:nvSpPr>
        <p:spPr bwMode="auto">
          <a:xfrm>
            <a:off x="4048125" y="1196975"/>
            <a:ext cx="1654175" cy="396875"/>
          </a:xfrm>
          <a:prstGeom prst="rect">
            <a:avLst/>
          </a:prstGeom>
          <a:noFill/>
          <a:ln w="9525">
            <a:noFill/>
            <a:miter lim="800000"/>
            <a:headEnd/>
            <a:tailEnd/>
          </a:ln>
        </p:spPr>
        <p:txBody>
          <a:bodyPr>
            <a:spAutoFit/>
          </a:bodyPr>
          <a:lstStyle/>
          <a:p>
            <a:r>
              <a:rPr lang="en-GB">
                <a:solidFill>
                  <a:schemeClr val="hlink"/>
                </a:solidFill>
              </a:rPr>
              <a:t>Russell 2000</a:t>
            </a:r>
          </a:p>
        </p:txBody>
      </p:sp>
      <p:sp>
        <p:nvSpPr>
          <p:cNvPr id="23555" name="Text Box 6"/>
          <p:cNvSpPr txBox="1">
            <a:spLocks noChangeArrowheads="1"/>
          </p:cNvSpPr>
          <p:nvPr/>
        </p:nvSpPr>
        <p:spPr bwMode="auto">
          <a:xfrm>
            <a:off x="2751138" y="1982788"/>
            <a:ext cx="3670300" cy="1311275"/>
          </a:xfrm>
          <a:prstGeom prst="rect">
            <a:avLst/>
          </a:prstGeom>
          <a:noFill/>
          <a:ln w="9525">
            <a:noFill/>
            <a:miter lim="800000"/>
            <a:headEnd/>
            <a:tailEnd/>
          </a:ln>
        </p:spPr>
        <p:txBody>
          <a:bodyPr wrap="none">
            <a:spAutoFit/>
          </a:bodyPr>
          <a:lstStyle/>
          <a:p>
            <a:r>
              <a:rPr lang="en-GB">
                <a:solidFill>
                  <a:schemeClr val="hlink"/>
                </a:solidFill>
              </a:rPr>
              <a:t>Russell 2000 shows that small </a:t>
            </a:r>
          </a:p>
          <a:p>
            <a:r>
              <a:rPr lang="en-GB">
                <a:solidFill>
                  <a:schemeClr val="hlink"/>
                </a:solidFill>
              </a:rPr>
              <a:t>cap breadth has improved</a:t>
            </a:r>
          </a:p>
          <a:p>
            <a:r>
              <a:rPr lang="en-GB">
                <a:solidFill>
                  <a:schemeClr val="hlink"/>
                </a:solidFill>
              </a:rPr>
              <a:t>p/e 20.74 &amp; yield 1.37&amp;</a:t>
            </a:r>
          </a:p>
          <a:p>
            <a:endParaRPr lang="en-GB"/>
          </a:p>
        </p:txBody>
      </p:sp>
      <p:sp>
        <p:nvSpPr>
          <p:cNvPr id="23556" name="Text Box 7"/>
          <p:cNvSpPr txBox="1">
            <a:spLocks noChangeArrowheads="1"/>
          </p:cNvSpPr>
          <p:nvPr/>
        </p:nvSpPr>
        <p:spPr bwMode="auto">
          <a:xfrm>
            <a:off x="6208713" y="4214813"/>
            <a:ext cx="1989137" cy="1311275"/>
          </a:xfrm>
          <a:prstGeom prst="rect">
            <a:avLst/>
          </a:prstGeom>
          <a:noFill/>
          <a:ln w="9525">
            <a:noFill/>
            <a:miter lim="800000"/>
            <a:headEnd/>
            <a:tailEnd/>
          </a:ln>
        </p:spPr>
        <p:txBody>
          <a:bodyPr wrap="none">
            <a:spAutoFit/>
          </a:bodyPr>
          <a:lstStyle/>
          <a:p>
            <a:r>
              <a:rPr lang="en-GB">
                <a:solidFill>
                  <a:schemeClr val="hlink"/>
                </a:solidFill>
              </a:rPr>
              <a:t>Would have to</a:t>
            </a:r>
          </a:p>
          <a:p>
            <a:r>
              <a:rPr lang="en-GB">
                <a:solidFill>
                  <a:schemeClr val="hlink"/>
                </a:solidFill>
              </a:rPr>
              <a:t>close beneath</a:t>
            </a:r>
          </a:p>
          <a:p>
            <a:r>
              <a:rPr lang="en-GB">
                <a:solidFill>
                  <a:schemeClr val="hlink"/>
                </a:solidFill>
              </a:rPr>
              <a:t>1200 to suggest</a:t>
            </a:r>
          </a:p>
          <a:p>
            <a:r>
              <a:rPr lang="en-GB">
                <a:solidFill>
                  <a:schemeClr val="hlink"/>
                </a:solidFill>
              </a:rPr>
              <a:t>upside failure</a:t>
            </a:r>
          </a:p>
        </p:txBody>
      </p:sp>
      <p:sp>
        <p:nvSpPr>
          <p:cNvPr id="23557" name="Line 8"/>
          <p:cNvSpPr>
            <a:spLocks noChangeShapeType="1"/>
          </p:cNvSpPr>
          <p:nvPr/>
        </p:nvSpPr>
        <p:spPr bwMode="auto">
          <a:xfrm flipV="1">
            <a:off x="8101013" y="2133600"/>
            <a:ext cx="431800" cy="2590800"/>
          </a:xfrm>
          <a:prstGeom prst="line">
            <a:avLst/>
          </a:prstGeom>
          <a:noFill/>
          <a:ln w="19050">
            <a:solidFill>
              <a:srgbClr val="FF0000"/>
            </a:solidFill>
            <a:round/>
            <a:headEnd/>
            <a:tailEnd type="triangle" w="med" len="med"/>
          </a:ln>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4" descr="DJ-Transportation-Average-2015-06-14-chart"/>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noFill/>
            <a:miter lim="800000"/>
            <a:headEnd/>
            <a:tailEnd/>
          </a:ln>
        </p:spPr>
      </p:pic>
      <p:sp>
        <p:nvSpPr>
          <p:cNvPr id="24578" name="Text Box 5"/>
          <p:cNvSpPr txBox="1">
            <a:spLocks noChangeArrowheads="1"/>
          </p:cNvSpPr>
          <p:nvPr/>
        </p:nvSpPr>
        <p:spPr bwMode="auto">
          <a:xfrm>
            <a:off x="4479925" y="1119188"/>
            <a:ext cx="2286000" cy="396875"/>
          </a:xfrm>
          <a:prstGeom prst="rect">
            <a:avLst/>
          </a:prstGeom>
          <a:noFill/>
          <a:ln w="9525">
            <a:noFill/>
            <a:miter lim="800000"/>
            <a:headEnd/>
            <a:tailEnd/>
          </a:ln>
        </p:spPr>
        <p:txBody>
          <a:bodyPr wrap="none">
            <a:spAutoFit/>
          </a:bodyPr>
          <a:lstStyle/>
          <a:p>
            <a:r>
              <a:rPr lang="en-GB">
                <a:solidFill>
                  <a:schemeClr val="hlink"/>
                </a:solidFill>
              </a:rPr>
              <a:t>Transport Average</a:t>
            </a:r>
          </a:p>
        </p:txBody>
      </p:sp>
      <p:sp>
        <p:nvSpPr>
          <p:cNvPr id="24579" name="Text Box 6"/>
          <p:cNvSpPr txBox="1">
            <a:spLocks noChangeArrowheads="1"/>
          </p:cNvSpPr>
          <p:nvPr/>
        </p:nvSpPr>
        <p:spPr bwMode="auto">
          <a:xfrm>
            <a:off x="1547813" y="1989138"/>
            <a:ext cx="5688012" cy="1006475"/>
          </a:xfrm>
          <a:prstGeom prst="rect">
            <a:avLst/>
          </a:prstGeom>
          <a:noFill/>
          <a:ln w="9525">
            <a:noFill/>
            <a:miter lim="800000"/>
            <a:headEnd/>
            <a:tailEnd/>
          </a:ln>
        </p:spPr>
        <p:txBody>
          <a:bodyPr>
            <a:spAutoFit/>
          </a:bodyPr>
          <a:lstStyle/>
          <a:p>
            <a:r>
              <a:rPr lang="en-GB">
                <a:solidFill>
                  <a:schemeClr val="hlink"/>
                </a:solidFill>
              </a:rPr>
              <a:t>TRAN shows a loss of upside momentum and further pattern deterioration – needs rally above 9000, at minimum, to reduce risk</a:t>
            </a:r>
          </a:p>
        </p:txBody>
      </p:sp>
      <p:sp>
        <p:nvSpPr>
          <p:cNvPr id="24580" name="Line 9"/>
          <p:cNvSpPr>
            <a:spLocks noChangeShapeType="1"/>
          </p:cNvSpPr>
          <p:nvPr/>
        </p:nvSpPr>
        <p:spPr bwMode="auto">
          <a:xfrm>
            <a:off x="6948488" y="1916113"/>
            <a:ext cx="1152525" cy="0"/>
          </a:xfrm>
          <a:prstGeom prst="line">
            <a:avLst/>
          </a:prstGeom>
          <a:noFill/>
          <a:ln w="19050">
            <a:solidFill>
              <a:srgbClr val="FF0000"/>
            </a:solidFill>
            <a:round/>
            <a:headEnd/>
            <a:tailEnd type="triangle" w="med" len="med"/>
          </a:ln>
        </p:spPr>
        <p:txBody>
          <a:bodyPr/>
          <a:lstStyle/>
          <a:p>
            <a:endParaRPr lang="en-US"/>
          </a:p>
        </p:txBody>
      </p:sp>
      <p:sp>
        <p:nvSpPr>
          <p:cNvPr id="24581" name="Text Box 10"/>
          <p:cNvSpPr txBox="1">
            <a:spLocks noChangeArrowheads="1"/>
          </p:cNvSpPr>
          <p:nvPr/>
        </p:nvSpPr>
        <p:spPr bwMode="auto">
          <a:xfrm>
            <a:off x="7019925" y="4149725"/>
            <a:ext cx="1584325" cy="1006475"/>
          </a:xfrm>
          <a:prstGeom prst="rect">
            <a:avLst/>
          </a:prstGeom>
          <a:noFill/>
          <a:ln w="9525">
            <a:noFill/>
            <a:miter lim="800000"/>
            <a:headEnd/>
            <a:tailEnd/>
          </a:ln>
        </p:spPr>
        <p:txBody>
          <a:bodyPr>
            <a:spAutoFit/>
          </a:bodyPr>
          <a:lstStyle/>
          <a:p>
            <a:r>
              <a:rPr lang="en-GB">
                <a:solidFill>
                  <a:schemeClr val="hlink"/>
                </a:solidFill>
              </a:rPr>
              <a:t>p/e 17.27</a:t>
            </a:r>
          </a:p>
          <a:p>
            <a:r>
              <a:rPr lang="en-GB">
                <a:solidFill>
                  <a:schemeClr val="hlink"/>
                </a:solidFill>
              </a:rPr>
              <a:t>yield 1.31%</a:t>
            </a:r>
          </a:p>
          <a:p>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4" descr="DJ-Utilities-Average-2015-06-14-chart"/>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25602" name="Text Box 5"/>
          <p:cNvSpPr txBox="1">
            <a:spLocks noChangeArrowheads="1"/>
          </p:cNvSpPr>
          <p:nvPr/>
        </p:nvSpPr>
        <p:spPr bwMode="auto">
          <a:xfrm>
            <a:off x="4264025" y="1190625"/>
            <a:ext cx="1004888" cy="396875"/>
          </a:xfrm>
          <a:prstGeom prst="rect">
            <a:avLst/>
          </a:prstGeom>
          <a:noFill/>
          <a:ln w="9525">
            <a:noFill/>
            <a:miter lim="800000"/>
            <a:headEnd/>
            <a:tailEnd/>
          </a:ln>
        </p:spPr>
        <p:txBody>
          <a:bodyPr wrap="none">
            <a:spAutoFit/>
          </a:bodyPr>
          <a:lstStyle/>
          <a:p>
            <a:r>
              <a:rPr lang="en-GB">
                <a:solidFill>
                  <a:schemeClr val="hlink"/>
                </a:solidFill>
              </a:rPr>
              <a:t>Utilities</a:t>
            </a:r>
          </a:p>
        </p:txBody>
      </p:sp>
      <p:sp>
        <p:nvSpPr>
          <p:cNvPr id="25603" name="Text Box 6"/>
          <p:cNvSpPr txBox="1">
            <a:spLocks noChangeArrowheads="1"/>
          </p:cNvSpPr>
          <p:nvPr/>
        </p:nvSpPr>
        <p:spPr bwMode="auto">
          <a:xfrm>
            <a:off x="2555875" y="1844675"/>
            <a:ext cx="5111750" cy="1616075"/>
          </a:xfrm>
          <a:prstGeom prst="rect">
            <a:avLst/>
          </a:prstGeom>
          <a:noFill/>
          <a:ln w="9525">
            <a:noFill/>
            <a:miter lim="800000"/>
            <a:headEnd/>
            <a:tailEnd/>
          </a:ln>
        </p:spPr>
        <p:txBody>
          <a:bodyPr>
            <a:spAutoFit/>
          </a:bodyPr>
          <a:lstStyle/>
          <a:p>
            <a:r>
              <a:rPr lang="en-GB">
                <a:solidFill>
                  <a:schemeClr val="hlink"/>
                </a:solidFill>
              </a:rPr>
              <a:t>UTIL has seen further pattern deterioration</a:t>
            </a:r>
          </a:p>
          <a:p>
            <a:r>
              <a:rPr lang="en-GB">
                <a:solidFill>
                  <a:schemeClr val="hlink"/>
                </a:solidFill>
              </a:rPr>
              <a:t>and needs a rally back above 600, at minimum, to indicate that demand is </a:t>
            </a:r>
          </a:p>
          <a:p>
            <a:r>
              <a:rPr lang="en-GB">
                <a:solidFill>
                  <a:schemeClr val="hlink"/>
                </a:solidFill>
              </a:rPr>
              <a:t>regaining the upper hand</a:t>
            </a:r>
          </a:p>
          <a:p>
            <a:endParaRPr lang="en-GB"/>
          </a:p>
        </p:txBody>
      </p:sp>
      <p:sp>
        <p:nvSpPr>
          <p:cNvPr id="25604" name="Line 7"/>
          <p:cNvSpPr>
            <a:spLocks noChangeShapeType="1"/>
          </p:cNvSpPr>
          <p:nvPr/>
        </p:nvSpPr>
        <p:spPr bwMode="auto">
          <a:xfrm>
            <a:off x="7164388" y="2492375"/>
            <a:ext cx="863600" cy="0"/>
          </a:xfrm>
          <a:prstGeom prst="line">
            <a:avLst/>
          </a:prstGeom>
          <a:noFill/>
          <a:ln w="19050">
            <a:solidFill>
              <a:srgbClr val="FF0000"/>
            </a:solidFill>
            <a:round/>
            <a:headEnd/>
            <a:tailEnd type="triangle" w="med" len="med"/>
          </a:ln>
        </p:spPr>
        <p:txBody>
          <a:bodyPr/>
          <a:lstStyle/>
          <a:p>
            <a:endParaRPr lang="en-US"/>
          </a:p>
        </p:txBody>
      </p:sp>
      <p:sp>
        <p:nvSpPr>
          <p:cNvPr id="25605" name="Text Box 8"/>
          <p:cNvSpPr txBox="1">
            <a:spLocks noChangeArrowheads="1"/>
          </p:cNvSpPr>
          <p:nvPr/>
        </p:nvSpPr>
        <p:spPr bwMode="auto">
          <a:xfrm>
            <a:off x="6856413" y="4575175"/>
            <a:ext cx="1497012" cy="1006475"/>
          </a:xfrm>
          <a:prstGeom prst="rect">
            <a:avLst/>
          </a:prstGeom>
          <a:noFill/>
          <a:ln w="9525">
            <a:noFill/>
            <a:miter lim="800000"/>
            <a:headEnd/>
            <a:tailEnd/>
          </a:ln>
        </p:spPr>
        <p:txBody>
          <a:bodyPr wrap="none">
            <a:spAutoFit/>
          </a:bodyPr>
          <a:lstStyle/>
          <a:p>
            <a:r>
              <a:rPr lang="en-GB">
                <a:solidFill>
                  <a:schemeClr val="hlink"/>
                </a:solidFill>
              </a:rPr>
              <a:t>p/e 16.06</a:t>
            </a:r>
          </a:p>
          <a:p>
            <a:r>
              <a:rPr lang="en-GB">
                <a:solidFill>
                  <a:schemeClr val="hlink"/>
                </a:solidFill>
              </a:rPr>
              <a:t>yield 3.61%</a:t>
            </a:r>
          </a:p>
          <a:p>
            <a:endParaRPr lang="en-GB"/>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4" descr="NASDAQ-BIOTECHNOLOGY-INDEX-2015-06-14-chart"/>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noFill/>
            <a:miter lim="800000"/>
            <a:headEnd/>
            <a:tailEnd/>
          </a:ln>
        </p:spPr>
      </p:pic>
      <p:sp>
        <p:nvSpPr>
          <p:cNvPr id="26626" name="Text Box 5"/>
          <p:cNvSpPr txBox="1">
            <a:spLocks noChangeArrowheads="1"/>
          </p:cNvSpPr>
          <p:nvPr/>
        </p:nvSpPr>
        <p:spPr bwMode="auto">
          <a:xfrm>
            <a:off x="3903663" y="1190625"/>
            <a:ext cx="1722437" cy="396875"/>
          </a:xfrm>
          <a:prstGeom prst="rect">
            <a:avLst/>
          </a:prstGeom>
          <a:noFill/>
          <a:ln w="9525">
            <a:noFill/>
            <a:miter lim="800000"/>
            <a:headEnd/>
            <a:tailEnd/>
          </a:ln>
        </p:spPr>
        <p:txBody>
          <a:bodyPr wrap="none">
            <a:spAutoFit/>
          </a:bodyPr>
          <a:lstStyle/>
          <a:p>
            <a:r>
              <a:rPr lang="en-GB">
                <a:solidFill>
                  <a:schemeClr val="hlink"/>
                </a:solidFill>
              </a:rPr>
              <a:t>Biotech Index</a:t>
            </a:r>
          </a:p>
        </p:txBody>
      </p:sp>
      <p:sp>
        <p:nvSpPr>
          <p:cNvPr id="26627" name="Text Box 6"/>
          <p:cNvSpPr txBox="1">
            <a:spLocks noChangeArrowheads="1"/>
          </p:cNvSpPr>
          <p:nvPr/>
        </p:nvSpPr>
        <p:spPr bwMode="auto">
          <a:xfrm>
            <a:off x="2535238" y="2055813"/>
            <a:ext cx="4821237" cy="1616075"/>
          </a:xfrm>
          <a:prstGeom prst="rect">
            <a:avLst/>
          </a:prstGeom>
          <a:noFill/>
          <a:ln w="9525">
            <a:noFill/>
            <a:miter lim="800000"/>
            <a:headEnd/>
            <a:tailEnd/>
          </a:ln>
        </p:spPr>
        <p:txBody>
          <a:bodyPr wrap="none">
            <a:spAutoFit/>
          </a:bodyPr>
          <a:lstStyle/>
          <a:p>
            <a:endParaRPr lang="en-GB">
              <a:solidFill>
                <a:schemeClr val="hlink"/>
              </a:solidFill>
            </a:endParaRPr>
          </a:p>
          <a:p>
            <a:r>
              <a:rPr lang="en-GB">
                <a:solidFill>
                  <a:schemeClr val="hlink"/>
                </a:solidFill>
              </a:rPr>
              <a:t>Near higher side of range following </a:t>
            </a:r>
          </a:p>
          <a:p>
            <a:r>
              <a:rPr lang="en-GB">
                <a:solidFill>
                  <a:schemeClr val="hlink"/>
                </a:solidFill>
              </a:rPr>
              <a:t>overextension - some loss of momentum </a:t>
            </a:r>
          </a:p>
          <a:p>
            <a:r>
              <a:rPr lang="en-GB">
                <a:solidFill>
                  <a:schemeClr val="hlink"/>
                </a:solidFill>
              </a:rPr>
              <a:t>and bubbly – needs new closing high to</a:t>
            </a:r>
          </a:p>
          <a:p>
            <a:r>
              <a:rPr lang="en-GB">
                <a:solidFill>
                  <a:schemeClr val="hlink"/>
                </a:solidFill>
              </a:rPr>
              <a:t>reaffirm uptrend </a:t>
            </a:r>
          </a:p>
        </p:txBody>
      </p:sp>
      <p:sp>
        <p:nvSpPr>
          <p:cNvPr id="26628" name="Text Box 7"/>
          <p:cNvSpPr txBox="1">
            <a:spLocks noChangeArrowheads="1"/>
          </p:cNvSpPr>
          <p:nvPr/>
        </p:nvSpPr>
        <p:spPr bwMode="auto">
          <a:xfrm>
            <a:off x="7164388" y="4287838"/>
            <a:ext cx="1692275" cy="701675"/>
          </a:xfrm>
          <a:prstGeom prst="rect">
            <a:avLst/>
          </a:prstGeom>
          <a:noFill/>
          <a:ln w="9525">
            <a:noFill/>
            <a:miter lim="800000"/>
            <a:headEnd/>
            <a:tailEnd/>
          </a:ln>
        </p:spPr>
        <p:txBody>
          <a:bodyPr>
            <a:spAutoFit/>
          </a:bodyPr>
          <a:lstStyle/>
          <a:p>
            <a:r>
              <a:rPr lang="en-GB">
                <a:solidFill>
                  <a:schemeClr val="hlink"/>
                </a:solidFill>
              </a:rPr>
              <a:t>p/e 87.20</a:t>
            </a:r>
          </a:p>
          <a:p>
            <a:r>
              <a:rPr lang="en-GB">
                <a:solidFill>
                  <a:schemeClr val="hlink"/>
                </a:solidFill>
              </a:rPr>
              <a:t>yield 0.22%</a:t>
            </a:r>
          </a:p>
        </p:txBody>
      </p:sp>
      <p:sp>
        <p:nvSpPr>
          <p:cNvPr id="26629" name="Text Box 8"/>
          <p:cNvSpPr txBox="1">
            <a:spLocks noChangeArrowheads="1"/>
          </p:cNvSpPr>
          <p:nvPr/>
        </p:nvSpPr>
        <p:spPr bwMode="auto">
          <a:xfrm>
            <a:off x="2555875" y="1773238"/>
            <a:ext cx="4103688" cy="396875"/>
          </a:xfrm>
          <a:prstGeom prst="rect">
            <a:avLst/>
          </a:prstGeom>
          <a:noFill/>
          <a:ln w="9525">
            <a:noFill/>
            <a:miter lim="800000"/>
            <a:headEnd/>
            <a:tailEnd/>
          </a:ln>
        </p:spPr>
        <p:txBody>
          <a:bodyPr>
            <a:spAutoFit/>
          </a:bodyPr>
          <a:lstStyle/>
          <a:p>
            <a:r>
              <a:rPr lang="en-GB">
                <a:solidFill>
                  <a:schemeClr val="hlink"/>
                </a:solidFill>
              </a:rPr>
              <a:t>Wall Street’s top performing sector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4" descr="Illumina-Inc-2015-06-14-chart"/>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27650" name="Text Box 5"/>
          <p:cNvSpPr txBox="1">
            <a:spLocks noChangeArrowheads="1"/>
          </p:cNvSpPr>
          <p:nvPr/>
        </p:nvSpPr>
        <p:spPr bwMode="auto">
          <a:xfrm>
            <a:off x="3903663" y="1190625"/>
            <a:ext cx="1060450" cy="396875"/>
          </a:xfrm>
          <a:prstGeom prst="rect">
            <a:avLst/>
          </a:prstGeom>
          <a:noFill/>
          <a:ln w="9525">
            <a:noFill/>
            <a:miter lim="800000"/>
            <a:headEnd/>
            <a:tailEnd/>
          </a:ln>
        </p:spPr>
        <p:txBody>
          <a:bodyPr wrap="none">
            <a:spAutoFit/>
          </a:bodyPr>
          <a:lstStyle/>
          <a:p>
            <a:r>
              <a:rPr lang="en-GB">
                <a:solidFill>
                  <a:schemeClr val="hlink"/>
                </a:solidFill>
              </a:rPr>
              <a:t>Illumina</a:t>
            </a:r>
          </a:p>
        </p:txBody>
      </p:sp>
      <p:sp>
        <p:nvSpPr>
          <p:cNvPr id="27651" name="Text Box 6"/>
          <p:cNvSpPr txBox="1">
            <a:spLocks noChangeArrowheads="1"/>
          </p:cNvSpPr>
          <p:nvPr/>
        </p:nvSpPr>
        <p:spPr bwMode="auto">
          <a:xfrm>
            <a:off x="2247900" y="1844675"/>
            <a:ext cx="4772025" cy="701675"/>
          </a:xfrm>
          <a:prstGeom prst="rect">
            <a:avLst/>
          </a:prstGeom>
          <a:noFill/>
          <a:ln w="9525">
            <a:noFill/>
            <a:miter lim="800000"/>
            <a:headEnd/>
            <a:tailEnd/>
          </a:ln>
        </p:spPr>
        <p:txBody>
          <a:bodyPr>
            <a:spAutoFit/>
          </a:bodyPr>
          <a:lstStyle/>
          <a:p>
            <a:r>
              <a:rPr lang="en-GB">
                <a:solidFill>
                  <a:schemeClr val="hlink"/>
                </a:solidFill>
              </a:rPr>
              <a:t>Systems for large scale analysis of genetic variation and biological function</a:t>
            </a:r>
          </a:p>
        </p:txBody>
      </p:sp>
      <p:sp>
        <p:nvSpPr>
          <p:cNvPr id="27652" name="Text Box 7"/>
          <p:cNvSpPr txBox="1">
            <a:spLocks noChangeArrowheads="1"/>
          </p:cNvSpPr>
          <p:nvPr/>
        </p:nvSpPr>
        <p:spPr bwMode="auto">
          <a:xfrm>
            <a:off x="2195513" y="2774950"/>
            <a:ext cx="4824412" cy="1006475"/>
          </a:xfrm>
          <a:prstGeom prst="rect">
            <a:avLst/>
          </a:prstGeom>
          <a:noFill/>
          <a:ln w="9525">
            <a:noFill/>
            <a:miter lim="800000"/>
            <a:headEnd/>
            <a:tailEnd/>
          </a:ln>
        </p:spPr>
        <p:txBody>
          <a:bodyPr>
            <a:spAutoFit/>
          </a:bodyPr>
          <a:lstStyle/>
          <a:p>
            <a:r>
              <a:rPr lang="en-GB">
                <a:solidFill>
                  <a:schemeClr val="hlink"/>
                </a:solidFill>
              </a:rPr>
              <a:t>Reaffirmed uptrend last week and would </a:t>
            </a:r>
          </a:p>
          <a:p>
            <a:r>
              <a:rPr lang="en-GB">
                <a:solidFill>
                  <a:schemeClr val="hlink"/>
                </a:solidFill>
              </a:rPr>
              <a:t>need to close beneath $180 to indicate </a:t>
            </a:r>
          </a:p>
          <a:p>
            <a:r>
              <a:rPr lang="en-GB">
                <a:solidFill>
                  <a:schemeClr val="hlink"/>
                </a:solidFill>
              </a:rPr>
              <a:t>significant pattern deterioration</a:t>
            </a:r>
          </a:p>
        </p:txBody>
      </p:sp>
      <p:sp>
        <p:nvSpPr>
          <p:cNvPr id="27653" name="Text Box 8"/>
          <p:cNvSpPr txBox="1">
            <a:spLocks noChangeArrowheads="1"/>
          </p:cNvSpPr>
          <p:nvPr/>
        </p:nvSpPr>
        <p:spPr bwMode="auto">
          <a:xfrm>
            <a:off x="7019925" y="4864100"/>
            <a:ext cx="1874838" cy="396875"/>
          </a:xfrm>
          <a:prstGeom prst="rect">
            <a:avLst/>
          </a:prstGeom>
          <a:noFill/>
          <a:ln w="9525">
            <a:noFill/>
            <a:miter lim="800000"/>
            <a:headEnd/>
            <a:tailEnd/>
          </a:ln>
        </p:spPr>
        <p:txBody>
          <a:bodyPr>
            <a:spAutoFit/>
          </a:bodyPr>
          <a:lstStyle/>
          <a:p>
            <a:r>
              <a:rPr lang="en-GB">
                <a:solidFill>
                  <a:schemeClr val="hlink"/>
                </a:solidFill>
              </a:rPr>
              <a:t>Est p/e 62.82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4" descr="Gilead-Sciences-Inc-2015-06-14-chart"/>
          <p:cNvPicPr>
            <a:picLocks noChangeAspect="1" noChangeArrowheads="1"/>
          </p:cNvPicPr>
          <p:nvPr/>
        </p:nvPicPr>
        <p:blipFill>
          <a:blip r:embed="rId2"/>
          <a:srcRect/>
          <a:stretch>
            <a:fillRect/>
          </a:stretch>
        </p:blipFill>
        <p:spPr bwMode="auto">
          <a:xfrm>
            <a:off x="0" y="1484313"/>
            <a:ext cx="9144000" cy="5103812"/>
          </a:xfrm>
          <a:prstGeom prst="rect">
            <a:avLst/>
          </a:prstGeom>
          <a:noFill/>
          <a:ln w="9525">
            <a:noFill/>
            <a:miter lim="800000"/>
            <a:headEnd/>
            <a:tailEnd/>
          </a:ln>
        </p:spPr>
      </p:pic>
      <p:sp>
        <p:nvSpPr>
          <p:cNvPr id="28674" name="Text Box 5"/>
          <p:cNvSpPr txBox="1">
            <a:spLocks noChangeArrowheads="1"/>
          </p:cNvSpPr>
          <p:nvPr/>
        </p:nvSpPr>
        <p:spPr bwMode="auto">
          <a:xfrm>
            <a:off x="4211638" y="1196975"/>
            <a:ext cx="2020887" cy="396875"/>
          </a:xfrm>
          <a:prstGeom prst="rect">
            <a:avLst/>
          </a:prstGeom>
          <a:noFill/>
          <a:ln w="9525">
            <a:noFill/>
            <a:miter lim="800000"/>
            <a:headEnd/>
            <a:tailEnd/>
          </a:ln>
        </p:spPr>
        <p:txBody>
          <a:bodyPr>
            <a:spAutoFit/>
          </a:bodyPr>
          <a:lstStyle/>
          <a:p>
            <a:r>
              <a:rPr lang="en-GB">
                <a:solidFill>
                  <a:schemeClr val="hlink"/>
                </a:solidFill>
              </a:rPr>
              <a:t>Gilead Sciences</a:t>
            </a:r>
          </a:p>
        </p:txBody>
      </p:sp>
      <p:sp>
        <p:nvSpPr>
          <p:cNvPr id="28675" name="Text Box 6"/>
          <p:cNvSpPr txBox="1">
            <a:spLocks noChangeArrowheads="1"/>
          </p:cNvSpPr>
          <p:nvPr/>
        </p:nvSpPr>
        <p:spPr bwMode="auto">
          <a:xfrm>
            <a:off x="1166813" y="1911350"/>
            <a:ext cx="5103812" cy="2225675"/>
          </a:xfrm>
          <a:prstGeom prst="rect">
            <a:avLst/>
          </a:prstGeom>
          <a:noFill/>
          <a:ln w="9525">
            <a:noFill/>
            <a:miter lim="800000"/>
            <a:headEnd/>
            <a:tailEnd/>
          </a:ln>
        </p:spPr>
        <p:txBody>
          <a:bodyPr wrap="none">
            <a:spAutoFit/>
          </a:bodyPr>
          <a:lstStyle/>
          <a:p>
            <a:r>
              <a:rPr lang="en-GB">
                <a:solidFill>
                  <a:schemeClr val="hlink"/>
                </a:solidFill>
              </a:rPr>
              <a:t>Discovers, develops, and commercialises </a:t>
            </a:r>
          </a:p>
          <a:p>
            <a:r>
              <a:rPr lang="en-GB">
                <a:solidFill>
                  <a:schemeClr val="hlink"/>
                </a:solidFill>
              </a:rPr>
              <a:t>therapeutics to advance the care of patients</a:t>
            </a:r>
          </a:p>
          <a:p>
            <a:r>
              <a:rPr lang="en-GB">
                <a:solidFill>
                  <a:schemeClr val="hlink"/>
                </a:solidFill>
              </a:rPr>
              <a:t>from life-threatening diseases</a:t>
            </a:r>
          </a:p>
          <a:p>
            <a:endParaRPr lang="en-GB">
              <a:solidFill>
                <a:schemeClr val="hlink"/>
              </a:solidFill>
            </a:endParaRPr>
          </a:p>
          <a:p>
            <a:r>
              <a:rPr lang="en-GB">
                <a:solidFill>
                  <a:schemeClr val="hlink"/>
                </a:solidFill>
              </a:rPr>
              <a:t>Reaffirmed uptrend last week, would </a:t>
            </a:r>
          </a:p>
          <a:p>
            <a:r>
              <a:rPr lang="en-GB">
                <a:solidFill>
                  <a:schemeClr val="hlink"/>
                </a:solidFill>
              </a:rPr>
              <a:t>need close beneath $100 to indicate</a:t>
            </a:r>
          </a:p>
          <a:p>
            <a:r>
              <a:rPr lang="en-GB">
                <a:solidFill>
                  <a:schemeClr val="hlink"/>
                </a:solidFill>
              </a:rPr>
              <a:t>significant pattern deterioration</a:t>
            </a:r>
            <a:r>
              <a:rPr lang="en-GB"/>
              <a:t> </a:t>
            </a:r>
          </a:p>
        </p:txBody>
      </p:sp>
      <p:sp>
        <p:nvSpPr>
          <p:cNvPr id="28676" name="Text Box 7"/>
          <p:cNvSpPr txBox="1">
            <a:spLocks noChangeArrowheads="1"/>
          </p:cNvSpPr>
          <p:nvPr/>
        </p:nvSpPr>
        <p:spPr bwMode="auto">
          <a:xfrm>
            <a:off x="6516688" y="5013325"/>
            <a:ext cx="2627312" cy="1006475"/>
          </a:xfrm>
          <a:prstGeom prst="rect">
            <a:avLst/>
          </a:prstGeom>
          <a:noFill/>
          <a:ln w="9525">
            <a:noFill/>
            <a:miter lim="800000"/>
            <a:headEnd/>
            <a:tailEnd/>
          </a:ln>
        </p:spPr>
        <p:txBody>
          <a:bodyPr>
            <a:spAutoFit/>
          </a:bodyPr>
          <a:lstStyle/>
          <a:p>
            <a:r>
              <a:rPr lang="en-GB">
                <a:solidFill>
                  <a:schemeClr val="hlink"/>
                </a:solidFill>
              </a:rPr>
              <a:t>Est p/e 10.92</a:t>
            </a:r>
          </a:p>
          <a:p>
            <a:r>
              <a:rPr lang="en-GB">
                <a:solidFill>
                  <a:schemeClr val="hlink"/>
                </a:solidFill>
              </a:rPr>
              <a:t>Gross yield 1.46%</a:t>
            </a:r>
          </a:p>
          <a:p>
            <a:r>
              <a:rPr lang="en-GB">
                <a:solidFill>
                  <a:schemeClr val="hlink"/>
                </a:solidFill>
              </a:rPr>
              <a:t>Cash yield 0.43%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4" descr="Celgene-Corp-2015-06-14-chart"/>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29698" name="Text Box 5"/>
          <p:cNvSpPr txBox="1">
            <a:spLocks noChangeArrowheads="1"/>
          </p:cNvSpPr>
          <p:nvPr/>
        </p:nvSpPr>
        <p:spPr bwMode="auto">
          <a:xfrm>
            <a:off x="4335463" y="1196975"/>
            <a:ext cx="1131887" cy="396875"/>
          </a:xfrm>
          <a:prstGeom prst="rect">
            <a:avLst/>
          </a:prstGeom>
          <a:noFill/>
          <a:ln w="9525">
            <a:noFill/>
            <a:miter lim="800000"/>
            <a:headEnd/>
            <a:tailEnd/>
          </a:ln>
        </p:spPr>
        <p:txBody>
          <a:bodyPr>
            <a:spAutoFit/>
          </a:bodyPr>
          <a:lstStyle/>
          <a:p>
            <a:r>
              <a:rPr lang="en-GB">
                <a:solidFill>
                  <a:schemeClr val="hlink"/>
                </a:solidFill>
              </a:rPr>
              <a:t>Celgene</a:t>
            </a:r>
          </a:p>
        </p:txBody>
      </p:sp>
      <p:sp>
        <p:nvSpPr>
          <p:cNvPr id="29699" name="Text Box 6"/>
          <p:cNvSpPr txBox="1">
            <a:spLocks noChangeArrowheads="1"/>
          </p:cNvSpPr>
          <p:nvPr/>
        </p:nvSpPr>
        <p:spPr bwMode="auto">
          <a:xfrm>
            <a:off x="1258888" y="1982788"/>
            <a:ext cx="6292850" cy="1616075"/>
          </a:xfrm>
          <a:prstGeom prst="rect">
            <a:avLst/>
          </a:prstGeom>
          <a:noFill/>
          <a:ln w="9525">
            <a:noFill/>
            <a:miter lim="800000"/>
            <a:headEnd/>
            <a:tailEnd/>
          </a:ln>
        </p:spPr>
        <p:txBody>
          <a:bodyPr>
            <a:spAutoFit/>
          </a:bodyPr>
          <a:lstStyle/>
          <a:p>
            <a:r>
              <a:rPr lang="en-GB">
                <a:solidFill>
                  <a:schemeClr val="hlink"/>
                </a:solidFill>
              </a:rPr>
              <a:t>Discovery and development of therapies designed</a:t>
            </a:r>
          </a:p>
          <a:p>
            <a:r>
              <a:rPr lang="en-GB">
                <a:solidFill>
                  <a:schemeClr val="hlink"/>
                </a:solidFill>
              </a:rPr>
              <a:t>to treat cancer and immune-inflammatory diseases</a:t>
            </a:r>
          </a:p>
          <a:p>
            <a:endParaRPr lang="en-GB">
              <a:solidFill>
                <a:schemeClr val="hlink"/>
              </a:solidFill>
            </a:endParaRPr>
          </a:p>
          <a:p>
            <a:r>
              <a:rPr lang="en-GB">
                <a:solidFill>
                  <a:schemeClr val="hlink"/>
                </a:solidFill>
              </a:rPr>
              <a:t>Loss of momentum and testing MA, need $120, at</a:t>
            </a:r>
          </a:p>
          <a:p>
            <a:r>
              <a:rPr lang="en-GB">
                <a:solidFill>
                  <a:schemeClr val="hlink"/>
                </a:solidFill>
              </a:rPr>
              <a:t>minimum, to signal renewed demand</a:t>
            </a:r>
          </a:p>
        </p:txBody>
      </p:sp>
      <p:sp>
        <p:nvSpPr>
          <p:cNvPr id="29700" name="Text Box 7"/>
          <p:cNvSpPr txBox="1">
            <a:spLocks noChangeArrowheads="1"/>
          </p:cNvSpPr>
          <p:nvPr/>
        </p:nvSpPr>
        <p:spPr bwMode="auto">
          <a:xfrm>
            <a:off x="6877050" y="4719638"/>
            <a:ext cx="1801813" cy="396875"/>
          </a:xfrm>
          <a:prstGeom prst="rect">
            <a:avLst/>
          </a:prstGeom>
          <a:noFill/>
          <a:ln w="9525">
            <a:noFill/>
            <a:miter lim="800000"/>
            <a:headEnd/>
            <a:tailEnd/>
          </a:ln>
        </p:spPr>
        <p:txBody>
          <a:bodyPr>
            <a:spAutoFit/>
          </a:bodyPr>
          <a:lstStyle/>
          <a:p>
            <a:r>
              <a:rPr lang="en-GB">
                <a:solidFill>
                  <a:schemeClr val="hlink"/>
                </a:solidFill>
              </a:rPr>
              <a:t>Est p/e 23.40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4" descr="Amgen-Inc-2015-06-14-chart (1)"/>
          <p:cNvPicPr>
            <a:picLocks noChangeAspect="1" noChangeArrowheads="1"/>
          </p:cNvPicPr>
          <p:nvPr/>
        </p:nvPicPr>
        <p:blipFill>
          <a:blip r:embed="rId2"/>
          <a:srcRect/>
          <a:stretch>
            <a:fillRect/>
          </a:stretch>
        </p:blipFill>
        <p:spPr bwMode="auto">
          <a:xfrm>
            <a:off x="0" y="1484313"/>
            <a:ext cx="9144000" cy="5103812"/>
          </a:xfrm>
          <a:prstGeom prst="rect">
            <a:avLst/>
          </a:prstGeom>
          <a:noFill/>
          <a:ln w="9525">
            <a:noFill/>
            <a:miter lim="800000"/>
            <a:headEnd/>
            <a:tailEnd/>
          </a:ln>
        </p:spPr>
      </p:pic>
      <p:sp>
        <p:nvSpPr>
          <p:cNvPr id="30722" name="Text Box 5"/>
          <p:cNvSpPr txBox="1">
            <a:spLocks noChangeArrowheads="1"/>
          </p:cNvSpPr>
          <p:nvPr/>
        </p:nvSpPr>
        <p:spPr bwMode="auto">
          <a:xfrm>
            <a:off x="4408488" y="1263650"/>
            <a:ext cx="989012" cy="396875"/>
          </a:xfrm>
          <a:prstGeom prst="rect">
            <a:avLst/>
          </a:prstGeom>
          <a:noFill/>
          <a:ln w="9525">
            <a:noFill/>
            <a:miter lim="800000"/>
            <a:headEnd/>
            <a:tailEnd/>
          </a:ln>
        </p:spPr>
        <p:txBody>
          <a:bodyPr wrap="none">
            <a:spAutoFit/>
          </a:bodyPr>
          <a:lstStyle/>
          <a:p>
            <a:r>
              <a:rPr lang="en-GB">
                <a:solidFill>
                  <a:schemeClr val="hlink"/>
                </a:solidFill>
              </a:rPr>
              <a:t>Amgen</a:t>
            </a:r>
          </a:p>
        </p:txBody>
      </p:sp>
      <p:sp>
        <p:nvSpPr>
          <p:cNvPr id="30723" name="Text Box 6"/>
          <p:cNvSpPr txBox="1">
            <a:spLocks noChangeArrowheads="1"/>
          </p:cNvSpPr>
          <p:nvPr/>
        </p:nvSpPr>
        <p:spPr bwMode="auto">
          <a:xfrm>
            <a:off x="1527175" y="2127250"/>
            <a:ext cx="5175250" cy="1616075"/>
          </a:xfrm>
          <a:prstGeom prst="rect">
            <a:avLst/>
          </a:prstGeom>
          <a:noFill/>
          <a:ln w="9525">
            <a:noFill/>
            <a:miter lim="800000"/>
            <a:headEnd/>
            <a:tailEnd/>
          </a:ln>
        </p:spPr>
        <p:txBody>
          <a:bodyPr wrap="none">
            <a:spAutoFit/>
          </a:bodyPr>
          <a:lstStyle/>
          <a:p>
            <a:r>
              <a:rPr lang="en-GB">
                <a:solidFill>
                  <a:schemeClr val="hlink"/>
                </a:solidFill>
              </a:rPr>
              <a:t>Human therapeutics for grievous illnesses</a:t>
            </a:r>
          </a:p>
          <a:p>
            <a:r>
              <a:rPr lang="en-GB">
                <a:solidFill>
                  <a:schemeClr val="hlink"/>
                </a:solidFill>
              </a:rPr>
              <a:t>based on cellular and molecular biology</a:t>
            </a:r>
          </a:p>
          <a:p>
            <a:endParaRPr lang="en-GB">
              <a:solidFill>
                <a:schemeClr val="hlink"/>
              </a:solidFill>
            </a:endParaRPr>
          </a:p>
          <a:p>
            <a:r>
              <a:rPr lang="en-GB">
                <a:solidFill>
                  <a:schemeClr val="hlink"/>
                </a:solidFill>
              </a:rPr>
              <a:t>Loss of momentum in pullback to MA, needs</a:t>
            </a:r>
          </a:p>
          <a:p>
            <a:r>
              <a:rPr lang="en-GB">
                <a:solidFill>
                  <a:schemeClr val="hlink"/>
                </a:solidFill>
              </a:rPr>
              <a:t>close above $170 to reaffirm uptrend</a:t>
            </a:r>
          </a:p>
        </p:txBody>
      </p:sp>
      <p:sp>
        <p:nvSpPr>
          <p:cNvPr id="30724" name="Text Box 7"/>
          <p:cNvSpPr txBox="1">
            <a:spLocks noChangeArrowheads="1"/>
          </p:cNvSpPr>
          <p:nvPr/>
        </p:nvSpPr>
        <p:spPr bwMode="auto">
          <a:xfrm>
            <a:off x="6084888" y="4864100"/>
            <a:ext cx="2949575" cy="1311275"/>
          </a:xfrm>
          <a:prstGeom prst="rect">
            <a:avLst/>
          </a:prstGeom>
          <a:noFill/>
          <a:ln w="9525">
            <a:noFill/>
            <a:miter lim="800000"/>
            <a:headEnd/>
            <a:tailEnd/>
          </a:ln>
        </p:spPr>
        <p:txBody>
          <a:bodyPr>
            <a:spAutoFit/>
          </a:bodyPr>
          <a:lstStyle/>
          <a:p>
            <a:r>
              <a:rPr lang="en-GB">
                <a:solidFill>
                  <a:schemeClr val="hlink"/>
                </a:solidFill>
              </a:rPr>
              <a:t>Est p/e 16.31</a:t>
            </a:r>
          </a:p>
          <a:p>
            <a:r>
              <a:rPr lang="en-GB">
                <a:solidFill>
                  <a:schemeClr val="hlink"/>
                </a:solidFill>
              </a:rPr>
              <a:t>Ind gross yield 2.02%</a:t>
            </a:r>
          </a:p>
          <a:p>
            <a:r>
              <a:rPr lang="en-GB">
                <a:solidFill>
                  <a:schemeClr val="hlink"/>
                </a:solidFill>
              </a:rPr>
              <a:t>Cash 0.79%</a:t>
            </a:r>
          </a:p>
          <a:p>
            <a:endParaRPr lang="en-GB"/>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4" descr="Biogen-Inc-2015-06-14-chart"/>
          <p:cNvPicPr>
            <a:picLocks noChangeAspect="1" noChangeArrowheads="1"/>
          </p:cNvPicPr>
          <p:nvPr/>
        </p:nvPicPr>
        <p:blipFill>
          <a:blip r:embed="rId2"/>
          <a:srcRect/>
          <a:stretch>
            <a:fillRect/>
          </a:stretch>
        </p:blipFill>
        <p:spPr bwMode="auto">
          <a:xfrm>
            <a:off x="0" y="1341438"/>
            <a:ext cx="9144000" cy="5102225"/>
          </a:xfrm>
          <a:prstGeom prst="rect">
            <a:avLst/>
          </a:prstGeom>
          <a:noFill/>
          <a:ln w="9525">
            <a:noFill/>
            <a:miter lim="800000"/>
            <a:headEnd/>
            <a:tailEnd/>
          </a:ln>
        </p:spPr>
      </p:pic>
      <p:sp>
        <p:nvSpPr>
          <p:cNvPr id="31746" name="Text Box 5"/>
          <p:cNvSpPr txBox="1">
            <a:spLocks noChangeArrowheads="1"/>
          </p:cNvSpPr>
          <p:nvPr/>
        </p:nvSpPr>
        <p:spPr bwMode="auto">
          <a:xfrm>
            <a:off x="4264025" y="1119188"/>
            <a:ext cx="976313" cy="396875"/>
          </a:xfrm>
          <a:prstGeom prst="rect">
            <a:avLst/>
          </a:prstGeom>
          <a:noFill/>
          <a:ln w="9525">
            <a:noFill/>
            <a:miter lim="800000"/>
            <a:headEnd/>
            <a:tailEnd/>
          </a:ln>
        </p:spPr>
        <p:txBody>
          <a:bodyPr wrap="none">
            <a:spAutoFit/>
          </a:bodyPr>
          <a:lstStyle/>
          <a:p>
            <a:r>
              <a:rPr lang="en-GB">
                <a:solidFill>
                  <a:schemeClr val="hlink"/>
                </a:solidFill>
              </a:rPr>
              <a:t>Biogen</a:t>
            </a:r>
          </a:p>
        </p:txBody>
      </p:sp>
      <p:sp>
        <p:nvSpPr>
          <p:cNvPr id="31747" name="Text Box 6"/>
          <p:cNvSpPr txBox="1">
            <a:spLocks noChangeArrowheads="1"/>
          </p:cNvSpPr>
          <p:nvPr/>
        </p:nvSpPr>
        <p:spPr bwMode="auto">
          <a:xfrm>
            <a:off x="1384300" y="1911350"/>
            <a:ext cx="5421313" cy="2225675"/>
          </a:xfrm>
          <a:prstGeom prst="rect">
            <a:avLst/>
          </a:prstGeom>
          <a:noFill/>
          <a:ln w="9525">
            <a:noFill/>
            <a:miter lim="800000"/>
            <a:headEnd/>
            <a:tailEnd/>
          </a:ln>
        </p:spPr>
        <p:txBody>
          <a:bodyPr wrap="none">
            <a:spAutoFit/>
          </a:bodyPr>
          <a:lstStyle/>
          <a:p>
            <a:r>
              <a:rPr lang="en-GB">
                <a:solidFill>
                  <a:schemeClr val="hlink"/>
                </a:solidFill>
              </a:rPr>
              <a:t>Neurology, oncology, and immunology for</a:t>
            </a:r>
          </a:p>
          <a:p>
            <a:r>
              <a:rPr lang="en-GB">
                <a:solidFill>
                  <a:schemeClr val="hlink"/>
                </a:solidFill>
              </a:rPr>
              <a:t>multiple sclerosis, non-Hodgkin’s lymphoma,</a:t>
            </a:r>
          </a:p>
          <a:p>
            <a:r>
              <a:rPr lang="en-GB">
                <a:solidFill>
                  <a:schemeClr val="hlink"/>
                </a:solidFill>
              </a:rPr>
              <a:t>rheumatoid arthritis, Crohn’s disease and</a:t>
            </a:r>
          </a:p>
          <a:p>
            <a:r>
              <a:rPr lang="en-GB">
                <a:solidFill>
                  <a:schemeClr val="hlink"/>
                </a:solidFill>
              </a:rPr>
              <a:t>psoriasis</a:t>
            </a:r>
          </a:p>
          <a:p>
            <a:endParaRPr lang="en-GB">
              <a:solidFill>
                <a:schemeClr val="hlink"/>
              </a:solidFill>
            </a:endParaRPr>
          </a:p>
          <a:p>
            <a:r>
              <a:rPr lang="en-GB">
                <a:solidFill>
                  <a:schemeClr val="hlink"/>
                </a:solidFill>
              </a:rPr>
              <a:t>Pullback to MA following overextension, needs</a:t>
            </a:r>
          </a:p>
          <a:p>
            <a:r>
              <a:rPr lang="en-GB">
                <a:solidFill>
                  <a:schemeClr val="hlink"/>
                </a:solidFill>
              </a:rPr>
              <a:t>at least $410 to indicate renewed demand</a:t>
            </a:r>
            <a:r>
              <a:rPr lang="en-GB"/>
              <a:t> </a:t>
            </a:r>
          </a:p>
        </p:txBody>
      </p:sp>
      <p:sp>
        <p:nvSpPr>
          <p:cNvPr id="31748" name="Text Box 7"/>
          <p:cNvSpPr txBox="1">
            <a:spLocks noChangeArrowheads="1"/>
          </p:cNvSpPr>
          <p:nvPr/>
        </p:nvSpPr>
        <p:spPr bwMode="auto">
          <a:xfrm>
            <a:off x="6877050" y="4648200"/>
            <a:ext cx="1860550" cy="396875"/>
          </a:xfrm>
          <a:prstGeom prst="rect">
            <a:avLst/>
          </a:prstGeom>
          <a:noFill/>
          <a:ln w="9525">
            <a:noFill/>
            <a:miter lim="800000"/>
            <a:headEnd/>
            <a:tailEnd/>
          </a:ln>
        </p:spPr>
        <p:txBody>
          <a:bodyPr>
            <a:spAutoFit/>
          </a:bodyPr>
          <a:lstStyle/>
          <a:p>
            <a:r>
              <a:rPr lang="en-GB">
                <a:solidFill>
                  <a:schemeClr val="hlink"/>
                </a:solidFill>
              </a:rPr>
              <a:t>Est ple 23.28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4" descr="Bio-Techne-Corp-2015-06-14-chart"/>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32770" name="Text Box 5"/>
          <p:cNvSpPr txBox="1">
            <a:spLocks noChangeArrowheads="1"/>
          </p:cNvSpPr>
          <p:nvPr/>
        </p:nvSpPr>
        <p:spPr bwMode="auto">
          <a:xfrm>
            <a:off x="4408488" y="1263650"/>
            <a:ext cx="1484312" cy="396875"/>
          </a:xfrm>
          <a:prstGeom prst="rect">
            <a:avLst/>
          </a:prstGeom>
          <a:noFill/>
          <a:ln w="9525">
            <a:noFill/>
            <a:miter lim="800000"/>
            <a:headEnd/>
            <a:tailEnd/>
          </a:ln>
        </p:spPr>
        <p:txBody>
          <a:bodyPr wrap="none">
            <a:spAutoFit/>
          </a:bodyPr>
          <a:lstStyle/>
          <a:p>
            <a:r>
              <a:rPr lang="en-GB">
                <a:solidFill>
                  <a:schemeClr val="hlink"/>
                </a:solidFill>
              </a:rPr>
              <a:t>Bio-Techne</a:t>
            </a:r>
          </a:p>
        </p:txBody>
      </p:sp>
      <p:sp>
        <p:nvSpPr>
          <p:cNvPr id="32771" name="Text Box 6"/>
          <p:cNvSpPr txBox="1">
            <a:spLocks noChangeArrowheads="1"/>
          </p:cNvSpPr>
          <p:nvPr/>
        </p:nvSpPr>
        <p:spPr bwMode="auto">
          <a:xfrm>
            <a:off x="1384300" y="1700213"/>
            <a:ext cx="5643563" cy="1616075"/>
          </a:xfrm>
          <a:prstGeom prst="rect">
            <a:avLst/>
          </a:prstGeom>
          <a:noFill/>
          <a:ln w="9525">
            <a:noFill/>
            <a:miter lim="800000"/>
            <a:headEnd/>
            <a:tailEnd/>
          </a:ln>
        </p:spPr>
        <p:txBody>
          <a:bodyPr>
            <a:spAutoFit/>
          </a:bodyPr>
          <a:lstStyle/>
          <a:p>
            <a:r>
              <a:rPr lang="en-GB">
                <a:solidFill>
                  <a:schemeClr val="hlink"/>
                </a:solidFill>
              </a:rPr>
              <a:t>Specialises in proteins, cytokines, growth factors</a:t>
            </a:r>
          </a:p>
          <a:p>
            <a:r>
              <a:rPr lang="en-GB">
                <a:solidFill>
                  <a:schemeClr val="hlink"/>
                </a:solidFill>
              </a:rPr>
              <a:t>immunoassays and small molecules</a:t>
            </a:r>
          </a:p>
          <a:p>
            <a:endParaRPr lang="en-GB">
              <a:solidFill>
                <a:schemeClr val="hlink"/>
              </a:solidFill>
            </a:endParaRPr>
          </a:p>
          <a:p>
            <a:r>
              <a:rPr lang="en-GB">
                <a:solidFill>
                  <a:schemeClr val="hlink"/>
                </a:solidFill>
              </a:rPr>
              <a:t>Smaller move, needs to hold near initial support </a:t>
            </a:r>
          </a:p>
          <a:p>
            <a:r>
              <a:rPr lang="en-GB">
                <a:solidFill>
                  <a:schemeClr val="hlink"/>
                </a:solidFill>
              </a:rPr>
              <a:t>near $95</a:t>
            </a:r>
          </a:p>
        </p:txBody>
      </p:sp>
      <p:sp>
        <p:nvSpPr>
          <p:cNvPr id="32772" name="Text Box 7"/>
          <p:cNvSpPr txBox="1">
            <a:spLocks noChangeArrowheads="1"/>
          </p:cNvSpPr>
          <p:nvPr/>
        </p:nvSpPr>
        <p:spPr bwMode="auto">
          <a:xfrm>
            <a:off x="5703888" y="4719638"/>
            <a:ext cx="2609850" cy="1006475"/>
          </a:xfrm>
          <a:prstGeom prst="rect">
            <a:avLst/>
          </a:prstGeom>
          <a:noFill/>
          <a:ln w="9525">
            <a:noFill/>
            <a:miter lim="800000"/>
            <a:headEnd/>
            <a:tailEnd/>
          </a:ln>
        </p:spPr>
        <p:txBody>
          <a:bodyPr wrap="none">
            <a:spAutoFit/>
          </a:bodyPr>
          <a:lstStyle/>
          <a:p>
            <a:r>
              <a:rPr lang="en-GB">
                <a:solidFill>
                  <a:schemeClr val="hlink"/>
                </a:solidFill>
              </a:rPr>
              <a:t>Est p/e 29.11</a:t>
            </a:r>
          </a:p>
          <a:p>
            <a:r>
              <a:rPr lang="en-GB">
                <a:solidFill>
                  <a:schemeClr val="hlink"/>
                </a:solidFill>
              </a:rPr>
              <a:t>Ind gross yield 1.29%</a:t>
            </a:r>
          </a:p>
          <a:p>
            <a:r>
              <a:rPr lang="en-GB">
                <a:solidFill>
                  <a:schemeClr val="hlink"/>
                </a:solidFill>
              </a:rPr>
              <a:t>Cash 0.32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4" descr="Apple-2015-06-14-chart"/>
          <p:cNvPicPr>
            <a:picLocks noChangeAspect="1" noChangeArrowheads="1"/>
          </p:cNvPicPr>
          <p:nvPr/>
        </p:nvPicPr>
        <p:blipFill>
          <a:blip r:embed="rId2"/>
          <a:srcRect/>
          <a:stretch>
            <a:fillRect/>
          </a:stretch>
        </p:blipFill>
        <p:spPr bwMode="auto">
          <a:xfrm>
            <a:off x="0" y="1412875"/>
            <a:ext cx="9144000" cy="5102225"/>
          </a:xfrm>
          <a:prstGeom prst="rect">
            <a:avLst/>
          </a:prstGeom>
          <a:noFill/>
          <a:ln w="9525">
            <a:noFill/>
            <a:miter lim="800000"/>
            <a:headEnd/>
            <a:tailEnd/>
          </a:ln>
        </p:spPr>
      </p:pic>
      <p:sp>
        <p:nvSpPr>
          <p:cNvPr id="33794" name="Text Box 5"/>
          <p:cNvSpPr txBox="1">
            <a:spLocks noChangeArrowheads="1"/>
          </p:cNvSpPr>
          <p:nvPr/>
        </p:nvSpPr>
        <p:spPr bwMode="auto">
          <a:xfrm>
            <a:off x="4119563" y="1190625"/>
            <a:ext cx="835025" cy="396875"/>
          </a:xfrm>
          <a:prstGeom prst="rect">
            <a:avLst/>
          </a:prstGeom>
          <a:noFill/>
          <a:ln w="9525">
            <a:noFill/>
            <a:miter lim="800000"/>
            <a:headEnd/>
            <a:tailEnd/>
          </a:ln>
        </p:spPr>
        <p:txBody>
          <a:bodyPr wrap="none">
            <a:spAutoFit/>
          </a:bodyPr>
          <a:lstStyle/>
          <a:p>
            <a:r>
              <a:rPr lang="en-GB">
                <a:solidFill>
                  <a:schemeClr val="hlink"/>
                </a:solidFill>
              </a:rPr>
              <a:t>Apple</a:t>
            </a:r>
          </a:p>
        </p:txBody>
      </p:sp>
      <p:sp>
        <p:nvSpPr>
          <p:cNvPr id="33795" name="Text Box 6"/>
          <p:cNvSpPr txBox="1">
            <a:spLocks noChangeArrowheads="1"/>
          </p:cNvSpPr>
          <p:nvPr/>
        </p:nvSpPr>
        <p:spPr bwMode="auto">
          <a:xfrm>
            <a:off x="950913" y="1844675"/>
            <a:ext cx="5557837" cy="1311275"/>
          </a:xfrm>
          <a:prstGeom prst="rect">
            <a:avLst/>
          </a:prstGeom>
          <a:noFill/>
          <a:ln w="9525">
            <a:noFill/>
            <a:miter lim="800000"/>
            <a:headEnd/>
            <a:tailEnd/>
          </a:ln>
        </p:spPr>
        <p:txBody>
          <a:bodyPr>
            <a:spAutoFit/>
          </a:bodyPr>
          <a:lstStyle/>
          <a:p>
            <a:r>
              <a:rPr lang="en-GB">
                <a:solidFill>
                  <a:schemeClr val="hlink"/>
                </a:solidFill>
              </a:rPr>
              <a:t>Keep an eye on this iconic bellwether for the</a:t>
            </a:r>
          </a:p>
          <a:p>
            <a:r>
              <a:rPr lang="en-GB">
                <a:solidFill>
                  <a:schemeClr val="hlink"/>
                </a:solidFill>
              </a:rPr>
              <a:t> industrial tech sector and Wall St generally – </a:t>
            </a:r>
          </a:p>
          <a:p>
            <a:r>
              <a:rPr lang="en-GB">
                <a:solidFill>
                  <a:schemeClr val="hlink"/>
                </a:solidFill>
              </a:rPr>
              <a:t>currently a little overextended but not expensive</a:t>
            </a:r>
          </a:p>
          <a:p>
            <a:endParaRPr lang="en-GB"/>
          </a:p>
        </p:txBody>
      </p:sp>
      <p:sp>
        <p:nvSpPr>
          <p:cNvPr id="33796" name="Text Box 8"/>
          <p:cNvSpPr txBox="1">
            <a:spLocks noChangeArrowheads="1"/>
          </p:cNvSpPr>
          <p:nvPr/>
        </p:nvSpPr>
        <p:spPr bwMode="auto">
          <a:xfrm>
            <a:off x="1600200" y="3279775"/>
            <a:ext cx="1677988" cy="1006475"/>
          </a:xfrm>
          <a:prstGeom prst="rect">
            <a:avLst/>
          </a:prstGeom>
          <a:noFill/>
          <a:ln w="9525">
            <a:noFill/>
            <a:miter lim="800000"/>
            <a:headEnd/>
            <a:tailEnd/>
          </a:ln>
        </p:spPr>
        <p:txBody>
          <a:bodyPr wrap="none">
            <a:spAutoFit/>
          </a:bodyPr>
          <a:lstStyle/>
          <a:p>
            <a:r>
              <a:rPr lang="en-GB">
                <a:solidFill>
                  <a:schemeClr val="hlink"/>
                </a:solidFill>
              </a:rPr>
              <a:t>Est p/e 14.12</a:t>
            </a:r>
          </a:p>
          <a:p>
            <a:r>
              <a:rPr lang="en-GB">
                <a:solidFill>
                  <a:schemeClr val="hlink"/>
                </a:solidFill>
              </a:rPr>
              <a:t>Yield 1.64%</a:t>
            </a:r>
          </a:p>
          <a:p>
            <a:endParaRPr lang="en-GB"/>
          </a:p>
        </p:txBody>
      </p:sp>
      <p:sp>
        <p:nvSpPr>
          <p:cNvPr id="33797" name="Text Box 9"/>
          <p:cNvSpPr txBox="1">
            <a:spLocks noChangeArrowheads="1"/>
          </p:cNvSpPr>
          <p:nvPr/>
        </p:nvSpPr>
        <p:spPr bwMode="auto">
          <a:xfrm>
            <a:off x="5632450" y="4648200"/>
            <a:ext cx="2806700" cy="701675"/>
          </a:xfrm>
          <a:prstGeom prst="rect">
            <a:avLst/>
          </a:prstGeom>
          <a:noFill/>
          <a:ln w="9525">
            <a:noFill/>
            <a:miter lim="800000"/>
            <a:headEnd/>
            <a:tailEnd/>
          </a:ln>
        </p:spPr>
        <p:txBody>
          <a:bodyPr wrap="none">
            <a:spAutoFit/>
          </a:bodyPr>
          <a:lstStyle/>
          <a:p>
            <a:r>
              <a:rPr lang="en-GB">
                <a:solidFill>
                  <a:schemeClr val="hlink"/>
                </a:solidFill>
              </a:rPr>
              <a:t>Watch the rising lows</a:t>
            </a:r>
          </a:p>
          <a:p>
            <a:r>
              <a:rPr lang="en-GB">
                <a:solidFill>
                  <a:schemeClr val="hlink"/>
                </a:solidFill>
              </a:rPr>
              <a:t>for uptrend consistency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4" descr="CBOE-Volatility-Index-2015-06-14-chart"/>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noFill/>
            <a:miter lim="800000"/>
            <a:headEnd/>
            <a:tailEnd/>
          </a:ln>
        </p:spPr>
      </p:pic>
      <p:sp>
        <p:nvSpPr>
          <p:cNvPr id="34818" name="Text Box 5"/>
          <p:cNvSpPr txBox="1">
            <a:spLocks noChangeArrowheads="1"/>
          </p:cNvSpPr>
          <p:nvPr/>
        </p:nvSpPr>
        <p:spPr bwMode="auto">
          <a:xfrm>
            <a:off x="4192588" y="1190625"/>
            <a:ext cx="3076575" cy="396875"/>
          </a:xfrm>
          <a:prstGeom prst="rect">
            <a:avLst/>
          </a:prstGeom>
          <a:noFill/>
          <a:ln w="9525">
            <a:noFill/>
            <a:miter lim="800000"/>
            <a:headEnd/>
            <a:tailEnd/>
          </a:ln>
        </p:spPr>
        <p:txBody>
          <a:bodyPr wrap="none">
            <a:spAutoFit/>
          </a:bodyPr>
          <a:lstStyle/>
          <a:p>
            <a:r>
              <a:rPr lang="en-GB">
                <a:solidFill>
                  <a:schemeClr val="hlink"/>
                </a:solidFill>
              </a:rPr>
              <a:t>OEX Volatility Index (VIX)</a:t>
            </a:r>
          </a:p>
        </p:txBody>
      </p:sp>
      <p:sp>
        <p:nvSpPr>
          <p:cNvPr id="34819" name="Text Box 6"/>
          <p:cNvSpPr txBox="1">
            <a:spLocks noChangeArrowheads="1"/>
          </p:cNvSpPr>
          <p:nvPr/>
        </p:nvSpPr>
        <p:spPr bwMode="auto">
          <a:xfrm>
            <a:off x="5940425" y="2774950"/>
            <a:ext cx="2376488" cy="1311275"/>
          </a:xfrm>
          <a:prstGeom prst="rect">
            <a:avLst/>
          </a:prstGeom>
          <a:noFill/>
          <a:ln w="9525">
            <a:noFill/>
            <a:miter lim="800000"/>
            <a:headEnd/>
            <a:tailEnd/>
          </a:ln>
        </p:spPr>
        <p:txBody>
          <a:bodyPr>
            <a:spAutoFit/>
          </a:bodyPr>
          <a:lstStyle/>
          <a:p>
            <a:r>
              <a:rPr lang="en-GB">
                <a:solidFill>
                  <a:schemeClr val="hlink"/>
                </a:solidFill>
              </a:rPr>
              <a:t>So far, not affected </a:t>
            </a:r>
          </a:p>
          <a:p>
            <a:r>
              <a:rPr lang="en-GB">
                <a:solidFill>
                  <a:schemeClr val="hlink"/>
                </a:solidFill>
              </a:rPr>
              <a:t>by ‘Grexit’</a:t>
            </a:r>
          </a:p>
          <a:p>
            <a:endParaRPr lang="en-GB">
              <a:solidFill>
                <a:schemeClr val="hlink"/>
              </a:solidFill>
            </a:endParaRPr>
          </a:p>
          <a:p>
            <a:endParaRPr lang="en-GB"/>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ext Box 4"/>
          <p:cNvSpPr txBox="1">
            <a:spLocks noChangeArrowheads="1"/>
          </p:cNvSpPr>
          <p:nvPr/>
        </p:nvSpPr>
        <p:spPr bwMode="auto">
          <a:xfrm>
            <a:off x="179388" y="2133600"/>
            <a:ext cx="8785225" cy="2289175"/>
          </a:xfrm>
          <a:prstGeom prst="rect">
            <a:avLst/>
          </a:prstGeom>
          <a:noFill/>
          <a:ln w="9525">
            <a:noFill/>
            <a:miter lim="800000"/>
            <a:headEnd/>
            <a:tailEnd/>
          </a:ln>
        </p:spPr>
        <p:txBody>
          <a:bodyPr>
            <a:spAutoFit/>
          </a:bodyPr>
          <a:lstStyle/>
          <a:p>
            <a:pPr algn="ctr"/>
            <a:r>
              <a:rPr lang="en-GB" sz="3600">
                <a:solidFill>
                  <a:schemeClr val="hlink"/>
                </a:solidFill>
              </a:rPr>
              <a:t>Shinzo Abe and the BoJ </a:t>
            </a:r>
          </a:p>
          <a:p>
            <a:pPr algn="ctr"/>
            <a:r>
              <a:rPr lang="en-GB" sz="3600">
                <a:solidFill>
                  <a:schemeClr val="hlink"/>
                </a:solidFill>
              </a:rPr>
              <a:t>have the right policies</a:t>
            </a:r>
          </a:p>
          <a:p>
            <a:pPr algn="ctr"/>
            <a:r>
              <a:rPr lang="en-GB" sz="3600">
                <a:solidFill>
                  <a:schemeClr val="hlink"/>
                </a:solidFill>
              </a:rPr>
              <a:t>for Japan’s economic recovery</a:t>
            </a:r>
          </a:p>
          <a:p>
            <a:pPr algn="ctr"/>
            <a:r>
              <a:rPr lang="en-GB" sz="3600">
                <a:solidFill>
                  <a:schemeClr val="hlink"/>
                </a:solidFill>
              </a:rPr>
              <a:t>and a long-term bull market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4" descr="Japan-Topix-Index-2015-06-14-chart"/>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36866" name="Text Box 5"/>
          <p:cNvSpPr txBox="1">
            <a:spLocks noChangeArrowheads="1"/>
          </p:cNvSpPr>
          <p:nvPr/>
        </p:nvSpPr>
        <p:spPr bwMode="auto">
          <a:xfrm>
            <a:off x="4048125" y="1263650"/>
            <a:ext cx="806450" cy="396875"/>
          </a:xfrm>
          <a:prstGeom prst="rect">
            <a:avLst/>
          </a:prstGeom>
          <a:noFill/>
          <a:ln w="9525">
            <a:noFill/>
            <a:miter lim="800000"/>
            <a:headEnd/>
            <a:tailEnd/>
          </a:ln>
        </p:spPr>
        <p:txBody>
          <a:bodyPr wrap="none">
            <a:spAutoFit/>
          </a:bodyPr>
          <a:lstStyle/>
          <a:p>
            <a:r>
              <a:rPr lang="en-GB">
                <a:solidFill>
                  <a:schemeClr val="hlink"/>
                </a:solidFill>
              </a:rPr>
              <a:t>Topix</a:t>
            </a:r>
          </a:p>
        </p:txBody>
      </p:sp>
      <p:sp>
        <p:nvSpPr>
          <p:cNvPr id="36867" name="Text Box 6"/>
          <p:cNvSpPr txBox="1">
            <a:spLocks noChangeArrowheads="1"/>
          </p:cNvSpPr>
          <p:nvPr/>
        </p:nvSpPr>
        <p:spPr bwMode="auto">
          <a:xfrm>
            <a:off x="5919788" y="1911350"/>
            <a:ext cx="1709737" cy="701675"/>
          </a:xfrm>
          <a:prstGeom prst="rect">
            <a:avLst/>
          </a:prstGeom>
          <a:noFill/>
          <a:ln w="9525">
            <a:noFill/>
            <a:miter lim="800000"/>
            <a:headEnd/>
            <a:tailEnd/>
          </a:ln>
        </p:spPr>
        <p:txBody>
          <a:bodyPr wrap="none">
            <a:spAutoFit/>
          </a:bodyPr>
          <a:lstStyle/>
          <a:p>
            <a:r>
              <a:rPr lang="en-GB">
                <a:solidFill>
                  <a:schemeClr val="hlink"/>
                </a:solidFill>
              </a:rPr>
              <a:t>BoJ still</a:t>
            </a:r>
          </a:p>
          <a:p>
            <a:r>
              <a:rPr lang="en-GB">
                <a:solidFill>
                  <a:schemeClr val="hlink"/>
                </a:solidFill>
              </a:rPr>
              <a:t>deploying QE</a:t>
            </a:r>
          </a:p>
        </p:txBody>
      </p:sp>
      <p:sp>
        <p:nvSpPr>
          <p:cNvPr id="36868" name="Text Box 7"/>
          <p:cNvSpPr txBox="1">
            <a:spLocks noChangeArrowheads="1"/>
          </p:cNvSpPr>
          <p:nvPr/>
        </p:nvSpPr>
        <p:spPr bwMode="auto">
          <a:xfrm>
            <a:off x="7000875" y="4935538"/>
            <a:ext cx="1484313" cy="701675"/>
          </a:xfrm>
          <a:prstGeom prst="rect">
            <a:avLst/>
          </a:prstGeom>
          <a:noFill/>
          <a:ln w="9525">
            <a:noFill/>
            <a:miter lim="800000"/>
            <a:headEnd/>
            <a:tailEnd/>
          </a:ln>
        </p:spPr>
        <p:txBody>
          <a:bodyPr wrap="none">
            <a:spAutoFit/>
          </a:bodyPr>
          <a:lstStyle/>
          <a:p>
            <a:r>
              <a:rPr lang="en-GB">
                <a:solidFill>
                  <a:schemeClr val="hlink"/>
                </a:solidFill>
              </a:rPr>
              <a:t>Shinzo Abe</a:t>
            </a:r>
          </a:p>
          <a:p>
            <a:r>
              <a:rPr lang="en-GB">
                <a:solidFill>
                  <a:schemeClr val="hlink"/>
                </a:solidFill>
              </a:rPr>
              <a:t>Elected PM</a:t>
            </a:r>
          </a:p>
        </p:txBody>
      </p:sp>
      <p:sp>
        <p:nvSpPr>
          <p:cNvPr id="36869" name="Line 8"/>
          <p:cNvSpPr>
            <a:spLocks noChangeShapeType="1"/>
          </p:cNvSpPr>
          <p:nvPr/>
        </p:nvSpPr>
        <p:spPr bwMode="auto">
          <a:xfrm flipH="1">
            <a:off x="6516688" y="5661025"/>
            <a:ext cx="576262" cy="0"/>
          </a:xfrm>
          <a:prstGeom prst="line">
            <a:avLst/>
          </a:prstGeom>
          <a:noFill/>
          <a:ln w="19050">
            <a:solidFill>
              <a:schemeClr val="hlink"/>
            </a:solidFill>
            <a:round/>
            <a:headEnd/>
            <a:tailEnd type="triangle" w="med" len="med"/>
          </a:ln>
        </p:spPr>
        <p:txBody>
          <a:bodyPr/>
          <a:lstStyle/>
          <a:p>
            <a:endParaRPr lang="en-US"/>
          </a:p>
        </p:txBody>
      </p:sp>
      <p:sp>
        <p:nvSpPr>
          <p:cNvPr id="36870" name="Text Box 11"/>
          <p:cNvSpPr txBox="1">
            <a:spLocks noChangeArrowheads="1"/>
          </p:cNvSpPr>
          <p:nvPr/>
        </p:nvSpPr>
        <p:spPr bwMode="auto">
          <a:xfrm>
            <a:off x="7235825" y="4359275"/>
            <a:ext cx="1536700" cy="396875"/>
          </a:xfrm>
          <a:prstGeom prst="rect">
            <a:avLst/>
          </a:prstGeom>
          <a:noFill/>
          <a:ln w="9525">
            <a:noFill/>
            <a:miter lim="800000"/>
            <a:headEnd/>
            <a:tailEnd/>
          </a:ln>
        </p:spPr>
        <p:txBody>
          <a:bodyPr>
            <a:spAutoFit/>
          </a:bodyPr>
          <a:lstStyle/>
          <a:p>
            <a:r>
              <a:rPr lang="en-GB">
                <a:solidFill>
                  <a:schemeClr val="hlink"/>
                </a:solidFill>
              </a:rPr>
              <a:t>Re-elected</a:t>
            </a:r>
          </a:p>
        </p:txBody>
      </p:sp>
      <p:sp>
        <p:nvSpPr>
          <p:cNvPr id="36871" name="Line 12"/>
          <p:cNvSpPr>
            <a:spLocks noChangeShapeType="1"/>
          </p:cNvSpPr>
          <p:nvPr/>
        </p:nvSpPr>
        <p:spPr bwMode="auto">
          <a:xfrm flipH="1" flipV="1">
            <a:off x="8316913" y="3573463"/>
            <a:ext cx="215900" cy="719137"/>
          </a:xfrm>
          <a:prstGeom prst="line">
            <a:avLst/>
          </a:prstGeom>
          <a:noFill/>
          <a:ln w="19050">
            <a:solidFill>
              <a:schemeClr val="hlink"/>
            </a:solidFill>
            <a:round/>
            <a:headEnd/>
            <a:tailEnd type="triangle" w="med" len="med"/>
          </a:ln>
        </p:spPr>
        <p:txBody>
          <a:bodyPr/>
          <a:lstStyle/>
          <a:p>
            <a:endParaRPr lang="en-US"/>
          </a:p>
        </p:txBody>
      </p:sp>
      <p:sp>
        <p:nvSpPr>
          <p:cNvPr id="36872" name="Text Box 13"/>
          <p:cNvSpPr txBox="1">
            <a:spLocks noChangeArrowheads="1"/>
          </p:cNvSpPr>
          <p:nvPr/>
        </p:nvSpPr>
        <p:spPr bwMode="auto">
          <a:xfrm>
            <a:off x="3975100" y="3351213"/>
            <a:ext cx="1497013" cy="1006475"/>
          </a:xfrm>
          <a:prstGeom prst="rect">
            <a:avLst/>
          </a:prstGeom>
          <a:noFill/>
          <a:ln w="9525">
            <a:noFill/>
            <a:miter lim="800000"/>
            <a:headEnd/>
            <a:tailEnd/>
          </a:ln>
        </p:spPr>
        <p:txBody>
          <a:bodyPr wrap="none">
            <a:spAutoFit/>
          </a:bodyPr>
          <a:lstStyle/>
          <a:p>
            <a:r>
              <a:rPr lang="en-GB">
                <a:solidFill>
                  <a:schemeClr val="hlink"/>
                </a:solidFill>
              </a:rPr>
              <a:t>p/e 18.74</a:t>
            </a:r>
          </a:p>
          <a:p>
            <a:r>
              <a:rPr lang="en-GB">
                <a:solidFill>
                  <a:schemeClr val="hlink"/>
                </a:solidFill>
              </a:rPr>
              <a:t>yield 1.62%</a:t>
            </a:r>
          </a:p>
          <a:p>
            <a:endParaRPr lang="en-GB"/>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2" name="Picture 4" descr="Japan-Topix-Index-2015-06-15-chart"/>
          <p:cNvPicPr>
            <a:picLocks noChangeAspect="1" noChangeArrowheads="1"/>
          </p:cNvPicPr>
          <p:nvPr/>
        </p:nvPicPr>
        <p:blipFill>
          <a:blip r:embed="rId2"/>
          <a:srcRect/>
          <a:stretch>
            <a:fillRect/>
          </a:stretch>
        </p:blipFill>
        <p:spPr bwMode="auto">
          <a:xfrm>
            <a:off x="0" y="1412875"/>
            <a:ext cx="9144000" cy="5102225"/>
          </a:xfrm>
          <a:prstGeom prst="rect">
            <a:avLst/>
          </a:prstGeom>
          <a:noFill/>
        </p:spPr>
      </p:pic>
      <p:sp>
        <p:nvSpPr>
          <p:cNvPr id="68613" name="Line 5"/>
          <p:cNvSpPr>
            <a:spLocks noChangeShapeType="1"/>
          </p:cNvSpPr>
          <p:nvPr/>
        </p:nvSpPr>
        <p:spPr bwMode="auto">
          <a:xfrm>
            <a:off x="4572000" y="3357563"/>
            <a:ext cx="4176713" cy="0"/>
          </a:xfrm>
          <a:prstGeom prst="line">
            <a:avLst/>
          </a:prstGeom>
          <a:noFill/>
          <a:ln w="28575">
            <a:solidFill>
              <a:srgbClr val="009900"/>
            </a:solidFill>
            <a:prstDash val="dashDot"/>
            <a:round/>
            <a:headEnd/>
            <a:tailEnd/>
          </a:ln>
          <a:effectLst/>
        </p:spPr>
        <p:txBody>
          <a:bodyPr/>
          <a:lstStyle/>
          <a:p>
            <a:endParaRPr lang="en-US"/>
          </a:p>
        </p:txBody>
      </p:sp>
      <p:sp>
        <p:nvSpPr>
          <p:cNvPr id="68615" name="Text Box 7"/>
          <p:cNvSpPr txBox="1">
            <a:spLocks noChangeArrowheads="1"/>
          </p:cNvSpPr>
          <p:nvPr/>
        </p:nvSpPr>
        <p:spPr bwMode="auto">
          <a:xfrm>
            <a:off x="4408488" y="1190625"/>
            <a:ext cx="806450" cy="396875"/>
          </a:xfrm>
          <a:prstGeom prst="rect">
            <a:avLst/>
          </a:prstGeom>
          <a:noFill/>
          <a:ln w="9525">
            <a:noFill/>
            <a:miter lim="800000"/>
            <a:headEnd/>
            <a:tailEnd/>
          </a:ln>
          <a:effectLst/>
        </p:spPr>
        <p:txBody>
          <a:bodyPr wrap="none">
            <a:spAutoFit/>
          </a:bodyPr>
          <a:lstStyle/>
          <a:p>
            <a:r>
              <a:rPr lang="en-GB">
                <a:solidFill>
                  <a:schemeClr val="hlink"/>
                </a:solidFill>
              </a:rPr>
              <a:t>Topix</a:t>
            </a:r>
          </a:p>
        </p:txBody>
      </p:sp>
      <p:sp>
        <p:nvSpPr>
          <p:cNvPr id="68616" name="Text Box 8"/>
          <p:cNvSpPr txBox="1">
            <a:spLocks noChangeArrowheads="1"/>
          </p:cNvSpPr>
          <p:nvPr/>
        </p:nvSpPr>
        <p:spPr bwMode="auto">
          <a:xfrm>
            <a:off x="4643438" y="2198688"/>
            <a:ext cx="3960812" cy="701675"/>
          </a:xfrm>
          <a:prstGeom prst="rect">
            <a:avLst/>
          </a:prstGeom>
          <a:noFill/>
          <a:ln w="9525">
            <a:noFill/>
            <a:miter lim="800000"/>
            <a:headEnd/>
            <a:tailEnd/>
          </a:ln>
          <a:effectLst/>
        </p:spPr>
        <p:txBody>
          <a:bodyPr>
            <a:spAutoFit/>
          </a:bodyPr>
          <a:lstStyle/>
          <a:p>
            <a:pPr algn="ctr"/>
            <a:r>
              <a:rPr lang="en-GB">
                <a:solidFill>
                  <a:schemeClr val="hlink"/>
                </a:solidFill>
              </a:rPr>
              <a:t>Should test this region near1800 possibly this year</a:t>
            </a:r>
          </a:p>
        </p:txBody>
      </p:sp>
      <p:sp>
        <p:nvSpPr>
          <p:cNvPr id="68617" name="Line 9"/>
          <p:cNvSpPr>
            <a:spLocks noChangeShapeType="1"/>
          </p:cNvSpPr>
          <p:nvPr/>
        </p:nvSpPr>
        <p:spPr bwMode="auto">
          <a:xfrm flipH="1">
            <a:off x="8243888" y="2420938"/>
            <a:ext cx="288925" cy="935037"/>
          </a:xfrm>
          <a:prstGeom prst="line">
            <a:avLst/>
          </a:prstGeom>
          <a:noFill/>
          <a:ln w="19050">
            <a:solidFill>
              <a:schemeClr val="hlink"/>
            </a:solidFill>
            <a:round/>
            <a:headEnd/>
            <a:tailEnd type="triangle" w="med" len="med"/>
          </a:ln>
          <a:effectLst/>
        </p:spPr>
        <p:txBody>
          <a:bodyPr/>
          <a:lstStyle/>
          <a:p>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6" name="Picture 4" descr="Japan-Topix-2nd-Section-Index-2015-06-15-chart"/>
          <p:cNvPicPr>
            <a:picLocks noChangeAspect="1" noChangeArrowheads="1"/>
          </p:cNvPicPr>
          <p:nvPr/>
        </p:nvPicPr>
        <p:blipFill>
          <a:blip r:embed="rId2"/>
          <a:srcRect/>
          <a:stretch>
            <a:fillRect/>
          </a:stretch>
        </p:blipFill>
        <p:spPr bwMode="auto">
          <a:xfrm>
            <a:off x="0" y="1412875"/>
            <a:ext cx="9144000" cy="5103813"/>
          </a:xfrm>
          <a:prstGeom prst="rect">
            <a:avLst/>
          </a:prstGeom>
          <a:noFill/>
        </p:spPr>
      </p:pic>
      <p:sp>
        <p:nvSpPr>
          <p:cNvPr id="69637" name="Text Box 5"/>
          <p:cNvSpPr txBox="1">
            <a:spLocks noChangeArrowheads="1"/>
          </p:cNvSpPr>
          <p:nvPr/>
        </p:nvSpPr>
        <p:spPr bwMode="auto">
          <a:xfrm>
            <a:off x="3975100" y="1190625"/>
            <a:ext cx="2119313" cy="396875"/>
          </a:xfrm>
          <a:prstGeom prst="rect">
            <a:avLst/>
          </a:prstGeom>
          <a:noFill/>
          <a:ln w="9525">
            <a:noFill/>
            <a:miter lim="800000"/>
            <a:headEnd/>
            <a:tailEnd/>
          </a:ln>
          <a:effectLst/>
        </p:spPr>
        <p:txBody>
          <a:bodyPr wrap="none">
            <a:spAutoFit/>
          </a:bodyPr>
          <a:lstStyle/>
          <a:p>
            <a:r>
              <a:rPr lang="en-GB">
                <a:solidFill>
                  <a:schemeClr val="hlink"/>
                </a:solidFill>
              </a:rPr>
              <a:t>Topix 2</a:t>
            </a:r>
            <a:r>
              <a:rPr lang="en-GB" baseline="30000">
                <a:solidFill>
                  <a:schemeClr val="hlink"/>
                </a:solidFill>
              </a:rPr>
              <a:t>nd</a:t>
            </a:r>
            <a:r>
              <a:rPr lang="en-GB">
                <a:solidFill>
                  <a:schemeClr val="hlink"/>
                </a:solidFill>
              </a:rPr>
              <a:t> Section</a:t>
            </a:r>
          </a:p>
        </p:txBody>
      </p:sp>
      <p:sp>
        <p:nvSpPr>
          <p:cNvPr id="69638" name="Text Box 6"/>
          <p:cNvSpPr txBox="1">
            <a:spLocks noChangeArrowheads="1"/>
          </p:cNvSpPr>
          <p:nvPr/>
        </p:nvSpPr>
        <p:spPr bwMode="auto">
          <a:xfrm>
            <a:off x="663575" y="2487613"/>
            <a:ext cx="2119313" cy="701675"/>
          </a:xfrm>
          <a:prstGeom prst="rect">
            <a:avLst/>
          </a:prstGeom>
          <a:noFill/>
          <a:ln w="9525">
            <a:noFill/>
            <a:miter lim="800000"/>
            <a:headEnd/>
            <a:tailEnd/>
          </a:ln>
          <a:effectLst/>
        </p:spPr>
        <p:txBody>
          <a:bodyPr wrap="none">
            <a:spAutoFit/>
          </a:bodyPr>
          <a:lstStyle/>
          <a:p>
            <a:pPr algn="ctr"/>
            <a:r>
              <a:rPr lang="en-GB">
                <a:solidFill>
                  <a:schemeClr val="hlink"/>
                </a:solidFill>
              </a:rPr>
              <a:t>Topix 2</a:t>
            </a:r>
            <a:r>
              <a:rPr lang="en-GB" baseline="30000">
                <a:solidFill>
                  <a:schemeClr val="hlink"/>
                </a:solidFill>
              </a:rPr>
              <a:t>nd</a:t>
            </a:r>
            <a:r>
              <a:rPr lang="en-GB">
                <a:solidFill>
                  <a:schemeClr val="hlink"/>
                </a:solidFill>
              </a:rPr>
              <a:t> Section</a:t>
            </a:r>
          </a:p>
          <a:p>
            <a:pPr algn="ctr"/>
            <a:r>
              <a:rPr lang="en-GB">
                <a:solidFill>
                  <a:schemeClr val="hlink"/>
                </a:solidFill>
              </a:rPr>
              <a:t>often leads</a:t>
            </a:r>
          </a:p>
        </p:txBody>
      </p:sp>
      <p:sp>
        <p:nvSpPr>
          <p:cNvPr id="69639" name="Text Box 7"/>
          <p:cNvSpPr txBox="1">
            <a:spLocks noChangeArrowheads="1"/>
          </p:cNvSpPr>
          <p:nvPr/>
        </p:nvSpPr>
        <p:spPr bwMode="auto">
          <a:xfrm>
            <a:off x="4911725" y="2414588"/>
            <a:ext cx="1497013" cy="1311275"/>
          </a:xfrm>
          <a:prstGeom prst="rect">
            <a:avLst/>
          </a:prstGeom>
          <a:noFill/>
          <a:ln w="9525">
            <a:noFill/>
            <a:miter lim="800000"/>
            <a:headEnd/>
            <a:tailEnd/>
          </a:ln>
          <a:effectLst/>
        </p:spPr>
        <p:txBody>
          <a:bodyPr wrap="none">
            <a:spAutoFit/>
          </a:bodyPr>
          <a:lstStyle/>
          <a:p>
            <a:r>
              <a:rPr lang="en-GB">
                <a:solidFill>
                  <a:schemeClr val="hlink"/>
                </a:solidFill>
              </a:rPr>
              <a:t>TSE2</a:t>
            </a:r>
          </a:p>
          <a:p>
            <a:r>
              <a:rPr lang="en-GB">
                <a:solidFill>
                  <a:schemeClr val="hlink"/>
                </a:solidFill>
              </a:rPr>
              <a:t>p/e 17.08</a:t>
            </a:r>
          </a:p>
          <a:p>
            <a:r>
              <a:rPr lang="en-GB">
                <a:solidFill>
                  <a:schemeClr val="hlink"/>
                </a:solidFill>
              </a:rPr>
              <a:t>yield 1.38%</a:t>
            </a:r>
          </a:p>
          <a:p>
            <a:endParaRPr lang="en-GB"/>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0" name="Picture 4" descr="Fanuc-Ltd-2015-06-15-chart"/>
          <p:cNvPicPr>
            <a:picLocks noChangeAspect="1" noChangeArrowheads="1"/>
          </p:cNvPicPr>
          <p:nvPr/>
        </p:nvPicPr>
        <p:blipFill>
          <a:blip r:embed="rId2"/>
          <a:srcRect/>
          <a:stretch>
            <a:fillRect/>
          </a:stretch>
        </p:blipFill>
        <p:spPr bwMode="auto">
          <a:xfrm>
            <a:off x="0" y="1412875"/>
            <a:ext cx="9144000" cy="5103813"/>
          </a:xfrm>
          <a:prstGeom prst="rect">
            <a:avLst/>
          </a:prstGeom>
          <a:noFill/>
        </p:spPr>
      </p:pic>
      <p:sp>
        <p:nvSpPr>
          <p:cNvPr id="70661" name="Text Box 5"/>
          <p:cNvSpPr txBox="1">
            <a:spLocks noChangeArrowheads="1"/>
          </p:cNvSpPr>
          <p:nvPr/>
        </p:nvSpPr>
        <p:spPr bwMode="auto">
          <a:xfrm>
            <a:off x="4192588" y="1190625"/>
            <a:ext cx="890587" cy="396875"/>
          </a:xfrm>
          <a:prstGeom prst="rect">
            <a:avLst/>
          </a:prstGeom>
          <a:noFill/>
          <a:ln w="9525">
            <a:noFill/>
            <a:miter lim="800000"/>
            <a:headEnd/>
            <a:tailEnd/>
          </a:ln>
          <a:effectLst/>
        </p:spPr>
        <p:txBody>
          <a:bodyPr wrap="none">
            <a:spAutoFit/>
          </a:bodyPr>
          <a:lstStyle/>
          <a:p>
            <a:r>
              <a:rPr lang="en-GB">
                <a:solidFill>
                  <a:schemeClr val="hlink"/>
                </a:solidFill>
              </a:rPr>
              <a:t>Fanuc</a:t>
            </a:r>
          </a:p>
        </p:txBody>
      </p:sp>
      <p:sp>
        <p:nvSpPr>
          <p:cNvPr id="70662" name="Text Box 6"/>
          <p:cNvSpPr txBox="1">
            <a:spLocks noChangeArrowheads="1"/>
          </p:cNvSpPr>
          <p:nvPr/>
        </p:nvSpPr>
        <p:spPr bwMode="auto">
          <a:xfrm>
            <a:off x="2608263" y="2127250"/>
            <a:ext cx="3602037" cy="701675"/>
          </a:xfrm>
          <a:prstGeom prst="rect">
            <a:avLst/>
          </a:prstGeom>
          <a:noFill/>
          <a:ln w="9525">
            <a:noFill/>
            <a:miter lim="800000"/>
            <a:headEnd/>
            <a:tailEnd/>
          </a:ln>
          <a:effectLst/>
        </p:spPr>
        <p:txBody>
          <a:bodyPr wrap="none">
            <a:spAutoFit/>
          </a:bodyPr>
          <a:lstStyle/>
          <a:p>
            <a:pPr algn="ctr"/>
            <a:r>
              <a:rPr lang="en-GB">
                <a:solidFill>
                  <a:schemeClr val="hlink"/>
                </a:solidFill>
              </a:rPr>
              <a:t>A share for this era</a:t>
            </a:r>
          </a:p>
          <a:p>
            <a:pPr algn="ctr"/>
            <a:r>
              <a:rPr lang="en-GB">
                <a:solidFill>
                  <a:schemeClr val="hlink"/>
                </a:solidFill>
              </a:rPr>
              <a:t>Fanuc leading Japan’s Indices</a:t>
            </a:r>
          </a:p>
        </p:txBody>
      </p:sp>
      <p:sp>
        <p:nvSpPr>
          <p:cNvPr id="70664" name="Text Box 8"/>
          <p:cNvSpPr txBox="1">
            <a:spLocks noChangeArrowheads="1"/>
          </p:cNvSpPr>
          <p:nvPr/>
        </p:nvSpPr>
        <p:spPr bwMode="auto">
          <a:xfrm>
            <a:off x="5076825" y="2997200"/>
            <a:ext cx="2590800" cy="1006475"/>
          </a:xfrm>
          <a:prstGeom prst="rect">
            <a:avLst/>
          </a:prstGeom>
          <a:noFill/>
          <a:ln w="9525">
            <a:noFill/>
            <a:miter lim="800000"/>
            <a:headEnd/>
            <a:tailEnd/>
          </a:ln>
          <a:effectLst/>
        </p:spPr>
        <p:txBody>
          <a:bodyPr>
            <a:spAutoFit/>
          </a:bodyPr>
          <a:lstStyle/>
          <a:p>
            <a:pPr algn="ctr"/>
            <a:r>
              <a:rPr lang="en-GB">
                <a:solidFill>
                  <a:schemeClr val="hlink"/>
                </a:solidFill>
              </a:rPr>
              <a:t>est p/e 25.96</a:t>
            </a:r>
          </a:p>
          <a:p>
            <a:pPr algn="ctr"/>
            <a:r>
              <a:rPr lang="en-GB">
                <a:solidFill>
                  <a:schemeClr val="hlink"/>
                </a:solidFill>
              </a:rPr>
              <a:t>est 12m yield 2.43%</a:t>
            </a:r>
          </a:p>
          <a:p>
            <a:pPr algn="ctr"/>
            <a:endParaRPr lang="en-GB"/>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8" name="Picture 4" descr="India-BSE-Sensex-Index-2015-06-15-chart"/>
          <p:cNvPicPr>
            <a:picLocks noChangeAspect="1" noChangeArrowheads="1"/>
          </p:cNvPicPr>
          <p:nvPr/>
        </p:nvPicPr>
        <p:blipFill>
          <a:blip r:embed="rId2"/>
          <a:srcRect/>
          <a:stretch>
            <a:fillRect/>
          </a:stretch>
        </p:blipFill>
        <p:spPr bwMode="auto">
          <a:xfrm>
            <a:off x="0" y="1412875"/>
            <a:ext cx="9144000" cy="5103813"/>
          </a:xfrm>
          <a:prstGeom prst="rect">
            <a:avLst/>
          </a:prstGeom>
          <a:noFill/>
        </p:spPr>
      </p:pic>
      <p:sp>
        <p:nvSpPr>
          <p:cNvPr id="72709" name="Text Box 5"/>
          <p:cNvSpPr txBox="1">
            <a:spLocks noChangeArrowheads="1"/>
          </p:cNvSpPr>
          <p:nvPr/>
        </p:nvSpPr>
        <p:spPr bwMode="auto">
          <a:xfrm>
            <a:off x="1908175" y="1839913"/>
            <a:ext cx="4176713" cy="1311275"/>
          </a:xfrm>
          <a:prstGeom prst="rect">
            <a:avLst/>
          </a:prstGeom>
          <a:noFill/>
          <a:ln w="9525">
            <a:noFill/>
            <a:miter lim="800000"/>
            <a:headEnd/>
            <a:tailEnd/>
          </a:ln>
          <a:effectLst/>
        </p:spPr>
        <p:txBody>
          <a:bodyPr>
            <a:spAutoFit/>
          </a:bodyPr>
          <a:lstStyle/>
          <a:p>
            <a:r>
              <a:rPr lang="en-GB">
                <a:solidFill>
                  <a:schemeClr val="hlink"/>
                </a:solidFill>
              </a:rPr>
              <a:t>Still a favourite of mine</a:t>
            </a:r>
          </a:p>
          <a:p>
            <a:r>
              <a:rPr lang="en-GB">
                <a:solidFill>
                  <a:schemeClr val="hlink"/>
                </a:solidFill>
              </a:rPr>
              <a:t>over the next few years but</a:t>
            </a:r>
          </a:p>
          <a:p>
            <a:r>
              <a:rPr lang="en-GB">
                <a:solidFill>
                  <a:schemeClr val="hlink"/>
                </a:solidFill>
              </a:rPr>
              <a:t>a lengthy consolidation of </a:t>
            </a:r>
          </a:p>
          <a:p>
            <a:r>
              <a:rPr lang="en-GB">
                <a:solidFill>
                  <a:schemeClr val="hlink"/>
                </a:solidFill>
              </a:rPr>
              <a:t>earlier gains is underway</a:t>
            </a:r>
          </a:p>
        </p:txBody>
      </p:sp>
      <p:sp>
        <p:nvSpPr>
          <p:cNvPr id="72710" name="Text Box 6"/>
          <p:cNvSpPr txBox="1">
            <a:spLocks noChangeArrowheads="1"/>
          </p:cNvSpPr>
          <p:nvPr/>
        </p:nvSpPr>
        <p:spPr bwMode="auto">
          <a:xfrm>
            <a:off x="5292725" y="4292600"/>
            <a:ext cx="3524250" cy="1616075"/>
          </a:xfrm>
          <a:prstGeom prst="rect">
            <a:avLst/>
          </a:prstGeom>
          <a:noFill/>
          <a:ln w="9525">
            <a:noFill/>
            <a:miter lim="800000"/>
            <a:headEnd/>
            <a:tailEnd/>
          </a:ln>
          <a:effectLst/>
        </p:spPr>
        <p:txBody>
          <a:bodyPr>
            <a:spAutoFit/>
          </a:bodyPr>
          <a:lstStyle/>
          <a:p>
            <a:r>
              <a:rPr lang="en-GB">
                <a:solidFill>
                  <a:schemeClr val="hlink"/>
                </a:solidFill>
              </a:rPr>
              <a:t>Loss of uptrend consistency</a:t>
            </a:r>
          </a:p>
          <a:p>
            <a:r>
              <a:rPr lang="en-GB">
                <a:solidFill>
                  <a:schemeClr val="hlink"/>
                </a:solidFill>
              </a:rPr>
              <a:t>But back in a buying range – </a:t>
            </a:r>
          </a:p>
          <a:p>
            <a:r>
              <a:rPr lang="en-GB">
                <a:solidFill>
                  <a:schemeClr val="hlink"/>
                </a:solidFill>
              </a:rPr>
              <a:t>alternatively after break back above 28000 signals</a:t>
            </a:r>
          </a:p>
          <a:p>
            <a:r>
              <a:rPr lang="en-GB">
                <a:solidFill>
                  <a:schemeClr val="hlink"/>
                </a:solidFill>
              </a:rPr>
              <a:t>renewed demand</a:t>
            </a:r>
          </a:p>
        </p:txBody>
      </p:sp>
      <p:sp>
        <p:nvSpPr>
          <p:cNvPr id="72711" name="Line 7"/>
          <p:cNvSpPr>
            <a:spLocks noChangeShapeType="1"/>
          </p:cNvSpPr>
          <p:nvPr/>
        </p:nvSpPr>
        <p:spPr bwMode="auto">
          <a:xfrm flipV="1">
            <a:off x="8172450" y="2492375"/>
            <a:ext cx="215900" cy="1800225"/>
          </a:xfrm>
          <a:prstGeom prst="line">
            <a:avLst/>
          </a:prstGeom>
          <a:noFill/>
          <a:ln w="19050">
            <a:solidFill>
              <a:schemeClr val="hlink"/>
            </a:solidFill>
            <a:round/>
            <a:headEnd/>
            <a:tailEnd type="triangle" w="med" len="med"/>
          </a:ln>
          <a:effectLst/>
        </p:spPr>
        <p:txBody>
          <a:bodyPr/>
          <a:lstStyle/>
          <a:p>
            <a:endParaRPr lang="en-US"/>
          </a:p>
        </p:txBody>
      </p:sp>
      <p:sp>
        <p:nvSpPr>
          <p:cNvPr id="72712" name="Text Box 8"/>
          <p:cNvSpPr txBox="1">
            <a:spLocks noChangeArrowheads="1"/>
          </p:cNvSpPr>
          <p:nvPr/>
        </p:nvSpPr>
        <p:spPr bwMode="auto">
          <a:xfrm>
            <a:off x="5848350" y="2055813"/>
            <a:ext cx="1228725" cy="701675"/>
          </a:xfrm>
          <a:prstGeom prst="rect">
            <a:avLst/>
          </a:prstGeom>
          <a:noFill/>
          <a:ln w="9525">
            <a:noFill/>
            <a:miter lim="800000"/>
            <a:headEnd/>
            <a:tailEnd/>
          </a:ln>
          <a:effectLst/>
        </p:spPr>
        <p:txBody>
          <a:bodyPr wrap="none">
            <a:spAutoFit/>
          </a:bodyPr>
          <a:lstStyle/>
          <a:p>
            <a:r>
              <a:rPr lang="en-GB">
                <a:solidFill>
                  <a:schemeClr val="hlink"/>
                </a:solidFill>
              </a:rPr>
              <a:t>Monsoon</a:t>
            </a:r>
          </a:p>
          <a:p>
            <a:r>
              <a:rPr lang="en-GB">
                <a:solidFill>
                  <a:schemeClr val="hlink"/>
                </a:solidFill>
              </a:rPr>
              <a:t>concerns</a:t>
            </a:r>
          </a:p>
        </p:txBody>
      </p:sp>
      <p:sp>
        <p:nvSpPr>
          <p:cNvPr id="72713" name="Line 9"/>
          <p:cNvSpPr>
            <a:spLocks noChangeShapeType="1"/>
          </p:cNvSpPr>
          <p:nvPr/>
        </p:nvSpPr>
        <p:spPr bwMode="auto">
          <a:xfrm>
            <a:off x="7019925" y="2205038"/>
            <a:ext cx="936625" cy="0"/>
          </a:xfrm>
          <a:prstGeom prst="line">
            <a:avLst/>
          </a:prstGeom>
          <a:noFill/>
          <a:ln w="19050">
            <a:solidFill>
              <a:schemeClr val="hlink"/>
            </a:solidFill>
            <a:round/>
            <a:headEnd/>
            <a:tailEnd type="triangle" w="med" len="med"/>
          </a:ln>
          <a:effectLst/>
        </p:spPr>
        <p:txBody>
          <a:bodyPr/>
          <a:lstStyle/>
          <a:p>
            <a:endParaRPr lang="en-US"/>
          </a:p>
        </p:txBody>
      </p:sp>
      <p:sp>
        <p:nvSpPr>
          <p:cNvPr id="72714" name="Text Box 10"/>
          <p:cNvSpPr txBox="1">
            <a:spLocks noChangeArrowheads="1"/>
          </p:cNvSpPr>
          <p:nvPr/>
        </p:nvSpPr>
        <p:spPr bwMode="auto">
          <a:xfrm>
            <a:off x="3832225" y="1263650"/>
            <a:ext cx="2625725" cy="396875"/>
          </a:xfrm>
          <a:prstGeom prst="rect">
            <a:avLst/>
          </a:prstGeom>
          <a:noFill/>
          <a:ln w="9525">
            <a:noFill/>
            <a:miter lim="800000"/>
            <a:headEnd/>
            <a:tailEnd/>
          </a:ln>
          <a:effectLst/>
        </p:spPr>
        <p:txBody>
          <a:bodyPr wrap="none">
            <a:spAutoFit/>
          </a:bodyPr>
          <a:lstStyle/>
          <a:p>
            <a:r>
              <a:rPr lang="en-GB">
                <a:solidFill>
                  <a:schemeClr val="hlink"/>
                </a:solidFill>
              </a:rPr>
              <a:t>India Mumbai Sensex</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2" name="Picture 4" descr="JPMorgan-Indian-Investment-Trust-2015-06-15-chart"/>
          <p:cNvPicPr>
            <a:picLocks noChangeAspect="1" noChangeArrowheads="1"/>
          </p:cNvPicPr>
          <p:nvPr/>
        </p:nvPicPr>
        <p:blipFill>
          <a:blip r:embed="rId2"/>
          <a:srcRect/>
          <a:stretch>
            <a:fillRect/>
          </a:stretch>
        </p:blipFill>
        <p:spPr bwMode="auto">
          <a:xfrm>
            <a:off x="0" y="1484313"/>
            <a:ext cx="9144000" cy="5103812"/>
          </a:xfrm>
          <a:prstGeom prst="rect">
            <a:avLst/>
          </a:prstGeom>
          <a:noFill/>
        </p:spPr>
      </p:pic>
      <p:sp>
        <p:nvSpPr>
          <p:cNvPr id="73733" name="Text Box 5"/>
          <p:cNvSpPr txBox="1">
            <a:spLocks noChangeArrowheads="1"/>
          </p:cNvSpPr>
          <p:nvPr/>
        </p:nvSpPr>
        <p:spPr bwMode="auto">
          <a:xfrm>
            <a:off x="4840288" y="1263650"/>
            <a:ext cx="450850" cy="396875"/>
          </a:xfrm>
          <a:prstGeom prst="rect">
            <a:avLst/>
          </a:prstGeom>
          <a:noFill/>
          <a:ln w="9525">
            <a:noFill/>
            <a:miter lim="800000"/>
            <a:headEnd/>
            <a:tailEnd/>
          </a:ln>
          <a:effectLst/>
        </p:spPr>
        <p:txBody>
          <a:bodyPr wrap="none">
            <a:spAutoFit/>
          </a:bodyPr>
          <a:lstStyle/>
          <a:p>
            <a:r>
              <a:rPr lang="en-GB">
                <a:solidFill>
                  <a:schemeClr val="hlink"/>
                </a:solidFill>
              </a:rPr>
              <a:t>JII</a:t>
            </a:r>
          </a:p>
        </p:txBody>
      </p:sp>
      <p:sp>
        <p:nvSpPr>
          <p:cNvPr id="73734" name="Text Box 6"/>
          <p:cNvSpPr txBox="1">
            <a:spLocks noChangeArrowheads="1"/>
          </p:cNvSpPr>
          <p:nvPr/>
        </p:nvSpPr>
        <p:spPr bwMode="auto">
          <a:xfrm>
            <a:off x="4911725" y="1844675"/>
            <a:ext cx="2881313" cy="1006475"/>
          </a:xfrm>
          <a:prstGeom prst="rect">
            <a:avLst/>
          </a:prstGeom>
          <a:noFill/>
          <a:ln w="9525">
            <a:noFill/>
            <a:miter lim="800000"/>
            <a:headEnd/>
            <a:tailEnd/>
          </a:ln>
          <a:effectLst/>
        </p:spPr>
        <p:txBody>
          <a:bodyPr>
            <a:spAutoFit/>
          </a:bodyPr>
          <a:lstStyle/>
          <a:p>
            <a:r>
              <a:rPr lang="en-GB">
                <a:solidFill>
                  <a:schemeClr val="hlink"/>
                </a:solidFill>
              </a:rPr>
              <a:t>Back in a buying range</a:t>
            </a:r>
          </a:p>
          <a:p>
            <a:r>
              <a:rPr lang="en-GB">
                <a:solidFill>
                  <a:schemeClr val="hlink"/>
                </a:solidFill>
              </a:rPr>
              <a:t>break above 540p will</a:t>
            </a:r>
          </a:p>
          <a:p>
            <a:r>
              <a:rPr lang="en-GB">
                <a:solidFill>
                  <a:schemeClr val="hlink"/>
                </a:solidFill>
              </a:rPr>
              <a:t>signal renewed demand</a:t>
            </a:r>
          </a:p>
        </p:txBody>
      </p:sp>
      <p:sp>
        <p:nvSpPr>
          <p:cNvPr id="73735" name="Line 7"/>
          <p:cNvSpPr>
            <a:spLocks noChangeShapeType="1"/>
          </p:cNvSpPr>
          <p:nvPr/>
        </p:nvSpPr>
        <p:spPr bwMode="auto">
          <a:xfrm>
            <a:off x="7812088" y="2492375"/>
            <a:ext cx="792162" cy="0"/>
          </a:xfrm>
          <a:prstGeom prst="line">
            <a:avLst/>
          </a:prstGeom>
          <a:noFill/>
          <a:ln w="19050">
            <a:solidFill>
              <a:schemeClr val="hlink"/>
            </a:solidFill>
            <a:round/>
            <a:headEnd/>
            <a:tailEnd type="triangle" w="med" len="med"/>
          </a:ln>
          <a:effectLst/>
        </p:spPr>
        <p:txBody>
          <a:bodyPr/>
          <a:lstStyle/>
          <a:p>
            <a:endParaRPr lang="en-US"/>
          </a:p>
        </p:txBody>
      </p:sp>
      <p:sp>
        <p:nvSpPr>
          <p:cNvPr id="73736" name="Text Box 8"/>
          <p:cNvSpPr txBox="1">
            <a:spLocks noChangeArrowheads="1"/>
          </p:cNvSpPr>
          <p:nvPr/>
        </p:nvSpPr>
        <p:spPr bwMode="auto">
          <a:xfrm>
            <a:off x="5867400" y="5006975"/>
            <a:ext cx="2665413" cy="1006475"/>
          </a:xfrm>
          <a:prstGeom prst="rect">
            <a:avLst/>
          </a:prstGeom>
          <a:noFill/>
          <a:ln w="9525">
            <a:noFill/>
            <a:miter lim="800000"/>
            <a:headEnd/>
            <a:tailEnd/>
          </a:ln>
          <a:effectLst/>
        </p:spPr>
        <p:txBody>
          <a:bodyPr>
            <a:spAutoFit/>
          </a:bodyPr>
          <a:lstStyle/>
          <a:p>
            <a:r>
              <a:rPr lang="en-GB">
                <a:solidFill>
                  <a:schemeClr val="hlink"/>
                </a:solidFill>
              </a:rPr>
              <a:t>Discount to NAV</a:t>
            </a:r>
          </a:p>
          <a:p>
            <a:r>
              <a:rPr lang="en-GB">
                <a:solidFill>
                  <a:schemeClr val="hlink"/>
                </a:solidFill>
              </a:rPr>
              <a:t>currently -10.982%</a:t>
            </a:r>
          </a:p>
          <a:p>
            <a:endParaRPr lang="en-GB"/>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6" name="Picture 4" descr="China-Shanghai-A-Index-2015-06-15-chart"/>
          <p:cNvPicPr>
            <a:picLocks noChangeAspect="1" noChangeArrowheads="1"/>
          </p:cNvPicPr>
          <p:nvPr/>
        </p:nvPicPr>
        <p:blipFill>
          <a:blip r:embed="rId2"/>
          <a:srcRect/>
          <a:stretch>
            <a:fillRect/>
          </a:stretch>
        </p:blipFill>
        <p:spPr bwMode="auto">
          <a:xfrm>
            <a:off x="250825" y="1412875"/>
            <a:ext cx="8721725" cy="4867275"/>
          </a:xfrm>
          <a:prstGeom prst="rect">
            <a:avLst/>
          </a:prstGeom>
          <a:noFill/>
        </p:spPr>
      </p:pic>
      <p:sp>
        <p:nvSpPr>
          <p:cNvPr id="74757" name="Text Box 5"/>
          <p:cNvSpPr txBox="1">
            <a:spLocks noChangeArrowheads="1"/>
          </p:cNvSpPr>
          <p:nvPr/>
        </p:nvSpPr>
        <p:spPr bwMode="auto">
          <a:xfrm>
            <a:off x="4767263" y="1268413"/>
            <a:ext cx="1246187" cy="396875"/>
          </a:xfrm>
          <a:prstGeom prst="rect">
            <a:avLst/>
          </a:prstGeom>
          <a:noFill/>
          <a:ln w="9525">
            <a:noFill/>
            <a:miter lim="800000"/>
            <a:headEnd/>
            <a:tailEnd/>
          </a:ln>
          <a:effectLst/>
        </p:spPr>
        <p:txBody>
          <a:bodyPr>
            <a:spAutoFit/>
          </a:bodyPr>
          <a:lstStyle/>
          <a:p>
            <a:r>
              <a:rPr lang="en-GB">
                <a:solidFill>
                  <a:schemeClr val="hlink"/>
                </a:solidFill>
              </a:rPr>
              <a:t>SHASHR</a:t>
            </a:r>
          </a:p>
        </p:txBody>
      </p:sp>
      <p:sp>
        <p:nvSpPr>
          <p:cNvPr id="74758" name="Text Box 6"/>
          <p:cNvSpPr txBox="1">
            <a:spLocks noChangeArrowheads="1"/>
          </p:cNvSpPr>
          <p:nvPr/>
        </p:nvSpPr>
        <p:spPr bwMode="auto">
          <a:xfrm>
            <a:off x="5272088" y="2630488"/>
            <a:ext cx="2879725" cy="701675"/>
          </a:xfrm>
          <a:prstGeom prst="rect">
            <a:avLst/>
          </a:prstGeom>
          <a:noFill/>
          <a:ln w="9525">
            <a:noFill/>
            <a:miter lim="800000"/>
            <a:headEnd/>
            <a:tailEnd/>
          </a:ln>
          <a:effectLst/>
        </p:spPr>
        <p:txBody>
          <a:bodyPr wrap="none">
            <a:spAutoFit/>
          </a:bodyPr>
          <a:lstStyle/>
          <a:p>
            <a:pPr algn="ctr"/>
            <a:r>
              <a:rPr lang="en-GB">
                <a:solidFill>
                  <a:schemeClr val="hlink"/>
                </a:solidFill>
              </a:rPr>
              <a:t>Susceptible to a lengthy</a:t>
            </a:r>
          </a:p>
          <a:p>
            <a:pPr algn="ctr"/>
            <a:r>
              <a:rPr lang="en-GB">
                <a:solidFill>
                  <a:schemeClr val="hlink"/>
                </a:solidFill>
              </a:rPr>
              <a:t>corrective phase</a:t>
            </a:r>
          </a:p>
        </p:txBody>
      </p:sp>
      <p:sp>
        <p:nvSpPr>
          <p:cNvPr id="74759" name="Text Box 7"/>
          <p:cNvSpPr txBox="1">
            <a:spLocks noChangeArrowheads="1"/>
          </p:cNvSpPr>
          <p:nvPr/>
        </p:nvSpPr>
        <p:spPr bwMode="auto">
          <a:xfrm>
            <a:off x="6804025" y="4797425"/>
            <a:ext cx="1512888" cy="1006475"/>
          </a:xfrm>
          <a:prstGeom prst="rect">
            <a:avLst/>
          </a:prstGeom>
          <a:noFill/>
          <a:ln w="9525">
            <a:noFill/>
            <a:miter lim="800000"/>
            <a:headEnd/>
            <a:tailEnd/>
          </a:ln>
          <a:effectLst/>
        </p:spPr>
        <p:txBody>
          <a:bodyPr>
            <a:spAutoFit/>
          </a:bodyPr>
          <a:lstStyle/>
          <a:p>
            <a:endParaRPr lang="en-GB">
              <a:solidFill>
                <a:schemeClr val="hlink"/>
              </a:solidFill>
            </a:endParaRPr>
          </a:p>
          <a:p>
            <a:r>
              <a:rPr lang="en-GB">
                <a:solidFill>
                  <a:schemeClr val="hlink"/>
                </a:solidFill>
              </a:rPr>
              <a:t>p/e 25.22</a:t>
            </a:r>
          </a:p>
          <a:p>
            <a:r>
              <a:rPr lang="en-GB">
                <a:solidFill>
                  <a:schemeClr val="hlink"/>
                </a:solidFill>
              </a:rPr>
              <a:t>yield 1.32%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80" name="Picture 4" descr="Hong-Kong-Hang-Seng-Index-2015-06-15-chart"/>
          <p:cNvPicPr>
            <a:picLocks noChangeAspect="1" noChangeArrowheads="1"/>
          </p:cNvPicPr>
          <p:nvPr/>
        </p:nvPicPr>
        <p:blipFill>
          <a:blip r:embed="rId2"/>
          <a:srcRect/>
          <a:stretch>
            <a:fillRect/>
          </a:stretch>
        </p:blipFill>
        <p:spPr bwMode="auto">
          <a:xfrm>
            <a:off x="0" y="1412875"/>
            <a:ext cx="9144000" cy="5103813"/>
          </a:xfrm>
          <a:prstGeom prst="rect">
            <a:avLst/>
          </a:prstGeom>
          <a:noFill/>
        </p:spPr>
      </p:pic>
      <p:sp>
        <p:nvSpPr>
          <p:cNvPr id="75781" name="Text Box 5"/>
          <p:cNvSpPr txBox="1">
            <a:spLocks noChangeArrowheads="1"/>
          </p:cNvSpPr>
          <p:nvPr/>
        </p:nvSpPr>
        <p:spPr bwMode="auto">
          <a:xfrm>
            <a:off x="4067175" y="1190625"/>
            <a:ext cx="2433638" cy="396875"/>
          </a:xfrm>
          <a:prstGeom prst="rect">
            <a:avLst/>
          </a:prstGeom>
          <a:noFill/>
          <a:ln w="9525">
            <a:noFill/>
            <a:miter lim="800000"/>
            <a:headEnd/>
            <a:tailEnd/>
          </a:ln>
          <a:effectLst/>
        </p:spPr>
        <p:txBody>
          <a:bodyPr>
            <a:spAutoFit/>
          </a:bodyPr>
          <a:lstStyle/>
          <a:p>
            <a:r>
              <a:rPr lang="en-GB">
                <a:solidFill>
                  <a:schemeClr val="hlink"/>
                </a:solidFill>
              </a:rPr>
              <a:t>Hong Kong HSI</a:t>
            </a:r>
          </a:p>
        </p:txBody>
      </p:sp>
      <p:sp>
        <p:nvSpPr>
          <p:cNvPr id="75782" name="Text Box 6"/>
          <p:cNvSpPr txBox="1">
            <a:spLocks noChangeArrowheads="1"/>
          </p:cNvSpPr>
          <p:nvPr/>
        </p:nvSpPr>
        <p:spPr bwMode="auto">
          <a:xfrm>
            <a:off x="4572000" y="2343150"/>
            <a:ext cx="4086225" cy="701675"/>
          </a:xfrm>
          <a:prstGeom prst="rect">
            <a:avLst/>
          </a:prstGeom>
          <a:noFill/>
          <a:ln w="9525">
            <a:noFill/>
            <a:miter lim="800000"/>
            <a:headEnd/>
            <a:tailEnd/>
          </a:ln>
          <a:effectLst/>
        </p:spPr>
        <p:txBody>
          <a:bodyPr>
            <a:spAutoFit/>
          </a:bodyPr>
          <a:lstStyle/>
          <a:p>
            <a:r>
              <a:rPr lang="en-GB">
                <a:solidFill>
                  <a:schemeClr val="hlink"/>
                </a:solidFill>
              </a:rPr>
              <a:t>Consolidating upside breakout </a:t>
            </a:r>
          </a:p>
          <a:p>
            <a:r>
              <a:rPr lang="en-GB">
                <a:solidFill>
                  <a:schemeClr val="hlink"/>
                </a:solidFill>
              </a:rPr>
              <a:t>– probable buying range</a:t>
            </a:r>
          </a:p>
        </p:txBody>
      </p:sp>
      <p:sp>
        <p:nvSpPr>
          <p:cNvPr id="75783" name="Text Box 7"/>
          <p:cNvSpPr txBox="1">
            <a:spLocks noChangeArrowheads="1"/>
          </p:cNvSpPr>
          <p:nvPr/>
        </p:nvSpPr>
        <p:spPr bwMode="auto">
          <a:xfrm>
            <a:off x="6588125" y="5006975"/>
            <a:ext cx="1655763" cy="701675"/>
          </a:xfrm>
          <a:prstGeom prst="rect">
            <a:avLst/>
          </a:prstGeom>
          <a:noFill/>
          <a:ln w="9525">
            <a:noFill/>
            <a:miter lim="800000"/>
            <a:headEnd/>
            <a:tailEnd/>
          </a:ln>
          <a:effectLst/>
        </p:spPr>
        <p:txBody>
          <a:bodyPr>
            <a:spAutoFit/>
          </a:bodyPr>
          <a:lstStyle/>
          <a:p>
            <a:r>
              <a:rPr lang="en-GB">
                <a:solidFill>
                  <a:schemeClr val="hlink"/>
                </a:solidFill>
              </a:rPr>
              <a:t>p/e 11.16</a:t>
            </a:r>
          </a:p>
          <a:p>
            <a:r>
              <a:rPr lang="en-GB">
                <a:solidFill>
                  <a:schemeClr val="hlink"/>
                </a:solidFill>
              </a:rPr>
              <a:t>yield 3.07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4" name="Picture 4" descr="Hang-Seng-China-Ent-Indx-2015-06-15-chart"/>
          <p:cNvPicPr>
            <a:picLocks noChangeAspect="1" noChangeArrowheads="1"/>
          </p:cNvPicPr>
          <p:nvPr/>
        </p:nvPicPr>
        <p:blipFill>
          <a:blip r:embed="rId2"/>
          <a:srcRect/>
          <a:stretch>
            <a:fillRect/>
          </a:stretch>
        </p:blipFill>
        <p:spPr bwMode="auto">
          <a:xfrm>
            <a:off x="0" y="1412875"/>
            <a:ext cx="9144000" cy="5103813"/>
          </a:xfrm>
          <a:prstGeom prst="rect">
            <a:avLst/>
          </a:prstGeom>
          <a:noFill/>
        </p:spPr>
      </p:pic>
      <p:sp>
        <p:nvSpPr>
          <p:cNvPr id="76805" name="Text Box 5"/>
          <p:cNvSpPr txBox="1">
            <a:spLocks noChangeArrowheads="1"/>
          </p:cNvSpPr>
          <p:nvPr/>
        </p:nvSpPr>
        <p:spPr bwMode="auto">
          <a:xfrm>
            <a:off x="5343525" y="1263650"/>
            <a:ext cx="2303463" cy="396875"/>
          </a:xfrm>
          <a:prstGeom prst="rect">
            <a:avLst/>
          </a:prstGeom>
          <a:noFill/>
          <a:ln w="9525">
            <a:noFill/>
            <a:miter lim="800000"/>
            <a:headEnd/>
            <a:tailEnd/>
          </a:ln>
          <a:effectLst/>
        </p:spPr>
        <p:txBody>
          <a:bodyPr wrap="none">
            <a:spAutoFit/>
          </a:bodyPr>
          <a:lstStyle/>
          <a:p>
            <a:r>
              <a:rPr lang="en-GB">
                <a:solidFill>
                  <a:schemeClr val="hlink"/>
                </a:solidFill>
              </a:rPr>
              <a:t>Hong Kong HSCEI</a:t>
            </a:r>
          </a:p>
        </p:txBody>
      </p:sp>
      <p:sp>
        <p:nvSpPr>
          <p:cNvPr id="76806" name="Text Box 6"/>
          <p:cNvSpPr txBox="1">
            <a:spLocks noChangeArrowheads="1"/>
          </p:cNvSpPr>
          <p:nvPr/>
        </p:nvSpPr>
        <p:spPr bwMode="auto">
          <a:xfrm>
            <a:off x="4767263" y="2630488"/>
            <a:ext cx="3249612" cy="1006475"/>
          </a:xfrm>
          <a:prstGeom prst="rect">
            <a:avLst/>
          </a:prstGeom>
          <a:noFill/>
          <a:ln w="9525">
            <a:noFill/>
            <a:miter lim="800000"/>
            <a:headEnd/>
            <a:tailEnd/>
          </a:ln>
          <a:effectLst/>
        </p:spPr>
        <p:txBody>
          <a:bodyPr wrap="none">
            <a:spAutoFit/>
          </a:bodyPr>
          <a:lstStyle/>
          <a:p>
            <a:r>
              <a:rPr lang="en-GB">
                <a:solidFill>
                  <a:schemeClr val="hlink"/>
                </a:solidFill>
              </a:rPr>
              <a:t>Consolidating earlier gains </a:t>
            </a:r>
          </a:p>
          <a:p>
            <a:r>
              <a:rPr lang="en-GB">
                <a:solidFill>
                  <a:schemeClr val="hlink"/>
                </a:solidFill>
              </a:rPr>
              <a:t>– probable buying range</a:t>
            </a:r>
          </a:p>
          <a:p>
            <a:endParaRPr lang="en-GB"/>
          </a:p>
        </p:txBody>
      </p:sp>
      <p:sp>
        <p:nvSpPr>
          <p:cNvPr id="76807" name="Text Box 7"/>
          <p:cNvSpPr txBox="1">
            <a:spLocks noChangeArrowheads="1"/>
          </p:cNvSpPr>
          <p:nvPr/>
        </p:nvSpPr>
        <p:spPr bwMode="auto">
          <a:xfrm>
            <a:off x="7019925" y="5222875"/>
            <a:ext cx="1439863" cy="701675"/>
          </a:xfrm>
          <a:prstGeom prst="rect">
            <a:avLst/>
          </a:prstGeom>
          <a:noFill/>
          <a:ln w="9525">
            <a:noFill/>
            <a:miter lim="800000"/>
            <a:headEnd/>
            <a:tailEnd/>
          </a:ln>
          <a:effectLst/>
        </p:spPr>
        <p:txBody>
          <a:bodyPr>
            <a:spAutoFit/>
          </a:bodyPr>
          <a:lstStyle/>
          <a:p>
            <a:r>
              <a:rPr lang="en-GB">
                <a:solidFill>
                  <a:schemeClr val="hlink"/>
                </a:solidFill>
              </a:rPr>
              <a:t>p/e 9.91</a:t>
            </a:r>
          </a:p>
          <a:p>
            <a:r>
              <a:rPr lang="en-GB">
                <a:solidFill>
                  <a:schemeClr val="hlink"/>
                </a:solidFill>
              </a:rPr>
              <a:t>yield 3.02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8" name="Picture 4" descr="US-Dollar-Index-2015-06-15-chart"/>
          <p:cNvPicPr>
            <a:picLocks noChangeAspect="1" noChangeArrowheads="1"/>
          </p:cNvPicPr>
          <p:nvPr/>
        </p:nvPicPr>
        <p:blipFill>
          <a:blip r:embed="rId2"/>
          <a:srcRect/>
          <a:stretch>
            <a:fillRect/>
          </a:stretch>
        </p:blipFill>
        <p:spPr bwMode="auto">
          <a:xfrm>
            <a:off x="0" y="1412875"/>
            <a:ext cx="9144000" cy="5103813"/>
          </a:xfrm>
          <a:prstGeom prst="rect">
            <a:avLst/>
          </a:prstGeom>
          <a:noFill/>
        </p:spPr>
      </p:pic>
      <p:sp>
        <p:nvSpPr>
          <p:cNvPr id="77829" name="Text Box 5"/>
          <p:cNvSpPr txBox="1">
            <a:spLocks noChangeArrowheads="1"/>
          </p:cNvSpPr>
          <p:nvPr/>
        </p:nvSpPr>
        <p:spPr bwMode="auto">
          <a:xfrm>
            <a:off x="3832225" y="1190625"/>
            <a:ext cx="1539875" cy="396875"/>
          </a:xfrm>
          <a:prstGeom prst="rect">
            <a:avLst/>
          </a:prstGeom>
          <a:noFill/>
          <a:ln w="9525">
            <a:noFill/>
            <a:miter lim="800000"/>
            <a:headEnd/>
            <a:tailEnd/>
          </a:ln>
          <a:effectLst/>
        </p:spPr>
        <p:txBody>
          <a:bodyPr wrap="none">
            <a:spAutoFit/>
          </a:bodyPr>
          <a:lstStyle/>
          <a:p>
            <a:r>
              <a:rPr lang="en-GB">
                <a:solidFill>
                  <a:schemeClr val="hlink"/>
                </a:solidFill>
              </a:rPr>
              <a:t>Dollar Index</a:t>
            </a:r>
          </a:p>
        </p:txBody>
      </p:sp>
      <p:sp>
        <p:nvSpPr>
          <p:cNvPr id="77830" name="Text Box 6"/>
          <p:cNvSpPr txBox="1">
            <a:spLocks noChangeArrowheads="1"/>
          </p:cNvSpPr>
          <p:nvPr/>
        </p:nvSpPr>
        <p:spPr bwMode="auto">
          <a:xfrm>
            <a:off x="3687763" y="2055813"/>
            <a:ext cx="4373562" cy="1311275"/>
          </a:xfrm>
          <a:prstGeom prst="rect">
            <a:avLst/>
          </a:prstGeom>
          <a:noFill/>
          <a:ln w="9525">
            <a:noFill/>
            <a:miter lim="800000"/>
            <a:headEnd/>
            <a:tailEnd/>
          </a:ln>
          <a:effectLst/>
        </p:spPr>
        <p:txBody>
          <a:bodyPr wrap="none">
            <a:spAutoFit/>
          </a:bodyPr>
          <a:lstStyle/>
          <a:p>
            <a:r>
              <a:rPr lang="en-GB">
                <a:solidFill>
                  <a:schemeClr val="hlink"/>
                </a:solidFill>
              </a:rPr>
              <a:t>A very lengthy consolidation</a:t>
            </a:r>
          </a:p>
          <a:p>
            <a:r>
              <a:rPr lang="en-GB">
                <a:solidFill>
                  <a:schemeClr val="hlink"/>
                </a:solidFill>
              </a:rPr>
              <a:t>phase, triggered by probable</a:t>
            </a:r>
          </a:p>
          <a:p>
            <a:r>
              <a:rPr lang="en-GB">
                <a:solidFill>
                  <a:schemeClr val="hlink"/>
                </a:solidFill>
              </a:rPr>
              <a:t>Fed intervention, following first stage </a:t>
            </a:r>
          </a:p>
          <a:p>
            <a:r>
              <a:rPr lang="en-GB">
                <a:solidFill>
                  <a:schemeClr val="hlink"/>
                </a:solidFill>
              </a:rPr>
              <a:t>of DXY’s secular bull market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ext Box 2"/>
          <p:cNvSpPr txBox="1">
            <a:spLocks noChangeArrowheads="1"/>
          </p:cNvSpPr>
          <p:nvPr/>
        </p:nvSpPr>
        <p:spPr bwMode="auto">
          <a:xfrm>
            <a:off x="323850" y="1916113"/>
            <a:ext cx="8496300" cy="3140075"/>
          </a:xfrm>
          <a:prstGeom prst="rect">
            <a:avLst/>
          </a:prstGeom>
          <a:noFill/>
          <a:ln w="9525">
            <a:noFill/>
            <a:miter lim="800000"/>
            <a:headEnd/>
            <a:tailEnd/>
          </a:ln>
        </p:spPr>
        <p:txBody>
          <a:bodyPr>
            <a:spAutoFit/>
          </a:bodyPr>
          <a:lstStyle/>
          <a:p>
            <a:pPr algn="ctr"/>
            <a:r>
              <a:rPr lang="en-GB" sz="3600">
                <a:solidFill>
                  <a:schemeClr val="hlink"/>
                </a:solidFill>
              </a:rPr>
              <a:t>Many thanks for your interest!</a:t>
            </a:r>
          </a:p>
          <a:p>
            <a:pPr algn="ctr"/>
            <a:r>
              <a:rPr lang="en-GB" sz="3200">
                <a:solidFill>
                  <a:schemeClr val="hlink"/>
                </a:solidFill>
              </a:rPr>
              <a:t>Any questions?</a:t>
            </a:r>
          </a:p>
          <a:p>
            <a:pPr algn="ctr"/>
            <a:endParaRPr lang="en-GB" sz="3200">
              <a:solidFill>
                <a:schemeClr val="hlink"/>
              </a:solidFill>
            </a:endParaRPr>
          </a:p>
          <a:p>
            <a:pPr algn="ctr"/>
            <a:r>
              <a:rPr lang="en-GB" sz="3200">
                <a:solidFill>
                  <a:schemeClr val="hlink"/>
                </a:solidFill>
              </a:rPr>
              <a:t>Please visit our site:</a:t>
            </a:r>
          </a:p>
          <a:p>
            <a:pPr algn="ctr"/>
            <a:r>
              <a:rPr lang="en-GB" sz="3200">
                <a:solidFill>
                  <a:schemeClr val="hlink"/>
                </a:solidFill>
              </a:rPr>
              <a:t>www.fullertreacymoney.com</a:t>
            </a:r>
          </a:p>
          <a:p>
            <a:pPr algn="ctr"/>
            <a:endParaRPr lang="en-GB" sz="3600">
              <a:solidFill>
                <a:schemeClr val="hlink"/>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ext Box 5"/>
          <p:cNvSpPr txBox="1">
            <a:spLocks noChangeArrowheads="1"/>
          </p:cNvSpPr>
          <p:nvPr/>
        </p:nvSpPr>
        <p:spPr bwMode="auto">
          <a:xfrm>
            <a:off x="0" y="1557338"/>
            <a:ext cx="9144000" cy="5830887"/>
          </a:xfrm>
          <a:prstGeom prst="rect">
            <a:avLst/>
          </a:prstGeom>
          <a:noFill/>
          <a:ln w="9525">
            <a:noFill/>
            <a:miter lim="800000"/>
            <a:headEnd/>
            <a:tailEnd/>
          </a:ln>
        </p:spPr>
        <p:txBody>
          <a:bodyPr>
            <a:spAutoFit/>
          </a:bodyPr>
          <a:lstStyle/>
          <a:p>
            <a:pPr algn="ctr"/>
            <a:r>
              <a:rPr lang="en-GB" sz="2800">
                <a:solidFill>
                  <a:schemeClr val="hlink"/>
                </a:solidFill>
              </a:rPr>
              <a:t>Technical warning signs to watch for among indices</a:t>
            </a:r>
          </a:p>
          <a:p>
            <a:pPr algn="ctr"/>
            <a:endParaRPr lang="en-GB" sz="1000">
              <a:solidFill>
                <a:schemeClr val="hlink"/>
              </a:solidFill>
            </a:endParaRPr>
          </a:p>
          <a:p>
            <a:pPr>
              <a:buFontTx/>
              <a:buChar char="•"/>
            </a:pPr>
            <a:r>
              <a:rPr lang="en-GB" sz="2600">
                <a:solidFill>
                  <a:schemeClr val="hlink"/>
                </a:solidFill>
              </a:rPr>
              <a:t> Trend acceleration relative to 200-day moving averages</a:t>
            </a:r>
          </a:p>
          <a:p>
            <a:pPr>
              <a:buFontTx/>
              <a:buChar char="•"/>
            </a:pPr>
            <a:r>
              <a:rPr lang="en-GB" sz="2600">
                <a:solidFill>
                  <a:schemeClr val="hlink"/>
                </a:solidFill>
              </a:rPr>
              <a:t> Declining market breadth (fewer shares rising)</a:t>
            </a:r>
          </a:p>
          <a:p>
            <a:pPr>
              <a:buFontTx/>
              <a:buChar char="•"/>
            </a:pPr>
            <a:r>
              <a:rPr lang="en-GB" sz="2600">
                <a:solidFill>
                  <a:schemeClr val="hlink"/>
                </a:solidFill>
              </a:rPr>
              <a:t> Failed upside breakouts from trading ranges</a:t>
            </a:r>
          </a:p>
          <a:p>
            <a:pPr>
              <a:buFontTx/>
              <a:buChar char="•"/>
            </a:pPr>
            <a:r>
              <a:rPr lang="en-GB" sz="2600">
                <a:solidFill>
                  <a:schemeClr val="hlink"/>
                </a:solidFill>
              </a:rPr>
              <a:t> Loss of uptrend consistency characteristics</a:t>
            </a:r>
          </a:p>
          <a:p>
            <a:pPr>
              <a:buFontTx/>
              <a:buChar char="•"/>
            </a:pPr>
            <a:r>
              <a:rPr lang="en-GB" sz="2600">
                <a:solidFill>
                  <a:schemeClr val="hlink"/>
                </a:solidFill>
              </a:rPr>
              <a:t> Churning price action relative to recent trading ranges </a:t>
            </a:r>
          </a:p>
          <a:p>
            <a:pPr>
              <a:buFontTx/>
              <a:buChar char="•"/>
            </a:pPr>
            <a:r>
              <a:rPr lang="en-GB" sz="2600">
                <a:solidFill>
                  <a:schemeClr val="hlink"/>
                </a:solidFill>
              </a:rPr>
              <a:t> Breaks of 200-day moving averages</a:t>
            </a:r>
          </a:p>
          <a:p>
            <a:pPr>
              <a:buFontTx/>
              <a:buChar char="•"/>
            </a:pPr>
            <a:r>
              <a:rPr lang="en-GB" sz="2600">
                <a:solidFill>
                  <a:schemeClr val="hlink"/>
                </a:solidFill>
              </a:rPr>
              <a:t> Broadening patterns relative the last several trading ranges</a:t>
            </a:r>
          </a:p>
          <a:p>
            <a:pPr>
              <a:buFontTx/>
              <a:buChar char="•"/>
            </a:pPr>
            <a:r>
              <a:rPr lang="en-GB" sz="2600">
                <a:solidFill>
                  <a:schemeClr val="hlink"/>
                </a:solidFill>
              </a:rPr>
              <a:t> 200-day moving averages turn downwards</a:t>
            </a:r>
          </a:p>
          <a:p>
            <a:pPr>
              <a:buFontTx/>
              <a:buChar char="•"/>
            </a:pPr>
            <a:r>
              <a:rPr lang="en-GB" sz="2600">
                <a:solidFill>
                  <a:schemeClr val="hlink"/>
                </a:solidFill>
              </a:rPr>
              <a:t> Resistance is encountered beneath declining 200-day MAs</a:t>
            </a:r>
          </a:p>
          <a:p>
            <a:pPr>
              <a:buFontTx/>
              <a:buChar char="•"/>
            </a:pPr>
            <a:r>
              <a:rPr lang="en-GB" sz="2600">
                <a:solidFill>
                  <a:schemeClr val="hlink"/>
                </a:solidFill>
              </a:rPr>
              <a:t> Previous rising lows are replaced by lower rally highs </a:t>
            </a:r>
          </a:p>
          <a:p>
            <a:pPr>
              <a:buFontTx/>
              <a:buChar char="•"/>
            </a:pPr>
            <a:r>
              <a:rPr lang="en-GB" sz="2600">
                <a:solidFill>
                  <a:schemeClr val="hlink"/>
                </a:solidFill>
              </a:rPr>
              <a:t> Indices fall faster than they rose to their highs</a:t>
            </a:r>
          </a:p>
          <a:p>
            <a:pPr>
              <a:buFontTx/>
              <a:buChar char="•"/>
            </a:pPr>
            <a:endParaRPr lang="en-GB" sz="2600">
              <a:solidFill>
                <a:schemeClr val="hlink"/>
              </a:solidFill>
            </a:endParaRPr>
          </a:p>
          <a:p>
            <a:pPr>
              <a:buFontTx/>
              <a:buChar char="•"/>
            </a:pPr>
            <a:endParaRPr lang="en-GB" sz="2600">
              <a:solidFill>
                <a:schemeClr val="hlink"/>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ext Box 5"/>
          <p:cNvSpPr txBox="1">
            <a:spLocks noChangeArrowheads="1"/>
          </p:cNvSpPr>
          <p:nvPr/>
        </p:nvSpPr>
        <p:spPr bwMode="auto">
          <a:xfrm>
            <a:off x="107950" y="1844675"/>
            <a:ext cx="9036050" cy="4789488"/>
          </a:xfrm>
          <a:prstGeom prst="rect">
            <a:avLst/>
          </a:prstGeom>
          <a:noFill/>
          <a:ln w="9525">
            <a:noFill/>
            <a:miter lim="800000"/>
            <a:headEnd/>
            <a:tailEnd/>
          </a:ln>
        </p:spPr>
        <p:txBody>
          <a:bodyPr>
            <a:spAutoFit/>
          </a:bodyPr>
          <a:lstStyle/>
          <a:p>
            <a:r>
              <a:rPr lang="en-GB" sz="2400">
                <a:solidFill>
                  <a:schemeClr val="hlink"/>
                </a:solidFill>
              </a:rPr>
              <a:t>●</a:t>
            </a:r>
            <a:r>
              <a:rPr lang="en-GB"/>
              <a:t> </a:t>
            </a:r>
            <a:r>
              <a:rPr lang="en-GB" sz="2800">
                <a:solidFill>
                  <a:schemeClr val="hlink"/>
                </a:solidFill>
              </a:rPr>
              <a:t>My view: Much of today’s deflation is largely positive, at least for corporations, because it is caused by technological innovation. For instance, better technology enables companies to produce improved products, at lower prices, in greater volume, while increasing profits due to increased sales.</a:t>
            </a:r>
          </a:p>
          <a:p>
            <a:endParaRPr lang="en-GB" sz="2800">
              <a:solidFill>
                <a:schemeClr val="hlink"/>
              </a:solidFill>
            </a:endParaRPr>
          </a:p>
          <a:p>
            <a:r>
              <a:rPr lang="en-GB" sz="2400">
                <a:solidFill>
                  <a:schemeClr val="hlink"/>
                </a:solidFill>
              </a:rPr>
              <a:t>● </a:t>
            </a:r>
            <a:r>
              <a:rPr lang="en-GB" sz="2800">
                <a:solidFill>
                  <a:schemeClr val="hlink"/>
                </a:solidFill>
              </a:rPr>
              <a:t>Destructive deflation is generally described as a vicious cycle of falling prices, wages and output. It is particularly bad for indebted governments, corporations and people who lose jobs or scope for salary increases. </a:t>
            </a:r>
          </a:p>
        </p:txBody>
      </p:sp>
      <p:sp>
        <p:nvSpPr>
          <p:cNvPr id="51202" name="Text Box 3"/>
          <p:cNvSpPr txBox="1">
            <a:spLocks noChangeArrowheads="1"/>
          </p:cNvSpPr>
          <p:nvPr/>
        </p:nvSpPr>
        <p:spPr bwMode="auto">
          <a:xfrm>
            <a:off x="179388" y="1196975"/>
            <a:ext cx="8785225" cy="641350"/>
          </a:xfrm>
          <a:prstGeom prst="rect">
            <a:avLst/>
          </a:prstGeom>
          <a:noFill/>
          <a:ln w="9525">
            <a:noFill/>
            <a:miter lim="800000"/>
            <a:headEnd/>
            <a:tailEnd/>
          </a:ln>
        </p:spPr>
        <p:txBody>
          <a:bodyPr>
            <a:spAutoFit/>
          </a:bodyPr>
          <a:lstStyle/>
          <a:p>
            <a:pPr algn="ctr"/>
            <a:r>
              <a:rPr lang="en-GB" sz="3600">
                <a:solidFill>
                  <a:schemeClr val="hlink"/>
                </a:solidFill>
              </a:rPr>
              <a:t>Deflation?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ext Box 4"/>
          <p:cNvSpPr txBox="1">
            <a:spLocks noChangeArrowheads="1"/>
          </p:cNvSpPr>
          <p:nvPr/>
        </p:nvSpPr>
        <p:spPr bwMode="auto">
          <a:xfrm>
            <a:off x="0" y="1268413"/>
            <a:ext cx="9144000" cy="5341937"/>
          </a:xfrm>
          <a:prstGeom prst="rect">
            <a:avLst/>
          </a:prstGeom>
          <a:noFill/>
          <a:ln w="9525">
            <a:noFill/>
            <a:miter lim="800000"/>
            <a:headEnd/>
            <a:tailEnd/>
          </a:ln>
        </p:spPr>
        <p:txBody>
          <a:bodyPr>
            <a:spAutoFit/>
          </a:bodyPr>
          <a:lstStyle/>
          <a:p>
            <a:pPr algn="ctr"/>
            <a:r>
              <a:rPr lang="en-GB" sz="3200">
                <a:solidFill>
                  <a:schemeClr val="hlink"/>
                </a:solidFill>
              </a:rPr>
              <a:t>Bullish Points for Stock Markets</a:t>
            </a:r>
          </a:p>
          <a:p>
            <a:r>
              <a:rPr lang="en-GB" sz="2600">
                <a:solidFill>
                  <a:schemeClr val="hlink"/>
                </a:solidFill>
              </a:rPr>
              <a:t> </a:t>
            </a:r>
          </a:p>
          <a:p>
            <a:pPr>
              <a:buFontTx/>
              <a:buChar char="•"/>
            </a:pPr>
            <a:r>
              <a:rPr lang="en-GB" sz="2600">
                <a:solidFill>
                  <a:schemeClr val="hlink"/>
                </a:solidFill>
              </a:rPr>
              <a:t> S&amp;P up15.3% on average 6 months after mid-term election</a:t>
            </a:r>
          </a:p>
          <a:p>
            <a:pPr>
              <a:buFontTx/>
              <a:buChar char="•"/>
            </a:pPr>
            <a:endParaRPr lang="en-GB" sz="2600">
              <a:solidFill>
                <a:schemeClr val="hlink"/>
              </a:solidFill>
            </a:endParaRPr>
          </a:p>
          <a:p>
            <a:pPr>
              <a:buFontTx/>
              <a:buChar char="•"/>
            </a:pPr>
            <a:r>
              <a:rPr lang="en-GB" sz="2600">
                <a:solidFill>
                  <a:schemeClr val="hlink"/>
                </a:solidFill>
              </a:rPr>
              <a:t> Global monetary policy is still extremely accommodative</a:t>
            </a:r>
          </a:p>
          <a:p>
            <a:pPr>
              <a:buFontTx/>
              <a:buChar char="•"/>
            </a:pPr>
            <a:endParaRPr lang="en-GB" sz="2600">
              <a:solidFill>
                <a:schemeClr val="hlink"/>
              </a:solidFill>
            </a:endParaRPr>
          </a:p>
          <a:p>
            <a:pPr>
              <a:buFontTx/>
              <a:buChar char="•"/>
            </a:pPr>
            <a:r>
              <a:rPr lang="en-GB" sz="2600">
                <a:solidFill>
                  <a:schemeClr val="hlink"/>
                </a:solidFill>
              </a:rPr>
              <a:t> Central banks are worried about deflation, not inflation</a:t>
            </a:r>
          </a:p>
          <a:p>
            <a:pPr>
              <a:buFontTx/>
              <a:buChar char="•"/>
            </a:pPr>
            <a:endParaRPr lang="en-GB" sz="2600">
              <a:solidFill>
                <a:schemeClr val="hlink"/>
              </a:solidFill>
            </a:endParaRPr>
          </a:p>
          <a:p>
            <a:pPr>
              <a:buFontTx/>
              <a:buChar char="•"/>
            </a:pPr>
            <a:r>
              <a:rPr lang="en-GB" sz="2600">
                <a:solidFill>
                  <a:schemeClr val="hlink"/>
                </a:solidFill>
              </a:rPr>
              <a:t> Capitalism increasingly dominates on a global basis</a:t>
            </a:r>
          </a:p>
          <a:p>
            <a:pPr>
              <a:buFontTx/>
              <a:buChar char="•"/>
            </a:pPr>
            <a:endParaRPr lang="en-GB" sz="2600">
              <a:solidFill>
                <a:schemeClr val="hlink"/>
              </a:solidFill>
            </a:endParaRPr>
          </a:p>
          <a:p>
            <a:pPr>
              <a:buFontTx/>
              <a:buChar char="•"/>
            </a:pPr>
            <a:r>
              <a:rPr lang="en-GB" sz="2600">
                <a:solidFill>
                  <a:schemeClr val="hlink"/>
                </a:solidFill>
              </a:rPr>
              <a:t> Globalisation spurs rapid emerging market development</a:t>
            </a:r>
          </a:p>
          <a:p>
            <a:pPr>
              <a:buFontTx/>
              <a:buChar char="•"/>
            </a:pPr>
            <a:endParaRPr lang="en-GB" sz="2600">
              <a:solidFill>
                <a:schemeClr val="hlink"/>
              </a:solidFill>
            </a:endParaRPr>
          </a:p>
          <a:p>
            <a:pPr>
              <a:buFontTx/>
              <a:buChar char="•"/>
            </a:pPr>
            <a:r>
              <a:rPr lang="en-GB" sz="2600">
                <a:solidFill>
                  <a:schemeClr val="hlink"/>
                </a:solidFill>
              </a:rPr>
              <a:t> Growth in middleclass consumers surges, led by Asia-Pac</a:t>
            </a:r>
            <a:endParaRPr lang="en-GB" sz="3200">
              <a:solidFill>
                <a:schemeClr val="hlink"/>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5" descr="MW-CV741_sp_ret_20141006143154_ZH"/>
          <p:cNvPicPr>
            <a:picLocks noChangeAspect="1" noChangeArrowheads="1"/>
          </p:cNvPicPr>
          <p:nvPr/>
        </p:nvPicPr>
        <p:blipFill>
          <a:blip r:embed="rId2"/>
          <a:srcRect/>
          <a:stretch>
            <a:fillRect/>
          </a:stretch>
        </p:blipFill>
        <p:spPr bwMode="auto">
          <a:xfrm>
            <a:off x="0" y="1120775"/>
            <a:ext cx="9144000" cy="5143500"/>
          </a:xfrm>
          <a:prstGeom prst="rect">
            <a:avLst/>
          </a:prstGeom>
          <a:noFill/>
          <a:ln w="9525">
            <a:noFill/>
            <a:miter lim="800000"/>
            <a:headEnd/>
            <a:tailEnd/>
          </a:ln>
        </p:spPr>
      </p:pic>
      <p:sp>
        <p:nvSpPr>
          <p:cNvPr id="55298" name="Line 3"/>
          <p:cNvSpPr>
            <a:spLocks noChangeShapeType="1"/>
          </p:cNvSpPr>
          <p:nvPr/>
        </p:nvSpPr>
        <p:spPr bwMode="auto">
          <a:xfrm>
            <a:off x="1258888" y="4149725"/>
            <a:ext cx="720725" cy="0"/>
          </a:xfrm>
          <a:prstGeom prst="line">
            <a:avLst/>
          </a:prstGeom>
          <a:noFill/>
          <a:ln w="28575">
            <a:solidFill>
              <a:srgbClr val="0000FF"/>
            </a:solidFill>
            <a:round/>
            <a:headEnd/>
            <a:tailEnd type="triangle" w="med" len="med"/>
          </a:ln>
        </p:spPr>
        <p:txBody>
          <a:bodyPr/>
          <a:lstStyle/>
          <a:p>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ext Box 4"/>
          <p:cNvSpPr txBox="1">
            <a:spLocks noChangeArrowheads="1"/>
          </p:cNvSpPr>
          <p:nvPr/>
        </p:nvSpPr>
        <p:spPr bwMode="auto">
          <a:xfrm>
            <a:off x="0" y="1258888"/>
            <a:ext cx="9144000" cy="5310187"/>
          </a:xfrm>
          <a:prstGeom prst="rect">
            <a:avLst/>
          </a:prstGeom>
          <a:noFill/>
          <a:ln w="9525">
            <a:noFill/>
            <a:miter lim="800000"/>
            <a:headEnd/>
            <a:tailEnd/>
          </a:ln>
        </p:spPr>
        <p:txBody>
          <a:bodyPr>
            <a:spAutoFit/>
          </a:bodyPr>
          <a:lstStyle/>
          <a:p>
            <a:pPr algn="ctr"/>
            <a:r>
              <a:rPr lang="en-GB" sz="3200">
                <a:solidFill>
                  <a:schemeClr val="hlink"/>
                </a:solidFill>
              </a:rPr>
              <a:t>Long-term bull factors for stock markets</a:t>
            </a:r>
          </a:p>
          <a:p>
            <a:pPr>
              <a:buFontTx/>
              <a:buChar char="•"/>
            </a:pPr>
            <a:endParaRPr lang="en-GB">
              <a:solidFill>
                <a:schemeClr val="hlink"/>
              </a:solidFill>
            </a:endParaRPr>
          </a:p>
          <a:p>
            <a:pPr>
              <a:buFontTx/>
              <a:buChar char="•"/>
            </a:pPr>
            <a:r>
              <a:rPr lang="en-GB" sz="2600">
                <a:solidFill>
                  <a:schemeClr val="hlink"/>
                </a:solidFill>
              </a:rPr>
              <a:t> Accommodative monetary policies, until growth accelerates  </a:t>
            </a:r>
          </a:p>
          <a:p>
            <a:pPr>
              <a:buFontTx/>
              <a:buChar char="•"/>
            </a:pPr>
            <a:endParaRPr lang="en-GB" sz="1800">
              <a:solidFill>
                <a:schemeClr val="hlink"/>
              </a:solidFill>
            </a:endParaRPr>
          </a:p>
          <a:p>
            <a:pPr>
              <a:buFontTx/>
              <a:buChar char="•"/>
            </a:pPr>
            <a:r>
              <a:rPr lang="en-GB" sz="2600">
                <a:solidFill>
                  <a:schemeClr val="hlink"/>
                </a:solidFill>
              </a:rPr>
              <a:t> An accelerating rate of technological innovation</a:t>
            </a:r>
          </a:p>
          <a:p>
            <a:pPr>
              <a:buFontTx/>
              <a:buChar char="•"/>
            </a:pPr>
            <a:endParaRPr lang="en-GB" sz="1800">
              <a:solidFill>
                <a:schemeClr val="hlink"/>
              </a:solidFill>
            </a:endParaRPr>
          </a:p>
          <a:p>
            <a:pPr>
              <a:buFontTx/>
              <a:buChar char="•"/>
            </a:pPr>
            <a:r>
              <a:rPr lang="en-GB" sz="2600">
                <a:solidFill>
                  <a:schemeClr val="hlink"/>
                </a:solidFill>
              </a:rPr>
              <a:t> Lower energy prices in real terms, thanks to innovation</a:t>
            </a:r>
          </a:p>
          <a:p>
            <a:pPr>
              <a:buFontTx/>
              <a:buChar char="•"/>
            </a:pPr>
            <a:endParaRPr lang="en-GB" sz="1800">
              <a:solidFill>
                <a:schemeClr val="hlink"/>
              </a:solidFill>
            </a:endParaRPr>
          </a:p>
          <a:p>
            <a:pPr>
              <a:buFontTx/>
              <a:buChar char="•"/>
            </a:pPr>
            <a:r>
              <a:rPr lang="en-GB" sz="2600">
                <a:solidFill>
                  <a:schemeClr val="hlink"/>
                </a:solidFill>
              </a:rPr>
              <a:t> The triumph of capitalism, both democratic &amp; authoritarian</a:t>
            </a:r>
          </a:p>
          <a:p>
            <a:pPr>
              <a:buFontTx/>
              <a:buChar char="•"/>
            </a:pPr>
            <a:endParaRPr lang="en-GB" sz="1800">
              <a:solidFill>
                <a:schemeClr val="hlink"/>
              </a:solidFill>
            </a:endParaRPr>
          </a:p>
          <a:p>
            <a:pPr>
              <a:buFontTx/>
              <a:buChar char="•"/>
            </a:pPr>
            <a:r>
              <a:rPr lang="en-GB" sz="2600">
                <a:solidFill>
                  <a:schemeClr val="hlink"/>
                </a:solidFill>
              </a:rPr>
              <a:t> Globalisation, hastening development of emerging markets</a:t>
            </a:r>
          </a:p>
          <a:p>
            <a:pPr>
              <a:buFontTx/>
              <a:buChar char="•"/>
            </a:pPr>
            <a:endParaRPr lang="en-GB" sz="1800">
              <a:solidFill>
                <a:schemeClr val="hlink"/>
              </a:solidFill>
            </a:endParaRPr>
          </a:p>
          <a:p>
            <a:pPr>
              <a:buFontTx/>
              <a:buChar char="•"/>
            </a:pPr>
            <a:r>
              <a:rPr lang="en-GB" sz="2600">
                <a:solidFill>
                  <a:schemeClr val="hlink"/>
                </a:solidFill>
              </a:rPr>
              <a:t> Middleclass growth in emerging markets</a:t>
            </a:r>
          </a:p>
          <a:p>
            <a:pPr>
              <a:buFontTx/>
              <a:buChar char="•"/>
            </a:pPr>
            <a:endParaRPr lang="en-GB" sz="1800">
              <a:solidFill>
                <a:schemeClr val="hlink"/>
              </a:solidFill>
            </a:endParaRPr>
          </a:p>
          <a:p>
            <a:pPr>
              <a:buFontTx/>
              <a:buChar char="•"/>
            </a:pPr>
            <a:r>
              <a:rPr lang="en-GB" sz="2600">
                <a:solidFill>
                  <a:schemeClr val="hlink"/>
                </a:solidFill>
              </a:rPr>
              <a:t> Continued growth in the global population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4" descr="US-Dollar-Index-2015-04-20-chart"/>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noFill/>
            <a:miter lim="800000"/>
            <a:headEnd/>
            <a:tailEnd/>
          </a:ln>
        </p:spPr>
      </p:pic>
      <p:sp>
        <p:nvSpPr>
          <p:cNvPr id="60418" name="Line 6"/>
          <p:cNvSpPr>
            <a:spLocks noChangeShapeType="1"/>
          </p:cNvSpPr>
          <p:nvPr/>
        </p:nvSpPr>
        <p:spPr bwMode="auto">
          <a:xfrm>
            <a:off x="7092950" y="5013325"/>
            <a:ext cx="1655763" cy="0"/>
          </a:xfrm>
          <a:prstGeom prst="line">
            <a:avLst/>
          </a:prstGeom>
          <a:noFill/>
          <a:ln w="19050">
            <a:solidFill>
              <a:srgbClr val="009900"/>
            </a:solidFill>
            <a:round/>
            <a:headEnd/>
            <a:tailEnd/>
          </a:ln>
        </p:spPr>
        <p:txBody>
          <a:bodyPr/>
          <a:lstStyle/>
          <a:p>
            <a:endParaRPr lang="en-US"/>
          </a:p>
        </p:txBody>
      </p:sp>
      <p:sp>
        <p:nvSpPr>
          <p:cNvPr id="60419" name="Text Box 7"/>
          <p:cNvSpPr txBox="1">
            <a:spLocks noChangeArrowheads="1"/>
          </p:cNvSpPr>
          <p:nvPr/>
        </p:nvSpPr>
        <p:spPr bwMode="auto">
          <a:xfrm>
            <a:off x="3687763" y="1792288"/>
            <a:ext cx="5099050" cy="915987"/>
          </a:xfrm>
          <a:prstGeom prst="rect">
            <a:avLst/>
          </a:prstGeom>
          <a:noFill/>
          <a:ln w="9525">
            <a:noFill/>
            <a:miter lim="800000"/>
            <a:headEnd/>
            <a:tailEnd/>
          </a:ln>
        </p:spPr>
        <p:txBody>
          <a:bodyPr wrap="none">
            <a:spAutoFit/>
          </a:bodyPr>
          <a:lstStyle/>
          <a:p>
            <a:r>
              <a:rPr lang="en-GB" sz="1800">
                <a:solidFill>
                  <a:schemeClr val="hlink"/>
                </a:solidFill>
              </a:rPr>
              <a:t>US Dollar Index has completed a base formation</a:t>
            </a:r>
          </a:p>
          <a:p>
            <a:r>
              <a:rPr lang="en-GB" sz="1800">
                <a:solidFill>
                  <a:schemeClr val="hlink"/>
                </a:solidFill>
              </a:rPr>
              <a:t>driven by energy independence &amp; tech lead</a:t>
            </a:r>
          </a:p>
          <a:p>
            <a:r>
              <a:rPr lang="en-GB" sz="1800">
                <a:solidFill>
                  <a:schemeClr val="hlink"/>
                </a:solidFill>
              </a:rPr>
              <a:t>Fed &amp; Treasury will control speed of $ recovery</a:t>
            </a:r>
          </a:p>
        </p:txBody>
      </p:sp>
      <p:sp>
        <p:nvSpPr>
          <p:cNvPr id="60420" name="Line 9"/>
          <p:cNvSpPr>
            <a:spLocks noChangeShapeType="1"/>
          </p:cNvSpPr>
          <p:nvPr/>
        </p:nvSpPr>
        <p:spPr bwMode="auto">
          <a:xfrm>
            <a:off x="7740650" y="4292600"/>
            <a:ext cx="792163" cy="649288"/>
          </a:xfrm>
          <a:prstGeom prst="line">
            <a:avLst/>
          </a:prstGeom>
          <a:noFill/>
          <a:ln w="19050">
            <a:solidFill>
              <a:srgbClr val="009900"/>
            </a:solidFill>
            <a:round/>
            <a:headEnd/>
            <a:tailEnd type="triangle" w="med" len="med"/>
          </a:ln>
        </p:spPr>
        <p:txBody>
          <a:bodyPr/>
          <a:lstStyle/>
          <a:p>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Picture 4" descr="US-Dollar-Index-2015-04-20-chart (1)"/>
          <p:cNvPicPr>
            <a:picLocks noChangeAspect="1" noChangeArrowheads="1"/>
          </p:cNvPicPr>
          <p:nvPr/>
        </p:nvPicPr>
        <p:blipFill>
          <a:blip r:embed="rId2"/>
          <a:srcRect/>
          <a:stretch>
            <a:fillRect/>
          </a:stretch>
        </p:blipFill>
        <p:spPr bwMode="auto">
          <a:xfrm>
            <a:off x="0" y="1412875"/>
            <a:ext cx="9144000" cy="5102225"/>
          </a:xfrm>
          <a:prstGeom prst="rect">
            <a:avLst/>
          </a:prstGeom>
          <a:noFill/>
          <a:ln w="9525">
            <a:noFill/>
            <a:miter lim="800000"/>
            <a:headEnd/>
            <a:tailEnd/>
          </a:ln>
        </p:spPr>
      </p:pic>
      <p:sp>
        <p:nvSpPr>
          <p:cNvPr id="61442" name="Text Box 5"/>
          <p:cNvSpPr txBox="1">
            <a:spLocks noChangeArrowheads="1"/>
          </p:cNvSpPr>
          <p:nvPr/>
        </p:nvSpPr>
        <p:spPr bwMode="auto">
          <a:xfrm>
            <a:off x="4335463" y="2127250"/>
            <a:ext cx="3514725" cy="1006475"/>
          </a:xfrm>
          <a:prstGeom prst="rect">
            <a:avLst/>
          </a:prstGeom>
          <a:noFill/>
          <a:ln w="9525">
            <a:noFill/>
            <a:miter lim="800000"/>
            <a:headEnd/>
            <a:tailEnd/>
          </a:ln>
        </p:spPr>
        <p:txBody>
          <a:bodyPr wrap="none">
            <a:spAutoFit/>
          </a:bodyPr>
          <a:lstStyle/>
          <a:p>
            <a:r>
              <a:rPr lang="en-GB">
                <a:solidFill>
                  <a:schemeClr val="hlink"/>
                </a:solidFill>
              </a:rPr>
              <a:t>Currently a headwind for </a:t>
            </a:r>
          </a:p>
          <a:p>
            <a:r>
              <a:rPr lang="en-GB">
                <a:solidFill>
                  <a:schemeClr val="hlink"/>
                </a:solidFill>
              </a:rPr>
              <a:t>US economy and intervention</a:t>
            </a:r>
          </a:p>
          <a:p>
            <a:r>
              <a:rPr lang="en-GB">
                <a:solidFill>
                  <a:schemeClr val="hlink"/>
                </a:solidFill>
              </a:rPr>
              <a:t>may have commenced</a:t>
            </a:r>
          </a:p>
        </p:txBody>
      </p:sp>
      <p:sp>
        <p:nvSpPr>
          <p:cNvPr id="61443" name="Line 6"/>
          <p:cNvSpPr>
            <a:spLocks noChangeShapeType="1"/>
          </p:cNvSpPr>
          <p:nvPr/>
        </p:nvSpPr>
        <p:spPr bwMode="auto">
          <a:xfrm flipV="1">
            <a:off x="7308850" y="1916113"/>
            <a:ext cx="1150938" cy="360362"/>
          </a:xfrm>
          <a:prstGeom prst="line">
            <a:avLst/>
          </a:prstGeom>
          <a:noFill/>
          <a:ln w="19050">
            <a:solidFill>
              <a:srgbClr val="FF0000"/>
            </a:solidFill>
            <a:round/>
            <a:headEnd/>
            <a:tailEnd type="triangle" w="med" len="med"/>
          </a:ln>
        </p:spPr>
        <p:txBody>
          <a:bodyPr/>
          <a:lstStyle/>
          <a:p>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Picture 4" descr="US-Dollar-Purchasing-Power-2015-04-20-chart"/>
          <p:cNvPicPr>
            <a:picLocks noChangeAspect="1" noChangeArrowheads="1"/>
          </p:cNvPicPr>
          <p:nvPr/>
        </p:nvPicPr>
        <p:blipFill>
          <a:blip r:embed="rId2"/>
          <a:srcRect/>
          <a:stretch>
            <a:fillRect/>
          </a:stretch>
        </p:blipFill>
        <p:spPr bwMode="auto">
          <a:xfrm>
            <a:off x="0" y="1341438"/>
            <a:ext cx="9153525" cy="5108575"/>
          </a:xfrm>
          <a:prstGeom prst="rect">
            <a:avLst/>
          </a:prstGeom>
          <a:noFill/>
          <a:ln w="9525">
            <a:noFill/>
            <a:miter lim="800000"/>
            <a:headEnd/>
            <a:tailEnd/>
          </a:ln>
        </p:spPr>
      </p:pic>
      <p:sp>
        <p:nvSpPr>
          <p:cNvPr id="62466" name="Text Box 5"/>
          <p:cNvSpPr txBox="1">
            <a:spLocks noChangeArrowheads="1"/>
          </p:cNvSpPr>
          <p:nvPr/>
        </p:nvSpPr>
        <p:spPr bwMode="auto">
          <a:xfrm>
            <a:off x="2319338" y="2055813"/>
            <a:ext cx="6350000" cy="701675"/>
          </a:xfrm>
          <a:prstGeom prst="rect">
            <a:avLst/>
          </a:prstGeom>
          <a:noFill/>
          <a:ln w="9525">
            <a:noFill/>
            <a:miter lim="800000"/>
            <a:headEnd/>
            <a:tailEnd/>
          </a:ln>
        </p:spPr>
        <p:txBody>
          <a:bodyPr wrap="none">
            <a:spAutoFit/>
          </a:bodyPr>
          <a:lstStyle/>
          <a:p>
            <a:r>
              <a:rPr lang="en-GB">
                <a:solidFill>
                  <a:schemeClr val="hlink"/>
                </a:solidFill>
              </a:rPr>
              <a:t>Nevertheless the US dollar is still a fiat currency, which</a:t>
            </a:r>
          </a:p>
          <a:p>
            <a:r>
              <a:rPr lang="en-GB">
                <a:solidFill>
                  <a:schemeClr val="hlink"/>
                </a:solidFill>
              </a:rPr>
              <a:t>has lost most of its purchasing power since only</a:t>
            </a:r>
            <a:r>
              <a:rPr lang="en-GB"/>
              <a:t> </a:t>
            </a:r>
            <a:r>
              <a:rPr lang="en-GB">
                <a:solidFill>
                  <a:schemeClr val="hlink"/>
                </a:solidFill>
              </a:rPr>
              <a:t>1968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4" descr="London-Spot-Gold-2015-04-20-chart"/>
          <p:cNvPicPr>
            <a:picLocks noChangeAspect="1" noChangeArrowheads="1"/>
          </p:cNvPicPr>
          <p:nvPr/>
        </p:nvPicPr>
        <p:blipFill>
          <a:blip r:embed="rId2"/>
          <a:srcRect/>
          <a:stretch>
            <a:fillRect/>
          </a:stretch>
        </p:blipFill>
        <p:spPr bwMode="auto">
          <a:xfrm>
            <a:off x="0" y="1412875"/>
            <a:ext cx="9144000" cy="5103813"/>
          </a:xfrm>
          <a:prstGeom prst="rect">
            <a:avLst/>
          </a:prstGeom>
          <a:noFill/>
          <a:ln w="9525">
            <a:noFill/>
            <a:miter lim="800000"/>
            <a:headEnd/>
            <a:tailEnd/>
          </a:ln>
        </p:spPr>
      </p:pic>
      <p:sp>
        <p:nvSpPr>
          <p:cNvPr id="63490" name="Text Box 5"/>
          <p:cNvSpPr txBox="1">
            <a:spLocks noChangeArrowheads="1"/>
          </p:cNvSpPr>
          <p:nvPr/>
        </p:nvSpPr>
        <p:spPr bwMode="auto">
          <a:xfrm>
            <a:off x="303213" y="2198688"/>
            <a:ext cx="3654425" cy="1616075"/>
          </a:xfrm>
          <a:prstGeom prst="rect">
            <a:avLst/>
          </a:prstGeom>
          <a:noFill/>
          <a:ln w="9525">
            <a:noFill/>
            <a:miter lim="800000"/>
            <a:headEnd/>
            <a:tailEnd/>
          </a:ln>
        </p:spPr>
        <p:txBody>
          <a:bodyPr wrap="none">
            <a:spAutoFit/>
          </a:bodyPr>
          <a:lstStyle/>
          <a:p>
            <a:r>
              <a:rPr lang="en-GB">
                <a:solidFill>
                  <a:schemeClr val="hlink"/>
                </a:solidFill>
              </a:rPr>
              <a:t>Gold is hard money, albeit with</a:t>
            </a:r>
          </a:p>
          <a:p>
            <a:r>
              <a:rPr lang="en-GB">
                <a:solidFill>
                  <a:schemeClr val="hlink"/>
                </a:solidFill>
              </a:rPr>
              <a:t>a fluctuating price, just like </a:t>
            </a:r>
          </a:p>
          <a:p>
            <a:r>
              <a:rPr lang="en-GB">
                <a:solidFill>
                  <a:schemeClr val="hlink"/>
                </a:solidFill>
              </a:rPr>
              <a:t>anything else which can be</a:t>
            </a:r>
          </a:p>
          <a:p>
            <a:r>
              <a:rPr lang="en-GB">
                <a:solidFill>
                  <a:schemeClr val="hlink"/>
                </a:solidFill>
              </a:rPr>
              <a:t>bought or sold.</a:t>
            </a:r>
          </a:p>
          <a:p>
            <a:endParaRPr lang="en-GB"/>
          </a:p>
        </p:txBody>
      </p:sp>
      <p:sp>
        <p:nvSpPr>
          <p:cNvPr id="63491" name="Text Box 6"/>
          <p:cNvSpPr txBox="1">
            <a:spLocks noChangeArrowheads="1"/>
          </p:cNvSpPr>
          <p:nvPr/>
        </p:nvSpPr>
        <p:spPr bwMode="auto">
          <a:xfrm>
            <a:off x="4624388" y="3998913"/>
            <a:ext cx="3598862" cy="1920875"/>
          </a:xfrm>
          <a:prstGeom prst="rect">
            <a:avLst/>
          </a:prstGeom>
          <a:noFill/>
          <a:ln w="9525">
            <a:noFill/>
            <a:miter lim="800000"/>
            <a:headEnd/>
            <a:tailEnd/>
          </a:ln>
        </p:spPr>
        <p:txBody>
          <a:bodyPr wrap="none">
            <a:spAutoFit/>
          </a:bodyPr>
          <a:lstStyle/>
          <a:p>
            <a:r>
              <a:rPr lang="en-GB">
                <a:solidFill>
                  <a:schemeClr val="hlink"/>
                </a:solidFill>
              </a:rPr>
              <a:t>1. Traders mostly short</a:t>
            </a:r>
          </a:p>
          <a:p>
            <a:r>
              <a:rPr lang="en-GB">
                <a:solidFill>
                  <a:schemeClr val="hlink"/>
                </a:solidFill>
              </a:rPr>
              <a:t>2. ETF long holds of gold still </a:t>
            </a:r>
          </a:p>
          <a:p>
            <a:r>
              <a:rPr lang="en-GB">
                <a:solidFill>
                  <a:schemeClr val="hlink"/>
                </a:solidFill>
              </a:rPr>
              <a:t>liquidating</a:t>
            </a:r>
          </a:p>
          <a:p>
            <a:r>
              <a:rPr lang="en-GB">
                <a:solidFill>
                  <a:schemeClr val="hlink"/>
                </a:solidFill>
              </a:rPr>
              <a:t>3. Indians &amp; Chinese buying</a:t>
            </a:r>
          </a:p>
          <a:p>
            <a:r>
              <a:rPr lang="en-GB">
                <a:solidFill>
                  <a:schemeClr val="hlink"/>
                </a:solidFill>
              </a:rPr>
              <a:t>4. Testing range lows</a:t>
            </a:r>
          </a:p>
          <a:p>
            <a:r>
              <a:rPr lang="en-GB">
                <a:solidFill>
                  <a:schemeClr val="hlink"/>
                </a:solidFill>
              </a:rPr>
              <a:t>5. Gold needs a weaker Dollar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4" descr="Crude-Oil-IPE-1st-Month-Continuation-2015-04-20-chart"/>
          <p:cNvPicPr>
            <a:picLocks noChangeAspect="1" noChangeArrowheads="1"/>
          </p:cNvPicPr>
          <p:nvPr/>
        </p:nvPicPr>
        <p:blipFill>
          <a:blip r:embed="rId2"/>
          <a:srcRect/>
          <a:stretch>
            <a:fillRect/>
          </a:stretch>
        </p:blipFill>
        <p:spPr bwMode="auto">
          <a:xfrm>
            <a:off x="0" y="1341438"/>
            <a:ext cx="9144000" cy="5103812"/>
          </a:xfrm>
          <a:prstGeom prst="rect">
            <a:avLst/>
          </a:prstGeom>
          <a:noFill/>
          <a:ln w="9525">
            <a:noFill/>
            <a:miter lim="800000"/>
            <a:headEnd/>
            <a:tailEnd/>
          </a:ln>
        </p:spPr>
      </p:pic>
      <p:sp>
        <p:nvSpPr>
          <p:cNvPr id="64514" name="Text Box 5"/>
          <p:cNvSpPr txBox="1">
            <a:spLocks noChangeArrowheads="1"/>
          </p:cNvSpPr>
          <p:nvPr/>
        </p:nvSpPr>
        <p:spPr bwMode="auto">
          <a:xfrm>
            <a:off x="3492500" y="1700213"/>
            <a:ext cx="5613400" cy="1006475"/>
          </a:xfrm>
          <a:prstGeom prst="rect">
            <a:avLst/>
          </a:prstGeom>
          <a:noFill/>
          <a:ln w="9525">
            <a:noFill/>
            <a:miter lim="800000"/>
            <a:headEnd/>
            <a:tailEnd/>
          </a:ln>
        </p:spPr>
        <p:txBody>
          <a:bodyPr>
            <a:spAutoFit/>
          </a:bodyPr>
          <a:lstStyle/>
          <a:p>
            <a:r>
              <a:rPr lang="en-GB">
                <a:solidFill>
                  <a:schemeClr val="hlink"/>
                </a:solidFill>
              </a:rPr>
              <a:t>The end of an era for producers of crude oil </a:t>
            </a:r>
          </a:p>
          <a:p>
            <a:r>
              <a:rPr lang="en-GB">
                <a:solidFill>
                  <a:schemeClr val="hlink"/>
                </a:solidFill>
              </a:rPr>
              <a:t>who have lost price control of this market</a:t>
            </a:r>
          </a:p>
          <a:p>
            <a:endParaRPr lang="en-GB"/>
          </a:p>
        </p:txBody>
      </p:sp>
      <p:sp>
        <p:nvSpPr>
          <p:cNvPr id="64515" name="Text Box 6"/>
          <p:cNvSpPr txBox="1">
            <a:spLocks noChangeArrowheads="1"/>
          </p:cNvSpPr>
          <p:nvPr/>
        </p:nvSpPr>
        <p:spPr bwMode="auto">
          <a:xfrm>
            <a:off x="4859338" y="4076700"/>
            <a:ext cx="3244850" cy="2225675"/>
          </a:xfrm>
          <a:prstGeom prst="rect">
            <a:avLst/>
          </a:prstGeom>
          <a:noFill/>
          <a:ln w="9525">
            <a:noFill/>
            <a:miter lim="800000"/>
            <a:headEnd/>
            <a:tailEnd/>
          </a:ln>
        </p:spPr>
        <p:txBody>
          <a:bodyPr wrap="none">
            <a:spAutoFit/>
          </a:bodyPr>
          <a:lstStyle/>
          <a:p>
            <a:r>
              <a:rPr lang="en-GB">
                <a:solidFill>
                  <a:schemeClr val="hlink"/>
                </a:solidFill>
              </a:rPr>
              <a:t>Now basing but no more </a:t>
            </a:r>
          </a:p>
          <a:p>
            <a:r>
              <a:rPr lang="en-GB">
                <a:solidFill>
                  <a:schemeClr val="hlink"/>
                </a:solidFill>
              </a:rPr>
              <a:t>price spikes such as 2008, </a:t>
            </a:r>
          </a:p>
          <a:p>
            <a:r>
              <a:rPr lang="en-GB">
                <a:solidFill>
                  <a:schemeClr val="hlink"/>
                </a:solidFill>
              </a:rPr>
              <a:t>despite turmoil in many </a:t>
            </a:r>
          </a:p>
          <a:p>
            <a:r>
              <a:rPr lang="en-GB">
                <a:solidFill>
                  <a:schemeClr val="hlink"/>
                </a:solidFill>
              </a:rPr>
              <a:t>producer regions and an </a:t>
            </a:r>
          </a:p>
          <a:p>
            <a:r>
              <a:rPr lang="en-GB">
                <a:solidFill>
                  <a:schemeClr val="hlink"/>
                </a:solidFill>
              </a:rPr>
              <a:t>eventual global economic </a:t>
            </a:r>
          </a:p>
          <a:p>
            <a:r>
              <a:rPr lang="en-GB">
                <a:solidFill>
                  <a:schemeClr val="hlink"/>
                </a:solidFill>
              </a:rPr>
              <a:t>recovery</a:t>
            </a:r>
          </a:p>
          <a:p>
            <a:endParaRPr lang="en-GB"/>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4"/>
          <p:cNvPicPr>
            <a:picLocks noChangeAspect="1" noChangeArrowheads="1"/>
          </p:cNvPicPr>
          <p:nvPr/>
        </p:nvPicPr>
        <p:blipFill>
          <a:blip r:embed="rId2"/>
          <a:srcRect/>
          <a:stretch>
            <a:fillRect/>
          </a:stretch>
        </p:blipFill>
        <p:spPr bwMode="auto">
          <a:xfrm>
            <a:off x="0" y="1392238"/>
            <a:ext cx="7380288" cy="5286375"/>
          </a:xfrm>
          <a:prstGeom prst="rect">
            <a:avLst/>
          </a:prstGeom>
          <a:noFill/>
          <a:ln w="9525">
            <a:noFill/>
            <a:miter lim="800000"/>
            <a:headEnd/>
            <a:tailEnd/>
          </a:ln>
        </p:spPr>
      </p:pic>
      <p:sp>
        <p:nvSpPr>
          <p:cNvPr id="65538" name="Text Box 5"/>
          <p:cNvSpPr txBox="1">
            <a:spLocks noChangeArrowheads="1"/>
          </p:cNvSpPr>
          <p:nvPr/>
        </p:nvSpPr>
        <p:spPr bwMode="auto">
          <a:xfrm>
            <a:off x="7308850" y="2198688"/>
            <a:ext cx="2389188" cy="1920875"/>
          </a:xfrm>
          <a:prstGeom prst="rect">
            <a:avLst/>
          </a:prstGeom>
          <a:noFill/>
          <a:ln w="9525">
            <a:noFill/>
            <a:miter lim="800000"/>
            <a:headEnd/>
            <a:tailEnd/>
          </a:ln>
        </p:spPr>
        <p:txBody>
          <a:bodyPr>
            <a:spAutoFit/>
          </a:bodyPr>
          <a:lstStyle/>
          <a:p>
            <a:r>
              <a:rPr lang="en-GB">
                <a:solidFill>
                  <a:schemeClr val="hlink"/>
                </a:solidFill>
              </a:rPr>
              <a:t>Gold remains </a:t>
            </a:r>
          </a:p>
          <a:p>
            <a:r>
              <a:rPr lang="en-GB">
                <a:solidFill>
                  <a:schemeClr val="hlink"/>
                </a:solidFill>
              </a:rPr>
              <a:t>out of favour</a:t>
            </a:r>
          </a:p>
          <a:p>
            <a:r>
              <a:rPr lang="en-GB">
                <a:solidFill>
                  <a:schemeClr val="hlink"/>
                </a:solidFill>
              </a:rPr>
              <a:t>with Western </a:t>
            </a:r>
          </a:p>
          <a:p>
            <a:r>
              <a:rPr lang="en-GB">
                <a:solidFill>
                  <a:schemeClr val="hlink"/>
                </a:solidFill>
              </a:rPr>
              <a:t>Investors who </a:t>
            </a:r>
          </a:p>
          <a:p>
            <a:r>
              <a:rPr lang="en-GB">
                <a:solidFill>
                  <a:schemeClr val="hlink"/>
                </a:solidFill>
              </a:rPr>
              <a:t>are mainly in </a:t>
            </a:r>
          </a:p>
          <a:p>
            <a:r>
              <a:rPr lang="en-GB">
                <a:solidFill>
                  <a:schemeClr val="hlink"/>
                </a:solidFill>
              </a:rPr>
              <a:t>stocks &amp; bonds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5" name="0816CA3A-DC35-4B1F-95BC-D083389535B8" descr="C30B949A346B430082C8B8BB60132A1C@PETERE88"/>
          <p:cNvPicPr>
            <a:picLocks noChangeAspect="1" noChangeArrowheads="1"/>
          </p:cNvPicPr>
          <p:nvPr/>
        </p:nvPicPr>
        <p:blipFill>
          <a:blip r:embed="rId2"/>
          <a:srcRect/>
          <a:stretch>
            <a:fillRect/>
          </a:stretch>
        </p:blipFill>
        <p:spPr bwMode="auto">
          <a:xfrm>
            <a:off x="0" y="1104900"/>
            <a:ext cx="5724525" cy="5724525"/>
          </a:xfrm>
          <a:prstGeom prst="rect">
            <a:avLst/>
          </a:prstGeom>
          <a:noFill/>
          <a:ln w="9525">
            <a:noFill/>
            <a:miter lim="800000"/>
            <a:headEnd/>
            <a:tailEnd/>
          </a:ln>
        </p:spPr>
      </p:pic>
      <p:sp>
        <p:nvSpPr>
          <p:cNvPr id="67586" name="Text Box 6"/>
          <p:cNvSpPr txBox="1">
            <a:spLocks noChangeArrowheads="1"/>
          </p:cNvSpPr>
          <p:nvPr/>
        </p:nvSpPr>
        <p:spPr bwMode="auto">
          <a:xfrm>
            <a:off x="5724525" y="1839913"/>
            <a:ext cx="3419475" cy="1187450"/>
          </a:xfrm>
          <a:prstGeom prst="rect">
            <a:avLst/>
          </a:prstGeom>
          <a:noFill/>
          <a:ln w="9525">
            <a:noFill/>
            <a:miter lim="800000"/>
            <a:headEnd/>
            <a:tailEnd/>
          </a:ln>
        </p:spPr>
        <p:txBody>
          <a:bodyPr>
            <a:spAutoFit/>
          </a:bodyPr>
          <a:lstStyle/>
          <a:p>
            <a:pPr algn="ctr"/>
            <a:r>
              <a:rPr lang="en-GB" sz="2400" b="1">
                <a:solidFill>
                  <a:schemeClr val="hlink"/>
                </a:solidFill>
              </a:rPr>
              <a:t>Is this what </a:t>
            </a:r>
          </a:p>
          <a:p>
            <a:pPr algn="ctr"/>
            <a:r>
              <a:rPr lang="en-GB" sz="2400" b="1">
                <a:solidFill>
                  <a:schemeClr val="hlink"/>
                </a:solidFill>
              </a:rPr>
              <a:t>a bear market </a:t>
            </a:r>
          </a:p>
          <a:p>
            <a:pPr algn="ctr"/>
            <a:r>
              <a:rPr lang="en-GB" sz="2400" b="1">
                <a:solidFill>
                  <a:schemeClr val="hlink"/>
                </a:solidFill>
              </a:rPr>
              <a:t>feels like?</a:t>
            </a:r>
          </a:p>
        </p:txBody>
      </p:sp>
      <p:sp>
        <p:nvSpPr>
          <p:cNvPr id="67587" name="Text Box 4"/>
          <p:cNvSpPr txBox="1">
            <a:spLocks noChangeArrowheads="1"/>
          </p:cNvSpPr>
          <p:nvPr/>
        </p:nvSpPr>
        <p:spPr bwMode="auto">
          <a:xfrm>
            <a:off x="6208713" y="3927475"/>
            <a:ext cx="2846387" cy="1920875"/>
          </a:xfrm>
          <a:prstGeom prst="rect">
            <a:avLst/>
          </a:prstGeom>
          <a:noFill/>
          <a:ln w="9525">
            <a:noFill/>
            <a:miter lim="800000"/>
            <a:headEnd/>
            <a:tailEnd/>
          </a:ln>
        </p:spPr>
        <p:txBody>
          <a:bodyPr wrap="none">
            <a:spAutoFit/>
          </a:bodyPr>
          <a:lstStyle/>
          <a:p>
            <a:r>
              <a:rPr lang="en-GB" b="1">
                <a:solidFill>
                  <a:schemeClr val="hlink"/>
                </a:solidFill>
              </a:rPr>
              <a:t>We are not there yet;</a:t>
            </a:r>
          </a:p>
          <a:p>
            <a:r>
              <a:rPr lang="en-GB" b="1">
                <a:solidFill>
                  <a:schemeClr val="hlink"/>
                </a:solidFill>
              </a:rPr>
              <a:t>in Wall Street terms</a:t>
            </a:r>
          </a:p>
          <a:p>
            <a:r>
              <a:rPr lang="en-GB" b="1">
                <a:solidFill>
                  <a:schemeClr val="hlink"/>
                </a:solidFill>
              </a:rPr>
              <a:t>this cyclist is about to</a:t>
            </a:r>
          </a:p>
          <a:p>
            <a:r>
              <a:rPr lang="en-GB" b="1">
                <a:solidFill>
                  <a:schemeClr val="hlink"/>
                </a:solidFill>
              </a:rPr>
              <a:t>resume climbing the</a:t>
            </a:r>
          </a:p>
          <a:p>
            <a:r>
              <a:rPr lang="en-GB" b="1">
                <a:solidFill>
                  <a:schemeClr val="hlink"/>
                </a:solidFill>
              </a:rPr>
              <a:t>hill, exercising his pet</a:t>
            </a:r>
          </a:p>
          <a:p>
            <a:r>
              <a:rPr lang="en-GB" b="1">
                <a:solidFill>
                  <a:schemeClr val="hlink"/>
                </a:solidFill>
              </a:rPr>
              <a:t>bear in the process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6416</TotalTime>
  <Words>1453</Words>
  <Application>Microsoft Office PowerPoint</Application>
  <PresentationFormat>On-screen Show (4:3)</PresentationFormat>
  <Paragraphs>346</Paragraphs>
  <Slides>55</Slides>
  <Notes>0</Notes>
  <HiddenSlides>0</HiddenSlides>
  <MMClips>0</MMClips>
  <ScaleCrop>false</ScaleCrop>
  <HeadingPairs>
    <vt:vector size="6" baseType="variant">
      <vt:variant>
        <vt:lpstr>Fonts Used</vt:lpstr>
      </vt:variant>
      <vt:variant>
        <vt:i4>2</vt:i4>
      </vt:variant>
      <vt:variant>
        <vt:lpstr>Design Template</vt:lpstr>
      </vt:variant>
      <vt:variant>
        <vt:i4>1</vt:i4>
      </vt:variant>
      <vt:variant>
        <vt:lpstr>Slide Titles</vt:lpstr>
      </vt:variant>
      <vt:variant>
        <vt:i4>55</vt:i4>
      </vt:variant>
    </vt:vector>
  </HeadingPairs>
  <TitlesOfParts>
    <vt:vector size="5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USA</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Lucy Barnes</dc:creator>
  <cp:lastModifiedBy>David Fuller</cp:lastModifiedBy>
  <cp:revision>571</cp:revision>
  <dcterms:created xsi:type="dcterms:W3CDTF">2013-10-24T09:08:24Z</dcterms:created>
  <dcterms:modified xsi:type="dcterms:W3CDTF">2015-06-15T14:33:14Z</dcterms:modified>
</cp:coreProperties>
</file>