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465" r:id="rId3"/>
    <p:sldId id="466" r:id="rId4"/>
    <p:sldId id="467" r:id="rId5"/>
    <p:sldId id="468" r:id="rId6"/>
    <p:sldId id="497" r:id="rId7"/>
    <p:sldId id="469" r:id="rId8"/>
    <p:sldId id="470" r:id="rId9"/>
    <p:sldId id="471" r:id="rId10"/>
    <p:sldId id="473" r:id="rId11"/>
    <p:sldId id="474" r:id="rId12"/>
    <p:sldId id="475" r:id="rId13"/>
    <p:sldId id="472" r:id="rId14"/>
    <p:sldId id="476" r:id="rId15"/>
    <p:sldId id="477" r:id="rId16"/>
    <p:sldId id="478" r:id="rId17"/>
    <p:sldId id="479" r:id="rId18"/>
    <p:sldId id="480" r:id="rId19"/>
    <p:sldId id="481" r:id="rId20"/>
    <p:sldId id="482" r:id="rId21"/>
    <p:sldId id="483" r:id="rId22"/>
    <p:sldId id="484" r:id="rId23"/>
    <p:sldId id="485" r:id="rId24"/>
    <p:sldId id="486" r:id="rId25"/>
    <p:sldId id="487" r:id="rId26"/>
    <p:sldId id="488" r:id="rId27"/>
    <p:sldId id="498" r:id="rId28"/>
    <p:sldId id="489" r:id="rId29"/>
    <p:sldId id="491" r:id="rId30"/>
    <p:sldId id="490" r:id="rId31"/>
    <p:sldId id="492" r:id="rId32"/>
    <p:sldId id="493" r:id="rId33"/>
    <p:sldId id="494" r:id="rId34"/>
    <p:sldId id="423" r:id="rId35"/>
    <p:sldId id="495" r:id="rId36"/>
    <p:sldId id="496" r:id="rId37"/>
    <p:sldId id="499" r:id="rId38"/>
    <p:sldId id="500" r:id="rId39"/>
    <p:sldId id="501" r:id="rId40"/>
    <p:sldId id="424" r:id="rId41"/>
    <p:sldId id="429" r:id="rId42"/>
    <p:sldId id="502" r:id="rId43"/>
    <p:sldId id="354" r:id="rId44"/>
    <p:sldId id="383" r:id="rId45"/>
    <p:sldId id="385" r:id="rId46"/>
    <p:sldId id="378" r:id="rId47"/>
    <p:sldId id="503" r:id="rId48"/>
    <p:sldId id="504" r:id="rId49"/>
    <p:sldId id="505" r:id="rId50"/>
    <p:sldId id="506" r:id="rId51"/>
    <p:sldId id="507" r:id="rId52"/>
    <p:sldId id="508" r:id="rId53"/>
    <p:sldId id="509" r:id="rId54"/>
    <p:sldId id="510" r:id="rId55"/>
    <p:sldId id="270" r:id="rId56"/>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CC"/>
    <a:srgbClr val="FFCC00"/>
    <a:srgbClr val="FFFF00"/>
    <a:srgbClr val="FF0000"/>
    <a:srgbClr val="34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45" autoAdjust="0"/>
    <p:restoredTop sz="94660"/>
  </p:normalViewPr>
  <p:slideViewPr>
    <p:cSldViewPr>
      <p:cViewPr varScale="1">
        <p:scale>
          <a:sx n="98" d="100"/>
          <a:sy n="98" d="100"/>
        </p:scale>
        <p:origin x="-108" y="-33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0" y="0"/>
            <a:ext cx="9144000" cy="1111250"/>
          </a:xfrm>
          <a:prstGeom prst="rect">
            <a:avLst/>
          </a:prstGeom>
          <a:solidFill>
            <a:srgbClr val="34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cxnSp>
        <p:nvCxnSpPr>
          <p:cNvPr id="8" name="Straight Connector 7"/>
          <p:cNvCxnSpPr/>
          <p:nvPr userDrawn="1"/>
        </p:nvCxnSpPr>
        <p:spPr>
          <a:xfrm>
            <a:off x="0" y="1025525"/>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2"/>
          <p:cNvPicPr>
            <a:picLocks noChangeAspect="1"/>
          </p:cNvPicPr>
          <p:nvPr userDrawn="1"/>
        </p:nvPicPr>
        <p:blipFill>
          <a:blip r:embed="rId5"/>
          <a:srcRect/>
          <a:stretch>
            <a:fillRect/>
          </a:stretch>
        </p:blipFill>
        <p:spPr bwMode="auto">
          <a:xfrm>
            <a:off x="2411413" y="-25400"/>
            <a:ext cx="4211637" cy="1111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6"/>
          <p:cNvSpPr>
            <a:spLocks noChangeArrowheads="1"/>
          </p:cNvSpPr>
          <p:nvPr/>
        </p:nvSpPr>
        <p:spPr bwMode="auto">
          <a:xfrm>
            <a:off x="395288" y="1412875"/>
            <a:ext cx="8353425" cy="4997450"/>
          </a:xfrm>
          <a:prstGeom prst="rect">
            <a:avLst/>
          </a:prstGeom>
          <a:noFill/>
          <a:ln w="9525">
            <a:noFill/>
            <a:miter lim="800000"/>
            <a:headEnd/>
            <a:tailEnd/>
          </a:ln>
        </p:spPr>
        <p:txBody>
          <a:bodyPr>
            <a:spAutoFit/>
          </a:bodyPr>
          <a:lstStyle/>
          <a:p>
            <a:pPr algn="ctr"/>
            <a:r>
              <a:rPr lang="en-GB" sz="2800" b="1">
                <a:solidFill>
                  <a:schemeClr val="hlink"/>
                </a:solidFill>
              </a:rPr>
              <a:t>The Markets Now</a:t>
            </a:r>
          </a:p>
          <a:p>
            <a:pPr algn="ctr"/>
            <a:endParaRPr lang="en-GB" sz="2800" b="1">
              <a:solidFill>
                <a:schemeClr val="hlink"/>
              </a:solidFill>
            </a:endParaRPr>
          </a:p>
          <a:p>
            <a:pPr algn="ctr"/>
            <a:r>
              <a:rPr lang="en-GB" sz="3200" b="1">
                <a:solidFill>
                  <a:schemeClr val="hlink"/>
                </a:solidFill>
              </a:rPr>
              <a:t>Stock Market Uptrends Reaffirmed</a:t>
            </a:r>
          </a:p>
          <a:p>
            <a:pPr algn="ctr"/>
            <a:endParaRPr lang="en-GB" sz="1000" b="1">
              <a:solidFill>
                <a:schemeClr val="hlink"/>
              </a:solidFill>
            </a:endParaRPr>
          </a:p>
          <a:p>
            <a:pPr algn="ctr"/>
            <a:r>
              <a:rPr lang="en-GB" sz="3200" b="1">
                <a:solidFill>
                  <a:schemeClr val="hlink"/>
                </a:solidFill>
              </a:rPr>
              <a:t>for Most of EU, Japan &amp; USA, but</a:t>
            </a:r>
            <a:endParaRPr lang="en-GB" sz="1000" b="1">
              <a:solidFill>
                <a:schemeClr val="hlink"/>
              </a:solidFill>
            </a:endParaRPr>
          </a:p>
          <a:p>
            <a:pPr algn="ctr"/>
            <a:endParaRPr lang="en-GB" sz="1000" b="1">
              <a:solidFill>
                <a:schemeClr val="hlink"/>
              </a:solidFill>
            </a:endParaRPr>
          </a:p>
          <a:p>
            <a:pPr algn="ctr"/>
            <a:r>
              <a:rPr lang="en-GB" sz="3200" b="1">
                <a:solidFill>
                  <a:schemeClr val="hlink"/>
                </a:solidFill>
              </a:rPr>
              <a:t>Valuations are Rising</a:t>
            </a:r>
          </a:p>
          <a:p>
            <a:pPr algn="ctr"/>
            <a:endParaRPr lang="en-GB" sz="1000" b="1">
              <a:solidFill>
                <a:schemeClr val="hlink"/>
              </a:solidFill>
            </a:endParaRPr>
          </a:p>
          <a:p>
            <a:pPr algn="ctr"/>
            <a:endParaRPr lang="en-GB" sz="3200" b="1">
              <a:solidFill>
                <a:schemeClr val="hlink"/>
              </a:solidFill>
            </a:endParaRPr>
          </a:p>
          <a:p>
            <a:pPr algn="ctr"/>
            <a:r>
              <a:rPr lang="en-GB" sz="2400" b="1">
                <a:solidFill>
                  <a:schemeClr val="hlink"/>
                </a:solidFill>
              </a:rPr>
              <a:t>David Fuller – 23</a:t>
            </a:r>
            <a:r>
              <a:rPr lang="en-GB" sz="2400" b="1" baseline="30000">
                <a:solidFill>
                  <a:schemeClr val="hlink"/>
                </a:solidFill>
              </a:rPr>
              <a:t>rd</a:t>
            </a:r>
            <a:r>
              <a:rPr lang="en-GB" sz="2400" b="1">
                <a:solidFill>
                  <a:schemeClr val="hlink"/>
                </a:solidFill>
              </a:rPr>
              <a:t> February 2015</a:t>
            </a:r>
          </a:p>
          <a:p>
            <a:pPr algn="ctr"/>
            <a:r>
              <a:rPr lang="en-GB" sz="2400" b="1">
                <a:solidFill>
                  <a:schemeClr val="hlink"/>
                </a:solidFill>
              </a:rPr>
              <a:t>fullertreacymoney.com</a:t>
            </a:r>
          </a:p>
          <a:p>
            <a:pPr algn="ctr"/>
            <a:endParaRPr lang="en-GB">
              <a:solidFill>
                <a:schemeClr val="hlink"/>
              </a:solidFill>
            </a:endParaRPr>
          </a:p>
          <a:p>
            <a:pPr algn="ctr"/>
            <a:r>
              <a:rPr lang="en-GB">
                <a:solidFill>
                  <a:schemeClr val="hlink"/>
                </a:solidFill>
              </a:rPr>
              <a:t>East India Club – 16 St. James Square</a:t>
            </a:r>
          </a:p>
          <a:p>
            <a:pPr algn="ctr"/>
            <a:r>
              <a:rPr lang="en-GB">
                <a:solidFill>
                  <a:schemeClr val="hlink"/>
                </a:solidFill>
              </a:rPr>
              <a:t>London SW1Y 4LH, UK</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4"/>
          <p:cNvSpPr txBox="1">
            <a:spLocks noChangeArrowheads="1"/>
          </p:cNvSpPr>
          <p:nvPr/>
        </p:nvSpPr>
        <p:spPr bwMode="auto">
          <a:xfrm>
            <a:off x="0" y="1643063"/>
            <a:ext cx="9144000" cy="5035550"/>
          </a:xfrm>
          <a:prstGeom prst="rect">
            <a:avLst/>
          </a:prstGeom>
          <a:noFill/>
          <a:ln w="9525">
            <a:noFill/>
            <a:miter lim="800000"/>
            <a:headEnd/>
            <a:tailEnd/>
          </a:ln>
        </p:spPr>
        <p:txBody>
          <a:bodyPr>
            <a:spAutoFit/>
          </a:bodyPr>
          <a:lstStyle/>
          <a:p>
            <a:pPr algn="ctr"/>
            <a:r>
              <a:rPr lang="en-GB" sz="3600">
                <a:solidFill>
                  <a:schemeClr val="hlink"/>
                </a:solidFill>
              </a:rPr>
              <a:t>Mario Draghi saves EU once again -</a:t>
            </a:r>
          </a:p>
          <a:p>
            <a:pPr algn="ctr"/>
            <a:r>
              <a:rPr lang="en-GB" sz="3600">
                <a:solidFill>
                  <a:schemeClr val="hlink"/>
                </a:solidFill>
              </a:rPr>
              <a:t>this time with €60bn per month QE -</a:t>
            </a:r>
          </a:p>
          <a:p>
            <a:pPr algn="ctr"/>
            <a:r>
              <a:rPr lang="en-GB" sz="3600">
                <a:solidFill>
                  <a:schemeClr val="hlink"/>
                </a:solidFill>
              </a:rPr>
              <a:t>totalling at least €1.1 trillion to end-Sep ’16</a:t>
            </a:r>
          </a:p>
          <a:p>
            <a:pPr algn="ctr"/>
            <a:endParaRPr lang="en-GB" sz="3600">
              <a:solidFill>
                <a:schemeClr val="hlink"/>
              </a:solidFill>
            </a:endParaRPr>
          </a:p>
          <a:p>
            <a:pPr algn="ctr"/>
            <a:r>
              <a:rPr lang="en-GB" sz="3600">
                <a:solidFill>
                  <a:schemeClr val="hlink"/>
                </a:solidFill>
              </a:rPr>
              <a:t>This QE starts in March -</a:t>
            </a:r>
          </a:p>
          <a:p>
            <a:pPr algn="ctr"/>
            <a:r>
              <a:rPr lang="en-GB" sz="3600">
                <a:solidFill>
                  <a:schemeClr val="hlink"/>
                </a:solidFill>
              </a:rPr>
              <a:t>‘Grexit’ over for at least 4 months -</a:t>
            </a:r>
          </a:p>
          <a:p>
            <a:pPr algn="ctr"/>
            <a:r>
              <a:rPr lang="en-GB" sz="3600">
                <a:solidFill>
                  <a:schemeClr val="hlink"/>
                </a:solidFill>
              </a:rPr>
              <a:t>stock market catch-up underway</a:t>
            </a:r>
          </a:p>
          <a:p>
            <a:pPr algn="ctr"/>
            <a:endParaRPr lang="en-GB" sz="3600">
              <a:solidFill>
                <a:schemeClr val="hlink"/>
              </a:solidFill>
            </a:endParaRPr>
          </a:p>
          <a:p>
            <a:pPr algn="ctr"/>
            <a:r>
              <a:rPr lang="en-GB" sz="3600">
                <a:solidFill>
                  <a:schemeClr val="hlink"/>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4" descr="Euro-Stoxx-50-Index-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7170" name="Text Box 5"/>
          <p:cNvSpPr txBox="1">
            <a:spLocks noChangeArrowheads="1"/>
          </p:cNvSpPr>
          <p:nvPr/>
        </p:nvSpPr>
        <p:spPr bwMode="auto">
          <a:xfrm>
            <a:off x="4192588" y="2133600"/>
            <a:ext cx="1539875" cy="1006475"/>
          </a:xfrm>
          <a:prstGeom prst="rect">
            <a:avLst/>
          </a:prstGeom>
          <a:noFill/>
          <a:ln w="9525">
            <a:noFill/>
            <a:miter lim="800000"/>
            <a:headEnd/>
            <a:tailEnd/>
          </a:ln>
        </p:spPr>
        <p:txBody>
          <a:bodyPr>
            <a:spAutoFit/>
          </a:bodyPr>
          <a:lstStyle/>
          <a:p>
            <a:r>
              <a:rPr lang="en-GB">
                <a:solidFill>
                  <a:schemeClr val="hlink"/>
                </a:solidFill>
              </a:rPr>
              <a:t>SX5E</a:t>
            </a:r>
          </a:p>
          <a:p>
            <a:r>
              <a:rPr lang="en-GB">
                <a:solidFill>
                  <a:schemeClr val="hlink"/>
                </a:solidFill>
              </a:rPr>
              <a:t>P/E 22.55</a:t>
            </a:r>
          </a:p>
          <a:p>
            <a:r>
              <a:rPr lang="en-GB">
                <a:solidFill>
                  <a:schemeClr val="hlink"/>
                </a:solidFill>
              </a:rPr>
              <a:t>Yield 3.35%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4" descr="Euro-STOXX-Bank-2015-02-22-chart (1)"/>
          <p:cNvPicPr>
            <a:picLocks noChangeAspect="1" noChangeArrowheads="1"/>
          </p:cNvPicPr>
          <p:nvPr/>
        </p:nvPicPr>
        <p:blipFill>
          <a:blip r:embed="rId2"/>
          <a:srcRect/>
          <a:stretch>
            <a:fillRect/>
          </a:stretch>
        </p:blipFill>
        <p:spPr bwMode="auto">
          <a:xfrm>
            <a:off x="0" y="1484313"/>
            <a:ext cx="9144000" cy="5102225"/>
          </a:xfrm>
          <a:prstGeom prst="rect">
            <a:avLst/>
          </a:prstGeom>
          <a:noFill/>
          <a:ln w="9525">
            <a:noFill/>
            <a:miter lim="800000"/>
            <a:headEnd/>
            <a:tailEnd/>
          </a:ln>
        </p:spPr>
      </p:pic>
      <p:sp>
        <p:nvSpPr>
          <p:cNvPr id="8194" name="Text Box 5"/>
          <p:cNvSpPr txBox="1">
            <a:spLocks noChangeArrowheads="1"/>
          </p:cNvSpPr>
          <p:nvPr/>
        </p:nvSpPr>
        <p:spPr bwMode="auto">
          <a:xfrm>
            <a:off x="4048125" y="2127250"/>
            <a:ext cx="1539875" cy="1006475"/>
          </a:xfrm>
          <a:prstGeom prst="rect">
            <a:avLst/>
          </a:prstGeom>
          <a:noFill/>
          <a:ln w="9525">
            <a:noFill/>
            <a:miter lim="800000"/>
            <a:headEnd/>
            <a:tailEnd/>
          </a:ln>
        </p:spPr>
        <p:txBody>
          <a:bodyPr wrap="none">
            <a:spAutoFit/>
          </a:bodyPr>
          <a:lstStyle/>
          <a:p>
            <a:r>
              <a:rPr lang="en-GB">
                <a:solidFill>
                  <a:schemeClr val="hlink"/>
                </a:solidFill>
              </a:rPr>
              <a:t>SX7E</a:t>
            </a:r>
          </a:p>
          <a:p>
            <a:r>
              <a:rPr lang="en-GB">
                <a:solidFill>
                  <a:schemeClr val="hlink"/>
                </a:solidFill>
              </a:rPr>
              <a:t>P/E 50.61</a:t>
            </a:r>
          </a:p>
          <a:p>
            <a:r>
              <a:rPr lang="en-GB">
                <a:solidFill>
                  <a:schemeClr val="hlink"/>
                </a:solidFill>
              </a:rPr>
              <a:t>Yield 3.12%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4" descr="Germany-DAX-Index-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9218" name="Text Box 5"/>
          <p:cNvSpPr txBox="1">
            <a:spLocks noChangeArrowheads="1"/>
          </p:cNvSpPr>
          <p:nvPr/>
        </p:nvSpPr>
        <p:spPr bwMode="auto">
          <a:xfrm>
            <a:off x="3832225" y="1982788"/>
            <a:ext cx="1314450" cy="1006475"/>
          </a:xfrm>
          <a:prstGeom prst="rect">
            <a:avLst/>
          </a:prstGeom>
          <a:noFill/>
          <a:ln w="9525">
            <a:noFill/>
            <a:miter lim="800000"/>
            <a:headEnd/>
            <a:tailEnd/>
          </a:ln>
        </p:spPr>
        <p:txBody>
          <a:bodyPr wrap="none">
            <a:spAutoFit/>
          </a:bodyPr>
          <a:lstStyle/>
          <a:p>
            <a:r>
              <a:rPr lang="en-GB">
                <a:solidFill>
                  <a:schemeClr val="hlink"/>
                </a:solidFill>
              </a:rPr>
              <a:t>DAX</a:t>
            </a:r>
          </a:p>
          <a:p>
            <a:r>
              <a:rPr lang="en-GB">
                <a:solidFill>
                  <a:schemeClr val="hlink"/>
                </a:solidFill>
              </a:rPr>
              <a:t>P/E 18.79</a:t>
            </a:r>
          </a:p>
          <a:p>
            <a:r>
              <a:rPr lang="en-GB">
                <a:solidFill>
                  <a:schemeClr val="hlink"/>
                </a:solidFill>
              </a:rPr>
              <a:t>Yield 2.48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4" descr="BMW-AG-2015-02-23-chart"/>
          <p:cNvPicPr>
            <a:picLocks noChangeAspect="1" noChangeArrowheads="1"/>
          </p:cNvPicPr>
          <p:nvPr/>
        </p:nvPicPr>
        <p:blipFill>
          <a:blip r:embed="rId2"/>
          <a:srcRect/>
          <a:stretch>
            <a:fillRect/>
          </a:stretch>
        </p:blipFill>
        <p:spPr bwMode="auto">
          <a:xfrm>
            <a:off x="0" y="1557338"/>
            <a:ext cx="9144000" cy="5103812"/>
          </a:xfrm>
          <a:prstGeom prst="rect">
            <a:avLst/>
          </a:prstGeom>
          <a:noFill/>
          <a:ln w="9525">
            <a:noFill/>
            <a:miter lim="800000"/>
            <a:headEnd/>
            <a:tailEnd/>
          </a:ln>
        </p:spPr>
      </p:pic>
      <p:sp>
        <p:nvSpPr>
          <p:cNvPr id="10242" name="Text Box 5"/>
          <p:cNvSpPr txBox="1">
            <a:spLocks noChangeArrowheads="1"/>
          </p:cNvSpPr>
          <p:nvPr/>
        </p:nvSpPr>
        <p:spPr bwMode="auto">
          <a:xfrm>
            <a:off x="2195513" y="2271713"/>
            <a:ext cx="1800225" cy="1006475"/>
          </a:xfrm>
          <a:prstGeom prst="rect">
            <a:avLst/>
          </a:prstGeom>
          <a:noFill/>
          <a:ln w="9525">
            <a:noFill/>
            <a:miter lim="800000"/>
            <a:headEnd/>
            <a:tailEnd/>
          </a:ln>
        </p:spPr>
        <p:txBody>
          <a:bodyPr>
            <a:spAutoFit/>
          </a:bodyPr>
          <a:lstStyle/>
          <a:p>
            <a:r>
              <a:rPr lang="en-GB">
                <a:solidFill>
                  <a:schemeClr val="hlink"/>
                </a:solidFill>
              </a:rPr>
              <a:t>BMW</a:t>
            </a:r>
          </a:p>
          <a:p>
            <a:r>
              <a:rPr lang="en-GB">
                <a:solidFill>
                  <a:schemeClr val="hlink"/>
                </a:solidFill>
              </a:rPr>
              <a:t>Est P/E 12.30</a:t>
            </a:r>
          </a:p>
          <a:p>
            <a:r>
              <a:rPr lang="en-GB">
                <a:solidFill>
                  <a:schemeClr val="hlink"/>
                </a:solidFill>
              </a:rPr>
              <a:t>Yield 2.33%</a:t>
            </a:r>
          </a:p>
        </p:txBody>
      </p:sp>
      <p:sp>
        <p:nvSpPr>
          <p:cNvPr id="10243" name="Text Box 6"/>
          <p:cNvSpPr txBox="1">
            <a:spLocks noChangeArrowheads="1"/>
          </p:cNvSpPr>
          <p:nvPr/>
        </p:nvSpPr>
        <p:spPr bwMode="auto">
          <a:xfrm>
            <a:off x="5559425" y="2198688"/>
            <a:ext cx="1722438" cy="701675"/>
          </a:xfrm>
          <a:prstGeom prst="rect">
            <a:avLst/>
          </a:prstGeom>
          <a:noFill/>
          <a:ln w="9525">
            <a:noFill/>
            <a:miter lim="800000"/>
            <a:headEnd/>
            <a:tailEnd/>
          </a:ln>
        </p:spPr>
        <p:txBody>
          <a:bodyPr wrap="none">
            <a:spAutoFit/>
          </a:bodyPr>
          <a:lstStyle/>
          <a:p>
            <a:r>
              <a:rPr lang="en-GB">
                <a:solidFill>
                  <a:schemeClr val="hlink"/>
                </a:solidFill>
              </a:rPr>
              <a:t>Temporarily</a:t>
            </a:r>
          </a:p>
          <a:p>
            <a:r>
              <a:rPr lang="en-GB">
                <a:solidFill>
                  <a:schemeClr val="hlink"/>
                </a:solidFill>
              </a:rPr>
              <a:t>overextended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4" descr="France-CAC40-Index-2015-02-22-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11266" name="Text Box 5"/>
          <p:cNvSpPr txBox="1">
            <a:spLocks noChangeArrowheads="1"/>
          </p:cNvSpPr>
          <p:nvPr/>
        </p:nvSpPr>
        <p:spPr bwMode="auto">
          <a:xfrm>
            <a:off x="4048125" y="1911350"/>
            <a:ext cx="1539875" cy="1006475"/>
          </a:xfrm>
          <a:prstGeom prst="rect">
            <a:avLst/>
          </a:prstGeom>
          <a:noFill/>
          <a:ln w="9525">
            <a:noFill/>
            <a:miter lim="800000"/>
            <a:headEnd/>
            <a:tailEnd/>
          </a:ln>
        </p:spPr>
        <p:txBody>
          <a:bodyPr wrap="none">
            <a:spAutoFit/>
          </a:bodyPr>
          <a:lstStyle/>
          <a:p>
            <a:r>
              <a:rPr lang="en-GB">
                <a:solidFill>
                  <a:schemeClr val="hlink"/>
                </a:solidFill>
              </a:rPr>
              <a:t>CAC</a:t>
            </a:r>
          </a:p>
          <a:p>
            <a:r>
              <a:rPr lang="en-GB">
                <a:solidFill>
                  <a:schemeClr val="hlink"/>
                </a:solidFill>
              </a:rPr>
              <a:t>P/E 31.15</a:t>
            </a:r>
          </a:p>
          <a:p>
            <a:r>
              <a:rPr lang="en-GB">
                <a:solidFill>
                  <a:schemeClr val="hlink"/>
                </a:solidFill>
              </a:rPr>
              <a:t>Yield 2.93%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4" descr="Netherlands-AEX-Index-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12290" name="Text Box 5"/>
          <p:cNvSpPr txBox="1">
            <a:spLocks noChangeArrowheads="1"/>
          </p:cNvSpPr>
          <p:nvPr/>
        </p:nvSpPr>
        <p:spPr bwMode="auto">
          <a:xfrm>
            <a:off x="4264025" y="1766888"/>
            <a:ext cx="184150" cy="396875"/>
          </a:xfrm>
          <a:prstGeom prst="rect">
            <a:avLst/>
          </a:prstGeom>
          <a:noFill/>
          <a:ln w="9525">
            <a:noFill/>
            <a:miter lim="800000"/>
            <a:headEnd/>
            <a:tailEnd/>
          </a:ln>
        </p:spPr>
        <p:txBody>
          <a:bodyPr wrap="none">
            <a:spAutoFit/>
          </a:bodyPr>
          <a:lstStyle/>
          <a:p>
            <a:endParaRPr lang="en-GB"/>
          </a:p>
        </p:txBody>
      </p:sp>
      <p:sp>
        <p:nvSpPr>
          <p:cNvPr id="12291" name="Text Box 6"/>
          <p:cNvSpPr txBox="1">
            <a:spLocks noChangeArrowheads="1"/>
          </p:cNvSpPr>
          <p:nvPr/>
        </p:nvSpPr>
        <p:spPr bwMode="auto">
          <a:xfrm>
            <a:off x="4192588" y="2127250"/>
            <a:ext cx="1539875" cy="1006475"/>
          </a:xfrm>
          <a:prstGeom prst="rect">
            <a:avLst/>
          </a:prstGeom>
          <a:noFill/>
          <a:ln w="9525">
            <a:noFill/>
            <a:miter lim="800000"/>
            <a:headEnd/>
            <a:tailEnd/>
          </a:ln>
        </p:spPr>
        <p:txBody>
          <a:bodyPr wrap="none">
            <a:spAutoFit/>
          </a:bodyPr>
          <a:lstStyle/>
          <a:p>
            <a:r>
              <a:rPr lang="en-GB">
                <a:solidFill>
                  <a:schemeClr val="hlink"/>
                </a:solidFill>
              </a:rPr>
              <a:t>AEX</a:t>
            </a:r>
          </a:p>
          <a:p>
            <a:r>
              <a:rPr lang="en-GB">
                <a:solidFill>
                  <a:schemeClr val="hlink"/>
                </a:solidFill>
              </a:rPr>
              <a:t>P/E 22.69</a:t>
            </a:r>
          </a:p>
          <a:p>
            <a:r>
              <a:rPr lang="en-GB">
                <a:solidFill>
                  <a:schemeClr val="hlink"/>
                </a:solidFill>
              </a:rPr>
              <a:t>Yield 2.64%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4" descr="Sweden-OMX-Index-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13314" name="Text Box 5"/>
          <p:cNvSpPr txBox="1">
            <a:spLocks noChangeArrowheads="1"/>
          </p:cNvSpPr>
          <p:nvPr/>
        </p:nvSpPr>
        <p:spPr bwMode="auto">
          <a:xfrm>
            <a:off x="3779838" y="2127250"/>
            <a:ext cx="1584325" cy="1006475"/>
          </a:xfrm>
          <a:prstGeom prst="rect">
            <a:avLst/>
          </a:prstGeom>
          <a:noFill/>
          <a:ln w="9525">
            <a:noFill/>
            <a:miter lim="800000"/>
            <a:headEnd/>
            <a:tailEnd/>
          </a:ln>
        </p:spPr>
        <p:txBody>
          <a:bodyPr>
            <a:spAutoFit/>
          </a:bodyPr>
          <a:lstStyle/>
          <a:p>
            <a:r>
              <a:rPr lang="en-GB">
                <a:solidFill>
                  <a:schemeClr val="hlink"/>
                </a:solidFill>
              </a:rPr>
              <a:t>OMX</a:t>
            </a:r>
          </a:p>
          <a:p>
            <a:r>
              <a:rPr lang="en-GB">
                <a:solidFill>
                  <a:schemeClr val="hlink"/>
                </a:solidFill>
              </a:rPr>
              <a:t>P/E 17.99</a:t>
            </a:r>
          </a:p>
          <a:p>
            <a:r>
              <a:rPr lang="en-GB">
                <a:solidFill>
                  <a:schemeClr val="hlink"/>
                </a:solidFill>
              </a:rPr>
              <a:t>Yield 3.11%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4" descr="Spain-IBEX-35-Index-2015-02-22-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14338" name="Text Box 5"/>
          <p:cNvSpPr txBox="1">
            <a:spLocks noChangeArrowheads="1"/>
          </p:cNvSpPr>
          <p:nvPr/>
        </p:nvSpPr>
        <p:spPr bwMode="auto">
          <a:xfrm>
            <a:off x="4551363" y="1911350"/>
            <a:ext cx="2146300" cy="1616075"/>
          </a:xfrm>
          <a:prstGeom prst="rect">
            <a:avLst/>
          </a:prstGeom>
          <a:noFill/>
          <a:ln w="9525">
            <a:noFill/>
            <a:miter lim="800000"/>
            <a:headEnd/>
            <a:tailEnd/>
          </a:ln>
        </p:spPr>
        <p:txBody>
          <a:bodyPr wrap="none">
            <a:spAutoFit/>
          </a:bodyPr>
          <a:lstStyle/>
          <a:p>
            <a:r>
              <a:rPr lang="en-GB">
                <a:solidFill>
                  <a:schemeClr val="hlink"/>
                </a:solidFill>
              </a:rPr>
              <a:t>IBEX</a:t>
            </a:r>
          </a:p>
          <a:p>
            <a:r>
              <a:rPr lang="en-GB">
                <a:solidFill>
                  <a:schemeClr val="hlink"/>
                </a:solidFill>
              </a:rPr>
              <a:t>P/E 21.71</a:t>
            </a:r>
          </a:p>
          <a:p>
            <a:r>
              <a:rPr lang="en-GB">
                <a:solidFill>
                  <a:schemeClr val="hlink"/>
                </a:solidFill>
              </a:rPr>
              <a:t>Yield 5.86%*</a:t>
            </a:r>
          </a:p>
          <a:p>
            <a:r>
              <a:rPr lang="en-GB">
                <a:solidFill>
                  <a:schemeClr val="hlink"/>
                </a:solidFill>
              </a:rPr>
              <a:t>*Exaggerated by</a:t>
            </a:r>
          </a:p>
          <a:p>
            <a:r>
              <a:rPr lang="en-GB">
                <a:solidFill>
                  <a:schemeClr val="hlink"/>
                </a:solidFill>
              </a:rPr>
              <a:t>Banco Santander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descr="Italy-S-P-MIB-Index-2015-02-22-chart"/>
          <p:cNvPicPr>
            <a:picLocks noChangeAspect="1" noChangeArrowheads="1"/>
          </p:cNvPicPr>
          <p:nvPr/>
        </p:nvPicPr>
        <p:blipFill>
          <a:blip r:embed="rId2"/>
          <a:srcRect/>
          <a:stretch>
            <a:fillRect/>
          </a:stretch>
        </p:blipFill>
        <p:spPr bwMode="auto">
          <a:xfrm>
            <a:off x="0" y="1493838"/>
            <a:ext cx="9144000" cy="5103812"/>
          </a:xfrm>
          <a:prstGeom prst="rect">
            <a:avLst/>
          </a:prstGeom>
          <a:noFill/>
          <a:ln w="9525">
            <a:noFill/>
            <a:miter lim="800000"/>
            <a:headEnd/>
            <a:tailEnd/>
          </a:ln>
        </p:spPr>
      </p:pic>
      <p:sp>
        <p:nvSpPr>
          <p:cNvPr id="15362" name="Text Box 5"/>
          <p:cNvSpPr txBox="1">
            <a:spLocks noChangeArrowheads="1"/>
          </p:cNvSpPr>
          <p:nvPr/>
        </p:nvSpPr>
        <p:spPr bwMode="auto">
          <a:xfrm>
            <a:off x="4264025" y="2127250"/>
            <a:ext cx="1539875" cy="1006475"/>
          </a:xfrm>
          <a:prstGeom prst="rect">
            <a:avLst/>
          </a:prstGeom>
          <a:noFill/>
          <a:ln w="9525">
            <a:noFill/>
            <a:miter lim="800000"/>
            <a:headEnd/>
            <a:tailEnd/>
          </a:ln>
        </p:spPr>
        <p:txBody>
          <a:bodyPr wrap="none">
            <a:spAutoFit/>
          </a:bodyPr>
          <a:lstStyle/>
          <a:p>
            <a:r>
              <a:rPr lang="en-GB">
                <a:solidFill>
                  <a:schemeClr val="hlink"/>
                </a:solidFill>
              </a:rPr>
              <a:t>FTSEMIB</a:t>
            </a:r>
          </a:p>
          <a:p>
            <a:r>
              <a:rPr lang="en-GB">
                <a:solidFill>
                  <a:schemeClr val="hlink"/>
                </a:solidFill>
              </a:rPr>
              <a:t>P/E 64.59</a:t>
            </a:r>
          </a:p>
          <a:p>
            <a:r>
              <a:rPr lang="en-GB">
                <a:solidFill>
                  <a:schemeClr val="hlink"/>
                </a:solidFill>
              </a:rPr>
              <a:t>Yield 2.65%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4"/>
          <p:cNvSpPr txBox="1">
            <a:spLocks noChangeArrowheads="1"/>
          </p:cNvSpPr>
          <p:nvPr/>
        </p:nvSpPr>
        <p:spPr bwMode="auto">
          <a:xfrm>
            <a:off x="179388" y="2636838"/>
            <a:ext cx="8785225" cy="1739900"/>
          </a:xfrm>
          <a:prstGeom prst="rect">
            <a:avLst/>
          </a:prstGeom>
          <a:noFill/>
          <a:ln w="9525">
            <a:noFill/>
            <a:miter lim="800000"/>
            <a:headEnd/>
            <a:tailEnd/>
          </a:ln>
        </p:spPr>
        <p:txBody>
          <a:bodyPr>
            <a:spAutoFit/>
          </a:bodyPr>
          <a:lstStyle/>
          <a:p>
            <a:pPr algn="ctr"/>
            <a:r>
              <a:rPr lang="en-GB" sz="3600">
                <a:solidFill>
                  <a:schemeClr val="hlink"/>
                </a:solidFill>
              </a:rPr>
              <a:t>Some non-Euro or non-EU</a:t>
            </a:r>
          </a:p>
          <a:p>
            <a:pPr algn="ctr"/>
            <a:r>
              <a:rPr lang="en-GB" sz="3600">
                <a:solidFill>
                  <a:schemeClr val="hlink"/>
                </a:solidFill>
              </a:rPr>
              <a:t> European markets which are</a:t>
            </a:r>
          </a:p>
          <a:p>
            <a:pPr algn="ctr"/>
            <a:r>
              <a:rPr lang="en-GB" sz="3600">
                <a:solidFill>
                  <a:schemeClr val="hlink"/>
                </a:solidFill>
              </a:rPr>
              <a:t>potential beneficiaries of Draghi’s QE</a:t>
            </a:r>
            <a:r>
              <a:rPr lang="en-GB" sz="360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descr="Denmark-KFX-Index-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17410" name="Text Box 5"/>
          <p:cNvSpPr txBox="1">
            <a:spLocks noChangeArrowheads="1"/>
          </p:cNvSpPr>
          <p:nvPr/>
        </p:nvSpPr>
        <p:spPr bwMode="auto">
          <a:xfrm>
            <a:off x="3616325" y="1982788"/>
            <a:ext cx="1539875" cy="1006475"/>
          </a:xfrm>
          <a:prstGeom prst="rect">
            <a:avLst/>
          </a:prstGeom>
          <a:noFill/>
          <a:ln w="9525">
            <a:noFill/>
            <a:miter lim="800000"/>
            <a:headEnd/>
            <a:tailEnd/>
          </a:ln>
        </p:spPr>
        <p:txBody>
          <a:bodyPr wrap="none">
            <a:spAutoFit/>
          </a:bodyPr>
          <a:lstStyle/>
          <a:p>
            <a:r>
              <a:rPr lang="en-GB">
                <a:solidFill>
                  <a:schemeClr val="hlink"/>
                </a:solidFill>
              </a:rPr>
              <a:t>KFX</a:t>
            </a:r>
          </a:p>
          <a:p>
            <a:r>
              <a:rPr lang="en-GB">
                <a:solidFill>
                  <a:schemeClr val="hlink"/>
                </a:solidFill>
              </a:rPr>
              <a:t>P/E 26.58</a:t>
            </a:r>
          </a:p>
          <a:p>
            <a:r>
              <a:rPr lang="en-GB">
                <a:solidFill>
                  <a:schemeClr val="hlink"/>
                </a:solidFill>
              </a:rPr>
              <a:t>Yield 1.50%</a:t>
            </a:r>
          </a:p>
        </p:txBody>
      </p:sp>
      <p:sp>
        <p:nvSpPr>
          <p:cNvPr id="17411" name="Text Box 6"/>
          <p:cNvSpPr txBox="1">
            <a:spLocks noChangeArrowheads="1"/>
          </p:cNvSpPr>
          <p:nvPr/>
        </p:nvSpPr>
        <p:spPr bwMode="auto">
          <a:xfrm>
            <a:off x="2051050" y="3213100"/>
            <a:ext cx="4465638" cy="396875"/>
          </a:xfrm>
          <a:prstGeom prst="rect">
            <a:avLst/>
          </a:prstGeom>
          <a:noFill/>
          <a:ln w="9525">
            <a:noFill/>
            <a:miter lim="800000"/>
            <a:headEnd/>
            <a:tailEnd/>
          </a:ln>
        </p:spPr>
        <p:txBody>
          <a:bodyPr>
            <a:spAutoFit/>
          </a:bodyPr>
          <a:lstStyle/>
          <a:p>
            <a:r>
              <a:rPr lang="en-GB">
                <a:solidFill>
                  <a:schemeClr val="hlink"/>
                </a:solidFill>
              </a:rPr>
              <a:t>Denmark is trying to hold its Euro peg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4" descr="Switzerland-SMI-Index-2015-02-22-chart"/>
          <p:cNvPicPr>
            <a:picLocks noChangeAspect="1" noChangeArrowheads="1"/>
          </p:cNvPicPr>
          <p:nvPr/>
        </p:nvPicPr>
        <p:blipFill>
          <a:blip r:embed="rId2"/>
          <a:srcRect/>
          <a:stretch>
            <a:fillRect/>
          </a:stretch>
        </p:blipFill>
        <p:spPr bwMode="auto">
          <a:xfrm>
            <a:off x="0" y="1484313"/>
            <a:ext cx="9144000" cy="5102225"/>
          </a:xfrm>
          <a:prstGeom prst="rect">
            <a:avLst/>
          </a:prstGeom>
          <a:solidFill>
            <a:schemeClr val="folHlink"/>
          </a:solidFill>
          <a:ln w="9525">
            <a:noFill/>
            <a:miter lim="800000"/>
            <a:headEnd/>
            <a:tailEnd/>
          </a:ln>
        </p:spPr>
      </p:pic>
      <p:sp>
        <p:nvSpPr>
          <p:cNvPr id="18434" name="Text Box 5"/>
          <p:cNvSpPr txBox="1">
            <a:spLocks noChangeArrowheads="1"/>
          </p:cNvSpPr>
          <p:nvPr/>
        </p:nvSpPr>
        <p:spPr bwMode="auto">
          <a:xfrm>
            <a:off x="3832225" y="2055813"/>
            <a:ext cx="1539875" cy="1006475"/>
          </a:xfrm>
          <a:prstGeom prst="rect">
            <a:avLst/>
          </a:prstGeom>
          <a:noFill/>
          <a:ln w="9525">
            <a:noFill/>
            <a:miter lim="800000"/>
            <a:headEnd/>
            <a:tailEnd/>
          </a:ln>
        </p:spPr>
        <p:txBody>
          <a:bodyPr wrap="none">
            <a:spAutoFit/>
          </a:bodyPr>
          <a:lstStyle/>
          <a:p>
            <a:r>
              <a:rPr lang="en-GB">
                <a:solidFill>
                  <a:schemeClr val="hlink"/>
                </a:solidFill>
              </a:rPr>
              <a:t>SMI</a:t>
            </a:r>
          </a:p>
          <a:p>
            <a:r>
              <a:rPr lang="en-GB">
                <a:solidFill>
                  <a:schemeClr val="hlink"/>
                </a:solidFill>
              </a:rPr>
              <a:t>P/E 18.76</a:t>
            </a:r>
          </a:p>
          <a:p>
            <a:r>
              <a:rPr lang="en-GB">
                <a:solidFill>
                  <a:schemeClr val="hlink"/>
                </a:solidFill>
              </a:rPr>
              <a:t>Yield 3.07%</a:t>
            </a:r>
          </a:p>
        </p:txBody>
      </p:sp>
      <p:sp>
        <p:nvSpPr>
          <p:cNvPr id="18435" name="Line 6"/>
          <p:cNvSpPr>
            <a:spLocks noChangeShapeType="1"/>
          </p:cNvSpPr>
          <p:nvPr/>
        </p:nvSpPr>
        <p:spPr bwMode="auto">
          <a:xfrm>
            <a:off x="8532813" y="2205038"/>
            <a:ext cx="215900" cy="0"/>
          </a:xfrm>
          <a:prstGeom prst="line">
            <a:avLst/>
          </a:prstGeom>
          <a:noFill/>
          <a:ln w="19050">
            <a:solidFill>
              <a:schemeClr val="folHlink"/>
            </a:solidFill>
            <a:round/>
            <a:headEnd/>
            <a:tailEnd/>
          </a:ln>
        </p:spPr>
        <p:txBody>
          <a:bodyPr/>
          <a:lstStyle/>
          <a:p>
            <a:endParaRPr lang="en-US"/>
          </a:p>
        </p:txBody>
      </p:sp>
      <p:sp>
        <p:nvSpPr>
          <p:cNvPr id="18436" name="Line 7"/>
          <p:cNvSpPr>
            <a:spLocks noChangeShapeType="1"/>
          </p:cNvSpPr>
          <p:nvPr/>
        </p:nvSpPr>
        <p:spPr bwMode="auto">
          <a:xfrm>
            <a:off x="8532813" y="3141663"/>
            <a:ext cx="215900" cy="0"/>
          </a:xfrm>
          <a:prstGeom prst="line">
            <a:avLst/>
          </a:prstGeom>
          <a:noFill/>
          <a:ln w="19050">
            <a:solidFill>
              <a:schemeClr val="folHlink"/>
            </a:solidFill>
            <a:round/>
            <a:headEnd/>
            <a:tailEnd/>
          </a:ln>
        </p:spPr>
        <p:txBody>
          <a:bodyPr/>
          <a:lstStyle/>
          <a:p>
            <a:endParaRPr lang="en-US"/>
          </a:p>
        </p:txBody>
      </p:sp>
      <p:sp>
        <p:nvSpPr>
          <p:cNvPr id="18437" name="Line 8"/>
          <p:cNvSpPr>
            <a:spLocks noChangeShapeType="1"/>
          </p:cNvSpPr>
          <p:nvPr/>
        </p:nvSpPr>
        <p:spPr bwMode="auto">
          <a:xfrm flipV="1">
            <a:off x="7812088" y="3141663"/>
            <a:ext cx="720725" cy="576262"/>
          </a:xfrm>
          <a:prstGeom prst="line">
            <a:avLst/>
          </a:prstGeom>
          <a:noFill/>
          <a:ln w="19050">
            <a:solidFill>
              <a:schemeClr val="folHlink"/>
            </a:solidFill>
            <a:round/>
            <a:headEnd/>
            <a:tailEnd type="triangle" w="med" len="med"/>
          </a:ln>
        </p:spPr>
        <p:txBody>
          <a:bodyPr/>
          <a:lstStyle/>
          <a:p>
            <a:endParaRPr lang="en-US"/>
          </a:p>
        </p:txBody>
      </p:sp>
      <p:sp>
        <p:nvSpPr>
          <p:cNvPr id="18438" name="Text Box 9"/>
          <p:cNvSpPr txBox="1">
            <a:spLocks noChangeArrowheads="1"/>
          </p:cNvSpPr>
          <p:nvPr/>
        </p:nvSpPr>
        <p:spPr bwMode="auto">
          <a:xfrm>
            <a:off x="7216775" y="3716338"/>
            <a:ext cx="1498600" cy="1311275"/>
          </a:xfrm>
          <a:prstGeom prst="rect">
            <a:avLst/>
          </a:prstGeom>
          <a:noFill/>
          <a:ln w="9525">
            <a:noFill/>
            <a:miter lim="800000"/>
            <a:headEnd/>
            <a:tailEnd/>
          </a:ln>
        </p:spPr>
        <p:txBody>
          <a:bodyPr>
            <a:spAutoFit/>
          </a:bodyPr>
          <a:lstStyle/>
          <a:p>
            <a:r>
              <a:rPr lang="en-GB">
                <a:solidFill>
                  <a:schemeClr val="hlink"/>
                </a:solidFill>
              </a:rPr>
              <a:t>Switzerland</a:t>
            </a:r>
          </a:p>
          <a:p>
            <a:r>
              <a:rPr lang="en-GB">
                <a:solidFill>
                  <a:schemeClr val="hlink"/>
                </a:solidFill>
              </a:rPr>
              <a:t>unable to</a:t>
            </a:r>
          </a:p>
          <a:p>
            <a:r>
              <a:rPr lang="en-GB">
                <a:solidFill>
                  <a:schemeClr val="hlink"/>
                </a:solidFill>
              </a:rPr>
              <a:t>maintain </a:t>
            </a:r>
          </a:p>
          <a:p>
            <a:r>
              <a:rPr lang="en-GB">
                <a:solidFill>
                  <a:schemeClr val="hlink"/>
                </a:solidFill>
              </a:rPr>
              <a:t>peg to Euro</a:t>
            </a:r>
          </a:p>
        </p:txBody>
      </p:sp>
      <p:sp>
        <p:nvSpPr>
          <p:cNvPr id="18439" name="Line 10"/>
          <p:cNvSpPr>
            <a:spLocks noChangeShapeType="1"/>
          </p:cNvSpPr>
          <p:nvPr/>
        </p:nvSpPr>
        <p:spPr bwMode="auto">
          <a:xfrm>
            <a:off x="8101013" y="1844675"/>
            <a:ext cx="431800" cy="288925"/>
          </a:xfrm>
          <a:prstGeom prst="line">
            <a:avLst/>
          </a:prstGeom>
          <a:noFill/>
          <a:ln w="19050">
            <a:solidFill>
              <a:schemeClr val="folHlink"/>
            </a:solidFill>
            <a:round/>
            <a:headEnd/>
            <a:tailEnd type="triangle" w="med" len="med"/>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4" descr="FTSE-100-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19458" name="Text Box 6"/>
          <p:cNvSpPr txBox="1">
            <a:spLocks noChangeArrowheads="1"/>
          </p:cNvSpPr>
          <p:nvPr/>
        </p:nvSpPr>
        <p:spPr bwMode="auto">
          <a:xfrm>
            <a:off x="3400425" y="1982788"/>
            <a:ext cx="1539875" cy="1006475"/>
          </a:xfrm>
          <a:prstGeom prst="rect">
            <a:avLst/>
          </a:prstGeom>
          <a:noFill/>
          <a:ln w="9525">
            <a:noFill/>
            <a:miter lim="800000"/>
            <a:headEnd/>
            <a:tailEnd/>
          </a:ln>
        </p:spPr>
        <p:txBody>
          <a:bodyPr wrap="none">
            <a:spAutoFit/>
          </a:bodyPr>
          <a:lstStyle/>
          <a:p>
            <a:r>
              <a:rPr lang="en-GB">
                <a:solidFill>
                  <a:schemeClr val="hlink"/>
                </a:solidFill>
              </a:rPr>
              <a:t>UKX</a:t>
            </a:r>
          </a:p>
          <a:p>
            <a:r>
              <a:rPr lang="en-GB">
                <a:solidFill>
                  <a:schemeClr val="hlink"/>
                </a:solidFill>
              </a:rPr>
              <a:t>P/E 23.28</a:t>
            </a:r>
          </a:p>
          <a:p>
            <a:r>
              <a:rPr lang="en-GB">
                <a:solidFill>
                  <a:schemeClr val="hlink"/>
                </a:solidFill>
              </a:rPr>
              <a:t>Yield 4.46%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4"/>
          <p:cNvSpPr txBox="1">
            <a:spLocks noChangeArrowheads="1"/>
          </p:cNvSpPr>
          <p:nvPr/>
        </p:nvSpPr>
        <p:spPr bwMode="auto">
          <a:xfrm>
            <a:off x="179388" y="2133600"/>
            <a:ext cx="8785225" cy="2289175"/>
          </a:xfrm>
          <a:prstGeom prst="rect">
            <a:avLst/>
          </a:prstGeom>
          <a:noFill/>
          <a:ln w="9525">
            <a:noFill/>
            <a:miter lim="800000"/>
            <a:headEnd/>
            <a:tailEnd/>
          </a:ln>
        </p:spPr>
        <p:txBody>
          <a:bodyPr>
            <a:spAutoFit/>
          </a:bodyPr>
          <a:lstStyle/>
          <a:p>
            <a:pPr algn="ctr"/>
            <a:r>
              <a:rPr lang="en-GB" sz="3600">
                <a:solidFill>
                  <a:schemeClr val="hlink"/>
                </a:solidFill>
              </a:rPr>
              <a:t>Shinzo Abe and the BoJ </a:t>
            </a:r>
          </a:p>
          <a:p>
            <a:pPr algn="ctr"/>
            <a:r>
              <a:rPr lang="en-GB" sz="3600">
                <a:solidFill>
                  <a:schemeClr val="hlink"/>
                </a:solidFill>
              </a:rPr>
              <a:t>have the right policies</a:t>
            </a:r>
          </a:p>
          <a:p>
            <a:pPr algn="ctr"/>
            <a:r>
              <a:rPr lang="en-GB" sz="3600">
                <a:solidFill>
                  <a:schemeClr val="hlink"/>
                </a:solidFill>
              </a:rPr>
              <a:t>for Japan’s economic recovery</a:t>
            </a:r>
          </a:p>
          <a:p>
            <a:pPr algn="ctr"/>
            <a:r>
              <a:rPr lang="en-GB" sz="3600">
                <a:solidFill>
                  <a:schemeClr val="hlink"/>
                </a:solidFill>
              </a:rPr>
              <a:t>and a long-term bull market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descr="Japan-Topix-Index-2015-02-22-chart"/>
          <p:cNvPicPr>
            <a:picLocks noChangeAspect="1" noChangeArrowheads="1"/>
          </p:cNvPicPr>
          <p:nvPr/>
        </p:nvPicPr>
        <p:blipFill>
          <a:blip r:embed="rId2"/>
          <a:srcRect/>
          <a:stretch>
            <a:fillRect/>
          </a:stretch>
        </p:blipFill>
        <p:spPr bwMode="auto">
          <a:xfrm>
            <a:off x="0" y="1412875"/>
            <a:ext cx="9144000" cy="5102225"/>
          </a:xfrm>
          <a:prstGeom prst="rect">
            <a:avLst/>
          </a:prstGeom>
          <a:noFill/>
          <a:ln w="9525">
            <a:noFill/>
            <a:miter lim="800000"/>
            <a:headEnd/>
            <a:tailEnd/>
          </a:ln>
        </p:spPr>
      </p:pic>
      <p:sp>
        <p:nvSpPr>
          <p:cNvPr id="21506" name="Text Box 5"/>
          <p:cNvSpPr txBox="1">
            <a:spLocks noChangeArrowheads="1"/>
          </p:cNvSpPr>
          <p:nvPr/>
        </p:nvSpPr>
        <p:spPr bwMode="auto">
          <a:xfrm>
            <a:off x="3903663" y="2127250"/>
            <a:ext cx="1539875" cy="1006475"/>
          </a:xfrm>
          <a:prstGeom prst="rect">
            <a:avLst/>
          </a:prstGeom>
          <a:noFill/>
          <a:ln w="9525">
            <a:noFill/>
            <a:miter lim="800000"/>
            <a:headEnd/>
            <a:tailEnd/>
          </a:ln>
        </p:spPr>
        <p:txBody>
          <a:bodyPr wrap="none">
            <a:spAutoFit/>
          </a:bodyPr>
          <a:lstStyle/>
          <a:p>
            <a:r>
              <a:rPr lang="en-GB">
                <a:solidFill>
                  <a:schemeClr val="hlink"/>
                </a:solidFill>
              </a:rPr>
              <a:t>TPX</a:t>
            </a:r>
          </a:p>
          <a:p>
            <a:r>
              <a:rPr lang="en-GB">
                <a:solidFill>
                  <a:schemeClr val="hlink"/>
                </a:solidFill>
              </a:rPr>
              <a:t>P/E 17.05</a:t>
            </a:r>
          </a:p>
          <a:p>
            <a:r>
              <a:rPr lang="en-GB">
                <a:solidFill>
                  <a:schemeClr val="hlink"/>
                </a:solidFill>
              </a:rPr>
              <a:t>Yield 1.65%</a:t>
            </a:r>
          </a:p>
        </p:txBody>
      </p:sp>
      <p:sp>
        <p:nvSpPr>
          <p:cNvPr id="21507" name="Text Box 6"/>
          <p:cNvSpPr txBox="1">
            <a:spLocks noChangeArrowheads="1"/>
          </p:cNvSpPr>
          <p:nvPr/>
        </p:nvSpPr>
        <p:spPr bwMode="auto">
          <a:xfrm>
            <a:off x="7216775" y="5151438"/>
            <a:ext cx="1484313" cy="701675"/>
          </a:xfrm>
          <a:prstGeom prst="rect">
            <a:avLst/>
          </a:prstGeom>
          <a:noFill/>
          <a:ln w="9525">
            <a:noFill/>
            <a:miter lim="800000"/>
            <a:headEnd/>
            <a:tailEnd/>
          </a:ln>
        </p:spPr>
        <p:txBody>
          <a:bodyPr wrap="none">
            <a:spAutoFit/>
          </a:bodyPr>
          <a:lstStyle/>
          <a:p>
            <a:r>
              <a:rPr lang="en-GB">
                <a:solidFill>
                  <a:schemeClr val="hlink"/>
                </a:solidFill>
              </a:rPr>
              <a:t>Shinzo Abe</a:t>
            </a:r>
          </a:p>
          <a:p>
            <a:r>
              <a:rPr lang="en-GB">
                <a:solidFill>
                  <a:schemeClr val="hlink"/>
                </a:solidFill>
              </a:rPr>
              <a:t>Elected PM</a:t>
            </a:r>
          </a:p>
        </p:txBody>
      </p:sp>
      <p:sp>
        <p:nvSpPr>
          <p:cNvPr id="21508" name="Line 7"/>
          <p:cNvSpPr>
            <a:spLocks noChangeShapeType="1"/>
          </p:cNvSpPr>
          <p:nvPr/>
        </p:nvSpPr>
        <p:spPr bwMode="auto">
          <a:xfrm flipH="1" flipV="1">
            <a:off x="6804025" y="5661025"/>
            <a:ext cx="431800" cy="73025"/>
          </a:xfrm>
          <a:prstGeom prst="line">
            <a:avLst/>
          </a:prstGeom>
          <a:noFill/>
          <a:ln w="19050">
            <a:solidFill>
              <a:schemeClr val="hlink"/>
            </a:solidFill>
            <a:round/>
            <a:headEnd/>
            <a:tailEnd type="triangle" w="med" len="med"/>
          </a:ln>
        </p:spPr>
        <p:txBody>
          <a:bodyPr/>
          <a:lstStyle/>
          <a:p>
            <a:endParaRPr lang="en-US"/>
          </a:p>
        </p:txBody>
      </p:sp>
      <p:sp>
        <p:nvSpPr>
          <p:cNvPr id="21509" name="Text Box 8"/>
          <p:cNvSpPr txBox="1">
            <a:spLocks noChangeArrowheads="1"/>
          </p:cNvSpPr>
          <p:nvPr/>
        </p:nvSpPr>
        <p:spPr bwMode="auto">
          <a:xfrm>
            <a:off x="7308850" y="4292600"/>
            <a:ext cx="1968500" cy="396875"/>
          </a:xfrm>
          <a:prstGeom prst="rect">
            <a:avLst/>
          </a:prstGeom>
          <a:noFill/>
          <a:ln w="9525">
            <a:noFill/>
            <a:miter lim="800000"/>
            <a:headEnd/>
            <a:tailEnd/>
          </a:ln>
        </p:spPr>
        <p:txBody>
          <a:bodyPr>
            <a:spAutoFit/>
          </a:bodyPr>
          <a:lstStyle/>
          <a:p>
            <a:r>
              <a:rPr lang="en-GB">
                <a:solidFill>
                  <a:schemeClr val="hlink"/>
                </a:solidFill>
              </a:rPr>
              <a:t>Re-elected</a:t>
            </a:r>
          </a:p>
        </p:txBody>
      </p:sp>
      <p:sp>
        <p:nvSpPr>
          <p:cNvPr id="21510" name="Line 9"/>
          <p:cNvSpPr>
            <a:spLocks noChangeShapeType="1"/>
          </p:cNvSpPr>
          <p:nvPr/>
        </p:nvSpPr>
        <p:spPr bwMode="auto">
          <a:xfrm flipH="1" flipV="1">
            <a:off x="8532813" y="3573463"/>
            <a:ext cx="71437" cy="792162"/>
          </a:xfrm>
          <a:prstGeom prst="line">
            <a:avLst/>
          </a:prstGeom>
          <a:noFill/>
          <a:ln w="19050">
            <a:solidFill>
              <a:schemeClr val="hlink"/>
            </a:solidFill>
            <a:round/>
            <a:headEnd/>
            <a:tailEnd type="triangle" w="med" len="med"/>
          </a:ln>
        </p:spPr>
        <p:txBody>
          <a:bodyPr/>
          <a:lstStyle/>
          <a:p>
            <a:endParaRPr lang="en-US"/>
          </a:p>
        </p:txBody>
      </p:sp>
      <p:sp>
        <p:nvSpPr>
          <p:cNvPr id="21511" name="Text Box 11"/>
          <p:cNvSpPr txBox="1">
            <a:spLocks noChangeArrowheads="1"/>
          </p:cNvSpPr>
          <p:nvPr/>
        </p:nvSpPr>
        <p:spPr bwMode="auto">
          <a:xfrm>
            <a:off x="7000875" y="1911350"/>
            <a:ext cx="1709738" cy="701675"/>
          </a:xfrm>
          <a:prstGeom prst="rect">
            <a:avLst/>
          </a:prstGeom>
          <a:noFill/>
          <a:ln w="9525">
            <a:noFill/>
            <a:miter lim="800000"/>
            <a:headEnd/>
            <a:tailEnd/>
          </a:ln>
        </p:spPr>
        <p:txBody>
          <a:bodyPr wrap="none">
            <a:spAutoFit/>
          </a:bodyPr>
          <a:lstStyle/>
          <a:p>
            <a:r>
              <a:rPr lang="en-GB">
                <a:solidFill>
                  <a:schemeClr val="hlink"/>
                </a:solidFill>
              </a:rPr>
              <a:t>BoJ still</a:t>
            </a:r>
          </a:p>
          <a:p>
            <a:r>
              <a:rPr lang="en-GB">
                <a:solidFill>
                  <a:schemeClr val="hlink"/>
                </a:solidFill>
              </a:rPr>
              <a:t>deploying QE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Japan-Topix-Index-2015-02-22-chart (1)"/>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2530" name="Line 5"/>
          <p:cNvSpPr>
            <a:spLocks noChangeShapeType="1"/>
          </p:cNvSpPr>
          <p:nvPr/>
        </p:nvSpPr>
        <p:spPr bwMode="auto">
          <a:xfrm>
            <a:off x="4787900" y="3429000"/>
            <a:ext cx="3960813" cy="0"/>
          </a:xfrm>
          <a:prstGeom prst="line">
            <a:avLst/>
          </a:prstGeom>
          <a:noFill/>
          <a:ln w="28575">
            <a:solidFill>
              <a:srgbClr val="009900"/>
            </a:solidFill>
            <a:prstDash val="dashDot"/>
            <a:round/>
            <a:headEnd/>
            <a:tailEnd/>
          </a:ln>
        </p:spPr>
        <p:txBody>
          <a:bodyPr/>
          <a:lstStyle/>
          <a:p>
            <a:endParaRPr lang="en-US"/>
          </a:p>
        </p:txBody>
      </p:sp>
      <p:sp>
        <p:nvSpPr>
          <p:cNvPr id="22531" name="Text Box 6"/>
          <p:cNvSpPr txBox="1">
            <a:spLocks noChangeArrowheads="1"/>
          </p:cNvSpPr>
          <p:nvPr/>
        </p:nvSpPr>
        <p:spPr bwMode="auto">
          <a:xfrm>
            <a:off x="4572000" y="2708275"/>
            <a:ext cx="4248150" cy="701675"/>
          </a:xfrm>
          <a:prstGeom prst="rect">
            <a:avLst/>
          </a:prstGeom>
          <a:noFill/>
          <a:ln w="9525">
            <a:noFill/>
            <a:miter lim="800000"/>
            <a:headEnd/>
            <a:tailEnd/>
          </a:ln>
        </p:spPr>
        <p:txBody>
          <a:bodyPr>
            <a:spAutoFit/>
          </a:bodyPr>
          <a:lstStyle/>
          <a:p>
            <a:pPr algn="ctr"/>
            <a:r>
              <a:rPr lang="en-GB">
                <a:solidFill>
                  <a:schemeClr val="hlink"/>
                </a:solidFill>
              </a:rPr>
              <a:t>Should test this region, near 1800</a:t>
            </a:r>
          </a:p>
          <a:p>
            <a:pPr algn="ctr"/>
            <a:r>
              <a:rPr lang="en-GB">
                <a:solidFill>
                  <a:schemeClr val="hlink"/>
                </a:solidFill>
              </a:rPr>
              <a:t>possibly this year</a:t>
            </a:r>
          </a:p>
        </p:txBody>
      </p:sp>
      <p:sp>
        <p:nvSpPr>
          <p:cNvPr id="22532" name="Line 7"/>
          <p:cNvSpPr>
            <a:spLocks noChangeShapeType="1"/>
          </p:cNvSpPr>
          <p:nvPr/>
        </p:nvSpPr>
        <p:spPr bwMode="auto">
          <a:xfrm flipH="1">
            <a:off x="8243888" y="2997200"/>
            <a:ext cx="360362" cy="431800"/>
          </a:xfrm>
          <a:prstGeom prst="line">
            <a:avLst/>
          </a:prstGeom>
          <a:noFill/>
          <a:ln w="19050">
            <a:solidFill>
              <a:schemeClr val="hlink"/>
            </a:solidFill>
            <a:round/>
            <a:headEnd/>
            <a:tailEnd type="triangle" w="med" len="med"/>
          </a:ln>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descr="Japan-Topix-2nd-Section-Index-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23554" name="Text Box 5"/>
          <p:cNvSpPr txBox="1">
            <a:spLocks noChangeArrowheads="1"/>
          </p:cNvSpPr>
          <p:nvPr/>
        </p:nvSpPr>
        <p:spPr bwMode="auto">
          <a:xfrm>
            <a:off x="447675" y="2343150"/>
            <a:ext cx="2119313" cy="701675"/>
          </a:xfrm>
          <a:prstGeom prst="rect">
            <a:avLst/>
          </a:prstGeom>
          <a:noFill/>
          <a:ln w="9525">
            <a:noFill/>
            <a:miter lim="800000"/>
            <a:headEnd/>
            <a:tailEnd/>
          </a:ln>
        </p:spPr>
        <p:txBody>
          <a:bodyPr wrap="none">
            <a:spAutoFit/>
          </a:bodyPr>
          <a:lstStyle/>
          <a:p>
            <a:pPr algn="ctr"/>
            <a:r>
              <a:rPr lang="en-GB">
                <a:solidFill>
                  <a:schemeClr val="hlink"/>
                </a:solidFill>
              </a:rPr>
              <a:t>Topix 2</a:t>
            </a:r>
            <a:r>
              <a:rPr lang="en-GB" baseline="30000">
                <a:solidFill>
                  <a:schemeClr val="hlink"/>
                </a:solidFill>
              </a:rPr>
              <a:t>nd</a:t>
            </a:r>
            <a:r>
              <a:rPr lang="en-GB">
                <a:solidFill>
                  <a:schemeClr val="hlink"/>
                </a:solidFill>
              </a:rPr>
              <a:t> Section</a:t>
            </a:r>
          </a:p>
          <a:p>
            <a:pPr algn="ctr"/>
            <a:r>
              <a:rPr lang="en-GB">
                <a:solidFill>
                  <a:schemeClr val="hlink"/>
                </a:solidFill>
              </a:rPr>
              <a:t>often leads</a:t>
            </a:r>
          </a:p>
        </p:txBody>
      </p:sp>
      <p:sp>
        <p:nvSpPr>
          <p:cNvPr id="23555" name="Text Box 6"/>
          <p:cNvSpPr txBox="1">
            <a:spLocks noChangeArrowheads="1"/>
          </p:cNvSpPr>
          <p:nvPr/>
        </p:nvSpPr>
        <p:spPr bwMode="auto">
          <a:xfrm>
            <a:off x="5056188" y="2271713"/>
            <a:ext cx="1539875" cy="1006475"/>
          </a:xfrm>
          <a:prstGeom prst="rect">
            <a:avLst/>
          </a:prstGeom>
          <a:noFill/>
          <a:ln w="9525">
            <a:noFill/>
            <a:miter lim="800000"/>
            <a:headEnd/>
            <a:tailEnd/>
          </a:ln>
        </p:spPr>
        <p:txBody>
          <a:bodyPr wrap="none">
            <a:spAutoFit/>
          </a:bodyPr>
          <a:lstStyle/>
          <a:p>
            <a:r>
              <a:rPr lang="en-GB">
                <a:solidFill>
                  <a:schemeClr val="hlink"/>
                </a:solidFill>
              </a:rPr>
              <a:t>TSE2</a:t>
            </a:r>
          </a:p>
          <a:p>
            <a:r>
              <a:rPr lang="en-GB">
                <a:solidFill>
                  <a:schemeClr val="hlink"/>
                </a:solidFill>
              </a:rPr>
              <a:t>P/E 15.22</a:t>
            </a:r>
          </a:p>
          <a:p>
            <a:r>
              <a:rPr lang="en-GB">
                <a:solidFill>
                  <a:schemeClr val="hlink"/>
                </a:solidFill>
              </a:rPr>
              <a:t>Yield 1.43%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descr="Fanuc-Ltd-2015-02-22-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24578" name="Text Box 5"/>
          <p:cNvSpPr txBox="1">
            <a:spLocks noChangeArrowheads="1"/>
          </p:cNvSpPr>
          <p:nvPr/>
        </p:nvSpPr>
        <p:spPr bwMode="auto">
          <a:xfrm>
            <a:off x="2751138" y="1911350"/>
            <a:ext cx="3602037" cy="701675"/>
          </a:xfrm>
          <a:prstGeom prst="rect">
            <a:avLst/>
          </a:prstGeom>
          <a:noFill/>
          <a:ln w="9525">
            <a:noFill/>
            <a:miter lim="800000"/>
            <a:headEnd/>
            <a:tailEnd/>
          </a:ln>
        </p:spPr>
        <p:txBody>
          <a:bodyPr wrap="none">
            <a:spAutoFit/>
          </a:bodyPr>
          <a:lstStyle/>
          <a:p>
            <a:pPr algn="ctr"/>
            <a:r>
              <a:rPr lang="en-GB">
                <a:solidFill>
                  <a:schemeClr val="hlink"/>
                </a:solidFill>
              </a:rPr>
              <a:t>A share for this era</a:t>
            </a:r>
          </a:p>
          <a:p>
            <a:pPr algn="ctr"/>
            <a:r>
              <a:rPr lang="en-GB">
                <a:solidFill>
                  <a:schemeClr val="hlink"/>
                </a:solidFill>
              </a:rPr>
              <a:t>Fanuc leading Japan’s Indices</a:t>
            </a:r>
          </a:p>
        </p:txBody>
      </p:sp>
      <p:sp>
        <p:nvSpPr>
          <p:cNvPr id="24579" name="Text Box 6"/>
          <p:cNvSpPr txBox="1">
            <a:spLocks noChangeArrowheads="1"/>
          </p:cNvSpPr>
          <p:nvPr/>
        </p:nvSpPr>
        <p:spPr bwMode="auto">
          <a:xfrm>
            <a:off x="6732588" y="3856038"/>
            <a:ext cx="2089150" cy="1006475"/>
          </a:xfrm>
          <a:prstGeom prst="rect">
            <a:avLst/>
          </a:prstGeom>
          <a:noFill/>
          <a:ln w="9525">
            <a:noFill/>
            <a:miter lim="800000"/>
            <a:headEnd/>
            <a:tailEnd/>
          </a:ln>
        </p:spPr>
        <p:txBody>
          <a:bodyPr>
            <a:spAutoFit/>
          </a:bodyPr>
          <a:lstStyle/>
          <a:p>
            <a:r>
              <a:rPr lang="en-GB">
                <a:solidFill>
                  <a:schemeClr val="hlink"/>
                </a:solidFill>
              </a:rPr>
              <a:t>Fanuc</a:t>
            </a:r>
          </a:p>
          <a:p>
            <a:r>
              <a:rPr lang="en-GB">
                <a:solidFill>
                  <a:schemeClr val="hlink"/>
                </a:solidFill>
              </a:rPr>
              <a:t>Est p/e 23.52</a:t>
            </a:r>
          </a:p>
          <a:p>
            <a:r>
              <a:rPr lang="en-GB">
                <a:solidFill>
                  <a:schemeClr val="hlink"/>
                </a:solidFill>
              </a:rPr>
              <a:t>Yield 1.02%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4"/>
          <p:cNvSpPr txBox="1">
            <a:spLocks noChangeArrowheads="1"/>
          </p:cNvSpPr>
          <p:nvPr/>
        </p:nvSpPr>
        <p:spPr bwMode="auto">
          <a:xfrm>
            <a:off x="179388" y="2060575"/>
            <a:ext cx="8785225" cy="2289175"/>
          </a:xfrm>
          <a:prstGeom prst="rect">
            <a:avLst/>
          </a:prstGeom>
          <a:noFill/>
          <a:ln w="9525">
            <a:noFill/>
            <a:miter lim="800000"/>
            <a:headEnd/>
            <a:tailEnd/>
          </a:ln>
        </p:spPr>
        <p:txBody>
          <a:bodyPr>
            <a:spAutoFit/>
          </a:bodyPr>
          <a:lstStyle/>
          <a:p>
            <a:pPr algn="ctr"/>
            <a:r>
              <a:rPr lang="en-GB" sz="3600">
                <a:solidFill>
                  <a:schemeClr val="hlink"/>
                </a:solidFill>
              </a:rPr>
              <a:t>Wall Street influences everything</a:t>
            </a:r>
          </a:p>
          <a:p>
            <a:pPr algn="ctr"/>
            <a:endParaRPr lang="en-GB" sz="3600">
              <a:solidFill>
                <a:schemeClr val="hlink"/>
              </a:solidFill>
            </a:endParaRPr>
          </a:p>
          <a:p>
            <a:pPr algn="ctr"/>
            <a:r>
              <a:rPr lang="en-GB" sz="3600">
                <a:solidFill>
                  <a:schemeClr val="hlink"/>
                </a:solidFill>
              </a:rPr>
              <a:t>Fortunately, most US indices</a:t>
            </a:r>
          </a:p>
          <a:p>
            <a:pPr algn="ctr"/>
            <a:r>
              <a:rPr lang="en-GB" sz="3600">
                <a:solidFill>
                  <a:schemeClr val="hlink"/>
                </a:solidFill>
              </a:rPr>
              <a:t>have reaffirmed bull market trends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4" descr="S-P-500-Index-2015-02-22-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6626" name="Text Box 5"/>
          <p:cNvSpPr txBox="1">
            <a:spLocks noChangeArrowheads="1"/>
          </p:cNvSpPr>
          <p:nvPr/>
        </p:nvSpPr>
        <p:spPr bwMode="auto">
          <a:xfrm>
            <a:off x="1455738" y="1911350"/>
            <a:ext cx="1539875" cy="1006475"/>
          </a:xfrm>
          <a:prstGeom prst="rect">
            <a:avLst/>
          </a:prstGeom>
          <a:noFill/>
          <a:ln w="9525">
            <a:noFill/>
            <a:miter lim="800000"/>
            <a:headEnd/>
            <a:tailEnd/>
          </a:ln>
        </p:spPr>
        <p:txBody>
          <a:bodyPr wrap="none">
            <a:spAutoFit/>
          </a:bodyPr>
          <a:lstStyle/>
          <a:p>
            <a:r>
              <a:rPr lang="en-GB">
                <a:solidFill>
                  <a:schemeClr val="hlink"/>
                </a:solidFill>
              </a:rPr>
              <a:t>SPX</a:t>
            </a:r>
          </a:p>
          <a:p>
            <a:r>
              <a:rPr lang="en-GB">
                <a:solidFill>
                  <a:schemeClr val="hlink"/>
                </a:solidFill>
              </a:rPr>
              <a:t>P/E 18.62</a:t>
            </a:r>
          </a:p>
          <a:p>
            <a:r>
              <a:rPr lang="en-GB">
                <a:solidFill>
                  <a:schemeClr val="hlink"/>
                </a:solidFill>
              </a:rPr>
              <a:t>Yield 1.94%</a:t>
            </a:r>
          </a:p>
        </p:txBody>
      </p:sp>
      <p:sp>
        <p:nvSpPr>
          <p:cNvPr id="26627" name="Text Box 6"/>
          <p:cNvSpPr txBox="1">
            <a:spLocks noChangeArrowheads="1"/>
          </p:cNvSpPr>
          <p:nvPr/>
        </p:nvSpPr>
        <p:spPr bwMode="auto">
          <a:xfrm>
            <a:off x="3851275" y="1839913"/>
            <a:ext cx="4357688" cy="701675"/>
          </a:xfrm>
          <a:prstGeom prst="rect">
            <a:avLst/>
          </a:prstGeom>
          <a:noFill/>
          <a:ln w="9525">
            <a:noFill/>
            <a:miter lim="800000"/>
            <a:headEnd/>
            <a:tailEnd/>
          </a:ln>
        </p:spPr>
        <p:txBody>
          <a:bodyPr>
            <a:spAutoFit/>
          </a:bodyPr>
          <a:lstStyle/>
          <a:p>
            <a:pPr algn="ctr"/>
            <a:r>
              <a:rPr lang="en-GB">
                <a:solidFill>
                  <a:schemeClr val="hlink"/>
                </a:solidFill>
              </a:rPr>
              <a:t>Would have to break1970 </a:t>
            </a:r>
          </a:p>
          <a:p>
            <a:pPr algn="ctr"/>
            <a:r>
              <a:rPr lang="en-GB">
                <a:solidFill>
                  <a:schemeClr val="hlink"/>
                </a:solidFill>
              </a:rPr>
              <a:t>to confirm upside failure</a:t>
            </a:r>
          </a:p>
        </p:txBody>
      </p:sp>
      <p:sp>
        <p:nvSpPr>
          <p:cNvPr id="26628" name="Line 7"/>
          <p:cNvSpPr>
            <a:spLocks noChangeShapeType="1"/>
          </p:cNvSpPr>
          <p:nvPr/>
        </p:nvSpPr>
        <p:spPr bwMode="auto">
          <a:xfrm>
            <a:off x="7596188" y="1989138"/>
            <a:ext cx="936625" cy="287337"/>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4" descr="Dow-Jones-Industrials-Average-2015-02-22-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7650" name="Text Box 5"/>
          <p:cNvSpPr txBox="1">
            <a:spLocks noChangeArrowheads="1"/>
          </p:cNvSpPr>
          <p:nvPr/>
        </p:nvSpPr>
        <p:spPr bwMode="auto">
          <a:xfrm>
            <a:off x="3687763" y="2198688"/>
            <a:ext cx="1539875" cy="1006475"/>
          </a:xfrm>
          <a:prstGeom prst="rect">
            <a:avLst/>
          </a:prstGeom>
          <a:noFill/>
          <a:ln w="9525">
            <a:noFill/>
            <a:miter lim="800000"/>
            <a:headEnd/>
            <a:tailEnd/>
          </a:ln>
        </p:spPr>
        <p:txBody>
          <a:bodyPr wrap="none">
            <a:spAutoFit/>
          </a:bodyPr>
          <a:lstStyle/>
          <a:p>
            <a:r>
              <a:rPr lang="en-GB">
                <a:solidFill>
                  <a:schemeClr val="hlink"/>
                </a:solidFill>
              </a:rPr>
              <a:t>INDU</a:t>
            </a:r>
          </a:p>
          <a:p>
            <a:r>
              <a:rPr lang="en-GB">
                <a:solidFill>
                  <a:schemeClr val="hlink"/>
                </a:solidFill>
              </a:rPr>
              <a:t>P/E 16.41</a:t>
            </a:r>
          </a:p>
          <a:p>
            <a:r>
              <a:rPr lang="en-GB">
                <a:solidFill>
                  <a:schemeClr val="hlink"/>
                </a:solidFill>
              </a:rPr>
              <a:t>Yield 2.18%</a:t>
            </a:r>
          </a:p>
        </p:txBody>
      </p:sp>
      <p:sp>
        <p:nvSpPr>
          <p:cNvPr id="27651" name="Text Box 6"/>
          <p:cNvSpPr txBox="1">
            <a:spLocks noChangeArrowheads="1"/>
          </p:cNvSpPr>
          <p:nvPr/>
        </p:nvSpPr>
        <p:spPr bwMode="auto">
          <a:xfrm>
            <a:off x="6516688" y="3998913"/>
            <a:ext cx="2373312" cy="1311275"/>
          </a:xfrm>
          <a:prstGeom prst="rect">
            <a:avLst/>
          </a:prstGeom>
          <a:noFill/>
          <a:ln w="9525">
            <a:noFill/>
            <a:miter lim="800000"/>
            <a:headEnd/>
            <a:tailEnd/>
          </a:ln>
        </p:spPr>
        <p:txBody>
          <a:bodyPr>
            <a:spAutoFit/>
          </a:bodyPr>
          <a:lstStyle/>
          <a:p>
            <a:r>
              <a:rPr lang="en-GB">
                <a:solidFill>
                  <a:schemeClr val="hlink"/>
                </a:solidFill>
              </a:rPr>
              <a:t>Would have</a:t>
            </a:r>
          </a:p>
          <a:p>
            <a:r>
              <a:rPr lang="en-GB">
                <a:solidFill>
                  <a:schemeClr val="hlink"/>
                </a:solidFill>
              </a:rPr>
              <a:t>to break 17000</a:t>
            </a:r>
          </a:p>
          <a:p>
            <a:r>
              <a:rPr lang="en-GB">
                <a:solidFill>
                  <a:schemeClr val="hlink"/>
                </a:solidFill>
              </a:rPr>
              <a:t>to confirm</a:t>
            </a:r>
          </a:p>
          <a:p>
            <a:r>
              <a:rPr lang="en-GB">
                <a:solidFill>
                  <a:schemeClr val="hlink"/>
                </a:solidFill>
              </a:rPr>
              <a:t>upside failure</a:t>
            </a:r>
          </a:p>
        </p:txBody>
      </p:sp>
      <p:sp>
        <p:nvSpPr>
          <p:cNvPr id="27652" name="Line 7"/>
          <p:cNvSpPr>
            <a:spLocks noChangeShapeType="1"/>
          </p:cNvSpPr>
          <p:nvPr/>
        </p:nvSpPr>
        <p:spPr bwMode="auto">
          <a:xfrm flipV="1">
            <a:off x="8316913" y="2276475"/>
            <a:ext cx="358775" cy="2089150"/>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4" descr="Russell-2000-Index-2015-02-22-chart"/>
          <p:cNvPicPr>
            <a:picLocks noChangeAspect="1" noChangeArrowheads="1"/>
          </p:cNvPicPr>
          <p:nvPr/>
        </p:nvPicPr>
        <p:blipFill>
          <a:blip r:embed="rId2"/>
          <a:srcRect/>
          <a:stretch>
            <a:fillRect/>
          </a:stretch>
        </p:blipFill>
        <p:spPr bwMode="auto">
          <a:xfrm>
            <a:off x="0" y="1412875"/>
            <a:ext cx="9144000" cy="5102225"/>
          </a:xfrm>
          <a:prstGeom prst="rect">
            <a:avLst/>
          </a:prstGeom>
          <a:noFill/>
          <a:ln w="9525">
            <a:noFill/>
            <a:miter lim="800000"/>
            <a:headEnd/>
            <a:tailEnd/>
          </a:ln>
        </p:spPr>
      </p:pic>
      <p:sp>
        <p:nvSpPr>
          <p:cNvPr id="28674" name="Text Box 5"/>
          <p:cNvSpPr txBox="1">
            <a:spLocks noChangeArrowheads="1"/>
          </p:cNvSpPr>
          <p:nvPr/>
        </p:nvSpPr>
        <p:spPr bwMode="auto">
          <a:xfrm>
            <a:off x="2555875" y="1982788"/>
            <a:ext cx="2311400" cy="1006475"/>
          </a:xfrm>
          <a:prstGeom prst="rect">
            <a:avLst/>
          </a:prstGeom>
          <a:noFill/>
          <a:ln w="9525">
            <a:noFill/>
            <a:miter lim="800000"/>
            <a:headEnd/>
            <a:tailEnd/>
          </a:ln>
        </p:spPr>
        <p:txBody>
          <a:bodyPr>
            <a:spAutoFit/>
          </a:bodyPr>
          <a:lstStyle/>
          <a:p>
            <a:r>
              <a:rPr lang="en-GB">
                <a:solidFill>
                  <a:schemeClr val="hlink"/>
                </a:solidFill>
              </a:rPr>
              <a:t>RTY</a:t>
            </a:r>
          </a:p>
          <a:p>
            <a:r>
              <a:rPr lang="en-GB">
                <a:solidFill>
                  <a:schemeClr val="hlink"/>
                </a:solidFill>
              </a:rPr>
              <a:t>P/E 20.03</a:t>
            </a:r>
          </a:p>
          <a:p>
            <a:r>
              <a:rPr lang="en-GB">
                <a:solidFill>
                  <a:schemeClr val="hlink"/>
                </a:solidFill>
              </a:rPr>
              <a:t>Yield 1.33%</a:t>
            </a:r>
          </a:p>
        </p:txBody>
      </p:sp>
      <p:sp>
        <p:nvSpPr>
          <p:cNvPr id="28675" name="Text Box 6"/>
          <p:cNvSpPr txBox="1">
            <a:spLocks noChangeArrowheads="1"/>
          </p:cNvSpPr>
          <p:nvPr/>
        </p:nvSpPr>
        <p:spPr bwMode="auto">
          <a:xfrm>
            <a:off x="5200650" y="1916113"/>
            <a:ext cx="2030413" cy="1006475"/>
          </a:xfrm>
          <a:prstGeom prst="rect">
            <a:avLst/>
          </a:prstGeom>
          <a:noFill/>
          <a:ln w="9525">
            <a:noFill/>
            <a:miter lim="800000"/>
            <a:headEnd/>
            <a:tailEnd/>
          </a:ln>
        </p:spPr>
        <p:txBody>
          <a:bodyPr>
            <a:spAutoFit/>
          </a:bodyPr>
          <a:lstStyle/>
          <a:p>
            <a:r>
              <a:rPr lang="en-GB">
                <a:solidFill>
                  <a:schemeClr val="hlink"/>
                </a:solidFill>
              </a:rPr>
              <a:t>This ‘canary</a:t>
            </a:r>
          </a:p>
          <a:p>
            <a:r>
              <a:rPr lang="en-GB">
                <a:solidFill>
                  <a:schemeClr val="hlink"/>
                </a:solidFill>
              </a:rPr>
              <a:t>in the coalmine’</a:t>
            </a:r>
          </a:p>
          <a:p>
            <a:r>
              <a:rPr lang="en-GB">
                <a:solidFill>
                  <a:schemeClr val="hlink"/>
                </a:solidFill>
              </a:rPr>
              <a:t>is still singing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descr="NASDAQ-Composite-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29698" name="Text Box 5"/>
          <p:cNvSpPr txBox="1">
            <a:spLocks noChangeArrowheads="1"/>
          </p:cNvSpPr>
          <p:nvPr/>
        </p:nvSpPr>
        <p:spPr bwMode="auto">
          <a:xfrm>
            <a:off x="2032000" y="2127250"/>
            <a:ext cx="1539875" cy="1006475"/>
          </a:xfrm>
          <a:prstGeom prst="rect">
            <a:avLst/>
          </a:prstGeom>
          <a:noFill/>
          <a:ln w="9525">
            <a:noFill/>
            <a:miter lim="800000"/>
            <a:headEnd/>
            <a:tailEnd/>
          </a:ln>
        </p:spPr>
        <p:txBody>
          <a:bodyPr wrap="none">
            <a:spAutoFit/>
          </a:bodyPr>
          <a:lstStyle/>
          <a:p>
            <a:r>
              <a:rPr lang="en-GB">
                <a:solidFill>
                  <a:schemeClr val="hlink"/>
                </a:solidFill>
              </a:rPr>
              <a:t>CCMP</a:t>
            </a:r>
          </a:p>
          <a:p>
            <a:r>
              <a:rPr lang="en-GB">
                <a:solidFill>
                  <a:schemeClr val="hlink"/>
                </a:solidFill>
              </a:rPr>
              <a:t>P/E 31.85</a:t>
            </a:r>
          </a:p>
          <a:p>
            <a:r>
              <a:rPr lang="en-GB">
                <a:solidFill>
                  <a:schemeClr val="hlink"/>
                </a:solidFill>
              </a:rPr>
              <a:t>Yield 1.28%</a:t>
            </a:r>
          </a:p>
        </p:txBody>
      </p:sp>
      <p:sp>
        <p:nvSpPr>
          <p:cNvPr id="29699" name="Text Box 6"/>
          <p:cNvSpPr txBox="1">
            <a:spLocks noChangeArrowheads="1"/>
          </p:cNvSpPr>
          <p:nvPr/>
        </p:nvSpPr>
        <p:spPr bwMode="auto">
          <a:xfrm>
            <a:off x="6948488" y="3783013"/>
            <a:ext cx="2033587" cy="1616075"/>
          </a:xfrm>
          <a:prstGeom prst="rect">
            <a:avLst/>
          </a:prstGeom>
          <a:noFill/>
          <a:ln w="9525">
            <a:noFill/>
            <a:miter lim="800000"/>
            <a:headEnd/>
            <a:tailEnd/>
          </a:ln>
        </p:spPr>
        <p:txBody>
          <a:bodyPr>
            <a:spAutoFit/>
          </a:bodyPr>
          <a:lstStyle/>
          <a:p>
            <a:r>
              <a:rPr lang="en-GB">
                <a:solidFill>
                  <a:schemeClr val="hlink"/>
                </a:solidFill>
              </a:rPr>
              <a:t>Would have</a:t>
            </a:r>
          </a:p>
          <a:p>
            <a:r>
              <a:rPr lang="en-GB">
                <a:solidFill>
                  <a:schemeClr val="hlink"/>
                </a:solidFill>
              </a:rPr>
              <a:t>to close</a:t>
            </a:r>
          </a:p>
          <a:p>
            <a:r>
              <a:rPr lang="en-GB">
                <a:solidFill>
                  <a:schemeClr val="hlink"/>
                </a:solidFill>
              </a:rPr>
              <a:t>beneath 4500</a:t>
            </a:r>
          </a:p>
          <a:p>
            <a:r>
              <a:rPr lang="en-GB">
                <a:solidFill>
                  <a:schemeClr val="hlink"/>
                </a:solidFill>
              </a:rPr>
              <a:t>to confirm</a:t>
            </a:r>
          </a:p>
          <a:p>
            <a:r>
              <a:rPr lang="en-GB">
                <a:solidFill>
                  <a:schemeClr val="hlink"/>
                </a:solidFill>
              </a:rPr>
              <a:t>upside failure</a:t>
            </a:r>
          </a:p>
        </p:txBody>
      </p:sp>
      <p:sp>
        <p:nvSpPr>
          <p:cNvPr id="29700" name="Line 7"/>
          <p:cNvSpPr>
            <a:spLocks noChangeShapeType="1"/>
          </p:cNvSpPr>
          <p:nvPr/>
        </p:nvSpPr>
        <p:spPr bwMode="auto">
          <a:xfrm flipV="1">
            <a:off x="8532813" y="2420938"/>
            <a:ext cx="71437" cy="1944687"/>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Apple-2015-02-22-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30722" name="Text Box 5"/>
          <p:cNvSpPr txBox="1">
            <a:spLocks noChangeArrowheads="1"/>
          </p:cNvSpPr>
          <p:nvPr/>
        </p:nvSpPr>
        <p:spPr bwMode="auto">
          <a:xfrm>
            <a:off x="1042988" y="2998788"/>
            <a:ext cx="2508250" cy="1006475"/>
          </a:xfrm>
          <a:prstGeom prst="rect">
            <a:avLst/>
          </a:prstGeom>
          <a:noFill/>
          <a:ln w="9525">
            <a:noFill/>
            <a:miter lim="800000"/>
            <a:headEnd/>
            <a:tailEnd/>
          </a:ln>
        </p:spPr>
        <p:txBody>
          <a:bodyPr>
            <a:spAutoFit/>
          </a:bodyPr>
          <a:lstStyle/>
          <a:p>
            <a:r>
              <a:rPr lang="en-GB">
                <a:solidFill>
                  <a:schemeClr val="hlink"/>
                </a:solidFill>
              </a:rPr>
              <a:t>AAPL</a:t>
            </a:r>
          </a:p>
          <a:p>
            <a:r>
              <a:rPr lang="en-GB">
                <a:solidFill>
                  <a:schemeClr val="hlink"/>
                </a:solidFill>
              </a:rPr>
              <a:t>Est P/E 15.09</a:t>
            </a:r>
          </a:p>
          <a:p>
            <a:r>
              <a:rPr lang="en-GB">
                <a:solidFill>
                  <a:schemeClr val="hlink"/>
                </a:solidFill>
              </a:rPr>
              <a:t>Yield 1.45%</a:t>
            </a:r>
          </a:p>
        </p:txBody>
      </p:sp>
      <p:sp>
        <p:nvSpPr>
          <p:cNvPr id="30723" name="Text Box 6"/>
          <p:cNvSpPr txBox="1">
            <a:spLocks noChangeArrowheads="1"/>
          </p:cNvSpPr>
          <p:nvPr/>
        </p:nvSpPr>
        <p:spPr bwMode="auto">
          <a:xfrm>
            <a:off x="2627313" y="1766888"/>
            <a:ext cx="5219700" cy="1006475"/>
          </a:xfrm>
          <a:prstGeom prst="rect">
            <a:avLst/>
          </a:prstGeom>
          <a:noFill/>
          <a:ln w="9525">
            <a:noFill/>
            <a:miter lim="800000"/>
            <a:headEnd/>
            <a:tailEnd/>
          </a:ln>
        </p:spPr>
        <p:txBody>
          <a:bodyPr>
            <a:spAutoFit/>
          </a:bodyPr>
          <a:lstStyle/>
          <a:p>
            <a:r>
              <a:rPr lang="en-GB">
                <a:solidFill>
                  <a:schemeClr val="hlink"/>
                </a:solidFill>
              </a:rPr>
              <a:t>Keep an eye on this iconic bellwether for the</a:t>
            </a:r>
          </a:p>
          <a:p>
            <a:r>
              <a:rPr lang="en-GB">
                <a:solidFill>
                  <a:schemeClr val="hlink"/>
                </a:solidFill>
              </a:rPr>
              <a:t>tech sector and Wall St generally - currently</a:t>
            </a:r>
          </a:p>
          <a:p>
            <a:r>
              <a:rPr lang="en-GB">
                <a:solidFill>
                  <a:schemeClr val="hlink"/>
                </a:solidFill>
              </a:rPr>
              <a:t>a little overextended but not expensive</a:t>
            </a:r>
            <a:r>
              <a:rPr lang="en-GB"/>
              <a:t> </a:t>
            </a:r>
          </a:p>
        </p:txBody>
      </p:sp>
      <p:sp>
        <p:nvSpPr>
          <p:cNvPr id="30724" name="Text Box 7"/>
          <p:cNvSpPr txBox="1">
            <a:spLocks noChangeArrowheads="1"/>
          </p:cNvSpPr>
          <p:nvPr/>
        </p:nvSpPr>
        <p:spPr bwMode="auto">
          <a:xfrm>
            <a:off x="5795963" y="4287838"/>
            <a:ext cx="3232150" cy="701675"/>
          </a:xfrm>
          <a:prstGeom prst="rect">
            <a:avLst/>
          </a:prstGeom>
          <a:noFill/>
          <a:ln w="9525">
            <a:noFill/>
            <a:miter lim="800000"/>
            <a:headEnd/>
            <a:tailEnd/>
          </a:ln>
        </p:spPr>
        <p:txBody>
          <a:bodyPr>
            <a:spAutoFit/>
          </a:bodyPr>
          <a:lstStyle/>
          <a:p>
            <a:r>
              <a:rPr lang="en-GB">
                <a:solidFill>
                  <a:schemeClr val="hlink"/>
                </a:solidFill>
              </a:rPr>
              <a:t>Watch the rising lows</a:t>
            </a:r>
          </a:p>
          <a:p>
            <a:r>
              <a:rPr lang="en-GB">
                <a:solidFill>
                  <a:schemeClr val="hlink"/>
                </a:solidFill>
              </a:rPr>
              <a:t>for uptrend consistency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4" descr="US-10yr-Bond-Yield-2015-02-17-chart"/>
          <p:cNvPicPr>
            <a:picLocks noChangeAspect="1" noChangeArrowheads="1"/>
          </p:cNvPicPr>
          <p:nvPr/>
        </p:nvPicPr>
        <p:blipFill>
          <a:blip r:embed="rId2"/>
          <a:srcRect/>
          <a:stretch>
            <a:fillRect/>
          </a:stretch>
        </p:blipFill>
        <p:spPr bwMode="auto">
          <a:xfrm>
            <a:off x="323850" y="1412875"/>
            <a:ext cx="8461375" cy="4722813"/>
          </a:xfrm>
          <a:prstGeom prst="rect">
            <a:avLst/>
          </a:prstGeom>
          <a:noFill/>
          <a:ln w="9525">
            <a:noFill/>
            <a:miter lim="800000"/>
            <a:headEnd/>
            <a:tailEnd/>
          </a:ln>
        </p:spPr>
      </p:pic>
      <p:sp>
        <p:nvSpPr>
          <p:cNvPr id="31746" name="Text Box 5"/>
          <p:cNvSpPr txBox="1">
            <a:spLocks noChangeArrowheads="1"/>
          </p:cNvSpPr>
          <p:nvPr/>
        </p:nvSpPr>
        <p:spPr bwMode="auto">
          <a:xfrm>
            <a:off x="395288" y="1844675"/>
            <a:ext cx="2670175" cy="1616075"/>
          </a:xfrm>
          <a:prstGeom prst="rect">
            <a:avLst/>
          </a:prstGeom>
          <a:noFill/>
          <a:ln w="9525">
            <a:noFill/>
            <a:miter lim="800000"/>
            <a:headEnd/>
            <a:tailEnd/>
          </a:ln>
        </p:spPr>
        <p:txBody>
          <a:bodyPr>
            <a:spAutoFit/>
          </a:bodyPr>
          <a:lstStyle/>
          <a:p>
            <a:r>
              <a:rPr lang="en-GB">
                <a:solidFill>
                  <a:schemeClr val="hlink"/>
                </a:solidFill>
              </a:rPr>
              <a:t>Alarmists keep talking</a:t>
            </a:r>
          </a:p>
          <a:p>
            <a:r>
              <a:rPr lang="en-GB">
                <a:solidFill>
                  <a:schemeClr val="hlink"/>
                </a:solidFill>
              </a:rPr>
              <a:t>about a Wall St crash but unlikely while yield curve remains positive</a:t>
            </a:r>
          </a:p>
        </p:txBody>
      </p:sp>
      <p:sp>
        <p:nvSpPr>
          <p:cNvPr id="31747" name="Line 6"/>
          <p:cNvSpPr>
            <a:spLocks noChangeShapeType="1"/>
          </p:cNvSpPr>
          <p:nvPr/>
        </p:nvSpPr>
        <p:spPr bwMode="auto">
          <a:xfrm>
            <a:off x="323850" y="5013325"/>
            <a:ext cx="8064500" cy="0"/>
          </a:xfrm>
          <a:prstGeom prst="line">
            <a:avLst/>
          </a:prstGeom>
          <a:noFill/>
          <a:ln w="28575">
            <a:solidFill>
              <a:srgbClr val="FF0000"/>
            </a:solidFill>
            <a:round/>
            <a:headEnd/>
            <a:tailEnd/>
          </a:ln>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4"/>
          <p:cNvSpPr txBox="1">
            <a:spLocks noChangeArrowheads="1"/>
          </p:cNvSpPr>
          <p:nvPr/>
        </p:nvSpPr>
        <p:spPr bwMode="auto">
          <a:xfrm>
            <a:off x="3400425" y="2938463"/>
            <a:ext cx="1174750" cy="641350"/>
          </a:xfrm>
          <a:prstGeom prst="rect">
            <a:avLst/>
          </a:prstGeom>
          <a:noFill/>
          <a:ln w="9525">
            <a:noFill/>
            <a:miter lim="800000"/>
            <a:headEnd/>
            <a:tailEnd/>
          </a:ln>
        </p:spPr>
        <p:txBody>
          <a:bodyPr wrap="none">
            <a:spAutoFit/>
          </a:bodyPr>
          <a:lstStyle/>
          <a:p>
            <a:r>
              <a:rPr lang="en-GB" sz="3600"/>
              <a:t>India</a:t>
            </a:r>
          </a:p>
        </p:txBody>
      </p:sp>
      <p:pic>
        <p:nvPicPr>
          <p:cNvPr id="32770" name="Picture 5" descr="India-BSE-Sensex-Index-2015-02-22-chart"/>
          <p:cNvPicPr>
            <a:picLocks noChangeAspect="1" noChangeArrowheads="1"/>
          </p:cNvPicPr>
          <p:nvPr/>
        </p:nvPicPr>
        <p:blipFill>
          <a:blip r:embed="rId2"/>
          <a:srcRect/>
          <a:stretch>
            <a:fillRect/>
          </a:stretch>
        </p:blipFill>
        <p:spPr bwMode="auto">
          <a:xfrm>
            <a:off x="0" y="1341438"/>
            <a:ext cx="9144000" cy="5105400"/>
          </a:xfrm>
          <a:prstGeom prst="rect">
            <a:avLst/>
          </a:prstGeom>
          <a:noFill/>
          <a:ln w="9525">
            <a:noFill/>
            <a:miter lim="800000"/>
            <a:headEnd/>
            <a:tailEnd/>
          </a:ln>
        </p:spPr>
      </p:pic>
      <p:sp>
        <p:nvSpPr>
          <p:cNvPr id="32771" name="Text Box 6"/>
          <p:cNvSpPr txBox="1">
            <a:spLocks noChangeArrowheads="1"/>
          </p:cNvSpPr>
          <p:nvPr/>
        </p:nvSpPr>
        <p:spPr bwMode="auto">
          <a:xfrm>
            <a:off x="879475" y="1982788"/>
            <a:ext cx="1539875" cy="1006475"/>
          </a:xfrm>
          <a:prstGeom prst="rect">
            <a:avLst/>
          </a:prstGeom>
          <a:noFill/>
          <a:ln w="9525">
            <a:noFill/>
            <a:miter lim="800000"/>
            <a:headEnd/>
            <a:tailEnd/>
          </a:ln>
        </p:spPr>
        <p:txBody>
          <a:bodyPr wrap="none">
            <a:spAutoFit/>
          </a:bodyPr>
          <a:lstStyle/>
          <a:p>
            <a:r>
              <a:rPr lang="en-GB">
                <a:solidFill>
                  <a:schemeClr val="hlink"/>
                </a:solidFill>
              </a:rPr>
              <a:t>Sensex</a:t>
            </a:r>
          </a:p>
          <a:p>
            <a:r>
              <a:rPr lang="en-GB">
                <a:solidFill>
                  <a:schemeClr val="hlink"/>
                </a:solidFill>
              </a:rPr>
              <a:t>P/E 20.59</a:t>
            </a:r>
          </a:p>
          <a:p>
            <a:r>
              <a:rPr lang="en-GB">
                <a:solidFill>
                  <a:schemeClr val="hlink"/>
                </a:solidFill>
              </a:rPr>
              <a:t>Yield 1.38%</a:t>
            </a:r>
          </a:p>
        </p:txBody>
      </p:sp>
      <p:sp>
        <p:nvSpPr>
          <p:cNvPr id="32772" name="Text Box 7"/>
          <p:cNvSpPr txBox="1">
            <a:spLocks noChangeArrowheads="1"/>
          </p:cNvSpPr>
          <p:nvPr/>
        </p:nvSpPr>
        <p:spPr bwMode="auto">
          <a:xfrm>
            <a:off x="4427538" y="2060575"/>
            <a:ext cx="3849687" cy="701675"/>
          </a:xfrm>
          <a:prstGeom prst="rect">
            <a:avLst/>
          </a:prstGeom>
          <a:noFill/>
          <a:ln w="9525">
            <a:noFill/>
            <a:miter lim="800000"/>
            <a:headEnd/>
            <a:tailEnd/>
          </a:ln>
        </p:spPr>
        <p:txBody>
          <a:bodyPr>
            <a:spAutoFit/>
          </a:bodyPr>
          <a:lstStyle/>
          <a:p>
            <a:r>
              <a:rPr lang="en-GB">
                <a:solidFill>
                  <a:schemeClr val="hlink"/>
                </a:solidFill>
              </a:rPr>
              <a:t>Still a favourite of mine</a:t>
            </a:r>
          </a:p>
          <a:p>
            <a:r>
              <a:rPr lang="en-GB">
                <a:solidFill>
                  <a:schemeClr val="hlink"/>
                </a:solidFill>
              </a:rPr>
              <a:t>over the next few years</a:t>
            </a:r>
          </a:p>
        </p:txBody>
      </p:sp>
      <p:sp>
        <p:nvSpPr>
          <p:cNvPr id="32773" name="Text Box 8"/>
          <p:cNvSpPr txBox="1">
            <a:spLocks noChangeArrowheads="1"/>
          </p:cNvSpPr>
          <p:nvPr/>
        </p:nvSpPr>
        <p:spPr bwMode="auto">
          <a:xfrm>
            <a:off x="5775325" y="4503738"/>
            <a:ext cx="2806700" cy="701675"/>
          </a:xfrm>
          <a:prstGeom prst="rect">
            <a:avLst/>
          </a:prstGeom>
          <a:noFill/>
          <a:ln w="9525">
            <a:noFill/>
            <a:miter lim="800000"/>
            <a:headEnd/>
            <a:tailEnd/>
          </a:ln>
        </p:spPr>
        <p:txBody>
          <a:bodyPr wrap="none">
            <a:spAutoFit/>
          </a:bodyPr>
          <a:lstStyle/>
          <a:p>
            <a:r>
              <a:rPr lang="en-GB">
                <a:solidFill>
                  <a:schemeClr val="hlink"/>
                </a:solidFill>
              </a:rPr>
              <a:t>Watch the rising lows</a:t>
            </a:r>
          </a:p>
          <a:p>
            <a:r>
              <a:rPr lang="en-GB">
                <a:solidFill>
                  <a:schemeClr val="hlink"/>
                </a:solidFill>
              </a:rPr>
              <a:t>for uptrend consistency</a:t>
            </a:r>
          </a:p>
        </p:txBody>
      </p:sp>
      <p:sp>
        <p:nvSpPr>
          <p:cNvPr id="32774" name="Line 9"/>
          <p:cNvSpPr>
            <a:spLocks noChangeShapeType="1"/>
          </p:cNvSpPr>
          <p:nvPr/>
        </p:nvSpPr>
        <p:spPr bwMode="auto">
          <a:xfrm flipH="1" flipV="1">
            <a:off x="7812088" y="3429000"/>
            <a:ext cx="504825" cy="1223963"/>
          </a:xfrm>
          <a:prstGeom prst="line">
            <a:avLst/>
          </a:prstGeom>
          <a:noFill/>
          <a:ln w="19050">
            <a:solidFill>
              <a:schemeClr val="hlink"/>
            </a:solidFill>
            <a:round/>
            <a:headEnd/>
            <a:tailEnd type="triangle" w="med" len="med"/>
          </a:ln>
        </p:spPr>
        <p:txBody>
          <a:bodyPr/>
          <a:lstStyle/>
          <a:p>
            <a:endParaRPr lang="en-US"/>
          </a:p>
        </p:txBody>
      </p:sp>
      <p:sp>
        <p:nvSpPr>
          <p:cNvPr id="32775" name="Line 10"/>
          <p:cNvSpPr>
            <a:spLocks noChangeShapeType="1"/>
          </p:cNvSpPr>
          <p:nvPr/>
        </p:nvSpPr>
        <p:spPr bwMode="auto">
          <a:xfrm flipV="1">
            <a:off x="8532813" y="2565400"/>
            <a:ext cx="0" cy="2016125"/>
          </a:xfrm>
          <a:prstGeom prst="line">
            <a:avLst/>
          </a:prstGeom>
          <a:noFill/>
          <a:ln w="19050">
            <a:solidFill>
              <a:schemeClr val="hlink"/>
            </a:solidFill>
            <a:round/>
            <a:headEnd/>
            <a:tailEnd type="triangle" w="med" len="med"/>
          </a:ln>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4" descr="JPMorgan-Indian-Investment-Trust-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33794" name="Text Box 5"/>
          <p:cNvSpPr txBox="1">
            <a:spLocks noChangeArrowheads="1"/>
          </p:cNvSpPr>
          <p:nvPr/>
        </p:nvSpPr>
        <p:spPr bwMode="auto">
          <a:xfrm>
            <a:off x="5200650" y="4791075"/>
            <a:ext cx="2171700" cy="701675"/>
          </a:xfrm>
          <a:prstGeom prst="rect">
            <a:avLst/>
          </a:prstGeom>
          <a:noFill/>
          <a:ln w="9525">
            <a:noFill/>
            <a:miter lim="800000"/>
            <a:headEnd/>
            <a:tailEnd/>
          </a:ln>
        </p:spPr>
        <p:txBody>
          <a:bodyPr wrap="none">
            <a:spAutoFit/>
          </a:bodyPr>
          <a:lstStyle/>
          <a:p>
            <a:r>
              <a:rPr lang="en-GB">
                <a:solidFill>
                  <a:schemeClr val="hlink"/>
                </a:solidFill>
              </a:rPr>
              <a:t>Discount to NAV</a:t>
            </a:r>
          </a:p>
          <a:p>
            <a:r>
              <a:rPr lang="en-GB">
                <a:solidFill>
                  <a:schemeClr val="hlink"/>
                </a:solidFill>
              </a:rPr>
              <a:t>currently -9.061%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4"/>
          <p:cNvSpPr txBox="1">
            <a:spLocks noChangeArrowheads="1"/>
          </p:cNvSpPr>
          <p:nvPr/>
        </p:nvSpPr>
        <p:spPr bwMode="auto">
          <a:xfrm>
            <a:off x="3832225" y="2867025"/>
            <a:ext cx="1377950" cy="641350"/>
          </a:xfrm>
          <a:prstGeom prst="rect">
            <a:avLst/>
          </a:prstGeom>
          <a:noFill/>
          <a:ln w="9525">
            <a:noFill/>
            <a:miter lim="800000"/>
            <a:headEnd/>
            <a:tailEnd/>
          </a:ln>
        </p:spPr>
        <p:txBody>
          <a:bodyPr wrap="none">
            <a:spAutoFit/>
          </a:bodyPr>
          <a:lstStyle/>
          <a:p>
            <a:r>
              <a:rPr lang="en-GB" sz="3600"/>
              <a:t>China</a:t>
            </a:r>
          </a:p>
        </p:txBody>
      </p:sp>
      <p:pic>
        <p:nvPicPr>
          <p:cNvPr id="34818" name="Picture 5" descr="China-Shanghai-A-Index-2015-02-22-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34819" name="Text Box 6"/>
          <p:cNvSpPr txBox="1">
            <a:spLocks noChangeArrowheads="1"/>
          </p:cNvSpPr>
          <p:nvPr/>
        </p:nvSpPr>
        <p:spPr bwMode="auto">
          <a:xfrm>
            <a:off x="3543300" y="2127250"/>
            <a:ext cx="1314450" cy="1006475"/>
          </a:xfrm>
          <a:prstGeom prst="rect">
            <a:avLst/>
          </a:prstGeom>
          <a:noFill/>
          <a:ln w="9525">
            <a:noFill/>
            <a:miter lim="800000"/>
            <a:headEnd/>
            <a:tailEnd/>
          </a:ln>
        </p:spPr>
        <p:txBody>
          <a:bodyPr wrap="none">
            <a:spAutoFit/>
          </a:bodyPr>
          <a:lstStyle/>
          <a:p>
            <a:r>
              <a:rPr lang="en-GB">
                <a:solidFill>
                  <a:schemeClr val="hlink"/>
                </a:solidFill>
              </a:rPr>
              <a:t>SHASHR</a:t>
            </a:r>
          </a:p>
          <a:p>
            <a:r>
              <a:rPr lang="en-GB">
                <a:solidFill>
                  <a:schemeClr val="hlink"/>
                </a:solidFill>
              </a:rPr>
              <a:t>P/E 15.61</a:t>
            </a:r>
          </a:p>
          <a:p>
            <a:r>
              <a:rPr lang="en-GB">
                <a:solidFill>
                  <a:schemeClr val="hlink"/>
                </a:solidFill>
              </a:rPr>
              <a:t>Yield 2.03</a:t>
            </a:r>
          </a:p>
        </p:txBody>
      </p:sp>
      <p:sp>
        <p:nvSpPr>
          <p:cNvPr id="34820" name="Text Box 5"/>
          <p:cNvSpPr txBox="1">
            <a:spLocks noChangeArrowheads="1"/>
          </p:cNvSpPr>
          <p:nvPr/>
        </p:nvSpPr>
        <p:spPr bwMode="auto">
          <a:xfrm>
            <a:off x="5867400" y="2774950"/>
            <a:ext cx="2736850" cy="701675"/>
          </a:xfrm>
          <a:prstGeom prst="rect">
            <a:avLst/>
          </a:prstGeom>
          <a:noFill/>
          <a:ln w="9525">
            <a:noFill/>
            <a:miter lim="800000"/>
            <a:headEnd/>
            <a:tailEnd/>
          </a:ln>
        </p:spPr>
        <p:txBody>
          <a:bodyPr>
            <a:spAutoFit/>
          </a:bodyPr>
          <a:lstStyle/>
          <a:p>
            <a:r>
              <a:rPr lang="en-GB">
                <a:solidFill>
                  <a:schemeClr val="hlink"/>
                </a:solidFill>
              </a:rPr>
              <a:t>Consolidating first stage of bull market</a:t>
            </a:r>
          </a:p>
        </p:txBody>
      </p:sp>
      <p:sp>
        <p:nvSpPr>
          <p:cNvPr id="34821" name="Line 6"/>
          <p:cNvSpPr>
            <a:spLocks noChangeShapeType="1"/>
          </p:cNvSpPr>
          <p:nvPr/>
        </p:nvSpPr>
        <p:spPr bwMode="auto">
          <a:xfrm>
            <a:off x="7596188" y="3429000"/>
            <a:ext cx="863600" cy="647700"/>
          </a:xfrm>
          <a:prstGeom prst="line">
            <a:avLst/>
          </a:prstGeom>
          <a:noFill/>
          <a:ln w="19050">
            <a:solidFill>
              <a:srgbClr val="009900"/>
            </a:solidFill>
            <a:round/>
            <a:headEnd/>
            <a:tailEnd type="triangle" w="med" len="med"/>
          </a:ln>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4" descr="Hong-Kong-Hang-Seng-Index-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35842" name="Text Box 5"/>
          <p:cNvSpPr txBox="1">
            <a:spLocks noChangeArrowheads="1"/>
          </p:cNvSpPr>
          <p:nvPr/>
        </p:nvSpPr>
        <p:spPr bwMode="auto">
          <a:xfrm>
            <a:off x="3832225" y="2055813"/>
            <a:ext cx="1539875" cy="1006475"/>
          </a:xfrm>
          <a:prstGeom prst="rect">
            <a:avLst/>
          </a:prstGeom>
          <a:noFill/>
          <a:ln w="9525">
            <a:noFill/>
            <a:miter lim="800000"/>
            <a:headEnd/>
            <a:tailEnd/>
          </a:ln>
        </p:spPr>
        <p:txBody>
          <a:bodyPr wrap="none">
            <a:spAutoFit/>
          </a:bodyPr>
          <a:lstStyle/>
          <a:p>
            <a:r>
              <a:rPr lang="en-GB">
                <a:solidFill>
                  <a:schemeClr val="hlink"/>
                </a:solidFill>
              </a:rPr>
              <a:t>HSI</a:t>
            </a:r>
          </a:p>
          <a:p>
            <a:r>
              <a:rPr lang="en-GB">
                <a:solidFill>
                  <a:schemeClr val="hlink"/>
                </a:solidFill>
              </a:rPr>
              <a:t>P/E 10.51</a:t>
            </a:r>
          </a:p>
          <a:p>
            <a:r>
              <a:rPr lang="en-GB">
                <a:solidFill>
                  <a:schemeClr val="hlink"/>
                </a:solidFill>
              </a:rPr>
              <a:t>Yield 3.60%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Hang-Seng-China-Ent-Indx-2015-02-22-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36866" name="Text Box 5"/>
          <p:cNvSpPr txBox="1">
            <a:spLocks noChangeArrowheads="1"/>
          </p:cNvSpPr>
          <p:nvPr/>
        </p:nvSpPr>
        <p:spPr bwMode="auto">
          <a:xfrm>
            <a:off x="4048125" y="2127250"/>
            <a:ext cx="1539875" cy="1006475"/>
          </a:xfrm>
          <a:prstGeom prst="rect">
            <a:avLst/>
          </a:prstGeom>
          <a:noFill/>
          <a:ln w="9525">
            <a:noFill/>
            <a:miter lim="800000"/>
            <a:headEnd/>
            <a:tailEnd/>
          </a:ln>
        </p:spPr>
        <p:txBody>
          <a:bodyPr wrap="none">
            <a:spAutoFit/>
          </a:bodyPr>
          <a:lstStyle/>
          <a:p>
            <a:r>
              <a:rPr lang="en-GB">
                <a:solidFill>
                  <a:schemeClr val="hlink"/>
                </a:solidFill>
              </a:rPr>
              <a:t>HSCEI</a:t>
            </a:r>
          </a:p>
          <a:p>
            <a:r>
              <a:rPr lang="en-GB">
                <a:solidFill>
                  <a:schemeClr val="hlink"/>
                </a:solidFill>
              </a:rPr>
              <a:t>P/E 8.50%</a:t>
            </a:r>
          </a:p>
          <a:p>
            <a:r>
              <a:rPr lang="en-GB">
                <a:solidFill>
                  <a:schemeClr val="hlink"/>
                </a:solidFill>
              </a:rPr>
              <a:t>Yield 3.56%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4" descr="JPMorgan-Chinese-Investment-Trust-plc-2015-02-22-chart"/>
          <p:cNvPicPr>
            <a:picLocks noChangeAspect="1" noChangeArrowheads="1"/>
          </p:cNvPicPr>
          <p:nvPr/>
        </p:nvPicPr>
        <p:blipFill>
          <a:blip r:embed="rId2"/>
          <a:srcRect/>
          <a:stretch>
            <a:fillRect/>
          </a:stretch>
        </p:blipFill>
        <p:spPr bwMode="auto">
          <a:xfrm>
            <a:off x="0" y="1557338"/>
            <a:ext cx="9144000" cy="5103812"/>
          </a:xfrm>
          <a:prstGeom prst="rect">
            <a:avLst/>
          </a:prstGeom>
          <a:noFill/>
          <a:ln w="9525">
            <a:noFill/>
            <a:miter lim="800000"/>
            <a:headEnd/>
            <a:tailEnd/>
          </a:ln>
        </p:spPr>
      </p:pic>
      <p:sp>
        <p:nvSpPr>
          <p:cNvPr id="37890" name="Text Box 5"/>
          <p:cNvSpPr txBox="1">
            <a:spLocks noChangeArrowheads="1"/>
          </p:cNvSpPr>
          <p:nvPr/>
        </p:nvSpPr>
        <p:spPr bwMode="auto">
          <a:xfrm>
            <a:off x="5867400" y="4581525"/>
            <a:ext cx="2592388" cy="1006475"/>
          </a:xfrm>
          <a:prstGeom prst="rect">
            <a:avLst/>
          </a:prstGeom>
          <a:noFill/>
          <a:ln w="9525">
            <a:noFill/>
            <a:miter lim="800000"/>
            <a:headEnd/>
            <a:tailEnd/>
          </a:ln>
        </p:spPr>
        <p:txBody>
          <a:bodyPr>
            <a:spAutoFit/>
          </a:bodyPr>
          <a:lstStyle/>
          <a:p>
            <a:r>
              <a:rPr lang="en-GB">
                <a:solidFill>
                  <a:schemeClr val="hlink"/>
                </a:solidFill>
              </a:rPr>
              <a:t>JMC</a:t>
            </a:r>
          </a:p>
          <a:p>
            <a:r>
              <a:rPr lang="en-GB">
                <a:solidFill>
                  <a:schemeClr val="hlink"/>
                </a:solidFill>
              </a:rPr>
              <a:t>discount to NAV</a:t>
            </a:r>
          </a:p>
          <a:p>
            <a:r>
              <a:rPr lang="en-GB">
                <a:solidFill>
                  <a:schemeClr val="hlink"/>
                </a:solidFill>
              </a:rPr>
              <a:t>currently -11.865%</a:t>
            </a:r>
            <a:r>
              <a:rPr lang="en-GB"/>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4"/>
          <p:cNvSpPr>
            <a:spLocks noChangeArrowheads="1"/>
          </p:cNvSpPr>
          <p:nvPr/>
        </p:nvSpPr>
        <p:spPr bwMode="auto">
          <a:xfrm>
            <a:off x="0" y="1268413"/>
            <a:ext cx="9144000" cy="5641975"/>
          </a:xfrm>
          <a:prstGeom prst="rect">
            <a:avLst/>
          </a:prstGeom>
          <a:noFill/>
          <a:ln w="9525">
            <a:noFill/>
            <a:miter lim="800000"/>
            <a:headEnd/>
            <a:tailEnd/>
          </a:ln>
        </p:spPr>
        <p:txBody>
          <a:bodyPr>
            <a:spAutoFit/>
          </a:bodyPr>
          <a:lstStyle/>
          <a:p>
            <a:pPr algn="ctr"/>
            <a:endParaRPr lang="en-GB" sz="4000">
              <a:solidFill>
                <a:schemeClr val="hlink"/>
              </a:solidFill>
            </a:endParaRPr>
          </a:p>
          <a:p>
            <a:pPr algn="ctr"/>
            <a:r>
              <a:rPr lang="en-GB" sz="4000">
                <a:solidFill>
                  <a:schemeClr val="hlink"/>
                </a:solidFill>
              </a:rPr>
              <a:t>Most investors remain cautious…</a:t>
            </a:r>
          </a:p>
          <a:p>
            <a:pPr algn="ctr"/>
            <a:endParaRPr lang="en-GB" sz="3200">
              <a:solidFill>
                <a:schemeClr val="hlink"/>
              </a:solidFill>
            </a:endParaRPr>
          </a:p>
          <a:p>
            <a:r>
              <a:rPr lang="en-GB" sz="2400">
                <a:solidFill>
                  <a:schemeClr val="hlink"/>
                </a:solidFill>
                <a:cs typeface="Arial" charset="0"/>
              </a:rPr>
              <a:t>● </a:t>
            </a:r>
            <a:r>
              <a:rPr lang="en-GB" sz="3600">
                <a:solidFill>
                  <a:schemeClr val="hlink"/>
                </a:solidFill>
              </a:rPr>
              <a:t>Is it all about oil?</a:t>
            </a:r>
          </a:p>
          <a:p>
            <a:endParaRPr lang="en-GB" sz="1200">
              <a:solidFill>
                <a:schemeClr val="hlink"/>
              </a:solidFill>
            </a:endParaRPr>
          </a:p>
          <a:p>
            <a:r>
              <a:rPr lang="en-GB" sz="2400">
                <a:solidFill>
                  <a:schemeClr val="hlink"/>
                </a:solidFill>
              </a:rPr>
              <a:t>●</a:t>
            </a:r>
            <a:r>
              <a:rPr lang="en-GB"/>
              <a:t>  </a:t>
            </a:r>
            <a:r>
              <a:rPr lang="en-GB" sz="3600">
                <a:solidFill>
                  <a:schemeClr val="hlink"/>
                </a:solidFill>
              </a:rPr>
              <a:t>Or is it about deflation?</a:t>
            </a:r>
          </a:p>
          <a:p>
            <a:endParaRPr lang="en-GB" sz="1200">
              <a:solidFill>
                <a:schemeClr val="hlink"/>
              </a:solidFill>
            </a:endParaRPr>
          </a:p>
          <a:p>
            <a:r>
              <a:rPr lang="en-GB" sz="2400">
                <a:solidFill>
                  <a:schemeClr val="hlink"/>
                </a:solidFill>
              </a:rPr>
              <a:t>●</a:t>
            </a:r>
            <a:r>
              <a:rPr lang="en-GB" sz="3600">
                <a:solidFill>
                  <a:schemeClr val="hlink"/>
                </a:solidFill>
              </a:rPr>
              <a:t> Political or algorithmic risks?</a:t>
            </a:r>
          </a:p>
          <a:p>
            <a:endParaRPr lang="en-GB" sz="1200">
              <a:solidFill>
                <a:schemeClr val="hlink"/>
              </a:solidFill>
            </a:endParaRPr>
          </a:p>
          <a:p>
            <a:r>
              <a:rPr lang="en-GB" sz="2400">
                <a:solidFill>
                  <a:schemeClr val="hlink"/>
                </a:solidFill>
              </a:rPr>
              <a:t>●</a:t>
            </a:r>
            <a:r>
              <a:rPr lang="en-GB">
                <a:solidFill>
                  <a:schemeClr val="hlink"/>
                </a:solidFill>
              </a:rPr>
              <a:t> </a:t>
            </a:r>
            <a:r>
              <a:rPr lang="en-GB" sz="3600">
                <a:solidFill>
                  <a:schemeClr val="hlink"/>
                </a:solidFill>
              </a:rPr>
              <a:t>What about leverage? </a:t>
            </a:r>
          </a:p>
          <a:p>
            <a:endParaRPr lang="en-GB" sz="3600">
              <a:solidFill>
                <a:schemeClr val="hlink"/>
              </a:solidFill>
            </a:endParaRPr>
          </a:p>
          <a:p>
            <a:endParaRPr lang="en-GB" sz="3600">
              <a:solidFill>
                <a:schemeClr val="hlink"/>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4"/>
          <p:cNvSpPr>
            <a:spLocks noChangeArrowheads="1"/>
          </p:cNvSpPr>
          <p:nvPr/>
        </p:nvSpPr>
        <p:spPr bwMode="auto">
          <a:xfrm rot="10819520" flipV="1">
            <a:off x="4948238" y="4338638"/>
            <a:ext cx="2982912" cy="396875"/>
          </a:xfrm>
          <a:prstGeom prst="rect">
            <a:avLst/>
          </a:prstGeom>
          <a:noFill/>
          <a:ln w="9525">
            <a:noFill/>
            <a:miter lim="800000"/>
            <a:headEnd/>
            <a:tailEnd/>
          </a:ln>
        </p:spPr>
        <p:txBody>
          <a:bodyPr>
            <a:spAutoFit/>
          </a:bodyPr>
          <a:lstStyle/>
          <a:p>
            <a:endParaRPr lang="en-GB">
              <a:solidFill>
                <a:schemeClr val="hlink"/>
              </a:solidFill>
            </a:endParaRPr>
          </a:p>
        </p:txBody>
      </p:sp>
      <p:sp>
        <p:nvSpPr>
          <p:cNvPr id="39938" name="Text Box 5"/>
          <p:cNvSpPr txBox="1">
            <a:spLocks noChangeArrowheads="1"/>
          </p:cNvSpPr>
          <p:nvPr/>
        </p:nvSpPr>
        <p:spPr bwMode="auto">
          <a:xfrm>
            <a:off x="179388" y="1403350"/>
            <a:ext cx="8713787" cy="579438"/>
          </a:xfrm>
          <a:prstGeom prst="rect">
            <a:avLst/>
          </a:prstGeom>
          <a:noFill/>
          <a:ln w="9525">
            <a:noFill/>
            <a:miter lim="800000"/>
            <a:headEnd/>
            <a:tailEnd/>
          </a:ln>
        </p:spPr>
        <p:txBody>
          <a:bodyPr>
            <a:spAutoFit/>
          </a:bodyPr>
          <a:lstStyle/>
          <a:p>
            <a:endParaRPr lang="en-GB" sz="3200"/>
          </a:p>
        </p:txBody>
      </p:sp>
      <p:sp>
        <p:nvSpPr>
          <p:cNvPr id="39939" name="Text Box 6"/>
          <p:cNvSpPr txBox="1">
            <a:spLocks noChangeArrowheads="1"/>
          </p:cNvSpPr>
          <p:nvPr/>
        </p:nvSpPr>
        <p:spPr bwMode="auto">
          <a:xfrm>
            <a:off x="0" y="1258888"/>
            <a:ext cx="8964613" cy="5513387"/>
          </a:xfrm>
          <a:prstGeom prst="rect">
            <a:avLst/>
          </a:prstGeom>
          <a:noFill/>
          <a:ln w="9525">
            <a:noFill/>
            <a:miter lim="800000"/>
            <a:headEnd/>
            <a:tailEnd/>
          </a:ln>
        </p:spPr>
        <p:txBody>
          <a:bodyPr>
            <a:spAutoFit/>
          </a:bodyPr>
          <a:lstStyle/>
          <a:p>
            <a:r>
              <a:rPr lang="en-GB" sz="2400">
                <a:solidFill>
                  <a:schemeClr val="hlink"/>
                </a:solidFill>
              </a:rPr>
              <a:t>●</a:t>
            </a:r>
            <a:r>
              <a:rPr lang="en-GB"/>
              <a:t> </a:t>
            </a:r>
            <a:r>
              <a:rPr lang="en-GB" sz="3200">
                <a:solidFill>
                  <a:schemeClr val="hlink"/>
                </a:solidFill>
              </a:rPr>
              <a:t>My view: Oil near today’s price of Brent $60 is     very bullish globally, oil producers excepted.</a:t>
            </a:r>
          </a:p>
          <a:p>
            <a:endParaRPr lang="en-GB" sz="1200">
              <a:solidFill>
                <a:schemeClr val="hlink"/>
              </a:solidFill>
            </a:endParaRPr>
          </a:p>
          <a:p>
            <a:r>
              <a:rPr lang="en-GB" sz="2400">
                <a:solidFill>
                  <a:schemeClr val="hlink"/>
                </a:solidFill>
              </a:rPr>
              <a:t>● </a:t>
            </a:r>
            <a:r>
              <a:rPr lang="en-GB" sz="3200">
                <a:solidFill>
                  <a:schemeClr val="hlink"/>
                </a:solidFill>
              </a:rPr>
              <a:t>However, the benefits are diffuse. People may  not increase spending initially. Countries such as India reduce energy subsidies. </a:t>
            </a:r>
          </a:p>
          <a:p>
            <a:endParaRPr lang="en-GB" sz="1200">
              <a:solidFill>
                <a:schemeClr val="hlink"/>
              </a:solidFill>
            </a:endParaRPr>
          </a:p>
          <a:p>
            <a:r>
              <a:rPr lang="en-GB" sz="2400">
                <a:solidFill>
                  <a:schemeClr val="hlink"/>
                </a:solidFill>
              </a:rPr>
              <a:t>● </a:t>
            </a:r>
            <a:r>
              <a:rPr lang="en-GB" sz="3200">
                <a:solidFill>
                  <a:schemeClr val="hlink"/>
                </a:solidFill>
              </a:rPr>
              <a:t>In contrast, the pain for oil producers is seen and felt much more quickly.</a:t>
            </a:r>
          </a:p>
          <a:p>
            <a:endParaRPr lang="en-GB" sz="1200">
              <a:solidFill>
                <a:schemeClr val="hlink"/>
              </a:solidFill>
            </a:endParaRPr>
          </a:p>
          <a:p>
            <a:r>
              <a:rPr lang="en-GB" sz="2400">
                <a:solidFill>
                  <a:schemeClr val="hlink"/>
                </a:solidFill>
              </a:rPr>
              <a:t>● </a:t>
            </a:r>
            <a:r>
              <a:rPr lang="en-GB" sz="3200">
                <a:solidFill>
                  <a:schemeClr val="hlink"/>
                </a:solidFill>
              </a:rPr>
              <a:t>Investors should fear high oil prices because previous upside spikes are a major cause of global recessions as last saw in 2008. </a:t>
            </a:r>
            <a:endParaRPr lang="en-GB" sz="2400">
              <a:solidFill>
                <a:schemeClr val="hlink"/>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5"/>
          <p:cNvSpPr txBox="1">
            <a:spLocks noChangeArrowheads="1"/>
          </p:cNvSpPr>
          <p:nvPr/>
        </p:nvSpPr>
        <p:spPr bwMode="auto">
          <a:xfrm>
            <a:off x="107950" y="1844675"/>
            <a:ext cx="9036050" cy="4789488"/>
          </a:xfrm>
          <a:prstGeom prst="rect">
            <a:avLst/>
          </a:prstGeom>
          <a:noFill/>
          <a:ln w="9525">
            <a:noFill/>
            <a:miter lim="800000"/>
            <a:headEnd/>
            <a:tailEnd/>
          </a:ln>
        </p:spPr>
        <p:txBody>
          <a:bodyPr>
            <a:spAutoFit/>
          </a:bodyPr>
          <a:lstStyle/>
          <a:p>
            <a:r>
              <a:rPr lang="en-GB" sz="2400">
                <a:solidFill>
                  <a:schemeClr val="hlink"/>
                </a:solidFill>
              </a:rPr>
              <a:t>●</a:t>
            </a:r>
            <a:r>
              <a:rPr lang="en-GB"/>
              <a:t> </a:t>
            </a:r>
            <a:r>
              <a:rPr lang="en-GB" sz="2800">
                <a:solidFill>
                  <a:schemeClr val="hlink"/>
                </a:solidFill>
              </a:rPr>
              <a:t>My view: Much of today’s deflation is largely positive, at least for corporations, because it is caused by technological innovation. For instance, better technology enables companies to produce improved products, at lower prices, in greater volume, while increasing profits due to increased sales.</a:t>
            </a:r>
          </a:p>
          <a:p>
            <a:endParaRPr lang="en-GB" sz="2800">
              <a:solidFill>
                <a:schemeClr val="hlink"/>
              </a:solidFill>
            </a:endParaRPr>
          </a:p>
          <a:p>
            <a:r>
              <a:rPr lang="en-GB" sz="2400">
                <a:solidFill>
                  <a:schemeClr val="hlink"/>
                </a:solidFill>
              </a:rPr>
              <a:t>● </a:t>
            </a:r>
            <a:r>
              <a:rPr lang="en-GB" sz="2800">
                <a:solidFill>
                  <a:schemeClr val="hlink"/>
                </a:solidFill>
              </a:rPr>
              <a:t>Destructive deflation is generally described as a vicious cycle of falling prices, wages and output. It is particularly bad for indebted governments, corporations and people who lose jobs or pay rises. </a:t>
            </a:r>
          </a:p>
        </p:txBody>
      </p:sp>
      <p:sp>
        <p:nvSpPr>
          <p:cNvPr id="40962" name="Text Box 3"/>
          <p:cNvSpPr txBox="1">
            <a:spLocks noChangeArrowheads="1"/>
          </p:cNvSpPr>
          <p:nvPr/>
        </p:nvSpPr>
        <p:spPr bwMode="auto">
          <a:xfrm>
            <a:off x="179388" y="1196975"/>
            <a:ext cx="8785225" cy="641350"/>
          </a:xfrm>
          <a:prstGeom prst="rect">
            <a:avLst/>
          </a:prstGeom>
          <a:noFill/>
          <a:ln w="9525">
            <a:noFill/>
            <a:miter lim="800000"/>
            <a:headEnd/>
            <a:tailEnd/>
          </a:ln>
        </p:spPr>
        <p:txBody>
          <a:bodyPr>
            <a:spAutoFit/>
          </a:bodyPr>
          <a:lstStyle/>
          <a:p>
            <a:pPr algn="ctr"/>
            <a:r>
              <a:rPr lang="en-GB" sz="3600">
                <a:solidFill>
                  <a:schemeClr val="hlink"/>
                </a:solidFill>
              </a:rPr>
              <a:t>Deflation?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4"/>
          <p:cNvSpPr txBox="1">
            <a:spLocks noChangeArrowheads="1"/>
          </p:cNvSpPr>
          <p:nvPr/>
        </p:nvSpPr>
        <p:spPr bwMode="auto">
          <a:xfrm>
            <a:off x="0" y="1844675"/>
            <a:ext cx="9144000" cy="3937000"/>
          </a:xfrm>
          <a:prstGeom prst="rect">
            <a:avLst/>
          </a:prstGeom>
          <a:noFill/>
          <a:ln w="9525">
            <a:noFill/>
            <a:miter lim="800000"/>
            <a:headEnd/>
            <a:tailEnd/>
          </a:ln>
        </p:spPr>
        <p:txBody>
          <a:bodyPr>
            <a:spAutoFit/>
          </a:bodyPr>
          <a:lstStyle/>
          <a:p>
            <a:r>
              <a:rPr lang="en-GB" sz="2400">
                <a:solidFill>
                  <a:schemeClr val="hlink"/>
                </a:solidFill>
              </a:rPr>
              <a:t>●</a:t>
            </a:r>
            <a:r>
              <a:rPr lang="en-GB" sz="3600"/>
              <a:t> </a:t>
            </a:r>
            <a:r>
              <a:rPr lang="en-GB" sz="3600">
                <a:solidFill>
                  <a:schemeClr val="hlink"/>
                </a:solidFill>
              </a:rPr>
              <a:t>Dangerous political risks are influential but usually regional events - Putin</a:t>
            </a:r>
          </a:p>
          <a:p>
            <a:endParaRPr lang="en-GB" sz="3600">
              <a:solidFill>
                <a:schemeClr val="hlink"/>
              </a:solidFill>
            </a:endParaRPr>
          </a:p>
          <a:p>
            <a:r>
              <a:rPr lang="en-GB" sz="2400">
                <a:solidFill>
                  <a:schemeClr val="hlink"/>
                </a:solidFill>
              </a:rPr>
              <a:t>●</a:t>
            </a:r>
            <a:r>
              <a:rPr lang="en-GB" sz="3600"/>
              <a:t> </a:t>
            </a:r>
            <a:r>
              <a:rPr lang="en-GB" sz="3600">
                <a:solidFill>
                  <a:schemeClr val="hlink"/>
                </a:solidFill>
              </a:rPr>
              <a:t>Excessive leverage and algorithmic risks</a:t>
            </a:r>
            <a:r>
              <a:rPr lang="en-GB" sz="3600"/>
              <a:t> </a:t>
            </a:r>
            <a:r>
              <a:rPr lang="en-GB" sz="3600">
                <a:solidFill>
                  <a:schemeClr val="hlink"/>
                </a:solidFill>
              </a:rPr>
              <a:t>often increase in maturing bull markets as speculators gamble more, but their economic impact is usually limited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5" descr="Click to View"/>
          <p:cNvPicPr>
            <a:picLocks noChangeAspect="1" noChangeArrowheads="1"/>
          </p:cNvPicPr>
          <p:nvPr/>
        </p:nvPicPr>
        <p:blipFill>
          <a:blip r:embed="rId2"/>
          <a:srcRect/>
          <a:stretch>
            <a:fillRect/>
          </a:stretch>
        </p:blipFill>
        <p:spPr bwMode="auto">
          <a:xfrm>
            <a:off x="684213" y="1136650"/>
            <a:ext cx="7848600" cy="5721350"/>
          </a:xfrm>
          <a:prstGeom prst="rect">
            <a:avLst/>
          </a:prstGeom>
          <a:noFill/>
          <a:ln w="9525">
            <a:noFill/>
            <a:miter lim="800000"/>
            <a:headEnd/>
            <a:tailEnd/>
          </a:ln>
        </p:spPr>
      </p:pic>
      <p:sp>
        <p:nvSpPr>
          <p:cNvPr id="43010" name="Text Box 6"/>
          <p:cNvSpPr txBox="1">
            <a:spLocks noChangeArrowheads="1"/>
          </p:cNvSpPr>
          <p:nvPr/>
        </p:nvSpPr>
        <p:spPr bwMode="auto">
          <a:xfrm>
            <a:off x="5292725" y="5440363"/>
            <a:ext cx="2808288" cy="701675"/>
          </a:xfrm>
          <a:prstGeom prst="rect">
            <a:avLst/>
          </a:prstGeom>
          <a:noFill/>
          <a:ln w="9525">
            <a:noFill/>
            <a:miter lim="800000"/>
            <a:headEnd/>
            <a:tailEnd/>
          </a:ln>
        </p:spPr>
        <p:txBody>
          <a:bodyPr>
            <a:spAutoFit/>
          </a:bodyPr>
          <a:lstStyle/>
          <a:p>
            <a:r>
              <a:rPr lang="en-GB">
                <a:solidFill>
                  <a:schemeClr val="hlink"/>
                </a:solidFill>
              </a:rPr>
              <a:t>The long versus short</a:t>
            </a:r>
          </a:p>
          <a:p>
            <a:r>
              <a:rPr lang="en-GB">
                <a:solidFill>
                  <a:schemeClr val="hlink"/>
                </a:solidFill>
              </a:rPr>
              <a:t>balance is important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5" descr="GetChart"/>
          <p:cNvPicPr>
            <a:picLocks noChangeAspect="1" noChangeArrowheads="1"/>
          </p:cNvPicPr>
          <p:nvPr/>
        </p:nvPicPr>
        <p:blipFill>
          <a:blip r:embed="rId2"/>
          <a:srcRect/>
          <a:stretch>
            <a:fillRect/>
          </a:stretch>
        </p:blipFill>
        <p:spPr bwMode="auto">
          <a:xfrm>
            <a:off x="539750" y="1169988"/>
            <a:ext cx="5688013" cy="5688012"/>
          </a:xfrm>
          <a:prstGeom prst="rect">
            <a:avLst/>
          </a:prstGeom>
          <a:noFill/>
          <a:ln w="9525">
            <a:noFill/>
            <a:miter lim="800000"/>
            <a:headEnd/>
            <a:tailEnd/>
          </a:ln>
        </p:spPr>
      </p:pic>
      <p:sp>
        <p:nvSpPr>
          <p:cNvPr id="44034" name="Text Box 6"/>
          <p:cNvSpPr txBox="1">
            <a:spLocks noChangeArrowheads="1"/>
          </p:cNvSpPr>
          <p:nvPr/>
        </p:nvSpPr>
        <p:spPr bwMode="auto">
          <a:xfrm>
            <a:off x="6711950" y="2198688"/>
            <a:ext cx="2073275" cy="1006475"/>
          </a:xfrm>
          <a:prstGeom prst="rect">
            <a:avLst/>
          </a:prstGeom>
          <a:noFill/>
          <a:ln w="9525">
            <a:noFill/>
            <a:miter lim="800000"/>
            <a:headEnd/>
            <a:tailEnd/>
          </a:ln>
        </p:spPr>
        <p:txBody>
          <a:bodyPr wrap="none">
            <a:spAutoFit/>
          </a:bodyPr>
          <a:lstStyle/>
          <a:p>
            <a:r>
              <a:rPr lang="en-GB">
                <a:solidFill>
                  <a:schemeClr val="hlink"/>
                </a:solidFill>
              </a:rPr>
              <a:t>But this does not</a:t>
            </a:r>
          </a:p>
          <a:p>
            <a:r>
              <a:rPr lang="en-GB">
                <a:solidFill>
                  <a:schemeClr val="hlink"/>
                </a:solidFill>
              </a:rPr>
              <a:t>show the size of</a:t>
            </a:r>
          </a:p>
          <a:p>
            <a:r>
              <a:rPr lang="en-GB">
                <a:solidFill>
                  <a:schemeClr val="hlink"/>
                </a:solidFill>
              </a:rPr>
              <a:t>these filings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5" descr="117396-115390"/>
          <p:cNvPicPr>
            <a:picLocks noChangeAspect="1" noChangeArrowheads="1"/>
          </p:cNvPicPr>
          <p:nvPr/>
        </p:nvPicPr>
        <p:blipFill>
          <a:blip r:embed="rId2"/>
          <a:srcRect/>
          <a:stretch>
            <a:fillRect/>
          </a:stretch>
        </p:blipFill>
        <p:spPr bwMode="auto">
          <a:xfrm>
            <a:off x="2124075" y="1487488"/>
            <a:ext cx="5327650" cy="5095875"/>
          </a:xfrm>
          <a:prstGeom prst="rect">
            <a:avLst/>
          </a:prstGeom>
          <a:noFill/>
          <a:ln w="9525">
            <a:noFill/>
            <a:miter lim="800000"/>
            <a:headEnd/>
            <a:tailEnd/>
          </a:ln>
        </p:spPr>
      </p:pic>
      <p:sp>
        <p:nvSpPr>
          <p:cNvPr id="45058" name="Text Box 6"/>
          <p:cNvSpPr txBox="1">
            <a:spLocks noChangeArrowheads="1"/>
          </p:cNvSpPr>
          <p:nvPr/>
        </p:nvSpPr>
        <p:spPr bwMode="auto">
          <a:xfrm>
            <a:off x="107950" y="1916113"/>
            <a:ext cx="2105025" cy="3378200"/>
          </a:xfrm>
          <a:prstGeom prst="rect">
            <a:avLst/>
          </a:prstGeom>
          <a:noFill/>
          <a:ln w="9525">
            <a:noFill/>
            <a:miter lim="800000"/>
            <a:headEnd/>
            <a:tailEnd/>
          </a:ln>
        </p:spPr>
        <p:txBody>
          <a:bodyPr>
            <a:spAutoFit/>
          </a:bodyPr>
          <a:lstStyle/>
          <a:p>
            <a:r>
              <a:rPr lang="en-GB" sz="2400">
                <a:solidFill>
                  <a:schemeClr val="hlink"/>
                </a:solidFill>
              </a:rPr>
              <a:t>Surging new</a:t>
            </a:r>
          </a:p>
          <a:p>
            <a:r>
              <a:rPr lang="en-GB" sz="2400">
                <a:solidFill>
                  <a:schemeClr val="hlink"/>
                </a:solidFill>
              </a:rPr>
              <a:t>issues are a</a:t>
            </a:r>
          </a:p>
          <a:p>
            <a:r>
              <a:rPr lang="en-GB" sz="2400">
                <a:solidFill>
                  <a:schemeClr val="hlink"/>
                </a:solidFill>
              </a:rPr>
              <a:t>characteristic</a:t>
            </a:r>
          </a:p>
          <a:p>
            <a:r>
              <a:rPr lang="en-GB" sz="2400">
                <a:solidFill>
                  <a:schemeClr val="hlink"/>
                </a:solidFill>
              </a:rPr>
              <a:t>of expensive </a:t>
            </a:r>
          </a:p>
          <a:p>
            <a:r>
              <a:rPr lang="en-GB" sz="2400">
                <a:solidFill>
                  <a:schemeClr val="hlink"/>
                </a:solidFill>
              </a:rPr>
              <a:t>markets and</a:t>
            </a:r>
          </a:p>
          <a:p>
            <a:r>
              <a:rPr lang="en-GB" sz="2400">
                <a:solidFill>
                  <a:schemeClr val="hlink"/>
                </a:solidFill>
              </a:rPr>
              <a:t>coincide with</a:t>
            </a:r>
          </a:p>
          <a:p>
            <a:r>
              <a:rPr lang="en-GB" sz="2400">
                <a:solidFill>
                  <a:schemeClr val="hlink"/>
                </a:solidFill>
              </a:rPr>
              <a:t>tops because</a:t>
            </a:r>
          </a:p>
          <a:p>
            <a:r>
              <a:rPr lang="en-GB" sz="2400">
                <a:solidFill>
                  <a:schemeClr val="hlink"/>
                </a:solidFill>
              </a:rPr>
              <a:t>they devour</a:t>
            </a:r>
          </a:p>
          <a:p>
            <a:r>
              <a:rPr lang="en-GB" sz="2400">
                <a:solidFill>
                  <a:schemeClr val="hlink"/>
                </a:solidFill>
              </a:rPr>
              <a:t>buying power</a:t>
            </a:r>
          </a:p>
        </p:txBody>
      </p:sp>
      <p:sp>
        <p:nvSpPr>
          <p:cNvPr id="45059" name="Text Box 7"/>
          <p:cNvSpPr txBox="1">
            <a:spLocks noChangeArrowheads="1"/>
          </p:cNvSpPr>
          <p:nvPr/>
        </p:nvSpPr>
        <p:spPr bwMode="auto">
          <a:xfrm>
            <a:off x="7308850" y="1989138"/>
            <a:ext cx="1941513" cy="2282825"/>
          </a:xfrm>
          <a:prstGeom prst="rect">
            <a:avLst/>
          </a:prstGeom>
          <a:noFill/>
          <a:ln w="9525">
            <a:noFill/>
            <a:miter lim="800000"/>
            <a:headEnd/>
            <a:tailEnd/>
          </a:ln>
        </p:spPr>
        <p:txBody>
          <a:bodyPr>
            <a:spAutoFit/>
          </a:bodyPr>
          <a:lstStyle/>
          <a:p>
            <a:r>
              <a:rPr lang="en-GB" sz="2400">
                <a:solidFill>
                  <a:schemeClr val="hlink"/>
                </a:solidFill>
              </a:rPr>
              <a:t>We are not</a:t>
            </a:r>
          </a:p>
          <a:p>
            <a:r>
              <a:rPr lang="en-GB" sz="2400">
                <a:solidFill>
                  <a:schemeClr val="hlink"/>
                </a:solidFill>
              </a:rPr>
              <a:t>there yet</a:t>
            </a:r>
          </a:p>
          <a:p>
            <a:r>
              <a:rPr lang="en-GB" sz="2400">
                <a:solidFill>
                  <a:schemeClr val="hlink"/>
                </a:solidFill>
              </a:rPr>
              <a:t>but this is</a:t>
            </a:r>
          </a:p>
          <a:p>
            <a:r>
              <a:rPr lang="en-GB" sz="2400">
                <a:solidFill>
                  <a:schemeClr val="hlink"/>
                </a:solidFill>
              </a:rPr>
              <a:t>a potential</a:t>
            </a:r>
          </a:p>
          <a:p>
            <a:r>
              <a:rPr lang="en-GB" sz="2400">
                <a:solidFill>
                  <a:schemeClr val="hlink"/>
                </a:solidFill>
              </a:rPr>
              <a:t>problem for</a:t>
            </a:r>
          </a:p>
          <a:p>
            <a:r>
              <a:rPr lang="en-GB" sz="2400">
                <a:solidFill>
                  <a:schemeClr val="hlink"/>
                </a:solidFill>
              </a:rPr>
              <a:t>the future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5" descr="Click to View"/>
          <p:cNvPicPr>
            <a:picLocks noChangeAspect="1" noChangeArrowheads="1"/>
          </p:cNvPicPr>
          <p:nvPr/>
        </p:nvPicPr>
        <p:blipFill>
          <a:blip r:embed="rId2"/>
          <a:srcRect/>
          <a:stretch>
            <a:fillRect/>
          </a:stretch>
        </p:blipFill>
        <p:spPr bwMode="auto">
          <a:xfrm>
            <a:off x="611188" y="1119188"/>
            <a:ext cx="7921625" cy="5726112"/>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4" descr="AMEX-Biotechnology-2015-02-23-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47106" name="Text Box 5"/>
          <p:cNvSpPr txBox="1">
            <a:spLocks noChangeArrowheads="1"/>
          </p:cNvSpPr>
          <p:nvPr/>
        </p:nvSpPr>
        <p:spPr bwMode="auto">
          <a:xfrm>
            <a:off x="1403350" y="2060575"/>
            <a:ext cx="7721600" cy="1311275"/>
          </a:xfrm>
          <a:prstGeom prst="rect">
            <a:avLst/>
          </a:prstGeom>
          <a:noFill/>
          <a:ln w="9525">
            <a:noFill/>
            <a:miter lim="800000"/>
            <a:headEnd/>
            <a:tailEnd/>
          </a:ln>
        </p:spPr>
        <p:txBody>
          <a:bodyPr>
            <a:spAutoFit/>
          </a:bodyPr>
          <a:lstStyle/>
          <a:p>
            <a:r>
              <a:rPr lang="en-GB">
                <a:solidFill>
                  <a:schemeClr val="hlink"/>
                </a:solidFill>
              </a:rPr>
              <a:t>Biotechnology is currently a leading indicator </a:t>
            </a:r>
          </a:p>
          <a:p>
            <a:r>
              <a:rPr lang="en-GB">
                <a:solidFill>
                  <a:schemeClr val="hlink"/>
                </a:solidFill>
              </a:rPr>
              <a:t>and increasingly overextended relative to the MA,</a:t>
            </a:r>
          </a:p>
          <a:p>
            <a:r>
              <a:rPr lang="en-GB">
                <a:solidFill>
                  <a:schemeClr val="hlink"/>
                </a:solidFill>
              </a:rPr>
              <a:t>but the uptrend still consistent – watch the rising lows </a:t>
            </a:r>
          </a:p>
          <a:p>
            <a:endParaRPr lang="en-GB"/>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5"/>
          <p:cNvSpPr txBox="1">
            <a:spLocks noChangeArrowheads="1"/>
          </p:cNvSpPr>
          <p:nvPr/>
        </p:nvSpPr>
        <p:spPr bwMode="auto">
          <a:xfrm>
            <a:off x="0" y="1557338"/>
            <a:ext cx="9144000" cy="5830887"/>
          </a:xfrm>
          <a:prstGeom prst="rect">
            <a:avLst/>
          </a:prstGeom>
          <a:noFill/>
          <a:ln w="9525">
            <a:noFill/>
            <a:miter lim="800000"/>
            <a:headEnd/>
            <a:tailEnd/>
          </a:ln>
        </p:spPr>
        <p:txBody>
          <a:bodyPr>
            <a:spAutoFit/>
          </a:bodyPr>
          <a:lstStyle/>
          <a:p>
            <a:pPr algn="ctr"/>
            <a:r>
              <a:rPr lang="en-GB" sz="2800">
                <a:solidFill>
                  <a:schemeClr val="hlink"/>
                </a:solidFill>
              </a:rPr>
              <a:t>Technical warning signs to watch for among indices</a:t>
            </a:r>
          </a:p>
          <a:p>
            <a:pPr algn="ctr"/>
            <a:endParaRPr lang="en-GB" sz="1000">
              <a:solidFill>
                <a:schemeClr val="hlink"/>
              </a:solidFill>
            </a:endParaRPr>
          </a:p>
          <a:p>
            <a:pPr>
              <a:buFontTx/>
              <a:buChar char="•"/>
            </a:pPr>
            <a:r>
              <a:rPr lang="en-GB" sz="2600">
                <a:solidFill>
                  <a:schemeClr val="hlink"/>
                </a:solidFill>
              </a:rPr>
              <a:t> Trend acceleration relative to 200-day moving averages</a:t>
            </a:r>
          </a:p>
          <a:p>
            <a:pPr>
              <a:buFontTx/>
              <a:buChar char="•"/>
            </a:pPr>
            <a:r>
              <a:rPr lang="en-GB" sz="2600">
                <a:solidFill>
                  <a:schemeClr val="hlink"/>
                </a:solidFill>
              </a:rPr>
              <a:t> Declining market breadth (fewer shares rising)</a:t>
            </a:r>
          </a:p>
          <a:p>
            <a:pPr>
              <a:buFontTx/>
              <a:buChar char="•"/>
            </a:pPr>
            <a:r>
              <a:rPr lang="en-GB" sz="2600">
                <a:solidFill>
                  <a:schemeClr val="hlink"/>
                </a:solidFill>
              </a:rPr>
              <a:t> Failed upside breakouts from trading ranges</a:t>
            </a:r>
          </a:p>
          <a:p>
            <a:pPr>
              <a:buFontTx/>
              <a:buChar char="•"/>
            </a:pPr>
            <a:r>
              <a:rPr lang="en-GB" sz="2600">
                <a:solidFill>
                  <a:schemeClr val="hlink"/>
                </a:solidFill>
              </a:rPr>
              <a:t> Loss of uptrend consistency characteristics</a:t>
            </a:r>
          </a:p>
          <a:p>
            <a:pPr>
              <a:buFontTx/>
              <a:buChar char="•"/>
            </a:pPr>
            <a:r>
              <a:rPr lang="en-GB" sz="2600">
                <a:solidFill>
                  <a:schemeClr val="hlink"/>
                </a:solidFill>
              </a:rPr>
              <a:t> Churning price action relative to recent trading ranges </a:t>
            </a:r>
          </a:p>
          <a:p>
            <a:pPr>
              <a:buFontTx/>
              <a:buChar char="•"/>
            </a:pPr>
            <a:r>
              <a:rPr lang="en-GB" sz="2600">
                <a:solidFill>
                  <a:schemeClr val="hlink"/>
                </a:solidFill>
              </a:rPr>
              <a:t> Breaks of 200-day moving averages</a:t>
            </a:r>
          </a:p>
          <a:p>
            <a:pPr>
              <a:buFontTx/>
              <a:buChar char="•"/>
            </a:pPr>
            <a:r>
              <a:rPr lang="en-GB" sz="2600">
                <a:solidFill>
                  <a:schemeClr val="hlink"/>
                </a:solidFill>
              </a:rPr>
              <a:t> Broadening patterns relative the last several trading ranges</a:t>
            </a:r>
          </a:p>
          <a:p>
            <a:pPr>
              <a:buFontTx/>
              <a:buChar char="•"/>
            </a:pPr>
            <a:r>
              <a:rPr lang="en-GB" sz="2600">
                <a:solidFill>
                  <a:schemeClr val="hlink"/>
                </a:solidFill>
              </a:rPr>
              <a:t> 200-day moving averages turn downwards</a:t>
            </a:r>
          </a:p>
          <a:p>
            <a:pPr>
              <a:buFontTx/>
              <a:buChar char="•"/>
            </a:pPr>
            <a:r>
              <a:rPr lang="en-GB" sz="2600">
                <a:solidFill>
                  <a:schemeClr val="hlink"/>
                </a:solidFill>
              </a:rPr>
              <a:t> Resistance is encountered beneath declining 200-day MAs</a:t>
            </a:r>
          </a:p>
          <a:p>
            <a:pPr>
              <a:buFontTx/>
              <a:buChar char="•"/>
            </a:pPr>
            <a:r>
              <a:rPr lang="en-GB" sz="2600">
                <a:solidFill>
                  <a:schemeClr val="hlink"/>
                </a:solidFill>
              </a:rPr>
              <a:t> Previous rising lows are replaced by lower rally highs </a:t>
            </a:r>
          </a:p>
          <a:p>
            <a:pPr>
              <a:buFontTx/>
              <a:buChar char="•"/>
            </a:pPr>
            <a:r>
              <a:rPr lang="en-GB" sz="2600">
                <a:solidFill>
                  <a:schemeClr val="hlink"/>
                </a:solidFill>
              </a:rPr>
              <a:t> Indices fall faster than they rose to their highs</a:t>
            </a:r>
          </a:p>
          <a:p>
            <a:pPr>
              <a:buFontTx/>
              <a:buChar char="•"/>
            </a:pPr>
            <a:endParaRPr lang="en-GB" sz="2600">
              <a:solidFill>
                <a:schemeClr val="hlink"/>
              </a:solidFill>
            </a:endParaRPr>
          </a:p>
          <a:p>
            <a:pPr>
              <a:buFontTx/>
              <a:buChar char="•"/>
            </a:pPr>
            <a:endParaRPr lang="en-GB" sz="2600">
              <a:solidFill>
                <a:schemeClr val="hlink"/>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4"/>
          <p:cNvSpPr txBox="1">
            <a:spLocks noChangeArrowheads="1"/>
          </p:cNvSpPr>
          <p:nvPr/>
        </p:nvSpPr>
        <p:spPr bwMode="auto">
          <a:xfrm>
            <a:off x="0" y="1268413"/>
            <a:ext cx="9144000" cy="5341937"/>
          </a:xfrm>
          <a:prstGeom prst="rect">
            <a:avLst/>
          </a:prstGeom>
          <a:noFill/>
          <a:ln w="9525">
            <a:noFill/>
            <a:miter lim="800000"/>
            <a:headEnd/>
            <a:tailEnd/>
          </a:ln>
        </p:spPr>
        <p:txBody>
          <a:bodyPr>
            <a:spAutoFit/>
          </a:bodyPr>
          <a:lstStyle/>
          <a:p>
            <a:pPr algn="ctr"/>
            <a:r>
              <a:rPr lang="en-GB" sz="3200">
                <a:solidFill>
                  <a:schemeClr val="hlink"/>
                </a:solidFill>
              </a:rPr>
              <a:t>Bullish Points for Stock Markets</a:t>
            </a:r>
          </a:p>
          <a:p>
            <a:r>
              <a:rPr lang="en-GB" sz="2600">
                <a:solidFill>
                  <a:schemeClr val="hlink"/>
                </a:solidFill>
              </a:rPr>
              <a:t> </a:t>
            </a:r>
          </a:p>
          <a:p>
            <a:pPr>
              <a:buFontTx/>
              <a:buChar char="•"/>
            </a:pPr>
            <a:r>
              <a:rPr lang="en-GB" sz="2600">
                <a:solidFill>
                  <a:schemeClr val="hlink"/>
                </a:solidFill>
              </a:rPr>
              <a:t> S&amp;P up15.3% on average 6 months after mid-term election</a:t>
            </a:r>
          </a:p>
          <a:p>
            <a:pPr>
              <a:buFontTx/>
              <a:buChar char="•"/>
            </a:pPr>
            <a:endParaRPr lang="en-GB" sz="2600">
              <a:solidFill>
                <a:schemeClr val="hlink"/>
              </a:solidFill>
            </a:endParaRPr>
          </a:p>
          <a:p>
            <a:pPr>
              <a:buFontTx/>
              <a:buChar char="•"/>
            </a:pPr>
            <a:r>
              <a:rPr lang="en-GB" sz="2600">
                <a:solidFill>
                  <a:schemeClr val="hlink"/>
                </a:solidFill>
              </a:rPr>
              <a:t> Global monetary policy is still extremely accommodative</a:t>
            </a:r>
          </a:p>
          <a:p>
            <a:pPr>
              <a:buFontTx/>
              <a:buChar char="•"/>
            </a:pPr>
            <a:endParaRPr lang="en-GB" sz="2600">
              <a:solidFill>
                <a:schemeClr val="hlink"/>
              </a:solidFill>
            </a:endParaRPr>
          </a:p>
          <a:p>
            <a:pPr>
              <a:buFontTx/>
              <a:buChar char="•"/>
            </a:pPr>
            <a:r>
              <a:rPr lang="en-GB" sz="2600">
                <a:solidFill>
                  <a:schemeClr val="hlink"/>
                </a:solidFill>
              </a:rPr>
              <a:t> Central banks are worried about deflation, not inflation</a:t>
            </a:r>
          </a:p>
          <a:p>
            <a:pPr>
              <a:buFontTx/>
              <a:buChar char="•"/>
            </a:pPr>
            <a:endParaRPr lang="en-GB" sz="2600">
              <a:solidFill>
                <a:schemeClr val="hlink"/>
              </a:solidFill>
            </a:endParaRPr>
          </a:p>
          <a:p>
            <a:pPr>
              <a:buFontTx/>
              <a:buChar char="•"/>
            </a:pPr>
            <a:r>
              <a:rPr lang="en-GB" sz="2600">
                <a:solidFill>
                  <a:schemeClr val="hlink"/>
                </a:solidFill>
              </a:rPr>
              <a:t> Capitalism increasingly dominates on a global basis</a:t>
            </a:r>
          </a:p>
          <a:p>
            <a:pPr>
              <a:buFontTx/>
              <a:buChar char="•"/>
            </a:pPr>
            <a:endParaRPr lang="en-GB" sz="2600">
              <a:solidFill>
                <a:schemeClr val="hlink"/>
              </a:solidFill>
            </a:endParaRPr>
          </a:p>
          <a:p>
            <a:pPr>
              <a:buFontTx/>
              <a:buChar char="•"/>
            </a:pPr>
            <a:r>
              <a:rPr lang="en-GB" sz="2600">
                <a:solidFill>
                  <a:schemeClr val="hlink"/>
                </a:solidFill>
              </a:rPr>
              <a:t> Globalisation spurs rapid emerging market development</a:t>
            </a:r>
          </a:p>
          <a:p>
            <a:pPr>
              <a:buFontTx/>
              <a:buChar char="•"/>
            </a:pPr>
            <a:endParaRPr lang="en-GB" sz="2600">
              <a:solidFill>
                <a:schemeClr val="hlink"/>
              </a:solidFill>
            </a:endParaRPr>
          </a:p>
          <a:p>
            <a:pPr>
              <a:buFontTx/>
              <a:buChar char="•"/>
            </a:pPr>
            <a:r>
              <a:rPr lang="en-GB" sz="2600">
                <a:solidFill>
                  <a:schemeClr val="hlink"/>
                </a:solidFill>
              </a:rPr>
              <a:t> Growth in middleclass consumers surges, led by Asia-Pac</a:t>
            </a:r>
            <a:endParaRPr lang="en-GB" sz="3200">
              <a:solidFill>
                <a:schemeClr val="hlink"/>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5" descr="MW-CV741_sp_ret_20141006143154_ZH"/>
          <p:cNvPicPr>
            <a:picLocks noChangeAspect="1" noChangeArrowheads="1"/>
          </p:cNvPicPr>
          <p:nvPr/>
        </p:nvPicPr>
        <p:blipFill>
          <a:blip r:embed="rId2"/>
          <a:srcRect/>
          <a:stretch>
            <a:fillRect/>
          </a:stretch>
        </p:blipFill>
        <p:spPr bwMode="auto">
          <a:xfrm>
            <a:off x="0" y="1120775"/>
            <a:ext cx="9144000" cy="5143500"/>
          </a:xfrm>
          <a:prstGeom prst="rect">
            <a:avLst/>
          </a:prstGeom>
          <a:noFill/>
          <a:ln w="9525">
            <a:noFill/>
            <a:miter lim="800000"/>
            <a:headEnd/>
            <a:tailEnd/>
          </a:ln>
        </p:spPr>
      </p:pic>
      <p:sp>
        <p:nvSpPr>
          <p:cNvPr id="50178" name="Line 3"/>
          <p:cNvSpPr>
            <a:spLocks noChangeShapeType="1"/>
          </p:cNvSpPr>
          <p:nvPr/>
        </p:nvSpPr>
        <p:spPr bwMode="auto">
          <a:xfrm>
            <a:off x="1258888" y="4149725"/>
            <a:ext cx="720725" cy="0"/>
          </a:xfrm>
          <a:prstGeom prst="line">
            <a:avLst/>
          </a:prstGeom>
          <a:noFill/>
          <a:ln w="28575">
            <a:solidFill>
              <a:srgbClr val="0000FF"/>
            </a:solidFill>
            <a:round/>
            <a:headEnd/>
            <a:tailEnd type="triangle" w="med" len="med"/>
          </a:ln>
        </p:spPr>
        <p:txBody>
          <a:bodyPr/>
          <a:lstStyle/>
          <a:p>
            <a:endParaRPr lang="en-US"/>
          </a:p>
        </p:txBody>
      </p:sp>
      <p:sp>
        <p:nvSpPr>
          <p:cNvPr id="50179" name="Line 4"/>
          <p:cNvSpPr>
            <a:spLocks noChangeShapeType="1"/>
          </p:cNvSpPr>
          <p:nvPr/>
        </p:nvSpPr>
        <p:spPr bwMode="auto">
          <a:xfrm flipH="1">
            <a:off x="6877050" y="3789363"/>
            <a:ext cx="719138" cy="0"/>
          </a:xfrm>
          <a:prstGeom prst="line">
            <a:avLst/>
          </a:prstGeom>
          <a:noFill/>
          <a:ln w="28575">
            <a:solidFill>
              <a:srgbClr val="FF0000"/>
            </a:solidFill>
            <a:round/>
            <a:headEnd/>
            <a:tailEnd type="triangle" w="med" len="med"/>
          </a:ln>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4"/>
          <p:cNvSpPr txBox="1">
            <a:spLocks noChangeArrowheads="1"/>
          </p:cNvSpPr>
          <p:nvPr/>
        </p:nvSpPr>
        <p:spPr bwMode="auto">
          <a:xfrm>
            <a:off x="0" y="1258888"/>
            <a:ext cx="9144000" cy="5310187"/>
          </a:xfrm>
          <a:prstGeom prst="rect">
            <a:avLst/>
          </a:prstGeom>
          <a:noFill/>
          <a:ln w="9525">
            <a:noFill/>
            <a:miter lim="800000"/>
            <a:headEnd/>
            <a:tailEnd/>
          </a:ln>
        </p:spPr>
        <p:txBody>
          <a:bodyPr>
            <a:spAutoFit/>
          </a:bodyPr>
          <a:lstStyle/>
          <a:p>
            <a:pPr algn="ctr"/>
            <a:r>
              <a:rPr lang="en-GB" sz="3200">
                <a:solidFill>
                  <a:schemeClr val="hlink"/>
                </a:solidFill>
              </a:rPr>
              <a:t>Long-term bull factors for stock markets</a:t>
            </a:r>
          </a:p>
          <a:p>
            <a:pPr>
              <a:buFontTx/>
              <a:buChar char="•"/>
            </a:pPr>
            <a:endParaRPr lang="en-GB">
              <a:solidFill>
                <a:schemeClr val="hlink"/>
              </a:solidFill>
            </a:endParaRPr>
          </a:p>
          <a:p>
            <a:pPr>
              <a:buFontTx/>
              <a:buChar char="•"/>
            </a:pPr>
            <a:r>
              <a:rPr lang="en-GB" sz="2600">
                <a:solidFill>
                  <a:schemeClr val="hlink"/>
                </a:solidFill>
              </a:rPr>
              <a:t> Accommodative monetary policies, until growth accelerates  </a:t>
            </a:r>
          </a:p>
          <a:p>
            <a:pPr>
              <a:buFontTx/>
              <a:buChar char="•"/>
            </a:pPr>
            <a:endParaRPr lang="en-GB" sz="1800">
              <a:solidFill>
                <a:schemeClr val="hlink"/>
              </a:solidFill>
            </a:endParaRPr>
          </a:p>
          <a:p>
            <a:pPr>
              <a:buFontTx/>
              <a:buChar char="•"/>
            </a:pPr>
            <a:r>
              <a:rPr lang="en-GB" sz="2600">
                <a:solidFill>
                  <a:schemeClr val="hlink"/>
                </a:solidFill>
              </a:rPr>
              <a:t> An accelerating rate of technological innovation</a:t>
            </a:r>
          </a:p>
          <a:p>
            <a:pPr>
              <a:buFontTx/>
              <a:buChar char="•"/>
            </a:pPr>
            <a:endParaRPr lang="en-GB" sz="1800">
              <a:solidFill>
                <a:schemeClr val="hlink"/>
              </a:solidFill>
            </a:endParaRPr>
          </a:p>
          <a:p>
            <a:pPr>
              <a:buFontTx/>
              <a:buChar char="•"/>
            </a:pPr>
            <a:r>
              <a:rPr lang="en-GB" sz="2600">
                <a:solidFill>
                  <a:schemeClr val="hlink"/>
                </a:solidFill>
              </a:rPr>
              <a:t> Lower energy prices in real terms, thanks to innovation</a:t>
            </a:r>
          </a:p>
          <a:p>
            <a:pPr>
              <a:buFontTx/>
              <a:buChar char="•"/>
            </a:pPr>
            <a:endParaRPr lang="en-GB" sz="1800">
              <a:solidFill>
                <a:schemeClr val="hlink"/>
              </a:solidFill>
            </a:endParaRPr>
          </a:p>
          <a:p>
            <a:pPr>
              <a:buFontTx/>
              <a:buChar char="•"/>
            </a:pPr>
            <a:r>
              <a:rPr lang="en-GB" sz="2600">
                <a:solidFill>
                  <a:schemeClr val="hlink"/>
                </a:solidFill>
              </a:rPr>
              <a:t> The triumph of capitalism, both democratic &amp; authoritarian</a:t>
            </a:r>
          </a:p>
          <a:p>
            <a:pPr>
              <a:buFontTx/>
              <a:buChar char="•"/>
            </a:pPr>
            <a:endParaRPr lang="en-GB" sz="1800">
              <a:solidFill>
                <a:schemeClr val="hlink"/>
              </a:solidFill>
            </a:endParaRPr>
          </a:p>
          <a:p>
            <a:pPr>
              <a:buFontTx/>
              <a:buChar char="•"/>
            </a:pPr>
            <a:r>
              <a:rPr lang="en-GB" sz="2600">
                <a:solidFill>
                  <a:schemeClr val="hlink"/>
                </a:solidFill>
              </a:rPr>
              <a:t> Globalisation, hastening development of emerging markets</a:t>
            </a:r>
          </a:p>
          <a:p>
            <a:pPr>
              <a:buFontTx/>
              <a:buChar char="•"/>
            </a:pPr>
            <a:endParaRPr lang="en-GB" sz="1800">
              <a:solidFill>
                <a:schemeClr val="hlink"/>
              </a:solidFill>
            </a:endParaRPr>
          </a:p>
          <a:p>
            <a:pPr>
              <a:buFontTx/>
              <a:buChar char="•"/>
            </a:pPr>
            <a:r>
              <a:rPr lang="en-GB" sz="2600">
                <a:solidFill>
                  <a:schemeClr val="hlink"/>
                </a:solidFill>
              </a:rPr>
              <a:t> Middleclass growth in emerging markets</a:t>
            </a:r>
          </a:p>
          <a:p>
            <a:pPr>
              <a:buFontTx/>
              <a:buChar char="•"/>
            </a:pPr>
            <a:endParaRPr lang="en-GB" sz="1800">
              <a:solidFill>
                <a:schemeClr val="hlink"/>
              </a:solidFill>
            </a:endParaRPr>
          </a:p>
          <a:p>
            <a:pPr>
              <a:buFontTx/>
              <a:buChar char="•"/>
            </a:pPr>
            <a:r>
              <a:rPr lang="en-GB" sz="2600">
                <a:solidFill>
                  <a:schemeClr val="hlink"/>
                </a:solidFill>
              </a:rPr>
              <a:t> Continued growth in the global population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4" descr="US-10yr-Bond-Yield-2015-02-23-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52226" name="Text Box 5"/>
          <p:cNvSpPr txBox="1">
            <a:spLocks noChangeArrowheads="1"/>
          </p:cNvSpPr>
          <p:nvPr/>
        </p:nvSpPr>
        <p:spPr bwMode="auto">
          <a:xfrm>
            <a:off x="3851275" y="2198688"/>
            <a:ext cx="4752975" cy="396875"/>
          </a:xfrm>
          <a:prstGeom prst="rect">
            <a:avLst/>
          </a:prstGeom>
          <a:noFill/>
          <a:ln w="9525">
            <a:noFill/>
            <a:miter lim="800000"/>
            <a:headEnd/>
            <a:tailEnd/>
          </a:ln>
        </p:spPr>
        <p:txBody>
          <a:bodyPr>
            <a:spAutoFit/>
          </a:bodyPr>
          <a:lstStyle/>
          <a:p>
            <a:endParaRPr lang="en-GB"/>
          </a:p>
        </p:txBody>
      </p:sp>
      <p:sp>
        <p:nvSpPr>
          <p:cNvPr id="52227" name="Text Box 6"/>
          <p:cNvSpPr txBox="1">
            <a:spLocks noChangeArrowheads="1"/>
          </p:cNvSpPr>
          <p:nvPr/>
        </p:nvSpPr>
        <p:spPr bwMode="auto">
          <a:xfrm>
            <a:off x="3975100" y="2420938"/>
            <a:ext cx="4773613" cy="1006475"/>
          </a:xfrm>
          <a:prstGeom prst="rect">
            <a:avLst/>
          </a:prstGeom>
          <a:noFill/>
          <a:ln w="9525">
            <a:noFill/>
            <a:miter lim="800000"/>
            <a:headEnd/>
            <a:tailEnd/>
          </a:ln>
        </p:spPr>
        <p:txBody>
          <a:bodyPr>
            <a:spAutoFit/>
          </a:bodyPr>
          <a:lstStyle/>
          <a:p>
            <a:r>
              <a:rPr lang="en-GB">
                <a:solidFill>
                  <a:schemeClr val="hlink"/>
                </a:solidFill>
              </a:rPr>
              <a:t>1) Probable lengthy base building</a:t>
            </a:r>
          </a:p>
          <a:p>
            <a:r>
              <a:rPr lang="en-GB">
                <a:solidFill>
                  <a:schemeClr val="hlink"/>
                </a:solidFill>
              </a:rPr>
              <a:t>2) Above 3% base maturing</a:t>
            </a:r>
          </a:p>
          <a:p>
            <a:r>
              <a:rPr lang="en-GB">
                <a:solidFill>
                  <a:schemeClr val="hlink"/>
                </a:solidFill>
              </a:rPr>
              <a:t>3) Above 4% probable base completion</a:t>
            </a:r>
          </a:p>
        </p:txBody>
      </p:sp>
      <p:sp>
        <p:nvSpPr>
          <p:cNvPr id="52228" name="Line 7"/>
          <p:cNvSpPr>
            <a:spLocks noChangeShapeType="1"/>
          </p:cNvSpPr>
          <p:nvPr/>
        </p:nvSpPr>
        <p:spPr bwMode="auto">
          <a:xfrm>
            <a:off x="8027988" y="5373688"/>
            <a:ext cx="73025" cy="71437"/>
          </a:xfrm>
          <a:prstGeom prst="line">
            <a:avLst/>
          </a:prstGeom>
          <a:noFill/>
          <a:ln w="9525">
            <a:solidFill>
              <a:schemeClr val="tx1"/>
            </a:solidFill>
            <a:round/>
            <a:headEnd/>
            <a:tailEnd/>
          </a:ln>
        </p:spPr>
        <p:txBody>
          <a:bodyPr/>
          <a:lstStyle/>
          <a:p>
            <a:endParaRPr lang="en-US"/>
          </a:p>
        </p:txBody>
      </p:sp>
      <p:sp>
        <p:nvSpPr>
          <p:cNvPr id="52229" name="Line 8"/>
          <p:cNvSpPr>
            <a:spLocks noChangeShapeType="1"/>
          </p:cNvSpPr>
          <p:nvPr/>
        </p:nvSpPr>
        <p:spPr bwMode="auto">
          <a:xfrm>
            <a:off x="8101013" y="5445125"/>
            <a:ext cx="647700" cy="0"/>
          </a:xfrm>
          <a:prstGeom prst="line">
            <a:avLst/>
          </a:prstGeom>
          <a:noFill/>
          <a:ln w="28575">
            <a:solidFill>
              <a:srgbClr val="FF33CC"/>
            </a:solidFill>
            <a:round/>
            <a:headEnd/>
            <a:tailEnd/>
          </a:ln>
        </p:spPr>
        <p:txBody>
          <a:bodyPr/>
          <a:lstStyle/>
          <a:p>
            <a:endParaRPr lang="en-US"/>
          </a:p>
        </p:txBody>
      </p:sp>
      <p:sp>
        <p:nvSpPr>
          <p:cNvPr id="52230" name="Line 9"/>
          <p:cNvSpPr>
            <a:spLocks noChangeShapeType="1"/>
          </p:cNvSpPr>
          <p:nvPr/>
        </p:nvSpPr>
        <p:spPr bwMode="auto">
          <a:xfrm>
            <a:off x="7596188" y="5157788"/>
            <a:ext cx="1152525" cy="0"/>
          </a:xfrm>
          <a:prstGeom prst="line">
            <a:avLst/>
          </a:prstGeom>
          <a:noFill/>
          <a:ln w="28575">
            <a:solidFill>
              <a:srgbClr val="FF0000"/>
            </a:solidFill>
            <a:round/>
            <a:headEnd/>
            <a:tailEnd/>
          </a:ln>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4" descr="US-10yr-Bond-Yield-2015-02-23-chart (1)"/>
          <p:cNvPicPr>
            <a:picLocks noChangeAspect="1" noChangeArrowheads="1"/>
          </p:cNvPicPr>
          <p:nvPr/>
        </p:nvPicPr>
        <p:blipFill>
          <a:blip r:embed="rId2"/>
          <a:srcRect/>
          <a:stretch>
            <a:fillRect/>
          </a:stretch>
        </p:blipFill>
        <p:spPr bwMode="auto">
          <a:xfrm>
            <a:off x="0" y="1412875"/>
            <a:ext cx="9144000" cy="5105400"/>
          </a:xfrm>
          <a:prstGeom prst="rect">
            <a:avLst/>
          </a:prstGeom>
          <a:noFill/>
          <a:ln w="9525">
            <a:noFill/>
            <a:miter lim="800000"/>
            <a:headEnd/>
            <a:tailEnd/>
          </a:ln>
        </p:spPr>
      </p:pic>
      <p:sp>
        <p:nvSpPr>
          <p:cNvPr id="53250" name="Text Box 5"/>
          <p:cNvSpPr txBox="1">
            <a:spLocks noChangeArrowheads="1"/>
          </p:cNvSpPr>
          <p:nvPr/>
        </p:nvSpPr>
        <p:spPr bwMode="auto">
          <a:xfrm>
            <a:off x="3903663" y="1982788"/>
            <a:ext cx="4654550" cy="1006475"/>
          </a:xfrm>
          <a:prstGeom prst="rect">
            <a:avLst/>
          </a:prstGeom>
          <a:noFill/>
          <a:ln w="9525">
            <a:noFill/>
            <a:miter lim="800000"/>
            <a:headEnd/>
            <a:tailEnd/>
          </a:ln>
        </p:spPr>
        <p:txBody>
          <a:bodyPr wrap="none">
            <a:spAutoFit/>
          </a:bodyPr>
          <a:lstStyle/>
          <a:p>
            <a:r>
              <a:rPr lang="en-GB">
                <a:solidFill>
                  <a:schemeClr val="hlink"/>
                </a:solidFill>
              </a:rPr>
              <a:t>Government bonds where yields have</a:t>
            </a:r>
          </a:p>
          <a:p>
            <a:r>
              <a:rPr lang="en-GB">
                <a:solidFill>
                  <a:schemeClr val="hlink"/>
                </a:solidFill>
              </a:rPr>
              <a:t>been compressed by QE are a bubbles,</a:t>
            </a:r>
          </a:p>
          <a:p>
            <a:r>
              <a:rPr lang="en-GB">
                <a:solidFill>
                  <a:schemeClr val="hlink"/>
                </a:solidFill>
              </a:rPr>
              <a:t>with lengthy medium-term fuses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4" descr="Merrill-Lynch-10yr-US-Treasury-Total-Return-2015-02-23-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54274" name="Text Box 5"/>
          <p:cNvSpPr txBox="1">
            <a:spLocks noChangeArrowheads="1"/>
          </p:cNvSpPr>
          <p:nvPr/>
        </p:nvSpPr>
        <p:spPr bwMode="auto">
          <a:xfrm>
            <a:off x="735013" y="2271713"/>
            <a:ext cx="4672012" cy="1006475"/>
          </a:xfrm>
          <a:prstGeom prst="rect">
            <a:avLst/>
          </a:prstGeom>
          <a:noFill/>
          <a:ln w="9525">
            <a:noFill/>
            <a:miter lim="800000"/>
            <a:headEnd/>
            <a:tailEnd/>
          </a:ln>
        </p:spPr>
        <p:txBody>
          <a:bodyPr wrap="none">
            <a:spAutoFit/>
          </a:bodyPr>
          <a:lstStyle/>
          <a:p>
            <a:r>
              <a:rPr lang="en-GB">
                <a:solidFill>
                  <a:schemeClr val="hlink"/>
                </a:solidFill>
              </a:rPr>
              <a:t>US bondholders are still making money </a:t>
            </a:r>
          </a:p>
          <a:p>
            <a:r>
              <a:rPr lang="en-GB">
                <a:solidFill>
                  <a:schemeClr val="hlink"/>
                </a:solidFill>
              </a:rPr>
              <a:t>but top completion occurs when this </a:t>
            </a:r>
          </a:p>
          <a:p>
            <a:r>
              <a:rPr lang="en-GB">
                <a:solidFill>
                  <a:schemeClr val="hlink"/>
                </a:solidFill>
              </a:rPr>
              <a:t>total return pattern breaks downwards</a:t>
            </a:r>
          </a:p>
        </p:txBody>
      </p:sp>
      <p:sp>
        <p:nvSpPr>
          <p:cNvPr id="54275" name="Line 6"/>
          <p:cNvSpPr>
            <a:spLocks noChangeShapeType="1"/>
          </p:cNvSpPr>
          <p:nvPr/>
        </p:nvSpPr>
        <p:spPr bwMode="auto">
          <a:xfrm>
            <a:off x="7885113" y="2133600"/>
            <a:ext cx="863600" cy="0"/>
          </a:xfrm>
          <a:prstGeom prst="line">
            <a:avLst/>
          </a:prstGeom>
          <a:noFill/>
          <a:ln w="28575">
            <a:solidFill>
              <a:srgbClr val="FF0000"/>
            </a:solidFill>
            <a:round/>
            <a:headEnd/>
            <a:tailEnd/>
          </a:ln>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4" descr="US-Dollar-Index-2015-02-23-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55298" name="Text Box 5"/>
          <p:cNvSpPr txBox="1">
            <a:spLocks noChangeArrowheads="1"/>
          </p:cNvSpPr>
          <p:nvPr/>
        </p:nvSpPr>
        <p:spPr bwMode="auto">
          <a:xfrm>
            <a:off x="3635375" y="2133600"/>
            <a:ext cx="5222875" cy="915988"/>
          </a:xfrm>
          <a:prstGeom prst="rect">
            <a:avLst/>
          </a:prstGeom>
          <a:noFill/>
          <a:ln w="9525">
            <a:noFill/>
            <a:miter lim="800000"/>
            <a:headEnd/>
            <a:tailEnd/>
          </a:ln>
        </p:spPr>
        <p:txBody>
          <a:bodyPr>
            <a:spAutoFit/>
          </a:bodyPr>
          <a:lstStyle/>
          <a:p>
            <a:r>
              <a:rPr lang="en-GB" sz="1800">
                <a:solidFill>
                  <a:schemeClr val="hlink"/>
                </a:solidFill>
              </a:rPr>
              <a:t>US Dollar Index has completed a base formation</a:t>
            </a:r>
          </a:p>
          <a:p>
            <a:r>
              <a:rPr lang="en-GB" sz="1800">
                <a:solidFill>
                  <a:schemeClr val="hlink"/>
                </a:solidFill>
              </a:rPr>
              <a:t>driven by energy independence &amp; tech lead</a:t>
            </a:r>
          </a:p>
          <a:p>
            <a:r>
              <a:rPr lang="en-GB" sz="1800">
                <a:solidFill>
                  <a:schemeClr val="hlink"/>
                </a:solidFill>
              </a:rPr>
              <a:t>Fed &amp; Treasury will control speed of $ recovery</a:t>
            </a:r>
          </a:p>
        </p:txBody>
      </p:sp>
      <p:sp>
        <p:nvSpPr>
          <p:cNvPr id="55299" name="Line 6"/>
          <p:cNvSpPr>
            <a:spLocks noChangeShapeType="1"/>
          </p:cNvSpPr>
          <p:nvPr/>
        </p:nvSpPr>
        <p:spPr bwMode="auto">
          <a:xfrm>
            <a:off x="7092950" y="5157788"/>
            <a:ext cx="1655763" cy="0"/>
          </a:xfrm>
          <a:prstGeom prst="line">
            <a:avLst/>
          </a:prstGeom>
          <a:noFill/>
          <a:ln w="28575">
            <a:solidFill>
              <a:srgbClr val="009900"/>
            </a:solidFill>
            <a:round/>
            <a:headEnd/>
            <a:tailEnd/>
          </a:ln>
        </p:spPr>
        <p:txBody>
          <a:bodyPr/>
          <a:lstStyle/>
          <a:p>
            <a:endParaRPr lang="en-US"/>
          </a:p>
        </p:txBody>
      </p:sp>
      <p:sp>
        <p:nvSpPr>
          <p:cNvPr id="55300" name="Line 7"/>
          <p:cNvSpPr>
            <a:spLocks noChangeShapeType="1"/>
          </p:cNvSpPr>
          <p:nvPr/>
        </p:nvSpPr>
        <p:spPr bwMode="auto">
          <a:xfrm>
            <a:off x="7451725" y="3573463"/>
            <a:ext cx="720725" cy="1223962"/>
          </a:xfrm>
          <a:prstGeom prst="line">
            <a:avLst/>
          </a:prstGeom>
          <a:noFill/>
          <a:ln w="28575">
            <a:solidFill>
              <a:srgbClr val="009900"/>
            </a:solidFill>
            <a:round/>
            <a:headEnd/>
            <a:tailEnd type="triangle" w="med" len="med"/>
          </a:ln>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4" descr="US-Dollar-Purchasing-Power-2015-02-23-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56322" name="Text Box 5"/>
          <p:cNvSpPr txBox="1">
            <a:spLocks noChangeArrowheads="1"/>
          </p:cNvSpPr>
          <p:nvPr/>
        </p:nvSpPr>
        <p:spPr bwMode="auto">
          <a:xfrm>
            <a:off x="2319338" y="2492375"/>
            <a:ext cx="6350000" cy="701675"/>
          </a:xfrm>
          <a:prstGeom prst="rect">
            <a:avLst/>
          </a:prstGeom>
          <a:noFill/>
          <a:ln w="9525">
            <a:noFill/>
            <a:miter lim="800000"/>
            <a:headEnd/>
            <a:tailEnd/>
          </a:ln>
        </p:spPr>
        <p:txBody>
          <a:bodyPr>
            <a:spAutoFit/>
          </a:bodyPr>
          <a:lstStyle/>
          <a:p>
            <a:r>
              <a:rPr lang="en-GB">
                <a:solidFill>
                  <a:schemeClr val="hlink"/>
                </a:solidFill>
              </a:rPr>
              <a:t>Nevertheless the US dollar is still a fiat currency, which</a:t>
            </a:r>
          </a:p>
          <a:p>
            <a:r>
              <a:rPr lang="en-GB">
                <a:solidFill>
                  <a:schemeClr val="hlink"/>
                </a:solidFill>
              </a:rPr>
              <a:t>has lost most of its purchasing power since only</a:t>
            </a:r>
            <a:r>
              <a:rPr lang="en-GB"/>
              <a:t> </a:t>
            </a:r>
            <a:r>
              <a:rPr lang="en-GB">
                <a:solidFill>
                  <a:schemeClr val="hlink"/>
                </a:solidFill>
              </a:rPr>
              <a:t>1968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4" descr="London-Spot-Gold-2015-02-23-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57346" name="Text Box 5"/>
          <p:cNvSpPr txBox="1">
            <a:spLocks noChangeArrowheads="1"/>
          </p:cNvSpPr>
          <p:nvPr/>
        </p:nvSpPr>
        <p:spPr bwMode="auto">
          <a:xfrm>
            <a:off x="611188" y="2198688"/>
            <a:ext cx="3744912" cy="1616075"/>
          </a:xfrm>
          <a:prstGeom prst="rect">
            <a:avLst/>
          </a:prstGeom>
          <a:noFill/>
          <a:ln w="9525">
            <a:noFill/>
            <a:miter lim="800000"/>
            <a:headEnd/>
            <a:tailEnd/>
          </a:ln>
        </p:spPr>
        <p:txBody>
          <a:bodyPr>
            <a:spAutoFit/>
          </a:bodyPr>
          <a:lstStyle/>
          <a:p>
            <a:r>
              <a:rPr lang="en-GB">
                <a:solidFill>
                  <a:schemeClr val="hlink"/>
                </a:solidFill>
              </a:rPr>
              <a:t>Gold is hard money, albeit with</a:t>
            </a:r>
          </a:p>
          <a:p>
            <a:r>
              <a:rPr lang="en-GB">
                <a:solidFill>
                  <a:schemeClr val="hlink"/>
                </a:solidFill>
              </a:rPr>
              <a:t>a fluctuating price, just like </a:t>
            </a:r>
          </a:p>
          <a:p>
            <a:r>
              <a:rPr lang="en-GB">
                <a:solidFill>
                  <a:schemeClr val="hlink"/>
                </a:solidFill>
              </a:rPr>
              <a:t>anything else which can be</a:t>
            </a:r>
          </a:p>
          <a:p>
            <a:r>
              <a:rPr lang="en-GB">
                <a:solidFill>
                  <a:schemeClr val="hlink"/>
                </a:solidFill>
              </a:rPr>
              <a:t>bought or sold.</a:t>
            </a:r>
          </a:p>
          <a:p>
            <a:endParaRPr lang="en-GB"/>
          </a:p>
        </p:txBody>
      </p:sp>
      <p:sp>
        <p:nvSpPr>
          <p:cNvPr id="57347" name="Text Box 6"/>
          <p:cNvSpPr txBox="1">
            <a:spLocks noChangeArrowheads="1"/>
          </p:cNvSpPr>
          <p:nvPr/>
        </p:nvSpPr>
        <p:spPr bwMode="auto">
          <a:xfrm>
            <a:off x="4984750" y="4214813"/>
            <a:ext cx="3514725" cy="1920875"/>
          </a:xfrm>
          <a:prstGeom prst="rect">
            <a:avLst/>
          </a:prstGeom>
          <a:noFill/>
          <a:ln w="9525">
            <a:noFill/>
            <a:miter lim="800000"/>
            <a:headEnd/>
            <a:tailEnd/>
          </a:ln>
        </p:spPr>
        <p:txBody>
          <a:bodyPr wrap="none">
            <a:spAutoFit/>
          </a:bodyPr>
          <a:lstStyle/>
          <a:p>
            <a:pPr marL="381000" indent="-381000"/>
            <a:r>
              <a:rPr lang="en-GB">
                <a:solidFill>
                  <a:schemeClr val="hlink"/>
                </a:solidFill>
              </a:rPr>
              <a:t>1. Traders mostly short</a:t>
            </a:r>
          </a:p>
          <a:p>
            <a:pPr marL="381000" indent="-381000"/>
            <a:r>
              <a:rPr lang="en-GB">
                <a:solidFill>
                  <a:schemeClr val="hlink"/>
                </a:solidFill>
              </a:rPr>
              <a:t>2. ETF long holds of gold still </a:t>
            </a:r>
          </a:p>
          <a:p>
            <a:pPr marL="381000" indent="-381000"/>
            <a:r>
              <a:rPr lang="en-GB">
                <a:solidFill>
                  <a:schemeClr val="hlink"/>
                </a:solidFill>
              </a:rPr>
              <a:t>liquidating</a:t>
            </a:r>
          </a:p>
          <a:p>
            <a:pPr marL="381000" indent="-381000"/>
            <a:r>
              <a:rPr lang="en-GB">
                <a:solidFill>
                  <a:schemeClr val="hlink"/>
                </a:solidFill>
              </a:rPr>
              <a:t>3. Indians &amp; Chinese buying</a:t>
            </a:r>
          </a:p>
          <a:p>
            <a:pPr marL="381000" indent="-381000"/>
            <a:r>
              <a:rPr lang="en-GB">
                <a:solidFill>
                  <a:schemeClr val="hlink"/>
                </a:solidFill>
              </a:rPr>
              <a:t>4. Testing range lows</a:t>
            </a:r>
          </a:p>
          <a:p>
            <a:pPr marL="381000" indent="-381000"/>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4"/>
          <p:cNvPicPr>
            <a:picLocks noChangeAspect="1" noChangeArrowheads="1"/>
          </p:cNvPicPr>
          <p:nvPr/>
        </p:nvPicPr>
        <p:blipFill>
          <a:blip r:embed="rId2"/>
          <a:srcRect/>
          <a:stretch>
            <a:fillRect/>
          </a:stretch>
        </p:blipFill>
        <p:spPr bwMode="auto">
          <a:xfrm>
            <a:off x="0" y="1392238"/>
            <a:ext cx="7380288" cy="5286375"/>
          </a:xfrm>
          <a:prstGeom prst="rect">
            <a:avLst/>
          </a:prstGeom>
          <a:noFill/>
          <a:ln w="9525">
            <a:noFill/>
            <a:miter lim="800000"/>
            <a:headEnd/>
            <a:tailEnd/>
          </a:ln>
        </p:spPr>
      </p:pic>
      <p:sp>
        <p:nvSpPr>
          <p:cNvPr id="58370" name="Text Box 5"/>
          <p:cNvSpPr txBox="1">
            <a:spLocks noChangeArrowheads="1"/>
          </p:cNvSpPr>
          <p:nvPr/>
        </p:nvSpPr>
        <p:spPr bwMode="auto">
          <a:xfrm>
            <a:off x="7308850" y="2198688"/>
            <a:ext cx="2389188" cy="1920875"/>
          </a:xfrm>
          <a:prstGeom prst="rect">
            <a:avLst/>
          </a:prstGeom>
          <a:noFill/>
          <a:ln w="9525">
            <a:noFill/>
            <a:miter lim="800000"/>
            <a:headEnd/>
            <a:tailEnd/>
          </a:ln>
        </p:spPr>
        <p:txBody>
          <a:bodyPr>
            <a:spAutoFit/>
          </a:bodyPr>
          <a:lstStyle/>
          <a:p>
            <a:r>
              <a:rPr lang="en-GB">
                <a:solidFill>
                  <a:schemeClr val="hlink"/>
                </a:solidFill>
              </a:rPr>
              <a:t>Gold remains </a:t>
            </a:r>
          </a:p>
          <a:p>
            <a:r>
              <a:rPr lang="en-GB">
                <a:solidFill>
                  <a:schemeClr val="hlink"/>
                </a:solidFill>
              </a:rPr>
              <a:t>out of favour</a:t>
            </a:r>
          </a:p>
          <a:p>
            <a:r>
              <a:rPr lang="en-GB">
                <a:solidFill>
                  <a:schemeClr val="hlink"/>
                </a:solidFill>
              </a:rPr>
              <a:t>with Western </a:t>
            </a:r>
          </a:p>
          <a:p>
            <a:r>
              <a:rPr lang="en-GB">
                <a:solidFill>
                  <a:schemeClr val="hlink"/>
                </a:solidFill>
              </a:rPr>
              <a:t>Investors who </a:t>
            </a:r>
          </a:p>
          <a:p>
            <a:r>
              <a:rPr lang="en-GB">
                <a:solidFill>
                  <a:schemeClr val="hlink"/>
                </a:solidFill>
              </a:rPr>
              <a:t>are mainly in </a:t>
            </a:r>
          </a:p>
          <a:p>
            <a:r>
              <a:rPr lang="en-GB">
                <a:solidFill>
                  <a:schemeClr val="hlink"/>
                </a:solidFill>
              </a:rPr>
              <a:t>stocks &amp; bonds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4" descr="Crude-Oil-IPE-1st-Month-Continuation-2015-02-23-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59394" name="Text Box 5"/>
          <p:cNvSpPr txBox="1">
            <a:spLocks noChangeArrowheads="1"/>
          </p:cNvSpPr>
          <p:nvPr/>
        </p:nvSpPr>
        <p:spPr bwMode="auto">
          <a:xfrm>
            <a:off x="3492500" y="1700213"/>
            <a:ext cx="5111750" cy="1006475"/>
          </a:xfrm>
          <a:prstGeom prst="rect">
            <a:avLst/>
          </a:prstGeom>
          <a:noFill/>
          <a:ln w="9525">
            <a:noFill/>
            <a:miter lim="800000"/>
            <a:headEnd/>
            <a:tailEnd/>
          </a:ln>
        </p:spPr>
        <p:txBody>
          <a:bodyPr>
            <a:spAutoFit/>
          </a:bodyPr>
          <a:lstStyle/>
          <a:p>
            <a:r>
              <a:rPr lang="en-GB">
                <a:solidFill>
                  <a:schemeClr val="hlink"/>
                </a:solidFill>
              </a:rPr>
              <a:t>The end of an era for producers of crude oil </a:t>
            </a:r>
          </a:p>
          <a:p>
            <a:r>
              <a:rPr lang="en-GB">
                <a:solidFill>
                  <a:schemeClr val="hlink"/>
                </a:solidFill>
              </a:rPr>
              <a:t>who have lost price control of this market</a:t>
            </a:r>
          </a:p>
          <a:p>
            <a:endParaRPr lang="en-GB"/>
          </a:p>
        </p:txBody>
      </p:sp>
      <p:sp>
        <p:nvSpPr>
          <p:cNvPr id="59395" name="Text Box 6"/>
          <p:cNvSpPr txBox="1">
            <a:spLocks noChangeArrowheads="1"/>
          </p:cNvSpPr>
          <p:nvPr/>
        </p:nvSpPr>
        <p:spPr bwMode="auto">
          <a:xfrm>
            <a:off x="5076825" y="3933825"/>
            <a:ext cx="3311525" cy="1920875"/>
          </a:xfrm>
          <a:prstGeom prst="rect">
            <a:avLst/>
          </a:prstGeom>
          <a:noFill/>
          <a:ln w="9525">
            <a:noFill/>
            <a:miter lim="800000"/>
            <a:headEnd/>
            <a:tailEnd/>
          </a:ln>
        </p:spPr>
        <p:txBody>
          <a:bodyPr>
            <a:spAutoFit/>
          </a:bodyPr>
          <a:lstStyle/>
          <a:p>
            <a:r>
              <a:rPr lang="en-GB">
                <a:solidFill>
                  <a:schemeClr val="hlink"/>
                </a:solidFill>
              </a:rPr>
              <a:t>Now basing but no more price spikes such as 2008, despite turmoil in many producer regions and an eventual global economic recovery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Box 2"/>
          <p:cNvSpPr txBox="1">
            <a:spLocks noChangeArrowheads="1"/>
          </p:cNvSpPr>
          <p:nvPr/>
        </p:nvSpPr>
        <p:spPr bwMode="auto">
          <a:xfrm>
            <a:off x="323850" y="1916113"/>
            <a:ext cx="8496300" cy="3140075"/>
          </a:xfrm>
          <a:prstGeom prst="rect">
            <a:avLst/>
          </a:prstGeom>
          <a:noFill/>
          <a:ln w="9525">
            <a:noFill/>
            <a:miter lim="800000"/>
            <a:headEnd/>
            <a:tailEnd/>
          </a:ln>
        </p:spPr>
        <p:txBody>
          <a:bodyPr>
            <a:spAutoFit/>
          </a:bodyPr>
          <a:lstStyle/>
          <a:p>
            <a:pPr algn="ctr"/>
            <a:r>
              <a:rPr lang="en-GB" sz="3600">
                <a:solidFill>
                  <a:schemeClr val="hlink"/>
                </a:solidFill>
              </a:rPr>
              <a:t>Many thanks for your interest!</a:t>
            </a:r>
          </a:p>
          <a:p>
            <a:pPr algn="ctr"/>
            <a:r>
              <a:rPr lang="en-GB" sz="3200">
                <a:solidFill>
                  <a:schemeClr val="hlink"/>
                </a:solidFill>
              </a:rPr>
              <a:t>Any questions?</a:t>
            </a:r>
          </a:p>
          <a:p>
            <a:pPr algn="ctr"/>
            <a:endParaRPr lang="en-GB" sz="3200">
              <a:solidFill>
                <a:schemeClr val="hlink"/>
              </a:solidFill>
            </a:endParaRPr>
          </a:p>
          <a:p>
            <a:pPr algn="ctr"/>
            <a:r>
              <a:rPr lang="en-GB" sz="3200">
                <a:solidFill>
                  <a:schemeClr val="hlink"/>
                </a:solidFill>
              </a:rPr>
              <a:t>Please visit our site:</a:t>
            </a:r>
          </a:p>
          <a:p>
            <a:pPr algn="ctr"/>
            <a:r>
              <a:rPr lang="en-GB" sz="3200">
                <a:solidFill>
                  <a:schemeClr val="hlink"/>
                </a:solidFill>
              </a:rPr>
              <a:t>www.fullertreacymoney.com</a:t>
            </a:r>
          </a:p>
          <a:p>
            <a:pPr algn="ctr"/>
            <a:endParaRPr lang="en-GB" sz="3600">
              <a:solidFill>
                <a:schemeClr val="hlink"/>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4843</TotalTime>
  <Words>1054</Words>
  <Application>Microsoft Office PowerPoint</Application>
  <PresentationFormat>On-screen Show (4:3)</PresentationFormat>
  <Paragraphs>284</Paragraphs>
  <Slides>55</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Barnes</dc:creator>
  <cp:lastModifiedBy>David Fuller</cp:lastModifiedBy>
  <cp:revision>412</cp:revision>
  <dcterms:created xsi:type="dcterms:W3CDTF">2013-10-24T09:08:24Z</dcterms:created>
  <dcterms:modified xsi:type="dcterms:W3CDTF">2015-02-24T22:38:29Z</dcterms:modified>
</cp:coreProperties>
</file>