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63"/>
  </p:notesMasterIdLst>
  <p:sldIdLst>
    <p:sldId id="273" r:id="rId3"/>
    <p:sldId id="274"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321" r:id="rId43"/>
    <p:sldId id="322" r:id="rId44"/>
    <p:sldId id="323" r:id="rId45"/>
    <p:sldId id="324" r:id="rId46"/>
    <p:sldId id="325" r:id="rId47"/>
    <p:sldId id="326" r:id="rId48"/>
    <p:sldId id="276" r:id="rId49"/>
    <p:sldId id="275" r:id="rId50"/>
    <p:sldId id="330" r:id="rId51"/>
    <p:sldId id="327" r:id="rId52"/>
    <p:sldId id="280" r:id="rId53"/>
    <p:sldId id="281" r:id="rId54"/>
    <p:sldId id="331" r:id="rId55"/>
    <p:sldId id="278" r:id="rId56"/>
    <p:sldId id="277" r:id="rId57"/>
    <p:sldId id="328" r:id="rId58"/>
    <p:sldId id="279" r:id="rId59"/>
    <p:sldId id="329" r:id="rId60"/>
    <p:sldId id="332" r:id="rId61"/>
    <p:sldId id="282" r:id="rId62"/>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12">
          <p15:clr>
            <a:srgbClr val="A4A3A4"/>
          </p15:clr>
        </p15:guide>
        <p15:guide id="2" pos="580">
          <p15:clr>
            <a:srgbClr val="A4A3A4"/>
          </p15:clr>
        </p15:guide>
        <p15:guide id="3" pos="3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3FA"/>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7" d="100"/>
          <a:sy n="87" d="100"/>
        </p:scale>
        <p:origin x="1290" y="90"/>
      </p:cViewPr>
      <p:guideLst>
        <p:guide orient="horz" pos="3612"/>
        <p:guide pos="580"/>
        <p:guide pos="353"/>
      </p:guideLst>
    </p:cSldViewPr>
  </p:slideViewPr>
  <p:notesTextViewPr>
    <p:cViewPr>
      <p:scale>
        <a:sx n="1" d="1"/>
        <a:sy n="1" d="1"/>
      </p:scale>
      <p:origin x="0" y="0"/>
    </p:cViewPr>
  </p:notesTextViewPr>
  <p:sorterViewPr>
    <p:cViewPr>
      <p:scale>
        <a:sx n="100" d="100"/>
        <a:sy n="100" d="100"/>
      </p:scale>
      <p:origin x="0" y="66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BF0C6D-E0F9-4C4B-AE1B-562704AEA935}" type="datetimeFigureOut">
              <a:rPr lang="en-GB" smtClean="0"/>
              <a:t>09/02/2015</a:t>
            </a:fld>
            <a:endParaRPr lang="en-GB"/>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4E77E-ADE8-4464-82B9-26C8A90AE950}" type="slidenum">
              <a:rPr lang="en-GB" smtClean="0"/>
              <a:t>‹#›</a:t>
            </a:fld>
            <a:endParaRPr lang="en-GB"/>
          </a:p>
        </p:txBody>
      </p:sp>
    </p:spTree>
    <p:extLst>
      <p:ext uri="{BB962C8B-B14F-4D97-AF65-F5344CB8AC3E}">
        <p14:creationId xmlns:p14="http://schemas.microsoft.com/office/powerpoint/2010/main" val="1705654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54E77E-ADE8-4464-82B9-26C8A90AE950}" type="slidenum">
              <a:rPr lang="en-GB" smtClean="0"/>
              <a:t>36</a:t>
            </a:fld>
            <a:endParaRPr lang="en-GB"/>
          </a:p>
        </p:txBody>
      </p:sp>
    </p:spTree>
    <p:extLst>
      <p:ext uri="{BB962C8B-B14F-4D97-AF65-F5344CB8AC3E}">
        <p14:creationId xmlns:p14="http://schemas.microsoft.com/office/powerpoint/2010/main" val="2377215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F1A003-D622-4B3B-A319-73FC58722B79}" type="slidenum">
              <a:rPr lang="en-GB" smtClean="0"/>
              <a:t>48</a:t>
            </a:fld>
            <a:endParaRPr lang="en-GB"/>
          </a:p>
        </p:txBody>
      </p:sp>
    </p:spTree>
    <p:extLst>
      <p:ext uri="{BB962C8B-B14F-4D97-AF65-F5344CB8AC3E}">
        <p14:creationId xmlns:p14="http://schemas.microsoft.com/office/powerpoint/2010/main" val="3330332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F1A003-D622-4B3B-A319-73FC58722B79}" type="slidenum">
              <a:rPr lang="en-GB" smtClean="0"/>
              <a:t>55</a:t>
            </a:fld>
            <a:endParaRPr lang="en-GB"/>
          </a:p>
        </p:txBody>
      </p:sp>
    </p:spTree>
    <p:extLst>
      <p:ext uri="{BB962C8B-B14F-4D97-AF65-F5344CB8AC3E}">
        <p14:creationId xmlns:p14="http://schemas.microsoft.com/office/powerpoint/2010/main" val="1724623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F1A003-D622-4B3B-A319-73FC58722B79}" type="slidenum">
              <a:rPr lang="en-GB" smtClean="0"/>
              <a:t>56</a:t>
            </a:fld>
            <a:endParaRPr lang="en-GB"/>
          </a:p>
        </p:txBody>
      </p:sp>
    </p:spTree>
    <p:extLst>
      <p:ext uri="{BB962C8B-B14F-4D97-AF65-F5344CB8AC3E}">
        <p14:creationId xmlns:p14="http://schemas.microsoft.com/office/powerpoint/2010/main" val="2706759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0F1A003-D622-4B3B-A319-73FC58722B79}" type="slidenum">
              <a:rPr lang="en-GB" smtClean="0"/>
              <a:t>57</a:t>
            </a:fld>
            <a:endParaRPr lang="en-GB"/>
          </a:p>
        </p:txBody>
      </p:sp>
    </p:spTree>
    <p:extLst>
      <p:ext uri="{BB962C8B-B14F-4D97-AF65-F5344CB8AC3E}">
        <p14:creationId xmlns:p14="http://schemas.microsoft.com/office/powerpoint/2010/main" val="20020898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272480" y="4160161"/>
            <a:ext cx="9361040" cy="17289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46"/>
          </a:p>
        </p:txBody>
      </p:sp>
      <p:sp>
        <p:nvSpPr>
          <p:cNvPr id="2" name="Title 1"/>
          <p:cNvSpPr>
            <a:spLocks noGrp="1"/>
          </p:cNvSpPr>
          <p:nvPr>
            <p:ph type="ctrTitle"/>
          </p:nvPr>
        </p:nvSpPr>
        <p:spPr>
          <a:xfrm>
            <a:off x="776535" y="4264029"/>
            <a:ext cx="8420100" cy="1470025"/>
          </a:xfrm>
        </p:spPr>
        <p:txBody>
          <a:bodyPr/>
          <a:lstStyle>
            <a:lvl1pPr>
              <a:defRPr>
                <a:solidFill>
                  <a:schemeClr val="bg1"/>
                </a:solidFill>
              </a:defRPr>
            </a:lvl1pPr>
          </a:lstStyle>
          <a:p>
            <a:r>
              <a:rPr lang="en-US" smtClean="0"/>
              <a:t>Click to edit Master title style</a:t>
            </a:r>
            <a:endParaRPr lang="en-GB"/>
          </a:p>
        </p:txBody>
      </p:sp>
      <p:sp>
        <p:nvSpPr>
          <p:cNvPr id="4" name="Date Placeholder 3"/>
          <p:cNvSpPr>
            <a:spLocks noGrp="1"/>
          </p:cNvSpPr>
          <p:nvPr>
            <p:ph type="dt" sz="half" idx="10"/>
          </p:nvPr>
        </p:nvSpPr>
        <p:spPr/>
        <p:txBody>
          <a:bodyPr/>
          <a:lstStyle/>
          <a:p>
            <a:fld id="{C638E016-37EA-443A-88B3-4F94EB88E59F}" type="datetimeFigureOut">
              <a:rPr lang="en-GB" smtClean="0"/>
              <a:t>09/02/2015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4AB6FD-4BC8-4CED-95A4-538047BEC885}" type="slidenum">
              <a:rPr lang="en-GB" smtClean="0"/>
              <a:t>‹#›</a:t>
            </a:fld>
            <a:endParaRPr lang="en-GB"/>
          </a:p>
        </p:txBody>
      </p:sp>
      <p:pic>
        <p:nvPicPr>
          <p:cNvPr id="8" name="Picture 2" descr="C:\Users\Lisa\Documents\Documents\LW Marketing\Clients\WM Capital Management\Logos\WMCap Web RGB.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69667" y="1966683"/>
            <a:ext cx="4958056" cy="17349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userDrawn="1"/>
        </p:nvSpPr>
        <p:spPr>
          <a:xfrm>
            <a:off x="272480" y="548680"/>
            <a:ext cx="9361040" cy="7200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9664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17" y="0"/>
            <a:ext cx="9921217" cy="1159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C638E016-37EA-443A-88B3-4F94EB88E59F}" type="datetimeFigureOut">
              <a:rPr lang="en-GB" smtClean="0"/>
              <a:t>09/02/2015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4AB6FD-4BC8-4CED-95A4-538047BEC885}" type="slidenum">
              <a:rPr lang="en-GB" smtClean="0"/>
              <a:t>‹#›</a:t>
            </a:fld>
            <a:endParaRPr lang="en-GB"/>
          </a:p>
        </p:txBody>
      </p:sp>
      <p:sp>
        <p:nvSpPr>
          <p:cNvPr id="10" name="Rectangle 2"/>
          <p:cNvSpPr>
            <a:spLocks noChangeArrowheads="1"/>
          </p:cNvSpPr>
          <p:nvPr userDrawn="1"/>
        </p:nvSpPr>
        <p:spPr bwMode="auto">
          <a:xfrm>
            <a:off x="-17252" y="1092452"/>
            <a:ext cx="9923252" cy="320324"/>
          </a:xfrm>
          <a:prstGeom prst="rect">
            <a:avLst/>
          </a:prstGeom>
          <a:solidFill>
            <a:schemeClr val="bg1">
              <a:lumMod val="65000"/>
            </a:schemeClr>
          </a:solidFill>
          <a:ln w="9525">
            <a:noFill/>
            <a:miter lim="800000"/>
            <a:headEnd/>
            <a:tailEnd/>
          </a:ln>
        </p:spPr>
        <p:txBody>
          <a:bodyPr anchor="ctr"/>
          <a:lstStyle/>
          <a:p>
            <a:r>
              <a:rPr lang="en-US" b="1" dirty="0" smtClean="0">
                <a:solidFill>
                  <a:schemeClr val="bg1"/>
                </a:solidFill>
                <a:ea typeface="Tahoma" panose="020B0604030504040204" pitchFamily="34" charset="0"/>
                <a:cs typeface="Arial" panose="020B0604020202020204" pitchFamily="34" charset="0"/>
              </a:rPr>
              <a:t>	</a:t>
            </a:r>
            <a:endParaRPr lang="en-GB" sz="1100" b="1" dirty="0">
              <a:solidFill>
                <a:schemeClr val="bg1"/>
              </a:solidFill>
              <a:ea typeface="Tahoma" panose="020B0604030504040204" pitchFamily="34" charset="0"/>
              <a:cs typeface="Arial" panose="020B0604020202020204" pitchFamily="34" charset="0"/>
            </a:endParaRPr>
          </a:p>
        </p:txBody>
      </p:sp>
      <p:sp>
        <p:nvSpPr>
          <p:cNvPr id="2" name="Title 1"/>
          <p:cNvSpPr>
            <a:spLocks noGrp="1"/>
          </p:cNvSpPr>
          <p:nvPr>
            <p:ph type="title" hasCustomPrompt="1"/>
          </p:nvPr>
        </p:nvSpPr>
        <p:spPr>
          <a:xfrm>
            <a:off x="452170" y="1107492"/>
            <a:ext cx="8915400" cy="292894"/>
          </a:xfrm>
        </p:spPr>
        <p:txBody>
          <a:bodyPr>
            <a:noAutofit/>
          </a:bodyPr>
          <a:lstStyle>
            <a:lvl1pPr algn="l">
              <a:defRPr sz="2800">
                <a:solidFill>
                  <a:schemeClr val="bg1"/>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1366942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38E016-37EA-443A-88B3-4F94EB88E59F}" type="datetimeFigureOut">
              <a:rPr lang="en-GB" smtClean="0"/>
              <a:t>09/02/2015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3295190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638E016-37EA-443A-88B3-4F94EB88E59F}" type="datetimeFigureOut">
              <a:rPr lang="en-GB" smtClean="0"/>
              <a:t>09/02/2015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237368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638E016-37EA-443A-88B3-4F94EB88E59F}" type="datetimeFigureOut">
              <a:rPr lang="en-GB" smtClean="0"/>
              <a:t>09/02/2015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2333216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38E016-37EA-443A-88B3-4F94EB88E59F}" type="datetimeFigureOut">
              <a:rPr lang="en-GB" smtClean="0"/>
              <a:t>09/02/2015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3866485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8E016-37EA-443A-88B3-4F94EB88E59F}" type="datetimeFigureOut">
              <a:rPr lang="en-GB" smtClean="0"/>
              <a:t>09/02/2015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3635732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38E016-37EA-443A-88B3-4F94EB88E59F}" type="datetimeFigureOut">
              <a:rPr lang="en-GB" smtClean="0"/>
              <a:t>09/02/2015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2136454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38E016-37EA-443A-88B3-4F94EB88E59F}" type="datetimeFigureOut">
              <a:rPr lang="en-GB" smtClean="0"/>
              <a:t>09/02/2015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2694978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38E016-37EA-443A-88B3-4F94EB88E59F}" type="datetimeFigureOut">
              <a:rPr lang="en-GB" smtClean="0"/>
              <a:t>09/02/2015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3622449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38E016-37EA-443A-88B3-4F94EB88E59F}" type="datetimeFigureOut">
              <a:rPr lang="en-GB" smtClean="0"/>
              <a:t>09/02/2015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4AB6FD-4BC8-4CED-95A4-538047BEC885}" type="slidenum">
              <a:rPr lang="en-GB" smtClean="0"/>
              <a:t>‹#›</a:t>
            </a:fld>
            <a:endParaRPr lang="en-GB"/>
          </a:p>
        </p:txBody>
      </p:sp>
    </p:spTree>
    <p:extLst>
      <p:ext uri="{BB962C8B-B14F-4D97-AF65-F5344CB8AC3E}">
        <p14:creationId xmlns:p14="http://schemas.microsoft.com/office/powerpoint/2010/main" val="3740142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14799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05703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150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3170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95300" y="1600201"/>
            <a:ext cx="89154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85372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a:prstGeom prst="rect">
            <a:avLst/>
          </a:prstGeo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fontAlgn="base">
              <a:spcBef>
                <a:spcPct val="0"/>
              </a:spcBef>
              <a:spcAft>
                <a:spcPct val="0"/>
              </a:spcAft>
            </a:pPr>
            <a:fld id="{C638E016-37EA-443A-88B3-4F94EB88E59F}" type="datetimeFigureOut">
              <a:rPr lang="en-GB" sz="2000" smtClean="0">
                <a:solidFill>
                  <a:prstClr val="black"/>
                </a:solidFill>
                <a:latin typeface="Arial" charset="0"/>
              </a:rPr>
              <a:pPr fontAlgn="base">
                <a:spcBef>
                  <a:spcPct val="0"/>
                </a:spcBef>
                <a:spcAft>
                  <a:spcPct val="0"/>
                </a:spcAft>
              </a:pPr>
              <a:t>09/02/2015</a:t>
            </a:fld>
            <a:endParaRPr lang="en-GB" sz="2000">
              <a:solidFill>
                <a:prstClr val="black"/>
              </a:solidFill>
              <a:latin typeface="Arial" charset="0"/>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fontAlgn="base">
              <a:spcBef>
                <a:spcPct val="0"/>
              </a:spcBef>
              <a:spcAft>
                <a:spcPct val="0"/>
              </a:spcAft>
            </a:pPr>
            <a:endParaRPr lang="en-GB" sz="2000">
              <a:solidFill>
                <a:prstClr val="black"/>
              </a:solidFill>
              <a:latin typeface="Arial" charset="0"/>
            </a:endParaRPr>
          </a:p>
        </p:txBody>
      </p:sp>
      <p:sp>
        <p:nvSpPr>
          <p:cNvPr id="6" name="Slide Number Placeholder 5"/>
          <p:cNvSpPr>
            <a:spLocks noGrp="1"/>
          </p:cNvSpPr>
          <p:nvPr>
            <p:ph type="sldNum" sz="quarter" idx="12"/>
          </p:nvPr>
        </p:nvSpPr>
        <p:spPr>
          <a:xfrm>
            <a:off x="7099300" y="6356353"/>
            <a:ext cx="2311400" cy="365125"/>
          </a:xfrm>
          <a:prstGeom prst="rect">
            <a:avLst/>
          </a:prstGeom>
        </p:spPr>
        <p:txBody>
          <a:bodyPr/>
          <a:lstStyle/>
          <a:p>
            <a:pPr fontAlgn="base">
              <a:spcBef>
                <a:spcPct val="0"/>
              </a:spcBef>
              <a:spcAft>
                <a:spcPct val="0"/>
              </a:spcAft>
            </a:pPr>
            <a:fld id="{154AB6FD-4BC8-4CED-95A4-538047BEC885}" type="slidenum">
              <a:rPr lang="en-GB" sz="2000" smtClean="0">
                <a:solidFill>
                  <a:prstClr val="black"/>
                </a:solidFill>
                <a:latin typeface="Arial" charset="0"/>
              </a:rPr>
              <a:pPr fontAlgn="base">
                <a:spcBef>
                  <a:spcPct val="0"/>
                </a:spcBef>
                <a:spcAft>
                  <a:spcPct val="0"/>
                </a:spcAft>
              </a:pPr>
              <a:t>‹#›</a:t>
            </a:fld>
            <a:endParaRPr lang="en-GB" sz="2000">
              <a:solidFill>
                <a:prstClr val="black"/>
              </a:solidFill>
              <a:latin typeface="Arial" charset="0"/>
            </a:endParaRPr>
          </a:p>
        </p:txBody>
      </p:sp>
    </p:spTree>
    <p:extLst>
      <p:ext uri="{BB962C8B-B14F-4D97-AF65-F5344CB8AC3E}">
        <p14:creationId xmlns:p14="http://schemas.microsoft.com/office/powerpoint/2010/main" val="4163495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8E016-37EA-443A-88B3-4F94EB88E59F}" type="datetimeFigureOut">
              <a:rPr lang="en-GB" smtClean="0"/>
              <a:t>09/02/2015</a:t>
            </a:fld>
            <a:endParaRPr lang="en-GB"/>
          </a:p>
        </p:txBody>
      </p:sp>
      <p:sp>
        <p:nvSpPr>
          <p:cNvPr id="5" name="Footer Placeholder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AB6FD-4BC8-4CED-95A4-538047BEC885}" type="slidenum">
              <a:rPr lang="en-GB" smtClean="0"/>
              <a:t>‹#›</a:t>
            </a:fld>
            <a:endParaRPr lang="en-GB"/>
          </a:p>
        </p:txBody>
      </p:sp>
    </p:spTree>
    <p:extLst>
      <p:ext uri="{BB962C8B-B14F-4D97-AF65-F5344CB8AC3E}">
        <p14:creationId xmlns:p14="http://schemas.microsoft.com/office/powerpoint/2010/main" val="4269666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0"/>
            <a:ext cx="9906000" cy="1111250"/>
          </a:xfrm>
          <a:prstGeom prst="rect">
            <a:avLst/>
          </a:prstGeom>
          <a:solidFill>
            <a:srgbClr val="34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prstClr val="white"/>
              </a:solidFill>
            </a:endParaRPr>
          </a:p>
        </p:txBody>
      </p:sp>
      <p:cxnSp>
        <p:nvCxnSpPr>
          <p:cNvPr id="8" name="Straight Connector 7"/>
          <p:cNvCxnSpPr/>
          <p:nvPr userDrawn="1"/>
        </p:nvCxnSpPr>
        <p:spPr>
          <a:xfrm>
            <a:off x="0" y="1025525"/>
            <a:ext cx="9906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2"/>
          <p:cNvPicPr>
            <a:picLocks noChangeAspect="1"/>
          </p:cNvPicPr>
          <p:nvPr userDrawn="1"/>
        </p:nvPicPr>
        <p:blipFill>
          <a:blip r:embed="rId6"/>
          <a:srcRect/>
          <a:stretch>
            <a:fillRect/>
          </a:stretch>
        </p:blipFill>
        <p:spPr bwMode="auto">
          <a:xfrm>
            <a:off x="2612365" y="-25400"/>
            <a:ext cx="4562607" cy="1111250"/>
          </a:xfrm>
          <a:prstGeom prst="rect">
            <a:avLst/>
          </a:prstGeom>
          <a:noFill/>
          <a:ln w="9525">
            <a:noFill/>
            <a:miter lim="800000"/>
            <a:headEnd/>
            <a:tailEnd/>
          </a:ln>
        </p:spPr>
      </p:pic>
    </p:spTree>
    <p:extLst>
      <p:ext uri="{BB962C8B-B14F-4D97-AF65-F5344CB8AC3E}">
        <p14:creationId xmlns:p14="http://schemas.microsoft.com/office/powerpoint/2010/main" val="236484510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5" Type="http://schemas.openxmlformats.org/officeDocument/2006/relationships/image" Target="../media/image62.png"/><Relationship Id="rId2" Type="http://schemas.openxmlformats.org/officeDocument/2006/relationships/notesSlide" Target="../notesSlides/notesSlide2.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61.pn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60.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fundpartners.co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wmcapitalmanagemen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2480" y="4160161"/>
            <a:ext cx="9361040" cy="17289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46"/>
          </a:p>
        </p:txBody>
      </p:sp>
      <p:sp>
        <p:nvSpPr>
          <p:cNvPr id="6" name="Title 5"/>
          <p:cNvSpPr>
            <a:spLocks noGrp="1"/>
          </p:cNvSpPr>
          <p:nvPr>
            <p:ph type="ctrTitle"/>
          </p:nvPr>
        </p:nvSpPr>
        <p:spPr>
          <a:xfrm>
            <a:off x="272482" y="4093689"/>
            <a:ext cx="9289032" cy="1861130"/>
          </a:xfrm>
        </p:spPr>
        <p:txBody>
          <a:bodyPr>
            <a:normAutofit/>
          </a:bodyPr>
          <a:lstStyle/>
          <a:p>
            <a:r>
              <a:rPr lang="en-GB" sz="3692" b="1" dirty="0">
                <a:solidFill>
                  <a:schemeClr val="bg1"/>
                </a:solidFill>
                <a:latin typeface="+mn-lt"/>
              </a:rPr>
              <a:t>THE BIG PICTURE AND THE AUTONOMIES</a:t>
            </a:r>
            <a:br>
              <a:rPr lang="en-GB" sz="3692" b="1" dirty="0">
                <a:solidFill>
                  <a:schemeClr val="bg1"/>
                </a:solidFill>
                <a:latin typeface="+mn-lt"/>
              </a:rPr>
            </a:br>
            <a:r>
              <a:rPr lang="en-GB" sz="2954" b="1" dirty="0">
                <a:solidFill>
                  <a:schemeClr val="bg1"/>
                </a:solidFill>
                <a:latin typeface="+mn-lt"/>
              </a:rPr>
              <a:t>CHRIS MOORE &amp; EOIN TREACY</a:t>
            </a:r>
          </a:p>
        </p:txBody>
      </p:sp>
      <p:pic>
        <p:nvPicPr>
          <p:cNvPr id="2050" name="Picture 2" descr="C:\Users\Lisa\Documents\Documents\LW Marketing\Clients\WM Capital Management\Logos\WMCap Web 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9667" y="1966683"/>
            <a:ext cx="4958056" cy="17349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72480" y="548680"/>
            <a:ext cx="9361040" cy="7200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3"/>
          <a:stretch>
            <a:fillRect/>
          </a:stretch>
        </p:blipFill>
        <p:spPr>
          <a:xfrm>
            <a:off x="2936776" y="548680"/>
            <a:ext cx="3629025" cy="781050"/>
          </a:xfrm>
          <a:prstGeom prst="rect">
            <a:avLst/>
          </a:prstGeom>
        </p:spPr>
      </p:pic>
    </p:spTree>
    <p:extLst>
      <p:ext uri="{BB962C8B-B14F-4D97-AF65-F5344CB8AC3E}">
        <p14:creationId xmlns:p14="http://schemas.microsoft.com/office/powerpoint/2010/main" val="4153238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95300" y="1772816"/>
            <a:ext cx="8915400" cy="4353351"/>
          </a:xfrm>
        </p:spPr>
        <p:txBody>
          <a:bodyPr/>
          <a:lstStyle/>
          <a:p>
            <a:endParaRPr lang="en-GB" dirty="0"/>
          </a:p>
        </p:txBody>
      </p:sp>
      <p:sp>
        <p:nvSpPr>
          <p:cNvPr id="2" name="Title 1"/>
          <p:cNvSpPr>
            <a:spLocks noGrp="1"/>
          </p:cNvSpPr>
          <p:nvPr>
            <p:ph type="title"/>
          </p:nvPr>
        </p:nvSpPr>
        <p:spPr>
          <a:prstGeom prst="rect">
            <a:avLst/>
          </a:prstGeom>
        </p:spPr>
        <p:txBody>
          <a:bodyPr>
            <a:noAutofit/>
          </a:bodyPr>
          <a:lstStyle/>
          <a:p>
            <a:r>
              <a:rPr lang="en-GB" sz="2215" b="1" dirty="0">
                <a:latin typeface="+mn-lt"/>
                <a:cs typeface="Arial" panose="020B0604020202020204" pitchFamily="34" charset="0"/>
              </a:rPr>
              <a:t>AGENDA</a:t>
            </a:r>
          </a:p>
        </p:txBody>
      </p:sp>
      <p:sp>
        <p:nvSpPr>
          <p:cNvPr id="3" name="TextBox 2"/>
          <p:cNvSpPr txBox="1"/>
          <p:nvPr/>
        </p:nvSpPr>
        <p:spPr>
          <a:xfrm>
            <a:off x="848545" y="2166091"/>
            <a:ext cx="8519026" cy="3500958"/>
          </a:xfrm>
          <a:prstGeom prst="rect">
            <a:avLst/>
          </a:prstGeom>
          <a:noFill/>
        </p:spPr>
        <p:txBody>
          <a:bodyPr wrap="square" rtlCol="0">
            <a:spAutoFit/>
          </a:bodyPr>
          <a:lstStyle/>
          <a:p>
            <a:pPr marL="263776" indent="-263776">
              <a:buFont typeface="Arial" panose="020B0604020202020204" pitchFamily="34" charset="0"/>
              <a:buChar char="•"/>
            </a:pPr>
            <a:r>
              <a:rPr lang="en-GB" sz="1846" b="1" dirty="0"/>
              <a:t>INTRODUCTION- Chris Moore</a:t>
            </a:r>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r>
              <a:rPr lang="en-GB" sz="1846" b="1" dirty="0"/>
              <a:t>THE BIG PICTURE AND THE AUTONOMIES-Eoin Treacy</a:t>
            </a:r>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r>
              <a:rPr lang="en-GB" sz="1846" b="1" dirty="0"/>
              <a:t>THE FP WM GLOBAL CORPORATE AUTONOMIES FUND-Chris Moore</a:t>
            </a:r>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r>
              <a:rPr lang="en-GB" sz="1846" b="1" dirty="0"/>
              <a:t>Please ask Questions throughout the presentation!</a:t>
            </a:r>
          </a:p>
          <a:p>
            <a:pPr marL="263776" indent="-263776">
              <a:buFont typeface="Arial" panose="020B0604020202020204" pitchFamily="34" charset="0"/>
              <a:buChar char="•"/>
            </a:pPr>
            <a:r>
              <a:rPr lang="en-GB" sz="1846" b="1" dirty="0">
                <a:solidFill>
                  <a:schemeClr val="bg1"/>
                </a:solidFill>
              </a:rPr>
              <a:t>THE BIG PICTURE AND THE AUTONOMIES</a:t>
            </a:r>
            <a:endParaRPr lang="en-GB" sz="1846" dirty="0"/>
          </a:p>
          <a:p>
            <a:pPr marL="263776" indent="-263776">
              <a:buFont typeface="Arial" panose="020B0604020202020204" pitchFamily="34" charset="0"/>
              <a:buChar char="•"/>
            </a:pPr>
            <a:r>
              <a:rPr lang="en-GB" sz="1846" b="1" dirty="0">
                <a:solidFill>
                  <a:schemeClr val="bg1"/>
                </a:solidFill>
              </a:rPr>
              <a:t>THE BIG PICTURE AND THE AUTONOMIES</a:t>
            </a:r>
            <a:endParaRPr lang="en-GB" sz="1846" dirty="0"/>
          </a:p>
        </p:txBody>
      </p:sp>
    </p:spTree>
    <p:extLst>
      <p:ext uri="{BB962C8B-B14F-4D97-AF65-F5344CB8AC3E}">
        <p14:creationId xmlns:p14="http://schemas.microsoft.com/office/powerpoint/2010/main" val="47381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6"/>
          <p:cNvSpPr>
            <a:spLocks noChangeArrowheads="1"/>
          </p:cNvSpPr>
          <p:nvPr/>
        </p:nvSpPr>
        <p:spPr bwMode="auto">
          <a:xfrm>
            <a:off x="428229" y="1412876"/>
            <a:ext cx="9049544" cy="4401205"/>
          </a:xfrm>
          <a:prstGeom prst="rect">
            <a:avLst/>
          </a:prstGeom>
          <a:noFill/>
          <a:ln w="9525">
            <a:noFill/>
            <a:miter lim="800000"/>
            <a:headEnd/>
            <a:tailEnd/>
          </a:ln>
        </p:spPr>
        <p:txBody>
          <a:bodyPr>
            <a:spAutoFit/>
          </a:bodyPr>
          <a:lstStyle/>
          <a:p>
            <a:pPr algn="ctr" fontAlgn="base">
              <a:spcBef>
                <a:spcPct val="0"/>
              </a:spcBef>
              <a:spcAft>
                <a:spcPct val="0"/>
              </a:spcAft>
            </a:pPr>
            <a:r>
              <a:rPr lang="en-IE" sz="7200" b="1" dirty="0">
                <a:solidFill>
                  <a:srgbClr val="0000FF"/>
                </a:solidFill>
                <a:latin typeface="Arial" charset="0"/>
              </a:rPr>
              <a:t>The Big Picture and the Autonomies</a:t>
            </a:r>
            <a:endParaRPr lang="en-GB" sz="7200" b="1" dirty="0" smtClean="0">
              <a:solidFill>
                <a:srgbClr val="0000FF"/>
              </a:solidFill>
              <a:latin typeface="Arial" charset="0"/>
            </a:endParaRPr>
          </a:p>
          <a:p>
            <a:pPr algn="ctr" fontAlgn="base">
              <a:spcBef>
                <a:spcPct val="0"/>
              </a:spcBef>
              <a:spcAft>
                <a:spcPct val="0"/>
              </a:spcAft>
            </a:pPr>
            <a:endParaRPr lang="en-GB" sz="2800" b="1" dirty="0">
              <a:solidFill>
                <a:srgbClr val="0000FF"/>
              </a:solidFill>
              <a:latin typeface="Arial" charset="0"/>
            </a:endParaRPr>
          </a:p>
          <a:p>
            <a:pPr algn="ctr" fontAlgn="base">
              <a:spcBef>
                <a:spcPct val="0"/>
              </a:spcBef>
              <a:spcAft>
                <a:spcPct val="0"/>
              </a:spcAft>
            </a:pPr>
            <a:r>
              <a:rPr lang="en-GB" sz="2400" b="1" dirty="0" smtClean="0">
                <a:solidFill>
                  <a:srgbClr val="0000FF"/>
                </a:solidFill>
                <a:latin typeface="Arial" charset="0"/>
              </a:rPr>
              <a:t>Eoin Treacy – 10</a:t>
            </a:r>
            <a:r>
              <a:rPr lang="en-GB" sz="2400" b="1" baseline="30000" dirty="0" smtClean="0">
                <a:solidFill>
                  <a:srgbClr val="0000FF"/>
                </a:solidFill>
                <a:latin typeface="Arial" charset="0"/>
              </a:rPr>
              <a:t>th</a:t>
            </a:r>
            <a:r>
              <a:rPr lang="en-GB" sz="2400" b="1" dirty="0" smtClean="0">
                <a:solidFill>
                  <a:srgbClr val="0000FF"/>
                </a:solidFill>
                <a:latin typeface="Arial" charset="0"/>
              </a:rPr>
              <a:t> February 2015</a:t>
            </a:r>
            <a:endParaRPr lang="en-GB" sz="2400" b="1" dirty="0">
              <a:solidFill>
                <a:srgbClr val="0000FF"/>
              </a:solidFill>
              <a:latin typeface="Arial" charset="0"/>
            </a:endParaRPr>
          </a:p>
          <a:p>
            <a:pPr algn="ctr" fontAlgn="base">
              <a:spcBef>
                <a:spcPct val="0"/>
              </a:spcBef>
              <a:spcAft>
                <a:spcPct val="0"/>
              </a:spcAft>
            </a:pPr>
            <a:r>
              <a:rPr lang="en-GB" sz="2400" b="1" dirty="0">
                <a:solidFill>
                  <a:srgbClr val="0000FF"/>
                </a:solidFill>
                <a:latin typeface="Arial" charset="0"/>
              </a:rPr>
              <a:t>fullertreacymoney.com</a:t>
            </a:r>
          </a:p>
          <a:p>
            <a:pPr algn="ctr" fontAlgn="base">
              <a:spcBef>
                <a:spcPct val="0"/>
              </a:spcBef>
              <a:spcAft>
                <a:spcPct val="0"/>
              </a:spcAft>
            </a:pPr>
            <a:endParaRPr lang="en-GB" sz="2000" dirty="0">
              <a:solidFill>
                <a:srgbClr val="0000FF"/>
              </a:solidFill>
              <a:latin typeface="Arial" charset="0"/>
            </a:endParaRPr>
          </a:p>
          <a:p>
            <a:pPr algn="ctr" fontAlgn="base">
              <a:spcBef>
                <a:spcPct val="0"/>
              </a:spcBef>
              <a:spcAft>
                <a:spcPct val="0"/>
              </a:spcAft>
            </a:pPr>
            <a:r>
              <a:rPr lang="en-GB" sz="2000" dirty="0">
                <a:solidFill>
                  <a:srgbClr val="0000FF"/>
                </a:solidFill>
                <a:latin typeface="Arial" charset="0"/>
              </a:rPr>
              <a:t>East India Club – 16 St. James Square</a:t>
            </a:r>
          </a:p>
          <a:p>
            <a:pPr algn="ctr" fontAlgn="base">
              <a:spcBef>
                <a:spcPct val="0"/>
              </a:spcBef>
              <a:spcAft>
                <a:spcPct val="0"/>
              </a:spcAft>
            </a:pPr>
            <a:r>
              <a:rPr lang="en-GB" sz="2000" dirty="0">
                <a:solidFill>
                  <a:srgbClr val="0000FF"/>
                </a:solidFill>
                <a:latin typeface="Arial" charset="0"/>
              </a:rPr>
              <a:t>London SW1Y 4LH, UK</a:t>
            </a:r>
          </a:p>
        </p:txBody>
      </p:sp>
    </p:spTree>
    <p:extLst>
      <p:ext uri="{BB962C8B-B14F-4D97-AF65-F5344CB8AC3E}">
        <p14:creationId xmlns:p14="http://schemas.microsoft.com/office/powerpoint/2010/main" val="3880606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4"/>
          <p:cNvSpPr txBox="1">
            <a:spLocks noChangeArrowheads="1"/>
          </p:cNvSpPr>
          <p:nvPr/>
        </p:nvSpPr>
        <p:spPr bwMode="auto">
          <a:xfrm>
            <a:off x="271729" y="1268416"/>
            <a:ext cx="9283435" cy="5447645"/>
          </a:xfrm>
          <a:prstGeom prst="rect">
            <a:avLst/>
          </a:prstGeom>
          <a:noFill/>
          <a:ln w="9525">
            <a:noFill/>
            <a:miter lim="800000"/>
            <a:headEnd/>
            <a:tailEnd/>
          </a:ln>
        </p:spPr>
        <p:txBody>
          <a:bodyPr>
            <a:spAutoFit/>
          </a:bodyPr>
          <a:lstStyle/>
          <a:p>
            <a:pPr algn="ctr" fontAlgn="base">
              <a:spcBef>
                <a:spcPct val="0"/>
              </a:spcBef>
              <a:spcAft>
                <a:spcPct val="0"/>
              </a:spcAft>
            </a:pPr>
            <a:r>
              <a:rPr lang="en-GB" sz="3600" dirty="0" smtClean="0">
                <a:solidFill>
                  <a:srgbClr val="0000FF"/>
                </a:solidFill>
                <a:latin typeface="Arial" charset="0"/>
              </a:rPr>
              <a:t>Full Disclosure: I’m an optimist…</a:t>
            </a:r>
          </a:p>
          <a:p>
            <a:pPr algn="ctr" fontAlgn="base">
              <a:spcBef>
                <a:spcPct val="0"/>
              </a:spcBef>
              <a:spcAft>
                <a:spcPct val="0"/>
              </a:spcAft>
            </a:pPr>
            <a:endParaRPr lang="en-GB" sz="3600" dirty="0">
              <a:solidFill>
                <a:srgbClr val="0000FF"/>
              </a:solidFill>
              <a:latin typeface="Arial" charset="0"/>
            </a:endParaRPr>
          </a:p>
          <a:p>
            <a:pPr algn="ctr" fontAlgn="base">
              <a:spcBef>
                <a:spcPct val="0"/>
              </a:spcBef>
              <a:spcAft>
                <a:spcPct val="0"/>
              </a:spcAft>
            </a:pPr>
            <a:r>
              <a:rPr lang="en-GB" sz="3600" dirty="0" smtClean="0">
                <a:solidFill>
                  <a:srgbClr val="0000FF"/>
                </a:solidFill>
                <a:latin typeface="Arial" charset="0"/>
              </a:rPr>
              <a:t>I believe the world will be a better place to live than it has been. Our best days are not only ahead of us but will always be ahead of us because of humanity’s capacity for innovation. </a:t>
            </a:r>
          </a:p>
          <a:p>
            <a:pPr algn="ctr" fontAlgn="base">
              <a:spcBef>
                <a:spcPct val="0"/>
              </a:spcBef>
              <a:spcAft>
                <a:spcPct val="0"/>
              </a:spcAft>
            </a:pPr>
            <a:endParaRPr lang="en-GB" sz="3600" dirty="0">
              <a:solidFill>
                <a:srgbClr val="0000FF"/>
              </a:solidFill>
              <a:latin typeface="Arial" charset="0"/>
            </a:endParaRPr>
          </a:p>
          <a:p>
            <a:pPr algn="ctr" fontAlgn="base">
              <a:spcBef>
                <a:spcPct val="0"/>
              </a:spcBef>
              <a:spcAft>
                <a:spcPct val="0"/>
              </a:spcAft>
            </a:pPr>
            <a:endParaRPr lang="en-GB" sz="3600" dirty="0">
              <a:solidFill>
                <a:srgbClr val="0000FF"/>
              </a:solidFill>
              <a:latin typeface="Arial" charset="0"/>
            </a:endParaRPr>
          </a:p>
          <a:p>
            <a:pPr fontAlgn="base">
              <a:spcBef>
                <a:spcPct val="0"/>
              </a:spcBef>
              <a:spcAft>
                <a:spcPct val="0"/>
              </a:spcAft>
            </a:pPr>
            <a:endParaRPr lang="en-GB" sz="2400" dirty="0">
              <a:solidFill>
                <a:srgbClr val="0000FF"/>
              </a:solidFill>
              <a:latin typeface="Arial" charset="0"/>
            </a:endParaRPr>
          </a:p>
        </p:txBody>
      </p:sp>
    </p:spTree>
    <p:extLst>
      <p:ext uri="{BB962C8B-B14F-4D97-AF65-F5344CB8AC3E}">
        <p14:creationId xmlns:p14="http://schemas.microsoft.com/office/powerpoint/2010/main" val="3650373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4"/>
          <p:cNvSpPr>
            <a:spLocks noChangeArrowheads="1"/>
          </p:cNvSpPr>
          <p:nvPr/>
        </p:nvSpPr>
        <p:spPr bwMode="auto">
          <a:xfrm>
            <a:off x="0" y="1268416"/>
            <a:ext cx="9906000" cy="5139869"/>
          </a:xfrm>
          <a:prstGeom prst="rect">
            <a:avLst/>
          </a:prstGeom>
          <a:noFill/>
          <a:ln w="9525">
            <a:noFill/>
            <a:miter lim="800000"/>
            <a:headEnd/>
            <a:tailEnd/>
          </a:ln>
        </p:spPr>
        <p:txBody>
          <a:bodyPr>
            <a:spAutoFit/>
          </a:bodyPr>
          <a:lstStyle/>
          <a:p>
            <a:pPr algn="ctr" fontAlgn="base">
              <a:spcBef>
                <a:spcPct val="0"/>
              </a:spcBef>
              <a:spcAft>
                <a:spcPct val="0"/>
              </a:spcAft>
            </a:pPr>
            <a:r>
              <a:rPr lang="en-GB" sz="4000" dirty="0" smtClean="0">
                <a:solidFill>
                  <a:srgbClr val="0000FF"/>
                </a:solidFill>
                <a:latin typeface="Arial" charset="0"/>
              </a:rPr>
              <a:t>3 REALLY Big Themes</a:t>
            </a:r>
            <a:endParaRPr lang="en-GB" sz="3600" dirty="0">
              <a:solidFill>
                <a:srgbClr val="0000FF"/>
              </a:solidFill>
              <a:latin typeface="Arial" charset="0"/>
            </a:endParaRPr>
          </a:p>
          <a:p>
            <a:pPr fontAlgn="base">
              <a:spcBef>
                <a:spcPct val="0"/>
              </a:spcBef>
              <a:spcAft>
                <a:spcPct val="0"/>
              </a:spcAft>
            </a:pPr>
            <a:endParaRPr lang="en-GB" sz="3600" dirty="0" smtClean="0">
              <a:solidFill>
                <a:srgbClr val="0000FF"/>
              </a:solidFill>
              <a:latin typeface="Arial" charset="0"/>
            </a:endParaRPr>
          </a:p>
          <a:p>
            <a:pPr marL="571500" indent="-571500" fontAlgn="base">
              <a:spcBef>
                <a:spcPct val="0"/>
              </a:spcBef>
              <a:spcAft>
                <a:spcPct val="0"/>
              </a:spcAft>
              <a:buFont typeface="Arial" panose="020B0604020202020204" pitchFamily="34" charset="0"/>
              <a:buChar char="•"/>
            </a:pPr>
            <a:r>
              <a:rPr lang="en-GB" sz="3600" dirty="0" smtClean="0">
                <a:solidFill>
                  <a:srgbClr val="0000FF"/>
                </a:solidFill>
                <a:latin typeface="Arial" charset="0"/>
              </a:rPr>
              <a:t>The rise of the Global Middle Class</a:t>
            </a:r>
          </a:p>
          <a:p>
            <a:pPr marL="571500" indent="-571500" fontAlgn="base">
              <a:spcBef>
                <a:spcPct val="0"/>
              </a:spcBef>
              <a:spcAft>
                <a:spcPct val="0"/>
              </a:spcAft>
              <a:buFont typeface="Arial" panose="020B0604020202020204" pitchFamily="34" charset="0"/>
              <a:buChar char="•"/>
            </a:pPr>
            <a:endParaRPr lang="en-GB" sz="3600" dirty="0">
              <a:solidFill>
                <a:srgbClr val="0000FF"/>
              </a:solidFill>
              <a:latin typeface="Arial" charset="0"/>
            </a:endParaRPr>
          </a:p>
          <a:p>
            <a:pPr marL="571500" indent="-571500" fontAlgn="base">
              <a:spcBef>
                <a:spcPct val="0"/>
              </a:spcBef>
              <a:spcAft>
                <a:spcPct val="0"/>
              </a:spcAft>
              <a:buFont typeface="Arial" panose="020B0604020202020204" pitchFamily="34" charset="0"/>
              <a:buChar char="•"/>
            </a:pPr>
            <a:r>
              <a:rPr lang="en-GB" sz="3600" dirty="0" smtClean="0">
                <a:solidFill>
                  <a:srgbClr val="0000FF"/>
                </a:solidFill>
                <a:latin typeface="Arial" charset="0"/>
              </a:rPr>
              <a:t>The exponential pace of technological innovation.</a:t>
            </a:r>
          </a:p>
          <a:p>
            <a:pPr marL="571500" indent="-571500" fontAlgn="base">
              <a:spcBef>
                <a:spcPct val="0"/>
              </a:spcBef>
              <a:spcAft>
                <a:spcPct val="0"/>
              </a:spcAft>
              <a:buFont typeface="Arial" panose="020B0604020202020204" pitchFamily="34" charset="0"/>
              <a:buChar char="•"/>
            </a:pPr>
            <a:endParaRPr lang="en-GB" sz="3600" dirty="0">
              <a:solidFill>
                <a:srgbClr val="0000FF"/>
              </a:solidFill>
              <a:latin typeface="Arial" charset="0"/>
            </a:endParaRPr>
          </a:p>
          <a:p>
            <a:pPr marL="571500" indent="-571500" fontAlgn="base">
              <a:spcBef>
                <a:spcPct val="0"/>
              </a:spcBef>
              <a:spcAft>
                <a:spcPct val="0"/>
              </a:spcAft>
              <a:buFont typeface="Arial" panose="020B0604020202020204" pitchFamily="34" charset="0"/>
              <a:buChar char="•"/>
            </a:pPr>
            <a:r>
              <a:rPr lang="en-GB" sz="3600" dirty="0" smtClean="0">
                <a:solidFill>
                  <a:srgbClr val="0000FF"/>
                </a:solidFill>
                <a:latin typeface="Arial" charset="0"/>
              </a:rPr>
              <a:t>Lower energy prices in real terms are not a short term phenomenon. </a:t>
            </a:r>
            <a:endParaRPr lang="en-GB" sz="3600" dirty="0">
              <a:solidFill>
                <a:srgbClr val="0000FF"/>
              </a:solidFill>
              <a:latin typeface="Arial" charset="0"/>
            </a:endParaRPr>
          </a:p>
        </p:txBody>
      </p:sp>
    </p:spTree>
    <p:extLst>
      <p:ext uri="{BB962C8B-B14F-4D97-AF65-F5344CB8AC3E}">
        <p14:creationId xmlns:p14="http://schemas.microsoft.com/office/powerpoint/2010/main" val="4293929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598627" y="1173141"/>
            <a:ext cx="7644849" cy="461665"/>
          </a:xfrm>
          <a:prstGeom prst="rect">
            <a:avLst/>
          </a:prstGeom>
          <a:noFill/>
          <a:ln w="9525">
            <a:noFill/>
            <a:miter lim="800000"/>
            <a:headEnd/>
            <a:tailEnd/>
          </a:ln>
        </p:spPr>
        <p:txBody>
          <a:bodyPr wrap="square">
            <a:spAutoFit/>
          </a:bodyPr>
          <a:lstStyle/>
          <a:p>
            <a:pPr fontAlgn="base">
              <a:spcBef>
                <a:spcPct val="0"/>
              </a:spcBef>
              <a:spcAft>
                <a:spcPct val="0"/>
              </a:spcAft>
            </a:pPr>
            <a:r>
              <a:rPr lang="en-GB" sz="2400" dirty="0" smtClean="0">
                <a:solidFill>
                  <a:srgbClr val="0000FF"/>
                </a:solidFill>
                <a:latin typeface="Arial" charset="0"/>
              </a:rPr>
              <a:t>Global population growth panics some people</a:t>
            </a:r>
            <a:endParaRPr lang="en-GB" sz="2400" dirty="0">
              <a:solidFill>
                <a:srgbClr val="0000FF"/>
              </a:solidFill>
              <a:latin typeface="Arial" charset="0"/>
            </a:endParaRPr>
          </a:p>
        </p:txBody>
      </p:sp>
      <p:pic>
        <p:nvPicPr>
          <p:cNvPr id="2050" name="Picture 2" descr="C:\Users\Eoin\Downloads\WorldPopulationGrowth20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4806"/>
            <a:ext cx="10009188" cy="4844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303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8/84/World_population_growth_%28log-log_scale%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3" y="1173138"/>
            <a:ext cx="1031875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1598627" y="1173141"/>
            <a:ext cx="6090346" cy="461665"/>
          </a:xfrm>
          <a:prstGeom prst="rect">
            <a:avLst/>
          </a:prstGeom>
          <a:noFill/>
          <a:ln w="9525">
            <a:noFill/>
            <a:miter lim="800000"/>
            <a:headEnd/>
            <a:tailEnd/>
          </a:ln>
        </p:spPr>
        <p:txBody>
          <a:bodyPr wrap="square">
            <a:spAutoFit/>
          </a:bodyPr>
          <a:lstStyle/>
          <a:p>
            <a:pPr fontAlgn="base">
              <a:spcBef>
                <a:spcPct val="0"/>
              </a:spcBef>
              <a:spcAft>
                <a:spcPct val="0"/>
              </a:spcAft>
            </a:pPr>
            <a:r>
              <a:rPr lang="en-GB" sz="2400" dirty="0" smtClean="0">
                <a:solidFill>
                  <a:srgbClr val="0000FF"/>
                </a:solidFill>
                <a:latin typeface="Arial" charset="0"/>
              </a:rPr>
              <a:t>Global population growth on a log scale.</a:t>
            </a:r>
            <a:endParaRPr lang="en-GB" sz="2400" dirty="0">
              <a:solidFill>
                <a:srgbClr val="0000FF"/>
              </a:solidFill>
              <a:latin typeface="Arial" charset="0"/>
            </a:endParaRPr>
          </a:p>
        </p:txBody>
      </p:sp>
    </p:spTree>
    <p:extLst>
      <p:ext uri="{BB962C8B-B14F-4D97-AF65-F5344CB8AC3E}">
        <p14:creationId xmlns:p14="http://schemas.microsoft.com/office/powerpoint/2010/main" val="30411755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Eoin\Downloads\2000px-TFR_vs_PPP_2009.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64" y="1268760"/>
            <a:ext cx="9673075" cy="5328592"/>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3314818" y="1700808"/>
            <a:ext cx="6090346" cy="1569660"/>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srgbClr val="0000FF"/>
                </a:solidFill>
                <a:latin typeface="Arial" charset="0"/>
              </a:rPr>
              <a:t>Population trends lower as incomes increase. If you want to save the world show people how to improve their living standards.</a:t>
            </a:r>
            <a:endParaRPr lang="en-GB" sz="2400" dirty="0">
              <a:solidFill>
                <a:srgbClr val="0000FF"/>
              </a:solidFill>
              <a:latin typeface="Arial" charset="0"/>
            </a:endParaRPr>
          </a:p>
        </p:txBody>
      </p:sp>
    </p:spTree>
    <p:extLst>
      <p:ext uri="{BB962C8B-B14F-4D97-AF65-F5344CB8AC3E}">
        <p14:creationId xmlns:p14="http://schemas.microsoft.com/office/powerpoint/2010/main" val="4008303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4562956" y="1700808"/>
            <a:ext cx="4842208" cy="4154984"/>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srgbClr val="0000FF"/>
                </a:solidFill>
                <a:latin typeface="Arial" charset="0"/>
              </a:rPr>
              <a:t>So what?</a:t>
            </a:r>
          </a:p>
          <a:p>
            <a:pPr algn="ctr" fontAlgn="base">
              <a:spcBef>
                <a:spcPct val="0"/>
              </a:spcBef>
              <a:spcAft>
                <a:spcPct val="0"/>
              </a:spcAft>
            </a:pPr>
            <a:endParaRPr lang="en-GB" sz="2400" dirty="0" smtClean="0">
              <a:solidFill>
                <a:srgbClr val="0000FF"/>
              </a:solidFill>
              <a:latin typeface="Arial" charset="0"/>
            </a:endParaRPr>
          </a:p>
          <a:p>
            <a:pPr algn="ctr" fontAlgn="base">
              <a:spcBef>
                <a:spcPct val="0"/>
              </a:spcBef>
              <a:spcAft>
                <a:spcPct val="0"/>
              </a:spcAft>
            </a:pPr>
            <a:r>
              <a:rPr lang="en-GB" sz="2400" dirty="0" smtClean="0">
                <a:solidFill>
                  <a:srgbClr val="0000FF"/>
                </a:solidFill>
                <a:latin typeface="Arial" charset="0"/>
              </a:rPr>
              <a:t>Governance is Everything and the trend is positive. </a:t>
            </a:r>
          </a:p>
          <a:p>
            <a:pPr algn="ctr" fontAlgn="base">
              <a:spcBef>
                <a:spcPct val="0"/>
              </a:spcBef>
              <a:spcAft>
                <a:spcPct val="0"/>
              </a:spcAft>
            </a:pPr>
            <a:endParaRPr lang="en-GB" sz="2400" dirty="0">
              <a:solidFill>
                <a:srgbClr val="0000FF"/>
              </a:solidFill>
              <a:latin typeface="Arial" charset="0"/>
            </a:endParaRPr>
          </a:p>
          <a:p>
            <a:pPr algn="ctr" fontAlgn="base">
              <a:spcBef>
                <a:spcPct val="0"/>
              </a:spcBef>
              <a:spcAft>
                <a:spcPct val="0"/>
              </a:spcAft>
            </a:pPr>
            <a:r>
              <a:rPr lang="en-GB" sz="2400" dirty="0" smtClean="0">
                <a:solidFill>
                  <a:srgbClr val="0000FF"/>
                </a:solidFill>
                <a:latin typeface="Arial" charset="0"/>
              </a:rPr>
              <a:t>Standards of Economic and Corporate Governance are improving. </a:t>
            </a:r>
          </a:p>
          <a:p>
            <a:pPr algn="ctr" fontAlgn="base">
              <a:spcBef>
                <a:spcPct val="0"/>
              </a:spcBef>
              <a:spcAft>
                <a:spcPct val="0"/>
              </a:spcAft>
            </a:pPr>
            <a:endParaRPr lang="en-GB" sz="2400" dirty="0" smtClean="0">
              <a:solidFill>
                <a:srgbClr val="0000FF"/>
              </a:solidFill>
              <a:latin typeface="Arial" charset="0"/>
            </a:endParaRPr>
          </a:p>
          <a:p>
            <a:pPr algn="ctr" fontAlgn="base">
              <a:spcBef>
                <a:spcPct val="0"/>
              </a:spcBef>
              <a:spcAft>
                <a:spcPct val="0"/>
              </a:spcAft>
            </a:pPr>
            <a:r>
              <a:rPr lang="en-GB" sz="2400" dirty="0" smtClean="0">
                <a:solidFill>
                  <a:srgbClr val="0000FF"/>
                </a:solidFill>
                <a:latin typeface="Arial" charset="0"/>
              </a:rPr>
              <a:t>Governance is Relative not Absolute. </a:t>
            </a:r>
            <a:endParaRPr lang="en-GB" sz="2400" dirty="0">
              <a:solidFill>
                <a:srgbClr val="0000FF"/>
              </a:solidFill>
              <a:latin typeface="Arial" charset="0"/>
            </a:endParaRPr>
          </a:p>
        </p:txBody>
      </p:sp>
      <p:pic>
        <p:nvPicPr>
          <p:cNvPr id="4098" name="Picture 2" descr="C:\Users\Eoin\Downloads\The-Economist-Closing-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 y="1124744"/>
            <a:ext cx="3946811" cy="5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4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4"/>
          <p:cNvSpPr txBox="1">
            <a:spLocks noChangeArrowheads="1"/>
          </p:cNvSpPr>
          <p:nvPr/>
        </p:nvSpPr>
        <p:spPr bwMode="auto">
          <a:xfrm>
            <a:off x="194339" y="1700216"/>
            <a:ext cx="9517327" cy="4770537"/>
          </a:xfrm>
          <a:prstGeom prst="rect">
            <a:avLst/>
          </a:prstGeom>
          <a:noFill/>
          <a:ln w="9525">
            <a:noFill/>
            <a:miter lim="800000"/>
            <a:headEnd/>
            <a:tailEnd/>
          </a:ln>
        </p:spPr>
        <p:txBody>
          <a:bodyPr>
            <a:spAutoFit/>
          </a:bodyPr>
          <a:lstStyle/>
          <a:p>
            <a:pPr algn="ctr" fontAlgn="base">
              <a:spcBef>
                <a:spcPct val="0"/>
              </a:spcBef>
              <a:spcAft>
                <a:spcPct val="0"/>
              </a:spcAft>
            </a:pPr>
            <a:r>
              <a:rPr lang="en-GB" sz="3600" dirty="0">
                <a:solidFill>
                  <a:srgbClr val="0000FF"/>
                </a:solidFill>
                <a:latin typeface="Arial" charset="0"/>
              </a:rPr>
              <a:t>The accelerating rate of technological innovation is the single most bullish factor for the long </a:t>
            </a:r>
            <a:r>
              <a:rPr lang="en-GB" sz="3600" dirty="0" smtClean="0">
                <a:solidFill>
                  <a:srgbClr val="0000FF"/>
                </a:solidFill>
                <a:latin typeface="Arial" charset="0"/>
              </a:rPr>
              <a:t>term</a:t>
            </a:r>
          </a:p>
          <a:p>
            <a:pPr algn="ctr" fontAlgn="base">
              <a:spcBef>
                <a:spcPct val="0"/>
              </a:spcBef>
              <a:spcAft>
                <a:spcPct val="0"/>
              </a:spcAft>
            </a:pPr>
            <a:endParaRPr lang="en-GB" sz="2800" dirty="0" smtClean="0">
              <a:solidFill>
                <a:srgbClr val="0000FF"/>
              </a:solidFill>
              <a:latin typeface="Arial" charset="0"/>
            </a:endParaRPr>
          </a:p>
          <a:p>
            <a:pPr marL="285750" indent="-285750" algn="ctr" fontAlgn="base">
              <a:spcBef>
                <a:spcPct val="0"/>
              </a:spcBef>
              <a:spcAft>
                <a:spcPct val="0"/>
              </a:spcAft>
              <a:buFont typeface="Arial" panose="020B0604020202020204" pitchFamily="34" charset="0"/>
              <a:buChar char="•"/>
            </a:pPr>
            <a:r>
              <a:rPr lang="en-GB" sz="2800" dirty="0" smtClean="0">
                <a:solidFill>
                  <a:srgbClr val="0000FF"/>
                </a:solidFill>
                <a:latin typeface="Arial" charset="0"/>
              </a:rPr>
              <a:t>Tools, methodology and tech we take for granted is going global as governance improves. </a:t>
            </a:r>
          </a:p>
          <a:p>
            <a:pPr marL="285750" indent="-285750" algn="ctr" fontAlgn="base">
              <a:spcBef>
                <a:spcPct val="0"/>
              </a:spcBef>
              <a:spcAft>
                <a:spcPct val="0"/>
              </a:spcAft>
              <a:buFont typeface="Arial" panose="020B0604020202020204" pitchFamily="34" charset="0"/>
              <a:buChar char="•"/>
            </a:pPr>
            <a:endParaRPr lang="en-GB" sz="2800" dirty="0" smtClean="0">
              <a:solidFill>
                <a:srgbClr val="0000FF"/>
              </a:solidFill>
              <a:latin typeface="Arial" charset="0"/>
            </a:endParaRPr>
          </a:p>
          <a:p>
            <a:pPr marL="285750" indent="-285750" algn="ctr" fontAlgn="base">
              <a:spcBef>
                <a:spcPct val="0"/>
              </a:spcBef>
              <a:spcAft>
                <a:spcPct val="0"/>
              </a:spcAft>
              <a:buFont typeface="Arial" panose="020B0604020202020204" pitchFamily="34" charset="0"/>
              <a:buChar char="•"/>
            </a:pPr>
            <a:r>
              <a:rPr lang="en-GB" sz="2800" dirty="0" smtClean="0">
                <a:solidFill>
                  <a:srgbClr val="0000FF"/>
                </a:solidFill>
                <a:latin typeface="Arial" charset="0"/>
              </a:rPr>
              <a:t>The pace of innovation is also creating the potential for productivity growth not least in energy, high tech and healthcare.</a:t>
            </a:r>
            <a:r>
              <a:rPr lang="en-GB" sz="2800" dirty="0" smtClean="0">
                <a:solidFill>
                  <a:prstClr val="black"/>
                </a:solidFill>
                <a:latin typeface="Arial" charset="0"/>
              </a:rPr>
              <a:t> </a:t>
            </a:r>
            <a:r>
              <a:rPr lang="en-GB" sz="2800" dirty="0" smtClean="0">
                <a:solidFill>
                  <a:srgbClr val="0000FF"/>
                </a:solidFill>
                <a:latin typeface="Arial" charset="0"/>
              </a:rPr>
              <a:t>   </a:t>
            </a:r>
            <a:endParaRPr lang="en-GB" sz="3200" dirty="0">
              <a:solidFill>
                <a:srgbClr val="0000FF"/>
              </a:solidFill>
              <a:latin typeface="Arial" charset="0"/>
            </a:endParaRPr>
          </a:p>
        </p:txBody>
      </p:sp>
    </p:spTree>
    <p:extLst>
      <p:ext uri="{BB962C8B-B14F-4D97-AF65-F5344CB8AC3E}">
        <p14:creationId xmlns:p14="http://schemas.microsoft.com/office/powerpoint/2010/main" val="1310133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Eoin\Downloads\a.aaa-High-Tech-Eng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10" y="1143000"/>
            <a:ext cx="988289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300705" y="5661251"/>
            <a:ext cx="6090346"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white"/>
                </a:solidFill>
                <a:latin typeface="Arial" charset="0"/>
              </a:rPr>
              <a:t>Let’s think a little differently</a:t>
            </a:r>
          </a:p>
        </p:txBody>
      </p:sp>
    </p:spTree>
    <p:extLst>
      <p:ext uri="{BB962C8B-B14F-4D97-AF65-F5344CB8AC3E}">
        <p14:creationId xmlns:p14="http://schemas.microsoft.com/office/powerpoint/2010/main" val="3874092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oin\Downloads\HI-Tech-HD-Wallpapers-36-MgPic.com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8512"/>
            <a:ext cx="9906000" cy="5791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300705" y="5661251"/>
            <a:ext cx="6090346"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white"/>
                </a:solidFill>
                <a:latin typeface="Arial" charset="0"/>
              </a:rPr>
              <a:t>Let’s think a little differently</a:t>
            </a:r>
          </a:p>
        </p:txBody>
      </p:sp>
    </p:spTree>
    <p:extLst>
      <p:ext uri="{BB962C8B-B14F-4D97-AF65-F5344CB8AC3E}">
        <p14:creationId xmlns:p14="http://schemas.microsoft.com/office/powerpoint/2010/main" val="9328805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Eoin\Downloads\26_billion_internet_of_things_wide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82550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Eoin\Downloads\IET-Internet-of-everyth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38364"/>
            <a:ext cx="5235307" cy="32750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5499062" y="3717033"/>
            <a:ext cx="4056451"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The Internet of Everything is a major roll out of existing technology to everywhere. </a:t>
            </a:r>
          </a:p>
        </p:txBody>
      </p:sp>
    </p:spTree>
    <p:extLst>
      <p:ext uri="{BB962C8B-B14F-4D97-AF65-F5344CB8AC3E}">
        <p14:creationId xmlns:p14="http://schemas.microsoft.com/office/powerpoint/2010/main" val="1831641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5499062" y="3717033"/>
            <a:ext cx="4056451"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The Internet of Everything is a major roll out of existing technology to everywhere. </a:t>
            </a:r>
          </a:p>
        </p:txBody>
      </p:sp>
      <p:pic>
        <p:nvPicPr>
          <p:cNvPr id="9218" name="Picture 2" descr="C:\Users\Eoin\Downloads\14-4trill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10007348" cy="5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067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Eoin\Downloads\General-Electric-Co-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562" y="1125989"/>
            <a:ext cx="10023563"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506507" y="2159671"/>
            <a:ext cx="4056451"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A company doesn’t have to manufacture 3-D printers to benefit from them. </a:t>
            </a:r>
          </a:p>
        </p:txBody>
      </p:sp>
    </p:spTree>
    <p:extLst>
      <p:ext uri="{BB962C8B-B14F-4D97-AF65-F5344CB8AC3E}">
        <p14:creationId xmlns:p14="http://schemas.microsoft.com/office/powerpoint/2010/main" val="26527440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754645" y="3717032"/>
            <a:ext cx="5616624" cy="2308324"/>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Constant connectivity will help usher in personalised medicine for the first time. </a:t>
            </a:r>
          </a:p>
          <a:p>
            <a:pPr algn="ctr" fontAlgn="base">
              <a:spcBef>
                <a:spcPct val="0"/>
              </a:spcBef>
              <a:spcAft>
                <a:spcPct val="0"/>
              </a:spcAft>
            </a:pPr>
            <a:endParaRPr lang="en-GB" sz="2400" dirty="0" smtClean="0">
              <a:solidFill>
                <a:prstClr val="black"/>
              </a:solidFill>
              <a:latin typeface="Arial" charset="0"/>
            </a:endParaRPr>
          </a:p>
          <a:p>
            <a:pPr algn="ctr" fontAlgn="base">
              <a:spcBef>
                <a:spcPct val="0"/>
              </a:spcBef>
              <a:spcAft>
                <a:spcPct val="0"/>
              </a:spcAft>
            </a:pPr>
            <a:r>
              <a:rPr lang="en-GB" sz="2400" dirty="0" smtClean="0">
                <a:solidFill>
                  <a:prstClr val="black"/>
                </a:solidFill>
                <a:latin typeface="Arial" charset="0"/>
              </a:rPr>
              <a:t>The Apple Watch and other wearables will act as the tools to enable who new services. </a:t>
            </a:r>
          </a:p>
        </p:txBody>
      </p:sp>
      <p:pic>
        <p:nvPicPr>
          <p:cNvPr id="8194" name="Picture 2" descr="C:\Users\Eoin\Downloads\healthca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7" y="1124747"/>
            <a:ext cx="9906000" cy="231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670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Eoin\Downloads\GasAccumulationInBasi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0" y="1164332"/>
            <a:ext cx="9771454" cy="5105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584515" y="6269735"/>
            <a:ext cx="7956884"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This is how we tend to think of energy</a:t>
            </a:r>
          </a:p>
        </p:txBody>
      </p:sp>
    </p:spTree>
    <p:extLst>
      <p:ext uri="{BB962C8B-B14F-4D97-AF65-F5344CB8AC3E}">
        <p14:creationId xmlns:p14="http://schemas.microsoft.com/office/powerpoint/2010/main" val="1496664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584515" y="6269735"/>
            <a:ext cx="7956884"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This is how we tend to think of energy</a:t>
            </a:r>
          </a:p>
        </p:txBody>
      </p:sp>
      <p:pic>
        <p:nvPicPr>
          <p:cNvPr id="11266" name="Picture 2" descr="C:\Users\Eoin\Downloads\2-large-solar-cell-efficiency-round-up-thin-film-is-closing-the-gap-with-silic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0" y="1160224"/>
            <a:ext cx="9900571" cy="571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814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Eoin\Downloads\c0b103d9-8b1e-4cc5-8d35-7bd0658abb7f-620x37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906000" cy="57332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8229364" y="3212976"/>
            <a:ext cx="1809032" cy="1938992"/>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white"/>
                </a:solidFill>
                <a:latin typeface="Arial" charset="0"/>
              </a:rPr>
              <a:t>Nuclear Fusion is getting closer to reality.</a:t>
            </a:r>
          </a:p>
        </p:txBody>
      </p:sp>
    </p:spTree>
    <p:extLst>
      <p:ext uri="{BB962C8B-B14F-4D97-AF65-F5344CB8AC3E}">
        <p14:creationId xmlns:p14="http://schemas.microsoft.com/office/powerpoint/2010/main" val="33414381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Eoin\Downloads\Bloomberg-Crude-Oil-Historical-Price-2015-02-06-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2" y="1113656"/>
            <a:ext cx="9911402" cy="5715000"/>
          </a:xfrm>
          <a:prstGeom prst="rect">
            <a:avLst/>
          </a:prstGeom>
          <a:noFill/>
          <a:extLst>
            <a:ext uri="{909E8E84-426E-40DD-AFC4-6F175D3DCCD1}">
              <a14:hiddenFill xmlns:a14="http://schemas.microsoft.com/office/drawing/2010/main">
                <a:solidFill>
                  <a:srgbClr val="FFFFFF"/>
                </a:solidFill>
              </a14:hiddenFill>
            </a:ext>
          </a:extLst>
        </p:spPr>
      </p:pic>
      <p:sp>
        <p:nvSpPr>
          <p:cNvPr id="10241" name="Text Box 4"/>
          <p:cNvSpPr txBox="1">
            <a:spLocks noChangeArrowheads="1"/>
          </p:cNvSpPr>
          <p:nvPr/>
        </p:nvSpPr>
        <p:spPr bwMode="auto">
          <a:xfrm>
            <a:off x="4094904" y="3971157"/>
            <a:ext cx="5498578" cy="2062103"/>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3200" dirty="0" smtClean="0">
                <a:solidFill>
                  <a:srgbClr val="0000FF"/>
                </a:solidFill>
                <a:latin typeface="Arial" charset="0"/>
              </a:rPr>
              <a:t>Oil prices tend to be highly cyclical interspersed with occasions major bull markets. </a:t>
            </a:r>
            <a:endParaRPr lang="en-GB" sz="2600" dirty="0">
              <a:solidFill>
                <a:srgbClr val="0000FF"/>
              </a:solidFill>
              <a:latin typeface="Arial" charset="0"/>
            </a:endParaRPr>
          </a:p>
        </p:txBody>
      </p:sp>
    </p:spTree>
    <p:extLst>
      <p:ext uri="{BB962C8B-B14F-4D97-AF65-F5344CB8AC3E}">
        <p14:creationId xmlns:p14="http://schemas.microsoft.com/office/powerpoint/2010/main" val="40827585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4"/>
          <p:cNvSpPr txBox="1">
            <a:spLocks noChangeArrowheads="1"/>
          </p:cNvSpPr>
          <p:nvPr/>
        </p:nvSpPr>
        <p:spPr bwMode="auto">
          <a:xfrm>
            <a:off x="595668" y="1124744"/>
            <a:ext cx="8814979" cy="4708981"/>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3000" dirty="0" smtClean="0">
                <a:solidFill>
                  <a:srgbClr val="0000FF"/>
                </a:solidFill>
                <a:latin typeface="Arial" charset="0"/>
              </a:rPr>
              <a:t>Where do the Autonomies fit? </a:t>
            </a:r>
          </a:p>
          <a:p>
            <a:pPr algn="ctr" fontAlgn="base">
              <a:spcBef>
                <a:spcPct val="0"/>
              </a:spcBef>
              <a:spcAft>
                <a:spcPct val="0"/>
              </a:spcAft>
            </a:pPr>
            <a:endParaRPr lang="en-GB" sz="3000" dirty="0">
              <a:solidFill>
                <a:srgbClr val="0000FF"/>
              </a:solidFill>
              <a:latin typeface="Arial" charset="0"/>
            </a:endParaRPr>
          </a:p>
          <a:p>
            <a:pPr algn="ctr" fontAlgn="base">
              <a:spcBef>
                <a:spcPct val="0"/>
              </a:spcBef>
              <a:spcAft>
                <a:spcPct val="0"/>
              </a:spcAft>
            </a:pPr>
            <a:r>
              <a:rPr lang="en-GB" sz="3000" dirty="0" smtClean="0">
                <a:solidFill>
                  <a:srgbClr val="0000FF"/>
                </a:solidFill>
                <a:latin typeface="Arial" charset="0"/>
              </a:rPr>
              <a:t>Simply put, they are the companies we believe most likely to benefit from a developing secular bull market. </a:t>
            </a:r>
          </a:p>
          <a:p>
            <a:pPr algn="ctr" fontAlgn="base">
              <a:spcBef>
                <a:spcPct val="0"/>
              </a:spcBef>
              <a:spcAft>
                <a:spcPct val="0"/>
              </a:spcAft>
            </a:pPr>
            <a:endParaRPr lang="en-GB" sz="3000" dirty="0" smtClean="0">
              <a:solidFill>
                <a:srgbClr val="0000FF"/>
              </a:solidFill>
              <a:latin typeface="Arial" charset="0"/>
            </a:endParaRPr>
          </a:p>
          <a:p>
            <a:pPr algn="ctr" fontAlgn="base">
              <a:spcBef>
                <a:spcPct val="0"/>
              </a:spcBef>
              <a:spcAft>
                <a:spcPct val="0"/>
              </a:spcAft>
            </a:pPr>
            <a:r>
              <a:rPr lang="en-GB" sz="3000" dirty="0" smtClean="0">
                <a:solidFill>
                  <a:srgbClr val="0000FF"/>
                </a:solidFill>
                <a:latin typeface="Arial" charset="0"/>
              </a:rPr>
              <a:t>They are big, truly international</a:t>
            </a:r>
            <a:r>
              <a:rPr lang="en-GB" sz="3000" dirty="0">
                <a:solidFill>
                  <a:srgbClr val="0000FF"/>
                </a:solidFill>
                <a:latin typeface="Arial" charset="0"/>
              </a:rPr>
              <a:t> </a:t>
            </a:r>
            <a:r>
              <a:rPr lang="en-GB" sz="3000" dirty="0" smtClean="0">
                <a:solidFill>
                  <a:srgbClr val="0000FF"/>
                </a:solidFill>
                <a:latin typeface="Arial" charset="0"/>
              </a:rPr>
              <a:t>and dominate their respective niche. This contributes to generally strong balance sheets and many have long records of increasing dividends? </a:t>
            </a:r>
            <a:endParaRPr lang="en-GB" sz="3000" dirty="0">
              <a:solidFill>
                <a:srgbClr val="0000FF"/>
              </a:solidFill>
              <a:latin typeface="Arial" charset="0"/>
            </a:endParaRPr>
          </a:p>
        </p:txBody>
      </p:sp>
    </p:spTree>
    <p:extLst>
      <p:ext uri="{BB962C8B-B14F-4D97-AF65-F5344CB8AC3E}">
        <p14:creationId xmlns:p14="http://schemas.microsoft.com/office/powerpoint/2010/main" val="41051454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6"/>
          <p:cNvSpPr txBox="1">
            <a:spLocks noChangeArrowheads="1"/>
          </p:cNvSpPr>
          <p:nvPr/>
        </p:nvSpPr>
        <p:spPr bwMode="auto">
          <a:xfrm>
            <a:off x="0" y="1124746"/>
            <a:ext cx="9906000" cy="452431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srgbClr val="0000FF"/>
                </a:solidFill>
                <a:latin typeface="Arial" charset="0"/>
              </a:rPr>
              <a:t>How did the idea of the Autonomies evolve?</a:t>
            </a:r>
          </a:p>
          <a:p>
            <a:pPr fontAlgn="base">
              <a:spcBef>
                <a:spcPct val="0"/>
              </a:spcBef>
              <a:spcAft>
                <a:spcPct val="0"/>
              </a:spcAft>
            </a:pPr>
            <a:endParaRPr lang="en-GB" sz="2400" dirty="0">
              <a:solidFill>
                <a:srgbClr val="0000FF"/>
              </a:solidFill>
              <a:latin typeface="Arial" charset="0"/>
            </a:endParaRPr>
          </a:p>
          <a:p>
            <a:pPr fontAlgn="base">
              <a:spcBef>
                <a:spcPct val="0"/>
              </a:spcBef>
              <a:spcAft>
                <a:spcPct val="0"/>
              </a:spcAft>
            </a:pPr>
            <a:r>
              <a:rPr lang="en-GB" sz="2400" dirty="0" smtClean="0">
                <a:solidFill>
                  <a:srgbClr val="0000FF"/>
                </a:solidFill>
                <a:latin typeface="Arial" charset="0"/>
              </a:rPr>
              <a:t>In the aftermath of the credit crisis, David Fuller and I observed that the world’s major population centres, primarily in Asia had bounced back emphatically. They had experienced contagion during the sell-off but were first to hit new highs. Internationally diversified companies were benefitting as a result. </a:t>
            </a:r>
          </a:p>
          <a:p>
            <a:pPr fontAlgn="base">
              <a:spcBef>
                <a:spcPct val="0"/>
              </a:spcBef>
              <a:spcAft>
                <a:spcPct val="0"/>
              </a:spcAft>
            </a:pPr>
            <a:endParaRPr lang="en-GB" sz="2400" dirty="0">
              <a:solidFill>
                <a:srgbClr val="0000FF"/>
              </a:solidFill>
              <a:latin typeface="Arial" charset="0"/>
            </a:endParaRPr>
          </a:p>
          <a:p>
            <a:pPr fontAlgn="base">
              <a:spcBef>
                <a:spcPct val="0"/>
              </a:spcBef>
              <a:spcAft>
                <a:spcPct val="0"/>
              </a:spcAft>
            </a:pPr>
            <a:r>
              <a:rPr lang="en-GB" sz="2400" dirty="0" smtClean="0">
                <a:solidFill>
                  <a:srgbClr val="0000FF"/>
                </a:solidFill>
                <a:latin typeface="Arial" charset="0"/>
              </a:rPr>
              <a:t>Clicking through various international indices of shares the number of such companies completing decade long base formations was startling. When I put the list together they all shared the characteristics we now use to define the Autonomies.   </a:t>
            </a:r>
            <a:endParaRPr lang="en-GB" sz="2400" dirty="0">
              <a:solidFill>
                <a:srgbClr val="0000FF"/>
              </a:solidFill>
              <a:latin typeface="Arial" charset="0"/>
            </a:endParaRPr>
          </a:p>
        </p:txBody>
      </p:sp>
    </p:spTree>
    <p:extLst>
      <p:ext uri="{BB962C8B-B14F-4D97-AF65-F5344CB8AC3E}">
        <p14:creationId xmlns:p14="http://schemas.microsoft.com/office/powerpoint/2010/main" val="24925548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6"/>
          <p:cNvSpPr txBox="1">
            <a:spLocks noChangeArrowheads="1"/>
          </p:cNvSpPr>
          <p:nvPr/>
        </p:nvSpPr>
        <p:spPr bwMode="auto">
          <a:xfrm>
            <a:off x="0" y="1124744"/>
            <a:ext cx="9906000" cy="710963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srgbClr val="0000FF"/>
                </a:solidFill>
                <a:latin typeface="Arial" charset="0"/>
              </a:rPr>
              <a:t>How do to decide on what qualifies as an Autonomy?</a:t>
            </a:r>
          </a:p>
          <a:p>
            <a:pPr algn="ctr" fontAlgn="base">
              <a:spcBef>
                <a:spcPct val="0"/>
              </a:spcBef>
              <a:spcAft>
                <a:spcPct val="0"/>
              </a:spcAft>
            </a:pPr>
            <a:endParaRPr lang="en-GB" sz="2400" dirty="0" smtClean="0">
              <a:solidFill>
                <a:srgbClr val="0000FF"/>
              </a:solidFill>
              <a:latin typeface="Arial" charset="0"/>
            </a:endParaRPr>
          </a:p>
          <a:p>
            <a:pPr algn="ctr" fontAlgn="base">
              <a:spcBef>
                <a:spcPct val="0"/>
              </a:spcBef>
              <a:spcAft>
                <a:spcPct val="0"/>
              </a:spcAft>
            </a:pPr>
            <a:r>
              <a:rPr lang="en-GB" sz="2400" dirty="0" smtClean="0">
                <a:solidFill>
                  <a:srgbClr val="0000FF"/>
                </a:solidFill>
                <a:latin typeface="Arial" charset="0"/>
              </a:rPr>
              <a:t>40% of revenue has to generated outside its country of origin so the company qualifies as a truly global company. </a:t>
            </a:r>
          </a:p>
          <a:p>
            <a:pPr algn="ctr" fontAlgn="base">
              <a:spcBef>
                <a:spcPct val="0"/>
              </a:spcBef>
              <a:spcAft>
                <a:spcPct val="0"/>
              </a:spcAft>
            </a:pPr>
            <a:endParaRPr lang="en-GB" sz="2400" dirty="0" smtClean="0">
              <a:solidFill>
                <a:srgbClr val="0000FF"/>
              </a:solidFill>
              <a:latin typeface="Arial" charset="0"/>
            </a:endParaRPr>
          </a:p>
          <a:p>
            <a:pPr algn="ctr" fontAlgn="base">
              <a:spcBef>
                <a:spcPct val="0"/>
              </a:spcBef>
              <a:spcAft>
                <a:spcPct val="0"/>
              </a:spcAft>
            </a:pPr>
            <a:r>
              <a:rPr lang="en-GB" sz="2400" dirty="0" smtClean="0">
                <a:solidFill>
                  <a:srgbClr val="0000FF"/>
                </a:solidFill>
                <a:latin typeface="Arial" charset="0"/>
              </a:rPr>
              <a:t>It has to be a leader in its sector. There are a lot of global companies but capitalism trends towards concentration and those that dominate their respective niche have global brand recognition.</a:t>
            </a:r>
          </a:p>
          <a:p>
            <a:pPr algn="ctr" fontAlgn="base">
              <a:spcBef>
                <a:spcPct val="0"/>
              </a:spcBef>
              <a:spcAft>
                <a:spcPct val="0"/>
              </a:spcAft>
            </a:pPr>
            <a:endParaRPr lang="en-GB" sz="2400" dirty="0">
              <a:solidFill>
                <a:srgbClr val="0000FF"/>
              </a:solidFill>
              <a:latin typeface="Arial" charset="0"/>
            </a:endParaRPr>
          </a:p>
          <a:p>
            <a:pPr algn="ctr" fontAlgn="base">
              <a:spcBef>
                <a:spcPct val="0"/>
              </a:spcBef>
              <a:spcAft>
                <a:spcPct val="0"/>
              </a:spcAft>
            </a:pPr>
            <a:r>
              <a:rPr lang="en-GB" sz="2400" dirty="0" smtClean="0">
                <a:solidFill>
                  <a:srgbClr val="0000FF"/>
                </a:solidFill>
                <a:latin typeface="Arial" charset="0"/>
              </a:rPr>
              <a:t>Dividends are important not least because of their contribution to total return over time. However we did not make dividends a qualification for membership of the Autonomies because so many strong international technology companies do not have sufficient dividend growth history to qualify. </a:t>
            </a:r>
          </a:p>
          <a:p>
            <a:pPr algn="ctr" fontAlgn="base">
              <a:spcBef>
                <a:spcPct val="0"/>
              </a:spcBef>
              <a:spcAft>
                <a:spcPct val="0"/>
              </a:spcAft>
            </a:pPr>
            <a:endParaRPr lang="en-GB" sz="2400" dirty="0" smtClean="0">
              <a:solidFill>
                <a:srgbClr val="0000FF"/>
              </a:solidFill>
              <a:latin typeface="Arial" charset="0"/>
            </a:endParaRPr>
          </a:p>
          <a:p>
            <a:pPr algn="ctr" fontAlgn="base">
              <a:spcBef>
                <a:spcPct val="0"/>
              </a:spcBef>
              <a:spcAft>
                <a:spcPct val="0"/>
              </a:spcAft>
            </a:pPr>
            <a:endParaRPr lang="en-GB" sz="2400" dirty="0" smtClean="0">
              <a:solidFill>
                <a:srgbClr val="0000FF"/>
              </a:solidFill>
              <a:latin typeface="Arial" charset="0"/>
            </a:endParaRPr>
          </a:p>
          <a:p>
            <a:pPr algn="ctr" fontAlgn="base">
              <a:spcBef>
                <a:spcPct val="0"/>
              </a:spcBef>
              <a:spcAft>
                <a:spcPct val="0"/>
              </a:spcAft>
            </a:pPr>
            <a:endParaRPr lang="en-GB" sz="2400" dirty="0">
              <a:solidFill>
                <a:srgbClr val="0000FF"/>
              </a:solidFill>
              <a:latin typeface="Arial" charset="0"/>
            </a:endParaRPr>
          </a:p>
          <a:p>
            <a:pPr algn="ctr" fontAlgn="base">
              <a:spcBef>
                <a:spcPct val="0"/>
              </a:spcBef>
              <a:spcAft>
                <a:spcPct val="0"/>
              </a:spcAft>
            </a:pPr>
            <a:endParaRPr lang="en-GB" sz="2400" dirty="0">
              <a:solidFill>
                <a:srgbClr val="0000FF"/>
              </a:solidFill>
              <a:latin typeface="Arial" charset="0"/>
            </a:endParaRPr>
          </a:p>
          <a:p>
            <a:pPr algn="ctr" fontAlgn="base">
              <a:spcBef>
                <a:spcPct val="0"/>
              </a:spcBef>
              <a:spcAft>
                <a:spcPct val="0"/>
              </a:spcAft>
            </a:pPr>
            <a:endParaRPr lang="en-GB" sz="2400" dirty="0" smtClean="0">
              <a:solidFill>
                <a:srgbClr val="0000FF"/>
              </a:solidFill>
              <a:latin typeface="Arial" charset="0"/>
            </a:endParaRPr>
          </a:p>
        </p:txBody>
      </p:sp>
    </p:spTree>
    <p:extLst>
      <p:ext uri="{BB962C8B-B14F-4D97-AF65-F5344CB8AC3E}">
        <p14:creationId xmlns:p14="http://schemas.microsoft.com/office/powerpoint/2010/main" val="2595495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Eoin\Downloads\S-P-500-Index-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8164"/>
            <a:ext cx="9906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13313" name="Rectangle 7"/>
          <p:cNvSpPr>
            <a:spLocks noChangeArrowheads="1"/>
          </p:cNvSpPr>
          <p:nvPr/>
        </p:nvSpPr>
        <p:spPr bwMode="auto">
          <a:xfrm>
            <a:off x="1" y="1042958"/>
            <a:ext cx="184731" cy="400110"/>
          </a:xfrm>
          <a:prstGeom prst="rect">
            <a:avLst/>
          </a:prstGeom>
          <a:noFill/>
          <a:ln w="9525">
            <a:noFill/>
            <a:miter lim="800000"/>
            <a:headEnd/>
            <a:tailEnd/>
          </a:ln>
        </p:spPr>
        <p:txBody>
          <a:bodyPr wrap="none" anchor="ctr">
            <a:spAutoFit/>
          </a:bodyPr>
          <a:lstStyle/>
          <a:p>
            <a:pPr fontAlgn="base">
              <a:spcBef>
                <a:spcPct val="0"/>
              </a:spcBef>
              <a:spcAft>
                <a:spcPct val="0"/>
              </a:spcAft>
            </a:pPr>
            <a:endParaRPr lang="en-GB" sz="2000">
              <a:solidFill>
                <a:prstClr val="black"/>
              </a:solidFill>
              <a:latin typeface="Arial" charset="0"/>
            </a:endParaRPr>
          </a:p>
        </p:txBody>
      </p:sp>
      <p:sp>
        <p:nvSpPr>
          <p:cNvPr id="5" name="Text Box 6"/>
          <p:cNvSpPr txBox="1">
            <a:spLocks noChangeArrowheads="1"/>
          </p:cNvSpPr>
          <p:nvPr/>
        </p:nvSpPr>
        <p:spPr bwMode="auto">
          <a:xfrm>
            <a:off x="116464" y="1709498"/>
            <a:ext cx="3900433"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Major bull markets follow major bear markets. </a:t>
            </a:r>
          </a:p>
        </p:txBody>
      </p:sp>
    </p:spTree>
    <p:extLst>
      <p:ext uri="{BB962C8B-B14F-4D97-AF65-F5344CB8AC3E}">
        <p14:creationId xmlns:p14="http://schemas.microsoft.com/office/powerpoint/2010/main" val="35204001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Eoin\Downloads\McDonald-s-Corp-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7"/>
            <a:ext cx="9766510" cy="5031761"/>
          </a:xfrm>
          <a:prstGeom prst="rect">
            <a:avLst/>
          </a:prstGeom>
          <a:noFill/>
          <a:extLst>
            <a:ext uri="{909E8E84-426E-40DD-AFC4-6F175D3DCCD1}">
              <a14:hiddenFill xmlns:a14="http://schemas.microsoft.com/office/drawing/2010/main">
                <a:solidFill>
                  <a:srgbClr val="FFFFFF"/>
                </a:solidFill>
              </a14:hiddenFill>
            </a:ext>
          </a:extLst>
        </p:spPr>
      </p:pic>
      <p:sp>
        <p:nvSpPr>
          <p:cNvPr id="13313" name="Rectangle 7"/>
          <p:cNvSpPr>
            <a:spLocks noChangeArrowheads="1"/>
          </p:cNvSpPr>
          <p:nvPr/>
        </p:nvSpPr>
        <p:spPr bwMode="auto">
          <a:xfrm>
            <a:off x="1" y="1042958"/>
            <a:ext cx="184731" cy="400110"/>
          </a:xfrm>
          <a:prstGeom prst="rect">
            <a:avLst/>
          </a:prstGeom>
          <a:noFill/>
          <a:ln w="9525">
            <a:noFill/>
            <a:miter lim="800000"/>
            <a:headEnd/>
            <a:tailEnd/>
          </a:ln>
        </p:spPr>
        <p:txBody>
          <a:bodyPr wrap="none" anchor="ctr">
            <a:spAutoFit/>
          </a:bodyPr>
          <a:lstStyle/>
          <a:p>
            <a:pPr fontAlgn="base">
              <a:spcBef>
                <a:spcPct val="0"/>
              </a:spcBef>
              <a:spcAft>
                <a:spcPct val="0"/>
              </a:spcAft>
            </a:pPr>
            <a:endParaRPr lang="en-GB" sz="2000">
              <a:solidFill>
                <a:prstClr val="black"/>
              </a:solidFill>
              <a:latin typeface="Arial" charset="0"/>
            </a:endParaRPr>
          </a:p>
        </p:txBody>
      </p:sp>
      <p:sp>
        <p:nvSpPr>
          <p:cNvPr id="5" name="Text Box 6"/>
          <p:cNvSpPr txBox="1">
            <a:spLocks noChangeArrowheads="1"/>
          </p:cNvSpPr>
          <p:nvPr/>
        </p:nvSpPr>
        <p:spPr bwMode="auto">
          <a:xfrm>
            <a:off x="116464" y="1709495"/>
            <a:ext cx="5538615" cy="1569660"/>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McDonalds has been raising dividends annually for decades and is one of the most internationally recognisable brands.</a:t>
            </a:r>
          </a:p>
        </p:txBody>
      </p:sp>
    </p:spTree>
    <p:extLst>
      <p:ext uri="{BB962C8B-B14F-4D97-AF65-F5344CB8AC3E}">
        <p14:creationId xmlns:p14="http://schemas.microsoft.com/office/powerpoint/2010/main" val="15023344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Eoin\Downloads\Yum-Brands-Inc-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0" y="1133830"/>
            <a:ext cx="9903681" cy="5715000"/>
          </a:xfrm>
          <a:prstGeom prst="rect">
            <a:avLst/>
          </a:prstGeom>
          <a:noFill/>
          <a:extLst>
            <a:ext uri="{909E8E84-426E-40DD-AFC4-6F175D3DCCD1}">
              <a14:hiddenFill xmlns:a14="http://schemas.microsoft.com/office/drawing/2010/main">
                <a:solidFill>
                  <a:srgbClr val="FFFFFF"/>
                </a:solidFill>
              </a14:hiddenFill>
            </a:ext>
          </a:extLst>
        </p:spPr>
      </p:pic>
      <p:sp>
        <p:nvSpPr>
          <p:cNvPr id="14337" name="Rectangle 6"/>
          <p:cNvSpPr>
            <a:spLocks noChangeArrowheads="1"/>
          </p:cNvSpPr>
          <p:nvPr/>
        </p:nvSpPr>
        <p:spPr bwMode="auto">
          <a:xfrm>
            <a:off x="1" y="1176308"/>
            <a:ext cx="184731" cy="400110"/>
          </a:xfrm>
          <a:prstGeom prst="rect">
            <a:avLst/>
          </a:prstGeom>
          <a:noFill/>
          <a:ln w="9525">
            <a:noFill/>
            <a:miter lim="800000"/>
            <a:headEnd/>
            <a:tailEnd/>
          </a:ln>
        </p:spPr>
        <p:txBody>
          <a:bodyPr wrap="none" anchor="ctr">
            <a:spAutoFit/>
          </a:bodyPr>
          <a:lstStyle/>
          <a:p>
            <a:pPr fontAlgn="base">
              <a:spcBef>
                <a:spcPct val="0"/>
              </a:spcBef>
              <a:spcAft>
                <a:spcPct val="0"/>
              </a:spcAft>
            </a:pPr>
            <a:endParaRPr lang="en-GB" sz="2000">
              <a:solidFill>
                <a:prstClr val="black"/>
              </a:solidFill>
              <a:latin typeface="Arial" charset="0"/>
            </a:endParaRPr>
          </a:p>
        </p:txBody>
      </p:sp>
      <p:sp>
        <p:nvSpPr>
          <p:cNvPr id="5" name="Text Box 6"/>
          <p:cNvSpPr txBox="1">
            <a:spLocks noChangeArrowheads="1"/>
          </p:cNvSpPr>
          <p:nvPr/>
        </p:nvSpPr>
        <p:spPr bwMode="auto">
          <a:xfrm>
            <a:off x="116464" y="1709495"/>
            <a:ext cx="5538615" cy="2308324"/>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Yum Brands has a similar business is even more exposed to international markets but does not have as long a record of dividend increases. Therefore it is an Autonomy but not a Dividend Aristocrat. </a:t>
            </a:r>
          </a:p>
        </p:txBody>
      </p:sp>
    </p:spTree>
    <p:extLst>
      <p:ext uri="{BB962C8B-B14F-4D97-AF65-F5344CB8AC3E}">
        <p14:creationId xmlns:p14="http://schemas.microsoft.com/office/powerpoint/2010/main" val="28168210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Eoin\Downloads\Procter-Gamble-Co-2015-02-07-chart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905443" cy="5103341"/>
          </a:xfrm>
          <a:prstGeom prst="rect">
            <a:avLst/>
          </a:prstGeom>
          <a:noFill/>
          <a:extLst>
            <a:ext uri="{909E8E84-426E-40DD-AFC4-6F175D3DCCD1}">
              <a14:hiddenFill xmlns:a14="http://schemas.microsoft.com/office/drawing/2010/main">
                <a:solidFill>
                  <a:srgbClr val="FFFFFF"/>
                </a:solidFill>
              </a14:hiddenFill>
            </a:ext>
          </a:extLst>
        </p:spPr>
      </p:pic>
      <p:sp>
        <p:nvSpPr>
          <p:cNvPr id="14337" name="Rectangle 6"/>
          <p:cNvSpPr>
            <a:spLocks noChangeArrowheads="1"/>
          </p:cNvSpPr>
          <p:nvPr/>
        </p:nvSpPr>
        <p:spPr bwMode="auto">
          <a:xfrm>
            <a:off x="1" y="1176308"/>
            <a:ext cx="184731" cy="400110"/>
          </a:xfrm>
          <a:prstGeom prst="rect">
            <a:avLst/>
          </a:prstGeom>
          <a:noFill/>
          <a:ln w="9525">
            <a:noFill/>
            <a:miter lim="800000"/>
            <a:headEnd/>
            <a:tailEnd/>
          </a:ln>
        </p:spPr>
        <p:txBody>
          <a:bodyPr wrap="none" anchor="ctr">
            <a:spAutoFit/>
          </a:bodyPr>
          <a:lstStyle/>
          <a:p>
            <a:pPr fontAlgn="base">
              <a:spcBef>
                <a:spcPct val="0"/>
              </a:spcBef>
              <a:spcAft>
                <a:spcPct val="0"/>
              </a:spcAft>
            </a:pPr>
            <a:endParaRPr lang="en-GB" sz="2000">
              <a:solidFill>
                <a:prstClr val="black"/>
              </a:solidFill>
              <a:latin typeface="Arial" charset="0"/>
            </a:endParaRPr>
          </a:p>
        </p:txBody>
      </p:sp>
      <p:sp>
        <p:nvSpPr>
          <p:cNvPr id="5" name="Text Box 6"/>
          <p:cNvSpPr txBox="1">
            <a:spLocks noChangeArrowheads="1"/>
          </p:cNvSpPr>
          <p:nvPr/>
        </p:nvSpPr>
        <p:spPr bwMode="auto">
          <a:xfrm>
            <a:off x="116463" y="1709498"/>
            <a:ext cx="9361040"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P&amp;G has an enviable suite of brands which is </a:t>
            </a:r>
          </a:p>
        </p:txBody>
      </p:sp>
    </p:spTree>
    <p:extLst>
      <p:ext uri="{BB962C8B-B14F-4D97-AF65-F5344CB8AC3E}">
        <p14:creationId xmlns:p14="http://schemas.microsoft.com/office/powerpoint/2010/main" val="5961483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5"/>
          <p:cNvSpPr>
            <a:spLocks noChangeArrowheads="1"/>
          </p:cNvSpPr>
          <p:nvPr/>
        </p:nvSpPr>
        <p:spPr bwMode="auto">
          <a:xfrm>
            <a:off x="1" y="1109633"/>
            <a:ext cx="184731" cy="400110"/>
          </a:xfrm>
          <a:prstGeom prst="rect">
            <a:avLst/>
          </a:prstGeom>
          <a:noFill/>
          <a:ln w="9525">
            <a:noFill/>
            <a:miter lim="800000"/>
            <a:headEnd/>
            <a:tailEnd/>
          </a:ln>
        </p:spPr>
        <p:txBody>
          <a:bodyPr wrap="none" anchor="ctr">
            <a:spAutoFit/>
          </a:bodyPr>
          <a:lstStyle/>
          <a:p>
            <a:pPr fontAlgn="base">
              <a:spcBef>
                <a:spcPct val="0"/>
              </a:spcBef>
              <a:spcAft>
                <a:spcPct val="0"/>
              </a:spcAft>
            </a:pPr>
            <a:endParaRPr lang="en-GB" sz="2000">
              <a:solidFill>
                <a:prstClr val="black"/>
              </a:solidFill>
              <a:latin typeface="Arial" charset="0"/>
            </a:endParaRPr>
          </a:p>
        </p:txBody>
      </p:sp>
      <p:pic>
        <p:nvPicPr>
          <p:cNvPr id="17410" name="Picture 2" descr="C:\Users\Eoin\Downloads\The_Ten_Major_Food_Compan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24744"/>
            <a:ext cx="9905999" cy="572956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6"/>
          <p:cNvSpPr txBox="1">
            <a:spLocks noChangeArrowheads="1"/>
          </p:cNvSpPr>
          <p:nvPr/>
        </p:nvSpPr>
        <p:spPr bwMode="auto">
          <a:xfrm>
            <a:off x="6825208" y="1"/>
            <a:ext cx="3080792"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white"/>
                </a:solidFill>
                <a:latin typeface="Arial" charset="0"/>
              </a:rPr>
              <a:t>Capitalism Trends towards Concentration</a:t>
            </a:r>
          </a:p>
        </p:txBody>
      </p:sp>
    </p:spTree>
    <p:extLst>
      <p:ext uri="{BB962C8B-B14F-4D97-AF65-F5344CB8AC3E}">
        <p14:creationId xmlns:p14="http://schemas.microsoft.com/office/powerpoint/2010/main" val="42911583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5"/>
          <p:cNvSpPr>
            <a:spLocks noChangeArrowheads="1"/>
          </p:cNvSpPr>
          <p:nvPr/>
        </p:nvSpPr>
        <p:spPr bwMode="auto">
          <a:xfrm>
            <a:off x="1" y="1109633"/>
            <a:ext cx="184731" cy="400110"/>
          </a:xfrm>
          <a:prstGeom prst="rect">
            <a:avLst/>
          </a:prstGeom>
          <a:noFill/>
          <a:ln w="9525">
            <a:noFill/>
            <a:miter lim="800000"/>
            <a:headEnd/>
            <a:tailEnd/>
          </a:ln>
        </p:spPr>
        <p:txBody>
          <a:bodyPr wrap="none" anchor="ctr">
            <a:spAutoFit/>
          </a:bodyPr>
          <a:lstStyle/>
          <a:p>
            <a:pPr fontAlgn="base">
              <a:spcBef>
                <a:spcPct val="0"/>
              </a:spcBef>
              <a:spcAft>
                <a:spcPct val="0"/>
              </a:spcAft>
            </a:pPr>
            <a:endParaRPr lang="en-GB" sz="2000">
              <a:solidFill>
                <a:prstClr val="black"/>
              </a:solidFill>
              <a:latin typeface="Arial" charset="0"/>
            </a:endParaRPr>
          </a:p>
        </p:txBody>
      </p:sp>
      <p:sp>
        <p:nvSpPr>
          <p:cNvPr id="5" name="Text Box 6"/>
          <p:cNvSpPr txBox="1">
            <a:spLocks noChangeArrowheads="1"/>
          </p:cNvSpPr>
          <p:nvPr/>
        </p:nvSpPr>
        <p:spPr bwMode="auto">
          <a:xfrm>
            <a:off x="197642" y="1124744"/>
            <a:ext cx="9555511" cy="5355312"/>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By betting on leaders, the Autonomies is in many respects a fund of oligarchies. </a:t>
            </a:r>
          </a:p>
          <a:p>
            <a:pPr algn="ctr" fontAlgn="base">
              <a:spcBef>
                <a:spcPct val="0"/>
              </a:spcBef>
              <a:spcAft>
                <a:spcPct val="0"/>
              </a:spcAft>
            </a:pPr>
            <a:endParaRPr lang="en-GB" sz="2400" dirty="0">
              <a:solidFill>
                <a:prstClr val="black"/>
              </a:solidFill>
              <a:latin typeface="Arial" charset="0"/>
            </a:endParaRPr>
          </a:p>
          <a:p>
            <a:pPr fontAlgn="base">
              <a:spcBef>
                <a:spcPct val="0"/>
              </a:spcBef>
              <a:spcAft>
                <a:spcPct val="0"/>
              </a:spcAft>
            </a:pPr>
            <a:r>
              <a:rPr lang="en-GB" dirty="0" smtClean="0">
                <a:solidFill>
                  <a:prstClr val="black"/>
                </a:solidFill>
                <a:latin typeface="Arial" charset="0"/>
              </a:rPr>
              <a:t>Praxair, Air Liquide and Linde dominate compressed gases</a:t>
            </a:r>
          </a:p>
          <a:p>
            <a:pPr fontAlgn="base">
              <a:spcBef>
                <a:spcPct val="0"/>
              </a:spcBef>
              <a:spcAft>
                <a:spcPct val="0"/>
              </a:spcAft>
            </a:pPr>
            <a:r>
              <a:rPr lang="en-GB" dirty="0" smtClean="0">
                <a:solidFill>
                  <a:prstClr val="black"/>
                </a:solidFill>
                <a:latin typeface="Arial" charset="0"/>
              </a:rPr>
              <a:t>WPP, </a:t>
            </a:r>
            <a:r>
              <a:rPr lang="en-GB" dirty="0" err="1" smtClean="0">
                <a:solidFill>
                  <a:prstClr val="black"/>
                </a:solidFill>
                <a:latin typeface="Arial" charset="0"/>
              </a:rPr>
              <a:t>Publicis</a:t>
            </a:r>
            <a:r>
              <a:rPr lang="en-GB" dirty="0" smtClean="0">
                <a:solidFill>
                  <a:prstClr val="black"/>
                </a:solidFill>
                <a:latin typeface="Arial" charset="0"/>
              </a:rPr>
              <a:t> and Omnicom dominate conventional advertising</a:t>
            </a:r>
          </a:p>
          <a:p>
            <a:pPr fontAlgn="base">
              <a:spcBef>
                <a:spcPct val="0"/>
              </a:spcBef>
              <a:spcAft>
                <a:spcPct val="0"/>
              </a:spcAft>
            </a:pPr>
            <a:r>
              <a:rPr lang="en-GB" dirty="0" smtClean="0">
                <a:solidFill>
                  <a:prstClr val="black"/>
                </a:solidFill>
                <a:latin typeface="Arial" charset="0"/>
              </a:rPr>
              <a:t>Facebook and Google dominate the web</a:t>
            </a:r>
          </a:p>
          <a:p>
            <a:pPr fontAlgn="base">
              <a:spcBef>
                <a:spcPct val="0"/>
              </a:spcBef>
              <a:spcAft>
                <a:spcPct val="0"/>
              </a:spcAft>
            </a:pPr>
            <a:r>
              <a:rPr lang="en-GB" dirty="0" smtClean="0">
                <a:solidFill>
                  <a:prstClr val="black"/>
                </a:solidFill>
                <a:latin typeface="Arial" charset="0"/>
              </a:rPr>
              <a:t>Amazon dominated online retail.</a:t>
            </a:r>
          </a:p>
          <a:p>
            <a:pPr fontAlgn="base">
              <a:spcBef>
                <a:spcPct val="0"/>
              </a:spcBef>
              <a:spcAft>
                <a:spcPct val="0"/>
              </a:spcAft>
            </a:pPr>
            <a:r>
              <a:rPr lang="en-GB" dirty="0" smtClean="0">
                <a:solidFill>
                  <a:prstClr val="black"/>
                </a:solidFill>
                <a:latin typeface="Arial" charset="0"/>
              </a:rPr>
              <a:t>Nestle, Danone and Mondelez International dominate processed foods</a:t>
            </a:r>
          </a:p>
          <a:p>
            <a:pPr fontAlgn="base">
              <a:spcBef>
                <a:spcPct val="0"/>
              </a:spcBef>
              <a:spcAft>
                <a:spcPct val="0"/>
              </a:spcAft>
            </a:pPr>
            <a:r>
              <a:rPr lang="en-GB" dirty="0" smtClean="0">
                <a:solidFill>
                  <a:prstClr val="black"/>
                </a:solidFill>
                <a:latin typeface="Arial" charset="0"/>
              </a:rPr>
              <a:t>L’Oreal, Estee Lauder dominate cosmetics</a:t>
            </a:r>
          </a:p>
          <a:p>
            <a:pPr fontAlgn="base">
              <a:spcBef>
                <a:spcPct val="0"/>
              </a:spcBef>
              <a:spcAft>
                <a:spcPct val="0"/>
              </a:spcAft>
            </a:pPr>
            <a:r>
              <a:rPr lang="en-GB" dirty="0" smtClean="0">
                <a:solidFill>
                  <a:prstClr val="black"/>
                </a:solidFill>
                <a:latin typeface="Arial" charset="0"/>
              </a:rPr>
              <a:t>Wal-Mart, Tesco, Casino </a:t>
            </a:r>
            <a:r>
              <a:rPr lang="en-GB" dirty="0" err="1" smtClean="0">
                <a:solidFill>
                  <a:prstClr val="black"/>
                </a:solidFill>
                <a:latin typeface="Arial" charset="0"/>
              </a:rPr>
              <a:t>Guichard</a:t>
            </a:r>
            <a:r>
              <a:rPr lang="en-GB" dirty="0">
                <a:solidFill>
                  <a:prstClr val="black"/>
                </a:solidFill>
                <a:latin typeface="Arial" charset="0"/>
              </a:rPr>
              <a:t> </a:t>
            </a:r>
            <a:r>
              <a:rPr lang="en-GB" dirty="0" smtClean="0">
                <a:solidFill>
                  <a:prstClr val="black"/>
                </a:solidFill>
                <a:latin typeface="Arial" charset="0"/>
              </a:rPr>
              <a:t>dominate global food retail. </a:t>
            </a:r>
          </a:p>
          <a:p>
            <a:pPr fontAlgn="base">
              <a:spcBef>
                <a:spcPct val="0"/>
              </a:spcBef>
              <a:spcAft>
                <a:spcPct val="0"/>
              </a:spcAft>
            </a:pPr>
            <a:r>
              <a:rPr lang="en-GB" dirty="0" smtClean="0">
                <a:solidFill>
                  <a:prstClr val="black"/>
                </a:solidFill>
                <a:latin typeface="Arial" charset="0"/>
              </a:rPr>
              <a:t>Bayer, DuPont, </a:t>
            </a:r>
          </a:p>
          <a:p>
            <a:pPr fontAlgn="base">
              <a:spcBef>
                <a:spcPct val="0"/>
              </a:spcBef>
              <a:spcAft>
                <a:spcPct val="0"/>
              </a:spcAft>
            </a:pPr>
            <a:r>
              <a:rPr lang="en-GB" dirty="0" smtClean="0">
                <a:solidFill>
                  <a:prstClr val="black"/>
                </a:solidFill>
                <a:latin typeface="Arial" charset="0"/>
              </a:rPr>
              <a:t>Experian, </a:t>
            </a:r>
            <a:r>
              <a:rPr lang="en-GB" dirty="0" err="1" smtClean="0">
                <a:solidFill>
                  <a:prstClr val="black"/>
                </a:solidFill>
                <a:latin typeface="Arial" charset="0"/>
              </a:rPr>
              <a:t>Mastercard</a:t>
            </a:r>
            <a:r>
              <a:rPr lang="en-GB" dirty="0" smtClean="0">
                <a:solidFill>
                  <a:prstClr val="black"/>
                </a:solidFill>
                <a:latin typeface="Arial" charset="0"/>
              </a:rPr>
              <a:t> &amp; Visa dominate credit cards and credit checks. </a:t>
            </a:r>
          </a:p>
          <a:p>
            <a:pPr fontAlgn="base">
              <a:spcBef>
                <a:spcPct val="0"/>
              </a:spcBef>
              <a:spcAft>
                <a:spcPct val="0"/>
              </a:spcAft>
            </a:pPr>
            <a:r>
              <a:rPr lang="en-GB" dirty="0" smtClean="0">
                <a:solidFill>
                  <a:prstClr val="black"/>
                </a:solidFill>
                <a:latin typeface="Arial" charset="0"/>
              </a:rPr>
              <a:t>Rexam, Brambles, Amcor, 3M dominate packaging.</a:t>
            </a:r>
          </a:p>
          <a:p>
            <a:pPr fontAlgn="base">
              <a:spcBef>
                <a:spcPct val="0"/>
              </a:spcBef>
              <a:spcAft>
                <a:spcPct val="0"/>
              </a:spcAft>
            </a:pPr>
            <a:r>
              <a:rPr lang="en-GB" dirty="0" smtClean="0">
                <a:solidFill>
                  <a:prstClr val="black"/>
                </a:solidFill>
                <a:latin typeface="Arial" charset="0"/>
              </a:rPr>
              <a:t>AXA, Prudential, AIA, AIG, Chubb dominate global insurance</a:t>
            </a:r>
          </a:p>
          <a:p>
            <a:pPr fontAlgn="base">
              <a:spcBef>
                <a:spcPct val="0"/>
              </a:spcBef>
              <a:spcAft>
                <a:spcPct val="0"/>
              </a:spcAft>
            </a:pPr>
            <a:r>
              <a:rPr lang="en-GB" dirty="0" smtClean="0">
                <a:solidFill>
                  <a:prstClr val="black"/>
                </a:solidFill>
                <a:latin typeface="Arial" charset="0"/>
              </a:rPr>
              <a:t>Boeing, Airbus dominate aerospace.</a:t>
            </a:r>
          </a:p>
          <a:p>
            <a:pPr fontAlgn="base">
              <a:spcBef>
                <a:spcPct val="0"/>
              </a:spcBef>
              <a:spcAft>
                <a:spcPct val="0"/>
              </a:spcAft>
            </a:pPr>
            <a:r>
              <a:rPr lang="en-GB" dirty="0" smtClean="0">
                <a:solidFill>
                  <a:prstClr val="black"/>
                </a:solidFill>
                <a:latin typeface="Arial" charset="0"/>
              </a:rPr>
              <a:t>There are similar lists for consumer staples, consumer electronics, alcoholic and sugary beverages, software, toys, computer game, microprocessors, industrial machinery, biotechnology, pharmaceuticals, automotive etc.  </a:t>
            </a:r>
          </a:p>
        </p:txBody>
      </p:sp>
    </p:spTree>
    <p:extLst>
      <p:ext uri="{BB962C8B-B14F-4D97-AF65-F5344CB8AC3E}">
        <p14:creationId xmlns:p14="http://schemas.microsoft.com/office/powerpoint/2010/main" val="13548133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Eoin\Downloads\Unilever-PLC-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906000" cy="5112568"/>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116462" y="1709498"/>
            <a:ext cx="7566841"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One of the first things people buy when they do from $1 a day to $2 is soap. Unilever is a prime beneficiary. </a:t>
            </a:r>
          </a:p>
        </p:txBody>
      </p:sp>
    </p:spTree>
    <p:extLst>
      <p:ext uri="{BB962C8B-B14F-4D97-AF65-F5344CB8AC3E}">
        <p14:creationId xmlns:p14="http://schemas.microsoft.com/office/powerpoint/2010/main" val="13376203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Eoin\Downloads\Microchip-Technology-Inc-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789537" cy="5544616"/>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378715" y="4941171"/>
            <a:ext cx="7098789"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Microchip Technology is one of the most internationally diversified technology companies and a leader within its sector. </a:t>
            </a:r>
          </a:p>
        </p:txBody>
      </p:sp>
    </p:spTree>
    <p:extLst>
      <p:ext uri="{BB962C8B-B14F-4D97-AF65-F5344CB8AC3E}">
        <p14:creationId xmlns:p14="http://schemas.microsoft.com/office/powerpoint/2010/main" val="41183421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Eoin\Downloads\Microchip-Technology-Inc-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789537" cy="5544616"/>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378715" y="4941171"/>
            <a:ext cx="7098789"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Microchip Technology is one of the most internationally diversified technology companies and a leader within its sector. </a:t>
            </a:r>
          </a:p>
        </p:txBody>
      </p:sp>
    </p:spTree>
    <p:extLst>
      <p:ext uri="{BB962C8B-B14F-4D97-AF65-F5344CB8AC3E}">
        <p14:creationId xmlns:p14="http://schemas.microsoft.com/office/powerpoint/2010/main" val="31598407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Eoin\Downloads\Novartis-AG-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9511"/>
            <a:ext cx="9906000" cy="5715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378715" y="4941171"/>
            <a:ext cx="7098789"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Novartis is an European Dividend Aristocrat and is a leader in pharmaceuticals, </a:t>
            </a:r>
            <a:r>
              <a:rPr lang="en-GB" sz="2400" dirty="0" err="1" smtClean="0">
                <a:solidFill>
                  <a:prstClr val="black"/>
                </a:solidFill>
                <a:latin typeface="Arial" charset="0"/>
              </a:rPr>
              <a:t>ophthamology</a:t>
            </a:r>
            <a:r>
              <a:rPr lang="en-GB" sz="2400" dirty="0" smtClean="0">
                <a:solidFill>
                  <a:prstClr val="black"/>
                </a:solidFill>
                <a:latin typeface="Arial" charset="0"/>
              </a:rPr>
              <a:t> and generics. </a:t>
            </a:r>
          </a:p>
        </p:txBody>
      </p:sp>
    </p:spTree>
    <p:extLst>
      <p:ext uri="{BB962C8B-B14F-4D97-AF65-F5344CB8AC3E}">
        <p14:creationId xmlns:p14="http://schemas.microsoft.com/office/powerpoint/2010/main" val="16699581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Eoin\Downloads\download (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00" y="1143000"/>
            <a:ext cx="9804963"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405572" y="5517235"/>
            <a:ext cx="7098789"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Sanofi continues to test the upper side of a 13-year range.</a:t>
            </a:r>
          </a:p>
        </p:txBody>
      </p:sp>
    </p:spTree>
    <p:extLst>
      <p:ext uri="{BB962C8B-B14F-4D97-AF65-F5344CB8AC3E}">
        <p14:creationId xmlns:p14="http://schemas.microsoft.com/office/powerpoint/2010/main" val="40554478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Eoin\Downloads\Adidas-Salomon-AG-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730435" cy="5013176"/>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7" y="1916835"/>
            <a:ext cx="7098789"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Adidas is the number 2 in sports apparel and footwear and is back in a buying range. </a:t>
            </a:r>
          </a:p>
        </p:txBody>
      </p:sp>
    </p:spTree>
    <p:extLst>
      <p:ext uri="{BB962C8B-B14F-4D97-AF65-F5344CB8AC3E}">
        <p14:creationId xmlns:p14="http://schemas.microsoft.com/office/powerpoint/2010/main" val="21614138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3512840" y="1124744"/>
            <a:ext cx="7098789"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Danone is only now testing its 2008 peak. </a:t>
            </a:r>
          </a:p>
        </p:txBody>
      </p:sp>
      <p:pic>
        <p:nvPicPr>
          <p:cNvPr id="2" name="Picture 1"/>
          <p:cNvPicPr>
            <a:picLocks noChangeAspect="1"/>
          </p:cNvPicPr>
          <p:nvPr/>
        </p:nvPicPr>
        <p:blipFill>
          <a:blip r:embed="rId3"/>
          <a:stretch>
            <a:fillRect/>
          </a:stretch>
        </p:blipFill>
        <p:spPr>
          <a:xfrm>
            <a:off x="113164" y="1617104"/>
            <a:ext cx="9792836" cy="5312569"/>
          </a:xfrm>
          <a:prstGeom prst="rect">
            <a:avLst/>
          </a:prstGeom>
        </p:spPr>
      </p:pic>
    </p:spTree>
    <p:extLst>
      <p:ext uri="{BB962C8B-B14F-4D97-AF65-F5344CB8AC3E}">
        <p14:creationId xmlns:p14="http://schemas.microsoft.com/office/powerpoint/2010/main" val="9216789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920552" y="1196752"/>
            <a:ext cx="9259029"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Diageo has been investing heavily in Asia and Africa. </a:t>
            </a:r>
          </a:p>
        </p:txBody>
      </p:sp>
      <p:pic>
        <p:nvPicPr>
          <p:cNvPr id="2" name="Picture 1"/>
          <p:cNvPicPr>
            <a:picLocks noChangeAspect="1"/>
          </p:cNvPicPr>
          <p:nvPr/>
        </p:nvPicPr>
        <p:blipFill>
          <a:blip r:embed="rId2"/>
          <a:stretch>
            <a:fillRect/>
          </a:stretch>
        </p:blipFill>
        <p:spPr>
          <a:xfrm>
            <a:off x="344487" y="1658416"/>
            <a:ext cx="9073009" cy="4689995"/>
          </a:xfrm>
          <a:prstGeom prst="rect">
            <a:avLst/>
          </a:prstGeom>
        </p:spPr>
      </p:pic>
    </p:spTree>
    <p:extLst>
      <p:ext uri="{BB962C8B-B14F-4D97-AF65-F5344CB8AC3E}">
        <p14:creationId xmlns:p14="http://schemas.microsoft.com/office/powerpoint/2010/main" val="15349184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Eoin\Downloads\downloa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0424"/>
            <a:ext cx="9867546"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066679" y="5805267"/>
            <a:ext cx="7098789"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DuPont completed a 13-year range in 2013. </a:t>
            </a:r>
          </a:p>
        </p:txBody>
      </p:sp>
    </p:spTree>
    <p:extLst>
      <p:ext uri="{BB962C8B-B14F-4D97-AF65-F5344CB8AC3E}">
        <p14:creationId xmlns:p14="http://schemas.microsoft.com/office/powerpoint/2010/main" val="492124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Eoin\Downloads\downlo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471" y="1196755"/>
            <a:ext cx="9674024" cy="523271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7" y="1916835"/>
            <a:ext cx="7098789"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Estee Lauder is reasserting to the upside. </a:t>
            </a:r>
          </a:p>
        </p:txBody>
      </p:sp>
    </p:spTree>
    <p:extLst>
      <p:ext uri="{BB962C8B-B14F-4D97-AF65-F5344CB8AC3E}">
        <p14:creationId xmlns:p14="http://schemas.microsoft.com/office/powerpoint/2010/main" val="1885544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Eoin\Downloads\Fanuc-Ltd-2015-02-07-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 y="1141353"/>
            <a:ext cx="9709299"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7" y="1916835"/>
            <a:ext cx="7098789"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Fanuc is the global leader in robotics.</a:t>
            </a:r>
          </a:p>
        </p:txBody>
      </p:sp>
    </p:spTree>
    <p:extLst>
      <p:ext uri="{BB962C8B-B14F-4D97-AF65-F5344CB8AC3E}">
        <p14:creationId xmlns:p14="http://schemas.microsoft.com/office/powerpoint/2010/main" val="7621606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Eoin\Downloads\download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27" y="1143002"/>
            <a:ext cx="9751083" cy="5715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7" y="1916835"/>
            <a:ext cx="3549394"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Goldman Sachs is still a cheap stock.</a:t>
            </a:r>
          </a:p>
        </p:txBody>
      </p:sp>
    </p:spTree>
    <p:extLst>
      <p:ext uri="{BB962C8B-B14F-4D97-AF65-F5344CB8AC3E}">
        <p14:creationId xmlns:p14="http://schemas.microsoft.com/office/powerpoint/2010/main" val="34800186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Eoin\Downloads\download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33" y="1138202"/>
            <a:ext cx="962990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9" y="1916835"/>
            <a:ext cx="4134459"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Intel completed a 12-year base six months ago.</a:t>
            </a:r>
          </a:p>
        </p:txBody>
      </p:sp>
    </p:spTree>
    <p:extLst>
      <p:ext uri="{BB962C8B-B14F-4D97-AF65-F5344CB8AC3E}">
        <p14:creationId xmlns:p14="http://schemas.microsoft.com/office/powerpoint/2010/main" val="24157584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Eoin\Downloads\download (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43000"/>
            <a:ext cx="10023563"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7" y="1916835"/>
            <a:ext cx="7254806" cy="830997"/>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Remy Cointreau has been through a difficult time but is stabilising at the upper side of its base.</a:t>
            </a:r>
          </a:p>
        </p:txBody>
      </p:sp>
    </p:spTree>
    <p:extLst>
      <p:ext uri="{BB962C8B-B14F-4D97-AF65-F5344CB8AC3E}">
        <p14:creationId xmlns:p14="http://schemas.microsoft.com/office/powerpoint/2010/main" val="37755253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Eoin\Downloads\download (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6" y="1173359"/>
            <a:ext cx="10083286"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428497" y="1916835"/>
            <a:ext cx="7254806" cy="1200329"/>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Reckitt Benckiser is still trending consistently higher and a trend running strategy has not given a sell signal. </a:t>
            </a:r>
          </a:p>
        </p:txBody>
      </p:sp>
    </p:spTree>
    <p:extLst>
      <p:ext uri="{BB962C8B-B14F-4D97-AF65-F5344CB8AC3E}">
        <p14:creationId xmlns:p14="http://schemas.microsoft.com/office/powerpoint/2010/main" val="33328301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Eoin\Downloads\download (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65" y="1145079"/>
            <a:ext cx="9789537"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97500" y="1844825"/>
            <a:ext cx="7254806"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Tesco is back in a buying range.</a:t>
            </a:r>
          </a:p>
        </p:txBody>
      </p:sp>
    </p:spTree>
    <p:extLst>
      <p:ext uri="{BB962C8B-B14F-4D97-AF65-F5344CB8AC3E}">
        <p14:creationId xmlns:p14="http://schemas.microsoft.com/office/powerpoint/2010/main" val="17571253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0" y="1844825"/>
            <a:ext cx="9906000"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GB" sz="2400" dirty="0" smtClean="0">
                <a:solidFill>
                  <a:prstClr val="black"/>
                </a:solidFill>
                <a:latin typeface="Arial" charset="0"/>
              </a:rPr>
              <a:t>Over to Chris</a:t>
            </a:r>
          </a:p>
        </p:txBody>
      </p:sp>
    </p:spTree>
    <p:extLst>
      <p:ext uri="{BB962C8B-B14F-4D97-AF65-F5344CB8AC3E}">
        <p14:creationId xmlns:p14="http://schemas.microsoft.com/office/powerpoint/2010/main" val="31847196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cs typeface="Arial" panose="020B0604020202020204" pitchFamily="34" charset="0"/>
              </a:rPr>
              <a:t/>
            </a:r>
            <a:br>
              <a:rPr lang="en-GB" sz="2215" b="1" dirty="0" smtClean="0">
                <a:cs typeface="Arial" panose="020B0604020202020204" pitchFamily="34" charset="0"/>
              </a:rPr>
            </a:br>
            <a:r>
              <a:rPr lang="en-GB" sz="2215" b="1" dirty="0">
                <a:cs typeface="Arial" panose="020B0604020202020204" pitchFamily="34" charset="0"/>
              </a:rPr>
              <a:t/>
            </a:r>
            <a:br>
              <a:rPr lang="en-GB" sz="2215" b="1" dirty="0">
                <a:cs typeface="Arial" panose="020B0604020202020204" pitchFamily="34" charset="0"/>
              </a:rPr>
            </a:br>
            <a:r>
              <a:rPr lang="en-GB" sz="2400" b="1" dirty="0"/>
              <a:t>WM Capital Management</a:t>
            </a:r>
            <a:br>
              <a:rPr lang="en-GB" sz="2400" b="1" dirty="0"/>
            </a:br>
            <a:r>
              <a:rPr lang="en-GB" sz="2215" b="1" dirty="0" smtClean="0">
                <a:cs typeface="Arial" panose="020B0604020202020204" pitchFamily="34" charset="0"/>
              </a:rPr>
              <a:t/>
            </a:r>
            <a:br>
              <a:rPr lang="en-GB" sz="2215" b="1" dirty="0" smtClean="0">
                <a:cs typeface="Arial" panose="020B0604020202020204" pitchFamily="34" charset="0"/>
              </a:rPr>
            </a:br>
            <a:r>
              <a:rPr lang="en-GB" sz="2215" b="1" dirty="0" smtClean="0">
                <a:cs typeface="Arial" panose="020B0604020202020204" pitchFamily="34" charset="0"/>
              </a:rPr>
              <a:t>THE </a:t>
            </a:r>
            <a:r>
              <a:rPr lang="en-GB" sz="2215" b="1" dirty="0">
                <a:cs typeface="Arial" panose="020B0604020202020204" pitchFamily="34" charset="0"/>
              </a:rPr>
              <a:t>FP WM GLOBAL CORPORATE AUTONOMIES FUND</a:t>
            </a:r>
            <a:endParaRPr lang="en-GB" sz="2215" b="1" dirty="0">
              <a:latin typeface="+mn-lt"/>
              <a:cs typeface="Arial" panose="020B0604020202020204" pitchFamily="34" charset="0"/>
            </a:endParaRPr>
          </a:p>
        </p:txBody>
      </p:sp>
      <p:sp>
        <p:nvSpPr>
          <p:cNvPr id="12" name="TextBox 11"/>
          <p:cNvSpPr txBox="1"/>
          <p:nvPr/>
        </p:nvSpPr>
        <p:spPr>
          <a:xfrm>
            <a:off x="776536" y="1966686"/>
            <a:ext cx="8784976" cy="4637808"/>
          </a:xfrm>
          <a:prstGeom prst="rect">
            <a:avLst/>
          </a:prstGeom>
          <a:noFill/>
        </p:spPr>
        <p:txBody>
          <a:bodyPr wrap="square" rtlCol="0">
            <a:spAutoFit/>
          </a:bodyPr>
          <a:lstStyle/>
          <a:p>
            <a:r>
              <a:rPr lang="en-GB" sz="1846" b="1" dirty="0" smtClean="0"/>
              <a:t>WM Capital Management</a:t>
            </a:r>
            <a:endParaRPr lang="en-GB" sz="1846" b="1" dirty="0"/>
          </a:p>
          <a:p>
            <a:endParaRPr lang="en-GB" sz="1846" dirty="0"/>
          </a:p>
          <a:p>
            <a:pPr marL="263776" indent="-263776">
              <a:buFont typeface="Arial" panose="020B0604020202020204" pitchFamily="34" charset="0"/>
              <a:buChar char="•"/>
            </a:pPr>
            <a:r>
              <a:rPr lang="en-GB" sz="2000" dirty="0" smtClean="0"/>
              <a:t>Provides </a:t>
            </a:r>
            <a:r>
              <a:rPr lang="en-GB" sz="2000" dirty="0"/>
              <a:t>"intelligent investment solutions" that are based on academic research and significant specialist experience</a:t>
            </a:r>
            <a:r>
              <a:rPr lang="en-GB" sz="2000" dirty="0" smtClean="0"/>
              <a:t>.</a:t>
            </a:r>
          </a:p>
          <a:p>
            <a:pPr marL="263776" indent="-263776">
              <a:buFont typeface="Arial" panose="020B0604020202020204" pitchFamily="34" charset="0"/>
              <a:buChar char="•"/>
            </a:pPr>
            <a:endParaRPr lang="en-GB" sz="2000" dirty="0"/>
          </a:p>
          <a:p>
            <a:pPr marL="263776" indent="-263776">
              <a:buFont typeface="Arial" panose="020B0604020202020204" pitchFamily="34" charset="0"/>
              <a:buChar char="•"/>
            </a:pPr>
            <a:r>
              <a:rPr lang="en-GB" sz="2000" dirty="0" smtClean="0"/>
              <a:t>Professors Steve Thomas &amp; Andrew Clare from the Cass Business school on the investment committee (monkeys beat fund managers!).</a:t>
            </a:r>
          </a:p>
          <a:p>
            <a:pPr marL="263776" indent="-263776">
              <a:buFont typeface="Arial" panose="020B0604020202020204" pitchFamily="34" charset="0"/>
              <a:buChar char="•"/>
            </a:pPr>
            <a:endParaRPr lang="en-GB" sz="2000" dirty="0"/>
          </a:p>
          <a:p>
            <a:pPr marL="263776" indent="-263776">
              <a:buFont typeface="Arial" panose="020B0604020202020204" pitchFamily="34" charset="0"/>
              <a:buChar char="•"/>
            </a:pPr>
            <a:r>
              <a:rPr lang="en-GB" sz="2000" dirty="0" smtClean="0"/>
              <a:t>£110 million under management (end of Feb).</a:t>
            </a:r>
          </a:p>
          <a:p>
            <a:pPr marL="263776" indent="-263776">
              <a:buFont typeface="Arial" panose="020B0604020202020204" pitchFamily="34" charset="0"/>
              <a:buChar char="•"/>
            </a:pPr>
            <a:endParaRPr lang="en-GB" sz="2000" dirty="0"/>
          </a:p>
          <a:p>
            <a:pPr marL="263776" indent="-263776">
              <a:buFont typeface="Arial" panose="020B0604020202020204" pitchFamily="34" charset="0"/>
              <a:buChar char="•"/>
            </a:pPr>
            <a:r>
              <a:rPr lang="en-GB" sz="2000" dirty="0" smtClean="0"/>
              <a:t>Embrace Smart Beta, back tested strategies, Trend Following and intellectual themes. </a:t>
            </a:r>
          </a:p>
          <a:p>
            <a:pPr marL="263776" indent="-263776">
              <a:buFont typeface="Arial" panose="020B0604020202020204" pitchFamily="34" charset="0"/>
              <a:buChar char="•"/>
            </a:pPr>
            <a:endParaRPr lang="en-GB" sz="2000" dirty="0"/>
          </a:p>
          <a:p>
            <a:pPr marL="263776" indent="-263776">
              <a:buFont typeface="Arial" panose="020B0604020202020204" pitchFamily="34" charset="0"/>
              <a:buChar char="•"/>
            </a:pPr>
            <a:r>
              <a:rPr lang="en-GB" sz="2000" dirty="0" smtClean="0"/>
              <a:t>Clients are IFA’s, Wealth managers and sophisticated investors </a:t>
            </a:r>
            <a:endParaRPr lang="en-GB" sz="2000" dirty="0"/>
          </a:p>
          <a:p>
            <a:pPr marL="263776" indent="-263776">
              <a:buFont typeface="Arial" panose="020B0604020202020204" pitchFamily="34" charset="0"/>
              <a:buChar char="•"/>
            </a:pPr>
            <a:endParaRPr lang="en-GB" sz="1846" dirty="0"/>
          </a:p>
        </p:txBody>
      </p:sp>
    </p:spTree>
    <p:extLst>
      <p:ext uri="{BB962C8B-B14F-4D97-AF65-F5344CB8AC3E}">
        <p14:creationId xmlns:p14="http://schemas.microsoft.com/office/powerpoint/2010/main" val="33348015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079378"/>
            <a:ext cx="8915400" cy="338260"/>
          </a:xfrm>
        </p:spPr>
        <p:txBody>
          <a:bodyPr>
            <a:noAutofit/>
          </a:bodyPr>
          <a:lstStyle/>
          <a:p>
            <a:r>
              <a:rPr lang="en-GB" sz="2215" b="1" dirty="0">
                <a:latin typeface="+mn-lt"/>
                <a:cs typeface="Arial" panose="020B0604020202020204" pitchFamily="34" charset="0"/>
              </a:rPr>
              <a:t>THE FP WM GLOBAL CORPORATE AUTONOMIES FUND</a:t>
            </a:r>
          </a:p>
        </p:txBody>
      </p:sp>
      <p:sp>
        <p:nvSpPr>
          <p:cNvPr id="3" name="Rectangle 2"/>
          <p:cNvSpPr/>
          <p:nvPr/>
        </p:nvSpPr>
        <p:spPr>
          <a:xfrm>
            <a:off x="830377" y="1752033"/>
            <a:ext cx="8158986" cy="944489"/>
          </a:xfrm>
          <a:prstGeom prst="rect">
            <a:avLst/>
          </a:prstGeom>
        </p:spPr>
        <p:txBody>
          <a:bodyPr wrap="square">
            <a:spAutoFit/>
          </a:bodyPr>
          <a:lstStyle/>
          <a:p>
            <a:r>
              <a:rPr lang="en-GB" sz="1846" b="1" dirty="0"/>
              <a:t>“An equally weighted portfolio of 100 large, well-established, multi-national companies, many of which have proven track records in maintaining and increasing their dividends, share price and profits.” </a:t>
            </a:r>
          </a:p>
        </p:txBody>
      </p:sp>
      <p:pic>
        <p:nvPicPr>
          <p:cNvPr id="4" name="Picture 3"/>
          <p:cNvPicPr>
            <a:picLocks noChangeAspect="1"/>
          </p:cNvPicPr>
          <p:nvPr/>
        </p:nvPicPr>
        <p:blipFill>
          <a:blip r:embed="rId3"/>
          <a:stretch>
            <a:fillRect/>
          </a:stretch>
        </p:blipFill>
        <p:spPr>
          <a:xfrm>
            <a:off x="973757" y="3030187"/>
            <a:ext cx="1057144" cy="875973"/>
          </a:xfrm>
          <a:prstGeom prst="rect">
            <a:avLst/>
          </a:prstGeom>
        </p:spPr>
      </p:pic>
      <p:pic>
        <p:nvPicPr>
          <p:cNvPr id="7" name="Picture 6"/>
          <p:cNvPicPr>
            <a:picLocks noChangeAspect="1"/>
          </p:cNvPicPr>
          <p:nvPr/>
        </p:nvPicPr>
        <p:blipFill>
          <a:blip r:embed="rId4"/>
          <a:stretch>
            <a:fillRect/>
          </a:stretch>
        </p:blipFill>
        <p:spPr>
          <a:xfrm>
            <a:off x="2432720" y="3012348"/>
            <a:ext cx="1371600" cy="342900"/>
          </a:xfrm>
          <a:prstGeom prst="rect">
            <a:avLst/>
          </a:prstGeom>
        </p:spPr>
      </p:pic>
      <p:pic>
        <p:nvPicPr>
          <p:cNvPr id="8" name="Picture 7"/>
          <p:cNvPicPr>
            <a:picLocks noChangeAspect="1"/>
          </p:cNvPicPr>
          <p:nvPr/>
        </p:nvPicPr>
        <p:blipFill>
          <a:blip r:embed="rId5"/>
          <a:stretch>
            <a:fillRect/>
          </a:stretch>
        </p:blipFill>
        <p:spPr>
          <a:xfrm>
            <a:off x="4014520" y="2695777"/>
            <a:ext cx="1790700" cy="1608992"/>
          </a:xfrm>
          <a:prstGeom prst="rect">
            <a:avLst/>
          </a:prstGeom>
        </p:spPr>
      </p:pic>
      <p:pic>
        <p:nvPicPr>
          <p:cNvPr id="9" name="Picture 8"/>
          <p:cNvPicPr>
            <a:picLocks noChangeAspect="1"/>
          </p:cNvPicPr>
          <p:nvPr/>
        </p:nvPicPr>
        <p:blipFill>
          <a:blip r:embed="rId6"/>
          <a:stretch>
            <a:fillRect/>
          </a:stretch>
        </p:blipFill>
        <p:spPr>
          <a:xfrm>
            <a:off x="8180550" y="3301683"/>
            <a:ext cx="1064085" cy="1166401"/>
          </a:xfrm>
          <a:prstGeom prst="rect">
            <a:avLst/>
          </a:prstGeom>
        </p:spPr>
      </p:pic>
      <p:pic>
        <p:nvPicPr>
          <p:cNvPr id="10" name="Picture 9"/>
          <p:cNvPicPr>
            <a:picLocks noChangeAspect="1"/>
          </p:cNvPicPr>
          <p:nvPr/>
        </p:nvPicPr>
        <p:blipFill>
          <a:blip r:embed="rId7"/>
          <a:stretch>
            <a:fillRect/>
          </a:stretch>
        </p:blipFill>
        <p:spPr>
          <a:xfrm>
            <a:off x="6334864" y="2705950"/>
            <a:ext cx="1329121" cy="1200210"/>
          </a:xfrm>
          <a:prstGeom prst="rect">
            <a:avLst/>
          </a:prstGeom>
        </p:spPr>
      </p:pic>
      <p:pic>
        <p:nvPicPr>
          <p:cNvPr id="11" name="Picture 10"/>
          <p:cNvPicPr>
            <a:picLocks noChangeAspect="1"/>
          </p:cNvPicPr>
          <p:nvPr/>
        </p:nvPicPr>
        <p:blipFill>
          <a:blip r:embed="rId8"/>
          <a:stretch>
            <a:fillRect/>
          </a:stretch>
        </p:blipFill>
        <p:spPr>
          <a:xfrm>
            <a:off x="244964" y="4183658"/>
            <a:ext cx="1899728" cy="528416"/>
          </a:xfrm>
          <a:prstGeom prst="rect">
            <a:avLst/>
          </a:prstGeom>
        </p:spPr>
      </p:pic>
      <p:pic>
        <p:nvPicPr>
          <p:cNvPr id="12" name="Picture 11"/>
          <p:cNvPicPr>
            <a:picLocks noChangeAspect="1"/>
          </p:cNvPicPr>
          <p:nvPr/>
        </p:nvPicPr>
        <p:blipFill>
          <a:blip r:embed="rId9"/>
          <a:stretch>
            <a:fillRect/>
          </a:stretch>
        </p:blipFill>
        <p:spPr>
          <a:xfrm>
            <a:off x="2177327" y="3434486"/>
            <a:ext cx="1798929" cy="471674"/>
          </a:xfrm>
          <a:prstGeom prst="rect">
            <a:avLst/>
          </a:prstGeom>
        </p:spPr>
      </p:pic>
      <p:pic>
        <p:nvPicPr>
          <p:cNvPr id="13" name="Picture 12"/>
          <p:cNvPicPr>
            <a:picLocks noChangeAspect="1"/>
          </p:cNvPicPr>
          <p:nvPr/>
        </p:nvPicPr>
        <p:blipFill>
          <a:blip r:embed="rId10"/>
          <a:stretch>
            <a:fillRect/>
          </a:stretch>
        </p:blipFill>
        <p:spPr>
          <a:xfrm>
            <a:off x="7932512" y="2604336"/>
            <a:ext cx="1560156" cy="625258"/>
          </a:xfrm>
          <a:prstGeom prst="rect">
            <a:avLst/>
          </a:prstGeom>
        </p:spPr>
      </p:pic>
      <p:pic>
        <p:nvPicPr>
          <p:cNvPr id="14" name="Picture 13"/>
          <p:cNvPicPr>
            <a:picLocks noChangeAspect="1"/>
          </p:cNvPicPr>
          <p:nvPr/>
        </p:nvPicPr>
        <p:blipFill>
          <a:blip r:embed="rId11"/>
          <a:stretch>
            <a:fillRect/>
          </a:stretch>
        </p:blipFill>
        <p:spPr>
          <a:xfrm>
            <a:off x="6015423" y="4060746"/>
            <a:ext cx="1971675" cy="756138"/>
          </a:xfrm>
          <a:prstGeom prst="rect">
            <a:avLst/>
          </a:prstGeom>
        </p:spPr>
      </p:pic>
      <p:pic>
        <p:nvPicPr>
          <p:cNvPr id="15" name="Picture 14"/>
          <p:cNvPicPr>
            <a:picLocks noChangeAspect="1"/>
          </p:cNvPicPr>
          <p:nvPr/>
        </p:nvPicPr>
        <p:blipFill>
          <a:blip r:embed="rId12"/>
          <a:stretch>
            <a:fillRect/>
          </a:stretch>
        </p:blipFill>
        <p:spPr>
          <a:xfrm>
            <a:off x="2475025" y="3961933"/>
            <a:ext cx="1095375" cy="712177"/>
          </a:xfrm>
          <a:prstGeom prst="rect">
            <a:avLst/>
          </a:prstGeom>
        </p:spPr>
      </p:pic>
      <p:pic>
        <p:nvPicPr>
          <p:cNvPr id="16" name="Picture 15"/>
          <p:cNvPicPr>
            <a:picLocks noChangeAspect="1"/>
          </p:cNvPicPr>
          <p:nvPr/>
        </p:nvPicPr>
        <p:blipFill>
          <a:blip r:embed="rId13"/>
          <a:stretch>
            <a:fillRect/>
          </a:stretch>
        </p:blipFill>
        <p:spPr>
          <a:xfrm>
            <a:off x="4589712" y="4293833"/>
            <a:ext cx="1105970" cy="872402"/>
          </a:xfrm>
          <a:prstGeom prst="rect">
            <a:avLst/>
          </a:prstGeom>
        </p:spPr>
      </p:pic>
      <p:pic>
        <p:nvPicPr>
          <p:cNvPr id="17" name="Picture 16"/>
          <p:cNvPicPr>
            <a:picLocks noChangeAspect="1"/>
          </p:cNvPicPr>
          <p:nvPr/>
        </p:nvPicPr>
        <p:blipFill>
          <a:blip r:embed="rId14"/>
          <a:stretch>
            <a:fillRect/>
          </a:stretch>
        </p:blipFill>
        <p:spPr>
          <a:xfrm>
            <a:off x="7749605" y="4816889"/>
            <a:ext cx="1966134" cy="672653"/>
          </a:xfrm>
          <a:prstGeom prst="rect">
            <a:avLst/>
          </a:prstGeom>
        </p:spPr>
      </p:pic>
      <p:pic>
        <p:nvPicPr>
          <p:cNvPr id="18" name="Picture 17"/>
          <p:cNvPicPr>
            <a:picLocks noChangeAspect="1"/>
          </p:cNvPicPr>
          <p:nvPr/>
        </p:nvPicPr>
        <p:blipFill>
          <a:blip r:embed="rId15"/>
          <a:stretch>
            <a:fillRect/>
          </a:stretch>
        </p:blipFill>
        <p:spPr>
          <a:xfrm>
            <a:off x="6276787" y="4826749"/>
            <a:ext cx="1200150" cy="949569"/>
          </a:xfrm>
          <a:prstGeom prst="rect">
            <a:avLst/>
          </a:prstGeom>
        </p:spPr>
      </p:pic>
      <p:pic>
        <p:nvPicPr>
          <p:cNvPr id="19" name="Picture 18"/>
          <p:cNvPicPr>
            <a:picLocks noChangeAspect="1"/>
          </p:cNvPicPr>
          <p:nvPr/>
        </p:nvPicPr>
        <p:blipFill>
          <a:blip r:embed="rId16"/>
          <a:stretch>
            <a:fillRect/>
          </a:stretch>
        </p:blipFill>
        <p:spPr>
          <a:xfrm>
            <a:off x="1830950" y="5044308"/>
            <a:ext cx="1236684" cy="695232"/>
          </a:xfrm>
          <a:prstGeom prst="rect">
            <a:avLst/>
          </a:prstGeom>
        </p:spPr>
      </p:pic>
      <p:pic>
        <p:nvPicPr>
          <p:cNvPr id="20" name="Picture 19"/>
          <p:cNvPicPr>
            <a:picLocks noChangeAspect="1"/>
          </p:cNvPicPr>
          <p:nvPr/>
        </p:nvPicPr>
        <p:blipFill>
          <a:blip r:embed="rId17"/>
          <a:stretch>
            <a:fillRect/>
          </a:stretch>
        </p:blipFill>
        <p:spPr>
          <a:xfrm>
            <a:off x="3105871" y="4792019"/>
            <a:ext cx="1323975" cy="685800"/>
          </a:xfrm>
          <a:prstGeom prst="rect">
            <a:avLst/>
          </a:prstGeom>
        </p:spPr>
      </p:pic>
      <p:pic>
        <p:nvPicPr>
          <p:cNvPr id="21" name="Picture 20"/>
          <p:cNvPicPr>
            <a:picLocks noChangeAspect="1"/>
          </p:cNvPicPr>
          <p:nvPr/>
        </p:nvPicPr>
        <p:blipFill>
          <a:blip r:embed="rId18"/>
          <a:stretch>
            <a:fillRect/>
          </a:stretch>
        </p:blipFill>
        <p:spPr>
          <a:xfrm>
            <a:off x="8732672" y="5665193"/>
            <a:ext cx="847725" cy="483577"/>
          </a:xfrm>
          <a:prstGeom prst="rect">
            <a:avLst/>
          </a:prstGeom>
        </p:spPr>
      </p:pic>
      <p:pic>
        <p:nvPicPr>
          <p:cNvPr id="22" name="Picture 21"/>
          <p:cNvPicPr>
            <a:picLocks noChangeAspect="1"/>
          </p:cNvPicPr>
          <p:nvPr/>
        </p:nvPicPr>
        <p:blipFill>
          <a:blip r:embed="rId19"/>
          <a:stretch>
            <a:fillRect/>
          </a:stretch>
        </p:blipFill>
        <p:spPr>
          <a:xfrm>
            <a:off x="7987332" y="5738847"/>
            <a:ext cx="523875" cy="633046"/>
          </a:xfrm>
          <a:prstGeom prst="rect">
            <a:avLst/>
          </a:prstGeom>
        </p:spPr>
      </p:pic>
      <p:pic>
        <p:nvPicPr>
          <p:cNvPr id="23" name="Picture 22"/>
          <p:cNvPicPr>
            <a:picLocks noChangeAspect="1"/>
          </p:cNvPicPr>
          <p:nvPr/>
        </p:nvPicPr>
        <p:blipFill>
          <a:blip r:embed="rId20"/>
          <a:stretch>
            <a:fillRect/>
          </a:stretch>
        </p:blipFill>
        <p:spPr>
          <a:xfrm>
            <a:off x="5385047" y="5922374"/>
            <a:ext cx="2430597" cy="468906"/>
          </a:xfrm>
          <a:prstGeom prst="rect">
            <a:avLst/>
          </a:prstGeom>
        </p:spPr>
      </p:pic>
      <p:pic>
        <p:nvPicPr>
          <p:cNvPr id="24" name="Picture 23"/>
          <p:cNvPicPr>
            <a:picLocks noChangeAspect="1"/>
          </p:cNvPicPr>
          <p:nvPr/>
        </p:nvPicPr>
        <p:blipFill>
          <a:blip r:embed="rId21"/>
          <a:stretch>
            <a:fillRect/>
          </a:stretch>
        </p:blipFill>
        <p:spPr>
          <a:xfrm>
            <a:off x="5301016" y="5198236"/>
            <a:ext cx="683672" cy="619745"/>
          </a:xfrm>
          <a:prstGeom prst="rect">
            <a:avLst/>
          </a:prstGeom>
        </p:spPr>
      </p:pic>
      <p:pic>
        <p:nvPicPr>
          <p:cNvPr id="25" name="Picture 24"/>
          <p:cNvPicPr>
            <a:picLocks noChangeAspect="1"/>
          </p:cNvPicPr>
          <p:nvPr/>
        </p:nvPicPr>
        <p:blipFill>
          <a:blip r:embed="rId22"/>
          <a:stretch>
            <a:fillRect/>
          </a:stretch>
        </p:blipFill>
        <p:spPr>
          <a:xfrm>
            <a:off x="3816224" y="5682984"/>
            <a:ext cx="962025" cy="193431"/>
          </a:xfrm>
          <a:prstGeom prst="rect">
            <a:avLst/>
          </a:prstGeom>
        </p:spPr>
      </p:pic>
      <p:pic>
        <p:nvPicPr>
          <p:cNvPr id="26" name="Picture 25"/>
          <p:cNvPicPr>
            <a:picLocks noChangeAspect="1"/>
          </p:cNvPicPr>
          <p:nvPr/>
        </p:nvPicPr>
        <p:blipFill>
          <a:blip r:embed="rId23"/>
          <a:stretch>
            <a:fillRect/>
          </a:stretch>
        </p:blipFill>
        <p:spPr>
          <a:xfrm>
            <a:off x="219676" y="5871812"/>
            <a:ext cx="2009775" cy="553915"/>
          </a:xfrm>
          <a:prstGeom prst="rect">
            <a:avLst/>
          </a:prstGeom>
        </p:spPr>
      </p:pic>
      <p:pic>
        <p:nvPicPr>
          <p:cNvPr id="27" name="Picture 26"/>
          <p:cNvPicPr>
            <a:picLocks noChangeAspect="1"/>
          </p:cNvPicPr>
          <p:nvPr/>
        </p:nvPicPr>
        <p:blipFill>
          <a:blip r:embed="rId24"/>
          <a:stretch>
            <a:fillRect/>
          </a:stretch>
        </p:blipFill>
        <p:spPr>
          <a:xfrm>
            <a:off x="234775" y="4932548"/>
            <a:ext cx="1596178" cy="717645"/>
          </a:xfrm>
          <a:prstGeom prst="rect">
            <a:avLst/>
          </a:prstGeom>
        </p:spPr>
      </p:pic>
      <p:pic>
        <p:nvPicPr>
          <p:cNvPr id="28" name="Picture 27"/>
          <p:cNvPicPr>
            <a:picLocks noChangeAspect="1"/>
          </p:cNvPicPr>
          <p:nvPr/>
        </p:nvPicPr>
        <p:blipFill>
          <a:blip r:embed="rId25"/>
          <a:stretch>
            <a:fillRect/>
          </a:stretch>
        </p:blipFill>
        <p:spPr>
          <a:xfrm>
            <a:off x="2229450" y="5900022"/>
            <a:ext cx="3071569" cy="657788"/>
          </a:xfrm>
          <a:prstGeom prst="rect">
            <a:avLst/>
          </a:prstGeom>
        </p:spPr>
      </p:pic>
    </p:spTree>
    <p:extLst>
      <p:ext uri="{BB962C8B-B14F-4D97-AF65-F5344CB8AC3E}">
        <p14:creationId xmlns:p14="http://schemas.microsoft.com/office/powerpoint/2010/main" val="41853997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170" y="1107492"/>
            <a:ext cx="8915400" cy="665324"/>
          </a:xfrm>
        </p:spPr>
        <p:txBody>
          <a:bodyPr>
            <a:noAutofit/>
          </a:bodyPr>
          <a:lstStyle/>
          <a:p>
            <a:r>
              <a:rPr lang="en-GB" sz="2215" b="1" dirty="0" smtClean="0">
                <a:cs typeface="Arial" panose="020B0604020202020204" pitchFamily="34" charset="0"/>
              </a:rPr>
              <a:t/>
            </a:r>
            <a:br>
              <a:rPr lang="en-GB" sz="2215" b="1" dirty="0" smtClean="0">
                <a:cs typeface="Arial" panose="020B0604020202020204" pitchFamily="34" charset="0"/>
              </a:rPr>
            </a:br>
            <a:r>
              <a:rPr lang="en-GB" sz="2215" b="1" dirty="0">
                <a:cs typeface="Arial" panose="020B0604020202020204" pitchFamily="34" charset="0"/>
              </a:rPr>
              <a:t>THE FP WM GLOBAL CORPORATE AUTONOMIES FUND</a:t>
            </a:r>
            <a:r>
              <a:rPr lang="en-GB" sz="2215" b="1" dirty="0">
                <a:cs typeface="Arial" panose="020B0604020202020204" pitchFamily="34" charset="0"/>
              </a:rPr>
              <a:t/>
            </a:r>
            <a:br>
              <a:rPr lang="en-GB" sz="2215" b="1" dirty="0">
                <a:cs typeface="Arial" panose="020B0604020202020204" pitchFamily="34" charset="0"/>
              </a:rPr>
            </a:br>
            <a:r>
              <a:rPr lang="en-GB" sz="2215" b="1" dirty="0" smtClean="0">
                <a:cs typeface="Arial" panose="020B0604020202020204" pitchFamily="34" charset="0"/>
              </a:rPr>
              <a:t/>
            </a:r>
            <a:br>
              <a:rPr lang="en-GB" sz="2215" b="1" dirty="0" smtClean="0">
                <a:cs typeface="Arial" panose="020B0604020202020204" pitchFamily="34" charset="0"/>
              </a:rPr>
            </a:br>
            <a:r>
              <a:rPr lang="en-GB" sz="2215" b="1" dirty="0" smtClean="0">
                <a:cs typeface="Arial" panose="020B0604020202020204" pitchFamily="34" charset="0"/>
              </a:rPr>
              <a:t>THE </a:t>
            </a:r>
            <a:r>
              <a:rPr lang="en-GB" sz="2215" b="1" dirty="0">
                <a:cs typeface="Arial" panose="020B0604020202020204" pitchFamily="34" charset="0"/>
              </a:rPr>
              <a:t>FP WM GLOBAL CORPORATE AUTONOMIES FUND</a:t>
            </a:r>
            <a:endParaRPr lang="en-GB" sz="2215" b="1" dirty="0">
              <a:latin typeface="+mn-lt"/>
              <a:cs typeface="Arial" panose="020B0604020202020204" pitchFamily="34" charset="0"/>
            </a:endParaRPr>
          </a:p>
        </p:txBody>
      </p:sp>
      <p:sp>
        <p:nvSpPr>
          <p:cNvPr id="12" name="TextBox 11"/>
          <p:cNvSpPr txBox="1"/>
          <p:nvPr/>
        </p:nvSpPr>
        <p:spPr>
          <a:xfrm>
            <a:off x="571822" y="1757383"/>
            <a:ext cx="8784976" cy="4921219"/>
          </a:xfrm>
          <a:prstGeom prst="rect">
            <a:avLst/>
          </a:prstGeom>
          <a:noFill/>
        </p:spPr>
        <p:txBody>
          <a:bodyPr wrap="square" rtlCol="0">
            <a:spAutoFit/>
          </a:bodyPr>
          <a:lstStyle/>
          <a:p>
            <a:r>
              <a:rPr lang="en-GB" sz="1846" b="1" dirty="0" smtClean="0"/>
              <a:t>What do we want in a fund?</a:t>
            </a:r>
          </a:p>
          <a:p>
            <a:endParaRPr lang="en-GB" sz="1846" b="1" dirty="0"/>
          </a:p>
          <a:p>
            <a:r>
              <a:rPr lang="en-GB" sz="1846" dirty="0" smtClean="0"/>
              <a:t>A Process to identify a Theme</a:t>
            </a:r>
          </a:p>
          <a:p>
            <a:endParaRPr lang="en-GB" sz="1846" dirty="0"/>
          </a:p>
          <a:p>
            <a:r>
              <a:rPr lang="en-GB" sz="1846" dirty="0" smtClean="0"/>
              <a:t>Diversification-both regionally and sectors</a:t>
            </a:r>
          </a:p>
          <a:p>
            <a:endParaRPr lang="en-GB" sz="1846" dirty="0"/>
          </a:p>
          <a:p>
            <a:r>
              <a:rPr lang="en-GB" sz="1846" dirty="0" smtClean="0"/>
              <a:t>Captures Smart Beta</a:t>
            </a:r>
          </a:p>
          <a:p>
            <a:endParaRPr lang="en-GB" sz="1846" dirty="0"/>
          </a:p>
          <a:p>
            <a:r>
              <a:rPr lang="en-GB" sz="1846" dirty="0" smtClean="0"/>
              <a:t>Minimise Risk</a:t>
            </a:r>
          </a:p>
          <a:p>
            <a:endParaRPr lang="en-GB" sz="1846" dirty="0"/>
          </a:p>
          <a:p>
            <a:r>
              <a:rPr lang="en-GB" sz="1846" dirty="0" smtClean="0"/>
              <a:t>Intelligent Fund manager oversight but not the driver of returns</a:t>
            </a:r>
          </a:p>
          <a:p>
            <a:endParaRPr lang="en-GB" sz="1846" dirty="0"/>
          </a:p>
          <a:p>
            <a:r>
              <a:rPr lang="en-GB" sz="1846" dirty="0" smtClean="0"/>
              <a:t>Value for Money</a:t>
            </a:r>
          </a:p>
          <a:p>
            <a:endParaRPr lang="en-GB" sz="1846" dirty="0"/>
          </a:p>
          <a:p>
            <a:r>
              <a:rPr lang="en-GB" sz="1846" dirty="0" smtClean="0"/>
              <a:t>Buy &amp; Forget</a:t>
            </a:r>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endParaRPr lang="en-GB" sz="1846" dirty="0"/>
          </a:p>
        </p:txBody>
      </p:sp>
    </p:spTree>
    <p:extLst>
      <p:ext uri="{BB962C8B-B14F-4D97-AF65-F5344CB8AC3E}">
        <p14:creationId xmlns:p14="http://schemas.microsoft.com/office/powerpoint/2010/main" val="15010068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170" y="1107492"/>
            <a:ext cx="8915400" cy="665324"/>
          </a:xfrm>
        </p:spPr>
        <p:txBody>
          <a:bodyPr>
            <a:noAutofit/>
          </a:bodyPr>
          <a:lstStyle/>
          <a:p>
            <a:r>
              <a:rPr lang="en-GB" sz="2215" b="1" dirty="0" smtClean="0">
                <a:cs typeface="Arial" panose="020B0604020202020204" pitchFamily="34" charset="0"/>
              </a:rPr>
              <a:t/>
            </a:r>
            <a:br>
              <a:rPr lang="en-GB" sz="2215" b="1" dirty="0" smtClean="0">
                <a:cs typeface="Arial" panose="020B0604020202020204" pitchFamily="34" charset="0"/>
              </a:rPr>
            </a:br>
            <a:r>
              <a:rPr lang="en-GB" sz="2215" b="1" dirty="0">
                <a:cs typeface="Arial" panose="020B0604020202020204" pitchFamily="34" charset="0"/>
              </a:rPr>
              <a:t>THE FP WM GLOBAL CORPORATE AUTONOMIES FUND</a:t>
            </a:r>
            <a:r>
              <a:rPr lang="en-GB" sz="2215" b="1" dirty="0">
                <a:cs typeface="Arial" panose="020B0604020202020204" pitchFamily="34" charset="0"/>
              </a:rPr>
              <a:t/>
            </a:r>
            <a:br>
              <a:rPr lang="en-GB" sz="2215" b="1" dirty="0">
                <a:cs typeface="Arial" panose="020B0604020202020204" pitchFamily="34" charset="0"/>
              </a:rPr>
            </a:br>
            <a:r>
              <a:rPr lang="en-GB" sz="2215" b="1" dirty="0" smtClean="0">
                <a:cs typeface="Arial" panose="020B0604020202020204" pitchFamily="34" charset="0"/>
              </a:rPr>
              <a:t/>
            </a:r>
            <a:br>
              <a:rPr lang="en-GB" sz="2215" b="1" dirty="0" smtClean="0">
                <a:cs typeface="Arial" panose="020B0604020202020204" pitchFamily="34" charset="0"/>
              </a:rPr>
            </a:br>
            <a:r>
              <a:rPr lang="en-GB" sz="2215" b="1" dirty="0" smtClean="0">
                <a:cs typeface="Arial" panose="020B0604020202020204" pitchFamily="34" charset="0"/>
              </a:rPr>
              <a:t>THE </a:t>
            </a:r>
            <a:r>
              <a:rPr lang="en-GB" sz="2215" b="1" dirty="0">
                <a:cs typeface="Arial" panose="020B0604020202020204" pitchFamily="34" charset="0"/>
              </a:rPr>
              <a:t>FP WM GLOBAL CORPORATE AUTONOMIES FUND</a:t>
            </a:r>
            <a:endParaRPr lang="en-GB" sz="2215" b="1" dirty="0">
              <a:latin typeface="+mn-lt"/>
              <a:cs typeface="Arial" panose="020B0604020202020204" pitchFamily="34" charset="0"/>
            </a:endParaRPr>
          </a:p>
        </p:txBody>
      </p:sp>
      <p:sp>
        <p:nvSpPr>
          <p:cNvPr id="12" name="TextBox 11"/>
          <p:cNvSpPr txBox="1"/>
          <p:nvPr/>
        </p:nvSpPr>
        <p:spPr>
          <a:xfrm>
            <a:off x="616494" y="1750679"/>
            <a:ext cx="8784976" cy="5759269"/>
          </a:xfrm>
          <a:prstGeom prst="rect">
            <a:avLst/>
          </a:prstGeom>
          <a:noFill/>
        </p:spPr>
        <p:txBody>
          <a:bodyPr wrap="square" rtlCol="0">
            <a:spAutoFit/>
          </a:bodyPr>
          <a:lstStyle/>
          <a:p>
            <a:r>
              <a:rPr lang="en-GB" sz="1846" b="1" dirty="0"/>
              <a:t>THE BULLET POINTS</a:t>
            </a:r>
          </a:p>
          <a:p>
            <a:endParaRPr lang="en-GB" sz="1846" dirty="0"/>
          </a:p>
          <a:p>
            <a:pPr marL="263776" indent="-263776">
              <a:buFont typeface="Arial" panose="020B0604020202020204" pitchFamily="34" charset="0"/>
              <a:buChar char="•"/>
            </a:pPr>
            <a:r>
              <a:rPr lang="en-GB" sz="1846" b="1" dirty="0"/>
              <a:t>Launch by 1</a:t>
            </a:r>
            <a:r>
              <a:rPr lang="en-GB" sz="1846" b="1" baseline="30000" dirty="0"/>
              <a:t>st</a:t>
            </a:r>
            <a:r>
              <a:rPr lang="en-GB" sz="1846" b="1" dirty="0"/>
              <a:t> April</a:t>
            </a:r>
          </a:p>
          <a:p>
            <a:pPr marL="263776" indent="-263776">
              <a:buFont typeface="Arial" panose="020B0604020202020204" pitchFamily="34" charset="0"/>
              <a:buChar char="•"/>
            </a:pPr>
            <a:r>
              <a:rPr lang="en-GB" sz="1846" b="1" dirty="0"/>
              <a:t>100 Autonomies</a:t>
            </a:r>
          </a:p>
          <a:p>
            <a:pPr marL="263776" indent="-263776">
              <a:buFont typeface="Arial" panose="020B0604020202020204" pitchFamily="34" charset="0"/>
              <a:buChar char="•"/>
            </a:pPr>
            <a:r>
              <a:rPr lang="en-GB" sz="1846" b="1" dirty="0"/>
              <a:t>Equal </a:t>
            </a:r>
            <a:r>
              <a:rPr lang="en-GB" sz="1846" b="1" dirty="0" smtClean="0"/>
              <a:t>Weighted  (</a:t>
            </a:r>
            <a:r>
              <a:rPr lang="en-GB" sz="1846" b="1" dirty="0" err="1" smtClean="0"/>
              <a:t>ish</a:t>
            </a:r>
            <a:r>
              <a:rPr lang="en-GB" sz="1846" b="1" dirty="0" smtClean="0"/>
              <a:t>)</a:t>
            </a:r>
            <a:endParaRPr lang="en-GB" sz="1846" b="1" dirty="0"/>
          </a:p>
          <a:p>
            <a:pPr marL="263776" indent="-263776">
              <a:buFont typeface="Arial" panose="020B0604020202020204" pitchFamily="34" charset="0"/>
              <a:buChar char="•"/>
            </a:pPr>
            <a:r>
              <a:rPr lang="en-GB" sz="1846" b="1" dirty="0"/>
              <a:t>Rebalanced Quarterly</a:t>
            </a:r>
          </a:p>
          <a:p>
            <a:pPr marL="263776" indent="-263776">
              <a:buFont typeface="Arial" panose="020B0604020202020204" pitchFamily="34" charset="0"/>
              <a:buChar char="•"/>
            </a:pPr>
            <a:r>
              <a:rPr lang="en-GB" sz="1846" b="1" dirty="0"/>
              <a:t>Eoin creates the Autonomy Universe and advises on the “Best” 100 each quarter</a:t>
            </a:r>
          </a:p>
          <a:p>
            <a:pPr marL="263776" indent="-263776">
              <a:buFont typeface="Arial" panose="020B0604020202020204" pitchFamily="34" charset="0"/>
              <a:buChar char="•"/>
            </a:pPr>
            <a:r>
              <a:rPr lang="en-GB" sz="1846" b="1" dirty="0"/>
              <a:t>Max 3 companies per sector (except Banks) </a:t>
            </a:r>
          </a:p>
          <a:p>
            <a:pPr marL="263776" indent="-263776">
              <a:buFont typeface="Arial" panose="020B0604020202020204" pitchFamily="34" charset="0"/>
              <a:buChar char="•"/>
            </a:pPr>
            <a:r>
              <a:rPr lang="en-GB" sz="1846" b="1" dirty="0"/>
              <a:t>0.55% Annual Management Charge</a:t>
            </a:r>
          </a:p>
          <a:p>
            <a:pPr marL="263776" indent="-263776">
              <a:buFont typeface="Arial" panose="020B0604020202020204" pitchFamily="34" charset="0"/>
              <a:buChar char="•"/>
            </a:pPr>
            <a:r>
              <a:rPr lang="en-GB" sz="1846" b="1" dirty="0"/>
              <a:t>Max additional expenses 0.3%</a:t>
            </a:r>
          </a:p>
          <a:p>
            <a:pPr marL="263776" indent="-263776">
              <a:buFont typeface="Arial" panose="020B0604020202020204" pitchFamily="34" charset="0"/>
              <a:buChar char="•"/>
            </a:pPr>
            <a:r>
              <a:rPr lang="en-GB" sz="1846" b="1" dirty="0" smtClean="0"/>
              <a:t>Authorised Corporate Director (ACD): Fund </a:t>
            </a:r>
            <a:r>
              <a:rPr lang="en-GB" sz="1846" b="1" dirty="0"/>
              <a:t>Partners</a:t>
            </a:r>
          </a:p>
          <a:p>
            <a:pPr marL="263776" indent="-263776">
              <a:buFont typeface="Arial" panose="020B0604020202020204" pitchFamily="34" charset="0"/>
              <a:buChar char="•"/>
            </a:pPr>
            <a:r>
              <a:rPr lang="en-GB" sz="1846" b="1" dirty="0"/>
              <a:t>Depositary: Northern Trust</a:t>
            </a:r>
          </a:p>
          <a:p>
            <a:pPr marL="263776" indent="-263776">
              <a:buFont typeface="Arial" panose="020B0604020202020204" pitchFamily="34" charset="0"/>
              <a:buChar char="•"/>
            </a:pPr>
            <a:r>
              <a:rPr lang="en-GB" sz="1846" b="1" dirty="0"/>
              <a:t>Where to Invest-Various Platforms (</a:t>
            </a:r>
            <a:r>
              <a:rPr lang="en-GB" sz="1846" b="1" dirty="0" err="1"/>
              <a:t>eg</a:t>
            </a:r>
            <a:r>
              <a:rPr lang="en-GB" sz="1846" b="1" dirty="0"/>
              <a:t> Hargreaves </a:t>
            </a:r>
            <a:r>
              <a:rPr lang="en-GB" sz="1846" b="1" dirty="0" err="1"/>
              <a:t>Lansdown</a:t>
            </a:r>
            <a:r>
              <a:rPr lang="en-GB" sz="1846" b="1" dirty="0"/>
              <a:t>) &amp; </a:t>
            </a:r>
            <a:r>
              <a:rPr lang="en-GB" sz="1846" b="1" dirty="0" smtClean="0">
                <a:hlinkClick r:id="rId2"/>
              </a:rPr>
              <a:t>www.fundpartners.com</a:t>
            </a:r>
            <a:endParaRPr lang="en-GB" sz="1846" b="1" dirty="0" smtClean="0"/>
          </a:p>
          <a:p>
            <a:pPr marL="263776" indent="-263776">
              <a:buFont typeface="Arial" panose="020B0604020202020204" pitchFamily="34" charset="0"/>
              <a:buChar char="•"/>
            </a:pPr>
            <a:endParaRPr lang="en-GB" sz="1846" b="1" dirty="0" smtClean="0"/>
          </a:p>
          <a:p>
            <a:r>
              <a:rPr lang="en-GB" b="1" dirty="0"/>
              <a:t>GLOBAL CORPORATE AUTONOMIES </a:t>
            </a:r>
            <a:r>
              <a:rPr lang="en-GB" b="1" dirty="0" smtClean="0"/>
              <a:t>INC </a:t>
            </a:r>
            <a:r>
              <a:rPr lang="en-GB" b="1" dirty="0"/>
              <a:t>  - ISIN : GB00BV0LRY25 – </a:t>
            </a:r>
            <a:r>
              <a:rPr lang="en-GB" b="1" dirty="0" err="1"/>
              <a:t>Sedol</a:t>
            </a:r>
            <a:r>
              <a:rPr lang="en-GB" b="1" dirty="0"/>
              <a:t> : BV0LRY2</a:t>
            </a:r>
          </a:p>
          <a:p>
            <a:r>
              <a:rPr lang="en-GB" b="1" dirty="0"/>
              <a:t>GLOBAL CORPORATE AUTONOMIES </a:t>
            </a:r>
            <a:r>
              <a:rPr lang="en-GB" b="1" dirty="0" smtClean="0"/>
              <a:t>ACC </a:t>
            </a:r>
            <a:r>
              <a:rPr lang="en-GB" b="1" dirty="0"/>
              <a:t> - ISIN : GB00BV0LRZ32 – </a:t>
            </a:r>
            <a:r>
              <a:rPr lang="en-GB" b="1" dirty="0" err="1"/>
              <a:t>Sedol</a:t>
            </a:r>
            <a:r>
              <a:rPr lang="en-GB" b="1" dirty="0"/>
              <a:t> : BV0LRZ3</a:t>
            </a:r>
          </a:p>
          <a:p>
            <a:pPr marL="263776" indent="-263776">
              <a:buFont typeface="Arial" panose="020B0604020202020204" pitchFamily="34" charset="0"/>
              <a:buChar char="•"/>
            </a:pPr>
            <a:endParaRPr lang="en-GB" sz="1846" b="1" dirty="0" smtClean="0"/>
          </a:p>
          <a:p>
            <a:pPr marL="263776" indent="-263776">
              <a:buFont typeface="Arial" panose="020B0604020202020204" pitchFamily="34" charset="0"/>
              <a:buChar char="•"/>
            </a:pPr>
            <a:endParaRPr lang="en-GB" sz="1846" b="1" dirty="0"/>
          </a:p>
          <a:p>
            <a:pPr marL="263776" indent="-263776">
              <a:buFont typeface="Arial" panose="020B0604020202020204" pitchFamily="34" charset="0"/>
              <a:buChar char="•"/>
            </a:pPr>
            <a:endParaRPr lang="en-GB" sz="1846" dirty="0"/>
          </a:p>
        </p:txBody>
      </p:sp>
    </p:spTree>
    <p:extLst>
      <p:ext uri="{BB962C8B-B14F-4D97-AF65-F5344CB8AC3E}">
        <p14:creationId xmlns:p14="http://schemas.microsoft.com/office/powerpoint/2010/main" val="22580561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latin typeface="+mn-lt"/>
                <a:cs typeface="Arial" panose="020B0604020202020204" pitchFamily="34" charset="0"/>
              </a:rPr>
              <a:t>CAPTURING SMART </a:t>
            </a:r>
            <a:r>
              <a:rPr lang="en-GB" sz="2215" b="1" dirty="0">
                <a:latin typeface="+mn-lt"/>
                <a:cs typeface="Arial" panose="020B0604020202020204" pitchFamily="34" charset="0"/>
              </a:rPr>
              <a:t>BETA-EQUAL WEIGHTING</a:t>
            </a:r>
          </a:p>
        </p:txBody>
      </p:sp>
      <p:sp>
        <p:nvSpPr>
          <p:cNvPr id="4" name="TextBox 3"/>
          <p:cNvSpPr txBox="1"/>
          <p:nvPr/>
        </p:nvSpPr>
        <p:spPr>
          <a:xfrm>
            <a:off x="461242" y="6154226"/>
            <a:ext cx="6147942" cy="246221"/>
          </a:xfrm>
          <a:prstGeom prst="rect">
            <a:avLst/>
          </a:prstGeom>
          <a:noFill/>
        </p:spPr>
        <p:txBody>
          <a:bodyPr wrap="square" rtlCol="0">
            <a:spAutoFit/>
          </a:bodyPr>
          <a:lstStyle/>
          <a:p>
            <a:r>
              <a:rPr lang="en-GB" sz="1000" dirty="0">
                <a:solidFill>
                  <a:schemeClr val="bg1">
                    <a:lumMod val="50000"/>
                  </a:schemeClr>
                </a:solidFill>
              </a:rPr>
              <a:t>Source: </a:t>
            </a:r>
            <a:r>
              <a:rPr lang="en-GB" sz="1000" dirty="0">
                <a:solidFill>
                  <a:schemeClr val="bg1">
                    <a:lumMod val="50000"/>
                  </a:schemeClr>
                </a:solidFill>
              </a:rPr>
              <a:t>S&amp;P DOW JONES INDICES | 10 YEARS LATER: WHERE IN THE WORLD IS WEIGHT INDEXING NOW? </a:t>
            </a:r>
            <a:endParaRPr lang="en-GB" sz="1000" dirty="0">
              <a:solidFill>
                <a:schemeClr val="bg1">
                  <a:lumMod val="50000"/>
                </a:schemeClr>
              </a:solidFill>
            </a:endParaRPr>
          </a:p>
        </p:txBody>
      </p:sp>
      <p:pic>
        <p:nvPicPr>
          <p:cNvPr id="3" name="Picture 2"/>
          <p:cNvPicPr>
            <a:picLocks noChangeAspect="1"/>
          </p:cNvPicPr>
          <p:nvPr/>
        </p:nvPicPr>
        <p:blipFill>
          <a:blip r:embed="rId2"/>
          <a:stretch>
            <a:fillRect/>
          </a:stretch>
        </p:blipFill>
        <p:spPr>
          <a:xfrm>
            <a:off x="2152377" y="1549563"/>
            <a:ext cx="5257800" cy="4604663"/>
          </a:xfrm>
          <a:prstGeom prst="rect">
            <a:avLst/>
          </a:prstGeom>
        </p:spPr>
      </p:pic>
      <p:pic>
        <p:nvPicPr>
          <p:cNvPr id="5" name="Picture 4"/>
          <p:cNvPicPr>
            <a:picLocks noChangeAspect="1"/>
          </p:cNvPicPr>
          <p:nvPr/>
        </p:nvPicPr>
        <p:blipFill>
          <a:blip r:embed="rId3"/>
          <a:stretch>
            <a:fillRect/>
          </a:stretch>
        </p:blipFill>
        <p:spPr>
          <a:xfrm>
            <a:off x="7577310" y="2564904"/>
            <a:ext cx="2324100" cy="1704975"/>
          </a:xfrm>
          <a:prstGeom prst="rect">
            <a:avLst/>
          </a:prstGeom>
        </p:spPr>
      </p:pic>
      <p:pic>
        <p:nvPicPr>
          <p:cNvPr id="6" name="Picture 5"/>
          <p:cNvPicPr>
            <a:picLocks noChangeAspect="1"/>
          </p:cNvPicPr>
          <p:nvPr/>
        </p:nvPicPr>
        <p:blipFill>
          <a:blip r:embed="rId4"/>
          <a:stretch>
            <a:fillRect/>
          </a:stretch>
        </p:blipFill>
        <p:spPr>
          <a:xfrm>
            <a:off x="70719" y="2450604"/>
            <a:ext cx="1914525" cy="1819275"/>
          </a:xfrm>
          <a:prstGeom prst="rect">
            <a:avLst/>
          </a:prstGeom>
        </p:spPr>
      </p:pic>
    </p:spTree>
    <p:extLst>
      <p:ext uri="{BB962C8B-B14F-4D97-AF65-F5344CB8AC3E}">
        <p14:creationId xmlns:p14="http://schemas.microsoft.com/office/powerpoint/2010/main" val="17140086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a:cs typeface="Arial" panose="020B0604020202020204" pitchFamily="34" charset="0"/>
              </a:rPr>
              <a:t>SMART </a:t>
            </a:r>
            <a:r>
              <a:rPr lang="en-GB" sz="2215" b="1" dirty="0" smtClean="0">
                <a:cs typeface="Arial" panose="020B0604020202020204" pitchFamily="34" charset="0"/>
              </a:rPr>
              <a:t>BETA-EQUALISH </a:t>
            </a:r>
            <a:r>
              <a:rPr lang="en-GB" sz="2215" b="1" dirty="0">
                <a:cs typeface="Arial" panose="020B0604020202020204" pitchFamily="34" charset="0"/>
              </a:rPr>
              <a:t>WEIGHTING</a:t>
            </a:r>
            <a:endParaRPr lang="en-GB" sz="2215" b="1" dirty="0">
              <a:latin typeface="+mn-lt"/>
              <a:cs typeface="Arial" panose="020B0604020202020204" pitchFamily="34" charset="0"/>
            </a:endParaRPr>
          </a:p>
        </p:txBody>
      </p:sp>
      <p:sp>
        <p:nvSpPr>
          <p:cNvPr id="3" name="TextBox 2"/>
          <p:cNvSpPr txBox="1"/>
          <p:nvPr/>
        </p:nvSpPr>
        <p:spPr>
          <a:xfrm>
            <a:off x="2000672" y="1772816"/>
            <a:ext cx="5040560" cy="584775"/>
          </a:xfrm>
          <a:prstGeom prst="rect">
            <a:avLst/>
          </a:prstGeom>
          <a:noFill/>
        </p:spPr>
        <p:txBody>
          <a:bodyPr wrap="square" rtlCol="0">
            <a:spAutoFit/>
          </a:bodyPr>
          <a:lstStyle/>
          <a:p>
            <a:r>
              <a:rPr lang="en-GB" b="1" dirty="0">
                <a:cs typeface="Arial" panose="020B0604020202020204" pitchFamily="34" charset="0"/>
              </a:rPr>
              <a:t>SMART BETA-</a:t>
            </a:r>
            <a:r>
              <a:rPr lang="en-GB" sz="3200" b="1" dirty="0">
                <a:cs typeface="Arial" panose="020B0604020202020204" pitchFamily="34" charset="0"/>
              </a:rPr>
              <a:t>EQUALISH</a:t>
            </a:r>
            <a:r>
              <a:rPr lang="en-GB" b="1" dirty="0">
                <a:cs typeface="Arial" panose="020B0604020202020204" pitchFamily="34" charset="0"/>
              </a:rPr>
              <a:t> WEIGHTING</a:t>
            </a:r>
            <a:endParaRPr lang="en-GB" dirty="0"/>
          </a:p>
        </p:txBody>
      </p:sp>
      <p:sp>
        <p:nvSpPr>
          <p:cNvPr id="4" name="TextBox 3"/>
          <p:cNvSpPr txBox="1"/>
          <p:nvPr/>
        </p:nvSpPr>
        <p:spPr>
          <a:xfrm>
            <a:off x="848544" y="2758276"/>
            <a:ext cx="7632848" cy="3046988"/>
          </a:xfrm>
          <a:prstGeom prst="rect">
            <a:avLst/>
          </a:prstGeom>
          <a:noFill/>
        </p:spPr>
        <p:txBody>
          <a:bodyPr wrap="square" rtlCol="0">
            <a:spAutoFit/>
          </a:bodyPr>
          <a:lstStyle/>
          <a:p>
            <a:r>
              <a:rPr lang="en-GB" sz="2400" dirty="0" smtClean="0"/>
              <a:t>Latest academic Research (not yet published) shows that running with your winners for a period of time is better than frequently rebalancing your winners</a:t>
            </a:r>
          </a:p>
          <a:p>
            <a:endParaRPr lang="en-GB" sz="2400" dirty="0" smtClean="0"/>
          </a:p>
          <a:p>
            <a:r>
              <a:rPr lang="en-GB" sz="2400" dirty="0" smtClean="0"/>
              <a:t>We therefore only rebalance when a stock goes above a 1.2% or below 0.8%</a:t>
            </a:r>
            <a:endParaRPr lang="en-GB" sz="2400" dirty="0"/>
          </a:p>
          <a:p>
            <a:endParaRPr lang="en-GB" sz="2400" dirty="0"/>
          </a:p>
          <a:p>
            <a:r>
              <a:rPr lang="en-GB" sz="2400" dirty="0" smtClean="0"/>
              <a:t>SELL HIGHER, BUY LOWER</a:t>
            </a:r>
            <a:endParaRPr lang="en-GB" sz="2400" dirty="0"/>
          </a:p>
        </p:txBody>
      </p:sp>
    </p:spTree>
    <p:extLst>
      <p:ext uri="{BB962C8B-B14F-4D97-AF65-F5344CB8AC3E}">
        <p14:creationId xmlns:p14="http://schemas.microsoft.com/office/powerpoint/2010/main" val="13076944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latin typeface="+mn-lt"/>
                <a:cs typeface="Arial" panose="020B0604020202020204" pitchFamily="34" charset="0"/>
              </a:rPr>
              <a:t>FUND MANAGER OVERSIGHT</a:t>
            </a:r>
            <a:endParaRPr lang="en-GB" sz="2215" b="1" dirty="0">
              <a:latin typeface="+mn-lt"/>
              <a:cs typeface="Arial" panose="020B0604020202020204" pitchFamily="34" charset="0"/>
            </a:endParaRPr>
          </a:p>
        </p:txBody>
      </p:sp>
      <p:sp>
        <p:nvSpPr>
          <p:cNvPr id="4" name="TextBox 3"/>
          <p:cNvSpPr txBox="1"/>
          <p:nvPr/>
        </p:nvSpPr>
        <p:spPr>
          <a:xfrm>
            <a:off x="632520" y="1988840"/>
            <a:ext cx="7992888" cy="4801314"/>
          </a:xfrm>
          <a:prstGeom prst="rect">
            <a:avLst/>
          </a:prstGeom>
          <a:noFill/>
        </p:spPr>
        <p:txBody>
          <a:bodyPr wrap="square" rtlCol="0">
            <a:spAutoFit/>
          </a:bodyPr>
          <a:lstStyle/>
          <a:p>
            <a:r>
              <a:rPr lang="en-GB" dirty="0" smtClean="0"/>
              <a:t>Only 100 Autonomies are selected each Quarter which means we must remove 50</a:t>
            </a:r>
          </a:p>
          <a:p>
            <a:endParaRPr lang="en-GB" dirty="0"/>
          </a:p>
          <a:p>
            <a:r>
              <a:rPr lang="en-GB" dirty="0" smtClean="0"/>
              <a:t>Process</a:t>
            </a:r>
          </a:p>
          <a:p>
            <a:endParaRPr lang="en-GB" dirty="0"/>
          </a:p>
          <a:p>
            <a:r>
              <a:rPr lang="en-GB" dirty="0" smtClean="0"/>
              <a:t>1/ Remove any 30% over extended against the 200 </a:t>
            </a:r>
            <a:r>
              <a:rPr lang="en-GB" dirty="0" err="1" smtClean="0"/>
              <a:t>dma</a:t>
            </a:r>
            <a:endParaRPr lang="en-GB" dirty="0" smtClean="0"/>
          </a:p>
          <a:p>
            <a:endParaRPr lang="en-GB" dirty="0" smtClean="0"/>
          </a:p>
          <a:p>
            <a:r>
              <a:rPr lang="en-GB" dirty="0" smtClean="0"/>
              <a:t>2/ Limit the amount in any one sector to 3 except banks to 6</a:t>
            </a:r>
          </a:p>
          <a:p>
            <a:endParaRPr lang="en-GB" dirty="0" smtClean="0"/>
          </a:p>
          <a:p>
            <a:r>
              <a:rPr lang="en-GB" dirty="0" smtClean="0"/>
              <a:t>3/ Ensure diversification </a:t>
            </a:r>
            <a:r>
              <a:rPr lang="en-GB" dirty="0" err="1" smtClean="0"/>
              <a:t>i.e</a:t>
            </a:r>
            <a:r>
              <a:rPr lang="en-GB" dirty="0" smtClean="0"/>
              <a:t> wont just select US companies</a:t>
            </a:r>
          </a:p>
          <a:p>
            <a:endParaRPr lang="en-GB" dirty="0" smtClean="0"/>
          </a:p>
          <a:p>
            <a:r>
              <a:rPr lang="en-GB" dirty="0" smtClean="0"/>
              <a:t>4/ Reduce exposure to those industries experiencing “a downtrend” commonality</a:t>
            </a:r>
          </a:p>
          <a:p>
            <a:r>
              <a:rPr lang="en-GB" dirty="0"/>
              <a:t> </a:t>
            </a:r>
            <a:r>
              <a:rPr lang="en-GB" dirty="0" smtClean="0"/>
              <a:t>     </a:t>
            </a:r>
            <a:r>
              <a:rPr lang="en-GB" dirty="0" err="1" smtClean="0"/>
              <a:t>eg</a:t>
            </a:r>
            <a:r>
              <a:rPr lang="en-GB" dirty="0" smtClean="0"/>
              <a:t> all automobile companies falling at same time</a:t>
            </a:r>
          </a:p>
          <a:p>
            <a:endParaRPr lang="en-GB" dirty="0" smtClean="0"/>
          </a:p>
          <a:p>
            <a:r>
              <a:rPr lang="en-GB" dirty="0" smtClean="0"/>
              <a:t>5/ Reduce exposure to those companies in long term ranges</a:t>
            </a:r>
          </a:p>
          <a:p>
            <a:endParaRPr lang="en-GB" dirty="0" smtClean="0"/>
          </a:p>
          <a:p>
            <a:r>
              <a:rPr lang="en-GB" dirty="0" smtClean="0"/>
              <a:t>6/  Lastly subjectivity</a:t>
            </a:r>
          </a:p>
          <a:p>
            <a:endParaRPr lang="en-GB" dirty="0"/>
          </a:p>
        </p:txBody>
      </p:sp>
    </p:spTree>
    <p:extLst>
      <p:ext uri="{BB962C8B-B14F-4D97-AF65-F5344CB8AC3E}">
        <p14:creationId xmlns:p14="http://schemas.microsoft.com/office/powerpoint/2010/main" val="27990271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latin typeface="+mn-lt"/>
                <a:cs typeface="Arial" panose="020B0604020202020204" pitchFamily="34" charset="0"/>
              </a:rPr>
              <a:t>ARE AUTONOMIES EXPENSIVE?</a:t>
            </a:r>
            <a:endParaRPr lang="en-GB" sz="2215" b="1" dirty="0">
              <a:latin typeface="+mn-lt"/>
              <a:cs typeface="Arial" panose="020B0604020202020204" pitchFamily="34" charset="0"/>
            </a:endParaRPr>
          </a:p>
        </p:txBody>
      </p:sp>
      <p:sp>
        <p:nvSpPr>
          <p:cNvPr id="3" name="TextBox 2"/>
          <p:cNvSpPr txBox="1"/>
          <p:nvPr/>
        </p:nvSpPr>
        <p:spPr>
          <a:xfrm>
            <a:off x="461242" y="6154226"/>
            <a:ext cx="4320034" cy="248530"/>
          </a:xfrm>
          <a:prstGeom prst="rect">
            <a:avLst/>
          </a:prstGeom>
          <a:noFill/>
        </p:spPr>
        <p:txBody>
          <a:bodyPr wrap="square" rtlCol="0">
            <a:spAutoFit/>
          </a:bodyPr>
          <a:lstStyle/>
          <a:p>
            <a:r>
              <a:rPr lang="en-GB" sz="1015" dirty="0">
                <a:solidFill>
                  <a:schemeClr val="tx1">
                    <a:lumMod val="50000"/>
                    <a:lumOff val="50000"/>
                  </a:schemeClr>
                </a:solidFill>
              </a:rPr>
              <a:t>Source: WM Capital </a:t>
            </a:r>
            <a:r>
              <a:rPr lang="en-GB" sz="1015" dirty="0" smtClean="0">
                <a:solidFill>
                  <a:schemeClr val="tx1">
                    <a:lumMod val="50000"/>
                    <a:lumOff val="50000"/>
                  </a:schemeClr>
                </a:solidFill>
              </a:rPr>
              <a:t>Management, 9</a:t>
            </a:r>
            <a:r>
              <a:rPr lang="en-GB" sz="1015" baseline="30000" dirty="0" smtClean="0">
                <a:solidFill>
                  <a:schemeClr val="tx1">
                    <a:lumMod val="50000"/>
                    <a:lumOff val="50000"/>
                  </a:schemeClr>
                </a:solidFill>
              </a:rPr>
              <a:t>th</a:t>
            </a:r>
            <a:r>
              <a:rPr lang="en-GB" sz="1015" dirty="0" smtClean="0">
                <a:solidFill>
                  <a:schemeClr val="tx1">
                    <a:lumMod val="50000"/>
                    <a:lumOff val="50000"/>
                  </a:schemeClr>
                </a:solidFill>
              </a:rPr>
              <a:t> February 2015</a:t>
            </a:r>
            <a:endParaRPr lang="en-GB" sz="1015" dirty="0">
              <a:solidFill>
                <a:schemeClr val="tx1">
                  <a:lumMod val="50000"/>
                  <a:lumOff val="50000"/>
                </a:schemeClr>
              </a:solidFill>
            </a:endParaRPr>
          </a:p>
        </p:txBody>
      </p:sp>
      <p:sp>
        <p:nvSpPr>
          <p:cNvPr id="6" name="TextBox 5"/>
          <p:cNvSpPr txBox="1"/>
          <p:nvPr/>
        </p:nvSpPr>
        <p:spPr>
          <a:xfrm>
            <a:off x="920552" y="2060848"/>
            <a:ext cx="7344816" cy="3170099"/>
          </a:xfrm>
          <a:prstGeom prst="rect">
            <a:avLst/>
          </a:prstGeom>
          <a:noFill/>
        </p:spPr>
        <p:txBody>
          <a:bodyPr wrap="square" rtlCol="0">
            <a:spAutoFit/>
          </a:bodyPr>
          <a:lstStyle/>
          <a:p>
            <a:r>
              <a:rPr lang="en-GB" dirty="0" smtClean="0"/>
              <a:t>		</a:t>
            </a:r>
            <a:r>
              <a:rPr lang="en-GB" sz="2000" dirty="0" smtClean="0"/>
              <a:t>Autonomies	</a:t>
            </a:r>
            <a:r>
              <a:rPr lang="en-GB" sz="2000" dirty="0" err="1" smtClean="0"/>
              <a:t>Msci</a:t>
            </a:r>
            <a:r>
              <a:rPr lang="en-GB" sz="2000" dirty="0" smtClean="0"/>
              <a:t> World</a:t>
            </a:r>
          </a:p>
          <a:p>
            <a:endParaRPr lang="en-GB" sz="2000" dirty="0" smtClean="0"/>
          </a:p>
          <a:p>
            <a:r>
              <a:rPr lang="en-GB" sz="2000" dirty="0" smtClean="0"/>
              <a:t>PE Ratio		     18.79		    17.88</a:t>
            </a:r>
          </a:p>
          <a:p>
            <a:endParaRPr lang="en-GB" sz="2000" dirty="0"/>
          </a:p>
          <a:p>
            <a:r>
              <a:rPr lang="en-GB" sz="2000" dirty="0" smtClean="0"/>
              <a:t>Forward PE	     16.25		    16.72	</a:t>
            </a:r>
          </a:p>
          <a:p>
            <a:endParaRPr lang="en-GB" sz="2000" dirty="0"/>
          </a:p>
          <a:p>
            <a:r>
              <a:rPr lang="en-GB" sz="2000" dirty="0" smtClean="0"/>
              <a:t>Yield		       2.25%	     2.44%</a:t>
            </a:r>
          </a:p>
          <a:p>
            <a:endParaRPr lang="en-GB" sz="2000" dirty="0"/>
          </a:p>
          <a:p>
            <a:endParaRPr lang="en-GB" sz="2000" dirty="0" smtClean="0"/>
          </a:p>
          <a:p>
            <a:r>
              <a:rPr lang="en-GB" sz="2000" dirty="0" smtClean="0"/>
              <a:t>But Big Outliers </a:t>
            </a:r>
            <a:r>
              <a:rPr lang="en-GB" sz="2000" dirty="0" err="1" smtClean="0"/>
              <a:t>eg</a:t>
            </a:r>
            <a:r>
              <a:rPr lang="en-GB" sz="2000" dirty="0" smtClean="0"/>
              <a:t> Facebook, Amazon</a:t>
            </a:r>
            <a:r>
              <a:rPr lang="en-GB" dirty="0" smtClean="0"/>
              <a:t>		</a:t>
            </a:r>
            <a:endParaRPr lang="en-GB" dirty="0"/>
          </a:p>
        </p:txBody>
      </p:sp>
    </p:spTree>
    <p:extLst>
      <p:ext uri="{BB962C8B-B14F-4D97-AF65-F5344CB8AC3E}">
        <p14:creationId xmlns:p14="http://schemas.microsoft.com/office/powerpoint/2010/main" val="15024706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latin typeface="+mn-lt"/>
                <a:cs typeface="Arial" panose="020B0604020202020204" pitchFamily="34" charset="0"/>
              </a:rPr>
              <a:t>AUTONOMY </a:t>
            </a:r>
            <a:r>
              <a:rPr lang="en-GB" sz="2215" b="1" dirty="0">
                <a:latin typeface="+mn-lt"/>
                <a:cs typeface="Arial" panose="020B0604020202020204" pitchFamily="34" charset="0"/>
              </a:rPr>
              <a:t>PERFORMANCE</a:t>
            </a:r>
          </a:p>
        </p:txBody>
      </p:sp>
      <p:sp>
        <p:nvSpPr>
          <p:cNvPr id="4" name="Rectangle 3"/>
          <p:cNvSpPr/>
          <p:nvPr/>
        </p:nvSpPr>
        <p:spPr>
          <a:xfrm>
            <a:off x="6753200" y="2166096"/>
            <a:ext cx="2664296" cy="6646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3776" indent="-263776">
              <a:buFontTx/>
              <a:buChar char="-"/>
            </a:pPr>
            <a:r>
              <a:rPr lang="en-GB" sz="1292" dirty="0">
                <a:solidFill>
                  <a:schemeClr val="tx1"/>
                </a:solidFill>
              </a:rPr>
              <a:t>£100,000 pension fund</a:t>
            </a:r>
          </a:p>
          <a:p>
            <a:pPr marL="263776" indent="-263776">
              <a:buFontTx/>
              <a:buChar char="-"/>
            </a:pPr>
            <a:r>
              <a:rPr lang="en-GB" sz="1292" dirty="0">
                <a:solidFill>
                  <a:schemeClr val="tx1"/>
                </a:solidFill>
              </a:rPr>
              <a:t>£500 per month income</a:t>
            </a:r>
          </a:p>
        </p:txBody>
      </p:sp>
      <p:sp>
        <p:nvSpPr>
          <p:cNvPr id="3" name="TextBox 2"/>
          <p:cNvSpPr txBox="1"/>
          <p:nvPr/>
        </p:nvSpPr>
        <p:spPr>
          <a:xfrm>
            <a:off x="461242" y="6154226"/>
            <a:ext cx="4320034" cy="248530"/>
          </a:xfrm>
          <a:prstGeom prst="rect">
            <a:avLst/>
          </a:prstGeom>
          <a:noFill/>
        </p:spPr>
        <p:txBody>
          <a:bodyPr wrap="square" rtlCol="0">
            <a:spAutoFit/>
          </a:bodyPr>
          <a:lstStyle/>
          <a:p>
            <a:r>
              <a:rPr lang="en-GB" sz="1015" dirty="0">
                <a:solidFill>
                  <a:schemeClr val="tx1">
                    <a:lumMod val="50000"/>
                    <a:lumOff val="50000"/>
                  </a:schemeClr>
                </a:solidFill>
              </a:rPr>
              <a:t>Source: WM Capital Management, December 2000 to August 2014</a:t>
            </a:r>
          </a:p>
        </p:txBody>
      </p:sp>
      <p:sp>
        <p:nvSpPr>
          <p:cNvPr id="8" name="TextBox 7"/>
          <p:cNvSpPr txBox="1"/>
          <p:nvPr/>
        </p:nvSpPr>
        <p:spPr>
          <a:xfrm>
            <a:off x="6825208" y="4426034"/>
            <a:ext cx="1872208" cy="1001556"/>
          </a:xfrm>
          <a:prstGeom prst="rect">
            <a:avLst/>
          </a:prstGeom>
          <a:noFill/>
        </p:spPr>
        <p:txBody>
          <a:bodyPr wrap="square" rtlCol="0">
            <a:spAutoFit/>
          </a:bodyPr>
          <a:lstStyle/>
          <a:p>
            <a:r>
              <a:rPr lang="en-GB" sz="1477" dirty="0"/>
              <a:t>Trend Following-invest only when the blue line is above the red line</a:t>
            </a:r>
          </a:p>
        </p:txBody>
      </p:sp>
      <p:sp>
        <p:nvSpPr>
          <p:cNvPr id="9" name="TextBox 8"/>
          <p:cNvSpPr txBox="1"/>
          <p:nvPr/>
        </p:nvSpPr>
        <p:spPr>
          <a:xfrm>
            <a:off x="2000672" y="2498435"/>
            <a:ext cx="1728192" cy="433324"/>
          </a:xfrm>
          <a:prstGeom prst="rect">
            <a:avLst/>
          </a:prstGeom>
          <a:noFill/>
        </p:spPr>
        <p:txBody>
          <a:bodyPr wrap="square" rtlCol="0">
            <a:spAutoFit/>
          </a:bodyPr>
          <a:lstStyle/>
          <a:p>
            <a:r>
              <a:rPr lang="en-GB" sz="1108" dirty="0"/>
              <a:t>Blue=FTSE 100</a:t>
            </a:r>
          </a:p>
          <a:p>
            <a:r>
              <a:rPr lang="en-GB" sz="1108" dirty="0"/>
              <a:t>Red=FTSE 100 Trend Line</a:t>
            </a:r>
          </a:p>
        </p:txBody>
      </p:sp>
      <p:pic>
        <p:nvPicPr>
          <p:cNvPr id="10" name="Content Placeholder 9"/>
          <p:cNvPicPr>
            <a:picLocks noGrp="1" noChangeAspect="1"/>
          </p:cNvPicPr>
          <p:nvPr>
            <p:ph idx="1"/>
          </p:nvPr>
        </p:nvPicPr>
        <p:blipFill>
          <a:blip r:embed="rId3"/>
          <a:stretch>
            <a:fillRect/>
          </a:stretch>
        </p:blipFill>
        <p:spPr>
          <a:xfrm>
            <a:off x="200475" y="1556434"/>
            <a:ext cx="9577064" cy="4839279"/>
          </a:xfrm>
          <a:prstGeom prst="rect">
            <a:avLst/>
          </a:prstGeom>
        </p:spPr>
      </p:pic>
    </p:spTree>
    <p:extLst>
      <p:ext uri="{BB962C8B-B14F-4D97-AF65-F5344CB8AC3E}">
        <p14:creationId xmlns:p14="http://schemas.microsoft.com/office/powerpoint/2010/main" val="15609568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a:latin typeface="+mn-lt"/>
                <a:cs typeface="Arial" panose="020B0604020202020204" pitchFamily="34" charset="0"/>
              </a:rPr>
              <a:t>AUTONOMY </a:t>
            </a:r>
            <a:r>
              <a:rPr lang="en-GB" sz="2215" b="1" dirty="0" smtClean="0">
                <a:latin typeface="+mn-lt"/>
                <a:cs typeface="Arial" panose="020B0604020202020204" pitchFamily="34" charset="0"/>
              </a:rPr>
              <a:t>PERFORMANCE-To 1</a:t>
            </a:r>
            <a:r>
              <a:rPr lang="en-GB" sz="2215" b="1" baseline="30000" dirty="0" smtClean="0">
                <a:latin typeface="+mn-lt"/>
                <a:cs typeface="Arial" panose="020B0604020202020204" pitchFamily="34" charset="0"/>
              </a:rPr>
              <a:t>st</a:t>
            </a:r>
            <a:r>
              <a:rPr lang="en-GB" sz="2215" b="1" dirty="0" smtClean="0">
                <a:latin typeface="+mn-lt"/>
                <a:cs typeface="Arial" panose="020B0604020202020204" pitchFamily="34" charset="0"/>
              </a:rPr>
              <a:t> January 2015</a:t>
            </a:r>
            <a:endParaRPr lang="en-GB" sz="2215" b="1" dirty="0">
              <a:latin typeface="+mn-lt"/>
              <a:cs typeface="Arial" panose="020B0604020202020204" pitchFamily="34" charset="0"/>
            </a:endParaRPr>
          </a:p>
        </p:txBody>
      </p:sp>
      <p:sp>
        <p:nvSpPr>
          <p:cNvPr id="3" name="TextBox 2"/>
          <p:cNvSpPr txBox="1"/>
          <p:nvPr/>
        </p:nvSpPr>
        <p:spPr>
          <a:xfrm>
            <a:off x="461242" y="6154226"/>
            <a:ext cx="8812238" cy="248530"/>
          </a:xfrm>
          <a:prstGeom prst="rect">
            <a:avLst/>
          </a:prstGeom>
          <a:noFill/>
        </p:spPr>
        <p:txBody>
          <a:bodyPr wrap="square" rtlCol="0">
            <a:spAutoFit/>
          </a:bodyPr>
          <a:lstStyle/>
          <a:p>
            <a:r>
              <a:rPr lang="en-GB" sz="1015" dirty="0">
                <a:solidFill>
                  <a:schemeClr val="tx1">
                    <a:lumMod val="50000"/>
                    <a:lumOff val="50000"/>
                  </a:schemeClr>
                </a:solidFill>
              </a:rPr>
              <a:t>Source: WM Capital Management, January </a:t>
            </a:r>
            <a:r>
              <a:rPr lang="en-GB" sz="1015" dirty="0" smtClean="0">
                <a:solidFill>
                  <a:schemeClr val="tx1">
                    <a:lumMod val="50000"/>
                    <a:lumOff val="50000"/>
                  </a:schemeClr>
                </a:solidFill>
              </a:rPr>
              <a:t>2015, Past Performance not a guide to future performance, Returns in GBP </a:t>
            </a:r>
            <a:endParaRPr lang="en-GB" sz="1015" dirty="0">
              <a:solidFill>
                <a:schemeClr val="tx1">
                  <a:lumMod val="50000"/>
                  <a:lumOff val="50000"/>
                </a:schemeClr>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510832609"/>
              </p:ext>
            </p:extLst>
          </p:nvPr>
        </p:nvGraphicFramePr>
        <p:xfrm>
          <a:off x="1578237" y="1628800"/>
          <a:ext cx="6603999" cy="1828800"/>
        </p:xfrm>
        <a:graphic>
          <a:graphicData uri="http://schemas.openxmlformats.org/drawingml/2006/table">
            <a:tbl>
              <a:tblPr firstRow="1" bandRow="1">
                <a:tableStyleId>{5C22544A-7EE6-4342-B048-85BDC9FD1C3A}</a:tableStyleId>
              </a:tblPr>
              <a:tblGrid>
                <a:gridCol w="2201333"/>
                <a:gridCol w="2201333"/>
                <a:gridCol w="2201333"/>
              </a:tblGrid>
              <a:tr h="290613">
                <a:tc>
                  <a:txBody>
                    <a:bodyPr/>
                    <a:lstStyle/>
                    <a:p>
                      <a:endParaRPr lang="en-GB" dirty="0"/>
                    </a:p>
                  </a:txBody>
                  <a:tcPr/>
                </a:tc>
                <a:tc>
                  <a:txBody>
                    <a:bodyPr/>
                    <a:lstStyle/>
                    <a:p>
                      <a:r>
                        <a:rPr lang="en-GB" dirty="0" smtClean="0"/>
                        <a:t>Autonomies %</a:t>
                      </a:r>
                      <a:endParaRPr lang="en-GB" dirty="0"/>
                    </a:p>
                  </a:txBody>
                  <a:tcPr/>
                </a:tc>
                <a:tc>
                  <a:txBody>
                    <a:bodyPr/>
                    <a:lstStyle/>
                    <a:p>
                      <a:r>
                        <a:rPr lang="en-GB" dirty="0" err="1" smtClean="0"/>
                        <a:t>Msci</a:t>
                      </a:r>
                      <a:r>
                        <a:rPr lang="en-GB" dirty="0" smtClean="0"/>
                        <a:t> World %</a:t>
                      </a:r>
                      <a:endParaRPr lang="en-GB" dirty="0"/>
                    </a:p>
                  </a:txBody>
                  <a:tcPr/>
                </a:tc>
              </a:tr>
              <a:tr h="290613">
                <a:tc>
                  <a:txBody>
                    <a:bodyPr/>
                    <a:lstStyle/>
                    <a:p>
                      <a:r>
                        <a:rPr lang="en-GB" dirty="0" smtClean="0"/>
                        <a:t>1 Year</a:t>
                      </a:r>
                      <a:endParaRPr lang="en-GB" dirty="0"/>
                    </a:p>
                  </a:txBody>
                  <a:tcPr/>
                </a:tc>
                <a:tc>
                  <a:txBody>
                    <a:bodyPr/>
                    <a:lstStyle/>
                    <a:p>
                      <a:r>
                        <a:rPr lang="en-GB" dirty="0" smtClean="0"/>
                        <a:t>8.35</a:t>
                      </a:r>
                      <a:endParaRPr lang="en-GB" dirty="0"/>
                    </a:p>
                  </a:txBody>
                  <a:tcPr/>
                </a:tc>
                <a:tc>
                  <a:txBody>
                    <a:bodyPr/>
                    <a:lstStyle/>
                    <a:p>
                      <a:r>
                        <a:rPr lang="en-GB" dirty="0" smtClean="0"/>
                        <a:t>11.46</a:t>
                      </a:r>
                      <a:endParaRPr lang="en-GB" dirty="0"/>
                    </a:p>
                  </a:txBody>
                  <a:tcPr/>
                </a:tc>
              </a:tr>
              <a:tr h="290613">
                <a:tc>
                  <a:txBody>
                    <a:bodyPr/>
                    <a:lstStyle/>
                    <a:p>
                      <a:r>
                        <a:rPr lang="en-GB" dirty="0" smtClean="0"/>
                        <a:t>3 Years</a:t>
                      </a:r>
                      <a:endParaRPr lang="en-GB" dirty="0"/>
                    </a:p>
                  </a:txBody>
                  <a:tcPr/>
                </a:tc>
                <a:tc>
                  <a:txBody>
                    <a:bodyPr/>
                    <a:lstStyle/>
                    <a:p>
                      <a:r>
                        <a:rPr lang="en-GB" dirty="0" smtClean="0"/>
                        <a:t>68.03</a:t>
                      </a:r>
                      <a:endParaRPr lang="en-GB" dirty="0"/>
                    </a:p>
                  </a:txBody>
                  <a:tcPr/>
                </a:tc>
                <a:tc>
                  <a:txBody>
                    <a:bodyPr/>
                    <a:lstStyle/>
                    <a:p>
                      <a:r>
                        <a:rPr lang="en-GB" dirty="0" smtClean="0"/>
                        <a:t>53.45</a:t>
                      </a:r>
                      <a:endParaRPr lang="en-GB" dirty="0"/>
                    </a:p>
                  </a:txBody>
                  <a:tcPr/>
                </a:tc>
              </a:tr>
              <a:tr h="290613">
                <a:tc>
                  <a:txBody>
                    <a:bodyPr/>
                    <a:lstStyle/>
                    <a:p>
                      <a:r>
                        <a:rPr lang="en-GB" dirty="0" smtClean="0"/>
                        <a:t>5 Years</a:t>
                      </a:r>
                      <a:endParaRPr lang="en-GB" dirty="0"/>
                    </a:p>
                  </a:txBody>
                  <a:tcPr/>
                </a:tc>
                <a:tc>
                  <a:txBody>
                    <a:bodyPr/>
                    <a:lstStyle/>
                    <a:p>
                      <a:r>
                        <a:rPr lang="en-GB" dirty="0" smtClean="0"/>
                        <a:t>226.76</a:t>
                      </a:r>
                      <a:endParaRPr lang="en-GB" dirty="0"/>
                    </a:p>
                  </a:txBody>
                  <a:tcPr/>
                </a:tc>
                <a:tc>
                  <a:txBody>
                    <a:bodyPr/>
                    <a:lstStyle/>
                    <a:p>
                      <a:r>
                        <a:rPr lang="en-GB" dirty="0" smtClean="0"/>
                        <a:t>68.33</a:t>
                      </a:r>
                      <a:endParaRPr lang="en-GB" dirty="0"/>
                    </a:p>
                  </a:txBody>
                  <a:tcPr/>
                </a:tc>
              </a:tr>
              <a:tr h="290613">
                <a:tc>
                  <a:txBody>
                    <a:bodyPr/>
                    <a:lstStyle/>
                    <a:p>
                      <a:r>
                        <a:rPr lang="en-GB" dirty="0" smtClean="0"/>
                        <a:t>10 Years</a:t>
                      </a:r>
                      <a:endParaRPr lang="en-GB" dirty="0"/>
                    </a:p>
                  </a:txBody>
                  <a:tcPr/>
                </a:tc>
                <a:tc>
                  <a:txBody>
                    <a:bodyPr/>
                    <a:lstStyle/>
                    <a:p>
                      <a:r>
                        <a:rPr lang="en-GB" dirty="0" smtClean="0"/>
                        <a:t>371.11</a:t>
                      </a:r>
                      <a:endParaRPr lang="en-GB" dirty="0"/>
                    </a:p>
                  </a:txBody>
                  <a:tcPr/>
                </a:tc>
                <a:tc>
                  <a:txBody>
                    <a:bodyPr/>
                    <a:lstStyle/>
                    <a:p>
                      <a:r>
                        <a:rPr lang="en-GB" dirty="0" smtClean="0"/>
                        <a:t>121.08</a:t>
                      </a:r>
                      <a:endParaRPr lang="en-GB"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628527021"/>
              </p:ext>
            </p:extLst>
          </p:nvPr>
        </p:nvGraphicFramePr>
        <p:xfrm>
          <a:off x="1568624" y="4005064"/>
          <a:ext cx="6603999" cy="1483360"/>
        </p:xfrm>
        <a:graphic>
          <a:graphicData uri="http://schemas.openxmlformats.org/drawingml/2006/table">
            <a:tbl>
              <a:tblPr firstRow="1" bandRow="1">
                <a:tableStyleId>{5C22544A-7EE6-4342-B048-85BDC9FD1C3A}</a:tableStyleId>
              </a:tblPr>
              <a:tblGrid>
                <a:gridCol w="2201333"/>
                <a:gridCol w="2201333"/>
                <a:gridCol w="2201333"/>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10 Years</a:t>
                      </a:r>
                      <a:endParaRPr lang="en-GB" dirty="0"/>
                    </a:p>
                  </a:txBody>
                  <a:tcPr/>
                </a:tc>
                <a:tc>
                  <a:txBody>
                    <a:bodyPr/>
                    <a:lstStyle/>
                    <a:p>
                      <a:r>
                        <a:rPr lang="en-GB" dirty="0" smtClean="0"/>
                        <a:t>Autonomies</a:t>
                      </a:r>
                      <a:endParaRPr lang="en-GB" dirty="0"/>
                    </a:p>
                  </a:txBody>
                  <a:tcPr/>
                </a:tc>
                <a:tc>
                  <a:txBody>
                    <a:bodyPr/>
                    <a:lstStyle/>
                    <a:p>
                      <a:r>
                        <a:rPr lang="en-GB" dirty="0" err="1" smtClean="0"/>
                        <a:t>Msci</a:t>
                      </a:r>
                      <a:r>
                        <a:rPr lang="en-GB" dirty="0" smtClean="0"/>
                        <a:t> </a:t>
                      </a:r>
                      <a:r>
                        <a:rPr lang="en-GB" dirty="0" smtClean="0"/>
                        <a:t>World</a:t>
                      </a:r>
                      <a:endParaRPr lang="en-GB" dirty="0"/>
                    </a:p>
                  </a:txBody>
                  <a:tcPr/>
                </a:tc>
              </a:tr>
              <a:tr h="370840">
                <a:tc>
                  <a:txBody>
                    <a:bodyPr/>
                    <a:lstStyle/>
                    <a:p>
                      <a:r>
                        <a:rPr lang="en-GB" dirty="0" smtClean="0"/>
                        <a:t>Ave Return </a:t>
                      </a:r>
                      <a:endParaRPr lang="en-GB" dirty="0"/>
                    </a:p>
                  </a:txBody>
                  <a:tcPr/>
                </a:tc>
                <a:tc>
                  <a:txBody>
                    <a:bodyPr/>
                    <a:lstStyle/>
                    <a:p>
                      <a:r>
                        <a:rPr lang="en-GB" dirty="0" smtClean="0"/>
                        <a:t>17.79</a:t>
                      </a:r>
                      <a:endParaRPr lang="en-GB" dirty="0"/>
                    </a:p>
                  </a:txBody>
                  <a:tcPr/>
                </a:tc>
                <a:tc>
                  <a:txBody>
                    <a:bodyPr/>
                    <a:lstStyle/>
                    <a:p>
                      <a:r>
                        <a:rPr lang="en-GB" dirty="0" smtClean="0"/>
                        <a:t>  8.97</a:t>
                      </a:r>
                      <a:endParaRPr lang="en-GB" dirty="0"/>
                    </a:p>
                  </a:txBody>
                  <a:tcPr/>
                </a:tc>
              </a:tr>
              <a:tr h="370840">
                <a:tc>
                  <a:txBody>
                    <a:bodyPr/>
                    <a:lstStyle/>
                    <a:p>
                      <a:r>
                        <a:rPr lang="en-GB" dirty="0" smtClean="0"/>
                        <a:t>Ave Volatility</a:t>
                      </a:r>
                      <a:endParaRPr lang="en-GB" dirty="0"/>
                    </a:p>
                  </a:txBody>
                  <a:tcPr/>
                </a:tc>
                <a:tc>
                  <a:txBody>
                    <a:bodyPr/>
                    <a:lstStyle/>
                    <a:p>
                      <a:r>
                        <a:rPr lang="en-GB" dirty="0" smtClean="0"/>
                        <a:t>15.11</a:t>
                      </a:r>
                      <a:endParaRPr lang="en-GB" dirty="0"/>
                    </a:p>
                  </a:txBody>
                  <a:tcPr/>
                </a:tc>
                <a:tc>
                  <a:txBody>
                    <a:bodyPr/>
                    <a:lstStyle/>
                    <a:p>
                      <a:r>
                        <a:rPr lang="en-GB" dirty="0" smtClean="0"/>
                        <a:t>15.37</a:t>
                      </a:r>
                      <a:endParaRPr lang="en-GB" dirty="0"/>
                    </a:p>
                  </a:txBody>
                  <a:tcPr/>
                </a:tc>
              </a:tr>
              <a:tr h="370840">
                <a:tc>
                  <a:txBody>
                    <a:bodyPr/>
                    <a:lstStyle/>
                    <a:p>
                      <a:r>
                        <a:rPr lang="en-GB" dirty="0" smtClean="0"/>
                        <a:t>Ave Sharpe</a:t>
                      </a:r>
                      <a:endParaRPr lang="en-GB" dirty="0"/>
                    </a:p>
                  </a:txBody>
                  <a:tcPr/>
                </a:tc>
                <a:tc>
                  <a:txBody>
                    <a:bodyPr/>
                    <a:lstStyle/>
                    <a:p>
                      <a:r>
                        <a:rPr lang="en-GB" dirty="0" smtClean="0"/>
                        <a:t>  1.32</a:t>
                      </a:r>
                      <a:endParaRPr lang="en-GB" dirty="0"/>
                    </a:p>
                  </a:txBody>
                  <a:tcPr/>
                </a:tc>
                <a:tc>
                  <a:txBody>
                    <a:bodyPr/>
                    <a:lstStyle/>
                    <a:p>
                      <a:r>
                        <a:rPr lang="en-GB" dirty="0" smtClean="0"/>
                        <a:t>  0.51</a:t>
                      </a:r>
                      <a:endParaRPr lang="en-GB" dirty="0"/>
                    </a:p>
                  </a:txBody>
                  <a:tcPr/>
                </a:tc>
              </a:tr>
            </a:tbl>
          </a:graphicData>
        </a:graphic>
      </p:graphicFrame>
    </p:spTree>
    <p:extLst>
      <p:ext uri="{BB962C8B-B14F-4D97-AF65-F5344CB8AC3E}">
        <p14:creationId xmlns:p14="http://schemas.microsoft.com/office/powerpoint/2010/main" val="28985325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a:latin typeface="+mn-lt"/>
                <a:cs typeface="Arial" panose="020B0604020202020204" pitchFamily="34" charset="0"/>
              </a:rPr>
              <a:t>AUTONOMY PERFORMANCE</a:t>
            </a:r>
          </a:p>
        </p:txBody>
      </p:sp>
      <p:sp>
        <p:nvSpPr>
          <p:cNvPr id="4" name="Rectangle 3"/>
          <p:cNvSpPr/>
          <p:nvPr/>
        </p:nvSpPr>
        <p:spPr>
          <a:xfrm>
            <a:off x="6753200" y="2166096"/>
            <a:ext cx="2664296" cy="6646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3776" indent="-263776">
              <a:buFontTx/>
              <a:buChar char="-"/>
            </a:pPr>
            <a:r>
              <a:rPr lang="en-GB" sz="1292" dirty="0">
                <a:solidFill>
                  <a:schemeClr val="tx1"/>
                </a:solidFill>
              </a:rPr>
              <a:t>£100,000 pension fund</a:t>
            </a:r>
          </a:p>
          <a:p>
            <a:pPr marL="263776" indent="-263776">
              <a:buFontTx/>
              <a:buChar char="-"/>
            </a:pPr>
            <a:r>
              <a:rPr lang="en-GB" sz="1292" dirty="0">
                <a:solidFill>
                  <a:schemeClr val="tx1"/>
                </a:solidFill>
              </a:rPr>
              <a:t>£500 per month income</a:t>
            </a:r>
          </a:p>
        </p:txBody>
      </p:sp>
      <p:sp>
        <p:nvSpPr>
          <p:cNvPr id="3" name="TextBox 2"/>
          <p:cNvSpPr txBox="1"/>
          <p:nvPr/>
        </p:nvSpPr>
        <p:spPr>
          <a:xfrm>
            <a:off x="461242" y="6154226"/>
            <a:ext cx="4320034" cy="248530"/>
          </a:xfrm>
          <a:prstGeom prst="rect">
            <a:avLst/>
          </a:prstGeom>
          <a:noFill/>
        </p:spPr>
        <p:txBody>
          <a:bodyPr wrap="square" rtlCol="0">
            <a:spAutoFit/>
          </a:bodyPr>
          <a:lstStyle/>
          <a:p>
            <a:r>
              <a:rPr lang="en-GB" sz="1015" dirty="0">
                <a:solidFill>
                  <a:schemeClr val="tx1">
                    <a:lumMod val="50000"/>
                    <a:lumOff val="50000"/>
                  </a:schemeClr>
                </a:solidFill>
              </a:rPr>
              <a:t>Source: WM Capital Management, January 2015</a:t>
            </a:r>
          </a:p>
        </p:txBody>
      </p:sp>
      <p:sp>
        <p:nvSpPr>
          <p:cNvPr id="8" name="TextBox 7"/>
          <p:cNvSpPr txBox="1"/>
          <p:nvPr/>
        </p:nvSpPr>
        <p:spPr>
          <a:xfrm>
            <a:off x="6825208" y="4426034"/>
            <a:ext cx="1872208" cy="1001556"/>
          </a:xfrm>
          <a:prstGeom prst="rect">
            <a:avLst/>
          </a:prstGeom>
          <a:noFill/>
        </p:spPr>
        <p:txBody>
          <a:bodyPr wrap="square" rtlCol="0">
            <a:spAutoFit/>
          </a:bodyPr>
          <a:lstStyle/>
          <a:p>
            <a:r>
              <a:rPr lang="en-GB" sz="1477" dirty="0"/>
              <a:t>Trend Following-invest only when the blue line is above the red line</a:t>
            </a:r>
          </a:p>
        </p:txBody>
      </p:sp>
      <p:sp>
        <p:nvSpPr>
          <p:cNvPr id="9" name="TextBox 8"/>
          <p:cNvSpPr txBox="1"/>
          <p:nvPr/>
        </p:nvSpPr>
        <p:spPr>
          <a:xfrm>
            <a:off x="2000672" y="2498435"/>
            <a:ext cx="1728192" cy="433324"/>
          </a:xfrm>
          <a:prstGeom prst="rect">
            <a:avLst/>
          </a:prstGeom>
          <a:noFill/>
        </p:spPr>
        <p:txBody>
          <a:bodyPr wrap="square" rtlCol="0">
            <a:spAutoFit/>
          </a:bodyPr>
          <a:lstStyle/>
          <a:p>
            <a:r>
              <a:rPr lang="en-GB" sz="1108" dirty="0"/>
              <a:t>Blue=FTSE 100</a:t>
            </a:r>
          </a:p>
          <a:p>
            <a:r>
              <a:rPr lang="en-GB" sz="1108" dirty="0"/>
              <a:t>Red=FTSE 100 Trend Line</a:t>
            </a:r>
          </a:p>
        </p:txBody>
      </p:sp>
      <p:sp>
        <p:nvSpPr>
          <p:cNvPr id="5" name="Content Placeholder 4"/>
          <p:cNvSpPr>
            <a:spLocks noGrp="1"/>
          </p:cNvSpPr>
          <p:nvPr>
            <p:ph idx="1"/>
          </p:nvPr>
        </p:nvSpPr>
        <p:spPr/>
        <p:txBody>
          <a:bodyPr/>
          <a:lstStyle/>
          <a:p>
            <a:endParaRPr lang="en-GB"/>
          </a:p>
        </p:txBody>
      </p:sp>
      <p:pic>
        <p:nvPicPr>
          <p:cNvPr id="6" name="Picture 5"/>
          <p:cNvPicPr>
            <a:picLocks noChangeAspect="1"/>
          </p:cNvPicPr>
          <p:nvPr/>
        </p:nvPicPr>
        <p:blipFill>
          <a:blip r:embed="rId3"/>
          <a:stretch>
            <a:fillRect/>
          </a:stretch>
        </p:blipFill>
        <p:spPr>
          <a:xfrm>
            <a:off x="101659" y="1428445"/>
            <a:ext cx="9702687" cy="4725781"/>
          </a:xfrm>
          <a:prstGeom prst="rect">
            <a:avLst/>
          </a:prstGeom>
        </p:spPr>
      </p:pic>
    </p:spTree>
    <p:extLst>
      <p:ext uri="{BB962C8B-B14F-4D97-AF65-F5344CB8AC3E}">
        <p14:creationId xmlns:p14="http://schemas.microsoft.com/office/powerpoint/2010/main" val="12860882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latin typeface="+mn-lt"/>
                <a:cs typeface="Arial" panose="020B0604020202020204" pitchFamily="34" charset="0"/>
              </a:rPr>
              <a:t>PROTECTION FROM THE NEXT CRASH</a:t>
            </a:r>
            <a:endParaRPr lang="en-GB" sz="2215" b="1" dirty="0">
              <a:latin typeface="+mn-lt"/>
              <a:cs typeface="Arial" panose="020B0604020202020204" pitchFamily="34" charset="0"/>
            </a:endParaRPr>
          </a:p>
        </p:txBody>
      </p:sp>
      <p:sp>
        <p:nvSpPr>
          <p:cNvPr id="4" name="TextBox 3"/>
          <p:cNvSpPr txBox="1"/>
          <p:nvPr/>
        </p:nvSpPr>
        <p:spPr>
          <a:xfrm>
            <a:off x="920552" y="1700808"/>
            <a:ext cx="8496944" cy="5355312"/>
          </a:xfrm>
          <a:prstGeom prst="rect">
            <a:avLst/>
          </a:prstGeom>
          <a:noFill/>
        </p:spPr>
        <p:txBody>
          <a:bodyPr wrap="square" rtlCol="0">
            <a:spAutoFit/>
          </a:bodyPr>
          <a:lstStyle/>
          <a:p>
            <a:r>
              <a:rPr lang="en-GB" b="1" dirty="0" smtClean="0"/>
              <a:t>DIVERSIFICATION</a:t>
            </a:r>
          </a:p>
          <a:p>
            <a:endParaRPr lang="en-GB" dirty="0"/>
          </a:p>
          <a:p>
            <a:r>
              <a:rPr lang="en-GB" dirty="0" smtClean="0"/>
              <a:t>53% USA, 34% Europe, 13% Asia</a:t>
            </a:r>
          </a:p>
          <a:p>
            <a:r>
              <a:rPr lang="en-GB" dirty="0" smtClean="0"/>
              <a:t>40% of earnings are overseas</a:t>
            </a:r>
          </a:p>
          <a:p>
            <a:r>
              <a:rPr lang="en-GB" dirty="0" smtClean="0"/>
              <a:t>Global Leader</a:t>
            </a:r>
          </a:p>
          <a:p>
            <a:r>
              <a:rPr lang="en-GB" dirty="0" smtClean="0"/>
              <a:t>Max 3 in any sector, except 6 banks</a:t>
            </a:r>
          </a:p>
          <a:p>
            <a:r>
              <a:rPr lang="en-GB" dirty="0" smtClean="0"/>
              <a:t>				or</a:t>
            </a:r>
            <a:endParaRPr lang="en-GB" dirty="0"/>
          </a:p>
          <a:p>
            <a:r>
              <a:rPr lang="en-GB" sz="1400" dirty="0" smtClean="0"/>
              <a:t>Ftse100-The </a:t>
            </a:r>
            <a:r>
              <a:rPr lang="en-GB" sz="1400" dirty="0"/>
              <a:t>Top 10 Stocks represent 40% of the Index </a:t>
            </a:r>
            <a:r>
              <a:rPr lang="en-GB" sz="1400" dirty="0" smtClean="0"/>
              <a:t>,The </a:t>
            </a:r>
            <a:r>
              <a:rPr lang="en-GB" sz="1400" dirty="0"/>
              <a:t>First 30 Stocks represent 72% of the index </a:t>
            </a:r>
          </a:p>
          <a:p>
            <a:endParaRPr lang="en-GB" dirty="0" smtClean="0"/>
          </a:p>
          <a:p>
            <a:endParaRPr lang="en-GB" dirty="0"/>
          </a:p>
          <a:p>
            <a:r>
              <a:rPr lang="en-GB" b="1" dirty="0" smtClean="0"/>
              <a:t>REMOVING THE OVEREXTENDED COMPANIES</a:t>
            </a:r>
          </a:p>
          <a:p>
            <a:endParaRPr lang="en-GB" dirty="0"/>
          </a:p>
          <a:p>
            <a:r>
              <a:rPr lang="en-GB" dirty="0" smtClean="0"/>
              <a:t>Any company that is 30% over extended from trend line is removed at rebalance</a:t>
            </a:r>
          </a:p>
          <a:p>
            <a:endParaRPr lang="en-GB" dirty="0"/>
          </a:p>
          <a:p>
            <a:r>
              <a:rPr lang="en-GB" b="1" dirty="0" smtClean="0"/>
              <a:t>PERFORMANCE</a:t>
            </a:r>
            <a:r>
              <a:rPr lang="en-GB" dirty="0" smtClean="0"/>
              <a:t> - 2008 &amp; 2011</a:t>
            </a:r>
          </a:p>
          <a:p>
            <a:endParaRPr lang="en-GB" dirty="0"/>
          </a:p>
          <a:p>
            <a:r>
              <a:rPr lang="en-GB" b="1" dirty="0" smtClean="0"/>
              <a:t>EARNINGS RISING FASTER THAN MSCI WORLD</a:t>
            </a:r>
          </a:p>
          <a:p>
            <a:endParaRPr lang="en-GB" dirty="0"/>
          </a:p>
          <a:p>
            <a:endParaRPr lang="en-GB" dirty="0"/>
          </a:p>
        </p:txBody>
      </p:sp>
    </p:spTree>
    <p:extLst>
      <p:ext uri="{BB962C8B-B14F-4D97-AF65-F5344CB8AC3E}">
        <p14:creationId xmlns:p14="http://schemas.microsoft.com/office/powerpoint/2010/main" val="250163992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215" b="1" dirty="0" smtClean="0">
                <a:latin typeface="+mn-lt"/>
                <a:cs typeface="Arial" panose="020B0604020202020204" pitchFamily="34" charset="0"/>
              </a:rPr>
              <a:t>QUESTIONS</a:t>
            </a:r>
            <a:endParaRPr lang="en-GB" sz="2215" b="1" dirty="0">
              <a:latin typeface="+mn-lt"/>
              <a:cs typeface="Arial" panose="020B0604020202020204" pitchFamily="34" charset="0"/>
            </a:endParaRPr>
          </a:p>
        </p:txBody>
      </p:sp>
      <p:sp>
        <p:nvSpPr>
          <p:cNvPr id="4" name="TextBox 3"/>
          <p:cNvSpPr txBox="1"/>
          <p:nvPr/>
        </p:nvSpPr>
        <p:spPr>
          <a:xfrm>
            <a:off x="870626" y="2348880"/>
            <a:ext cx="8496944" cy="2862322"/>
          </a:xfrm>
          <a:prstGeom prst="rect">
            <a:avLst/>
          </a:prstGeom>
          <a:noFill/>
        </p:spPr>
        <p:txBody>
          <a:bodyPr wrap="square" rtlCol="0">
            <a:spAutoFit/>
          </a:bodyPr>
          <a:lstStyle/>
          <a:p>
            <a:r>
              <a:rPr lang="en-GB" sz="2400" b="1" dirty="0" smtClean="0"/>
              <a:t>THANK YOU FOR YOUR TIME &amp; WE LOOK FORWARD TO YOU BECOMING INVESTORS IN THE FUND</a:t>
            </a:r>
          </a:p>
          <a:p>
            <a:endParaRPr lang="en-GB" sz="2400" b="1" dirty="0"/>
          </a:p>
          <a:p>
            <a:r>
              <a:rPr lang="en-GB" sz="2400" b="1" dirty="0" smtClean="0"/>
              <a:t>ANY QUESTIONS?</a:t>
            </a:r>
          </a:p>
          <a:p>
            <a:endParaRPr lang="en-GB" sz="2400" b="1" dirty="0"/>
          </a:p>
          <a:p>
            <a:r>
              <a:rPr lang="en-GB" sz="2400" b="1" dirty="0" smtClean="0"/>
              <a:t>JOIN US IN THE BAR!</a:t>
            </a:r>
          </a:p>
          <a:p>
            <a:endParaRPr lang="en-GB" dirty="0"/>
          </a:p>
          <a:p>
            <a:endParaRPr lang="en-GB" dirty="0"/>
          </a:p>
        </p:txBody>
      </p:sp>
    </p:spTree>
    <p:extLst>
      <p:ext uri="{BB962C8B-B14F-4D97-AF65-F5344CB8AC3E}">
        <p14:creationId xmlns:p14="http://schemas.microsoft.com/office/powerpoint/2010/main" val="34974111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5303" y="1873816"/>
            <a:ext cx="8994775" cy="2219874"/>
          </a:xfrm>
        </p:spPr>
        <p:txBody>
          <a:bodyPr>
            <a:noAutofit/>
          </a:bodyPr>
          <a:lstStyle/>
          <a:p>
            <a:pPr marL="0" indent="0" algn="just">
              <a:buNone/>
            </a:pPr>
            <a:r>
              <a:rPr lang="en-US" sz="1400" b="1" dirty="0">
                <a:solidFill>
                  <a:schemeClr val="tx1">
                    <a:lumMod val="50000"/>
                    <a:lumOff val="50000"/>
                  </a:schemeClr>
                </a:solidFill>
              </a:rPr>
              <a:t>IMPORTANT INFORMATION</a:t>
            </a:r>
          </a:p>
          <a:p>
            <a:pPr marL="0" indent="0" algn="just">
              <a:buNone/>
            </a:pPr>
            <a:r>
              <a:rPr lang="en-GB" sz="1400" dirty="0">
                <a:solidFill>
                  <a:schemeClr val="tx1">
                    <a:lumMod val="50000"/>
                    <a:lumOff val="50000"/>
                  </a:schemeClr>
                </a:solidFill>
              </a:rPr>
              <a:t>This document has been produced for information only and represents the views of the investment manager at the time of writing. It should not be construed as Investment Advice. No investment decisions should be made without first seeking advice. </a:t>
            </a:r>
          </a:p>
          <a:p>
            <a:pPr marL="0" indent="0" algn="just">
              <a:buNone/>
            </a:pPr>
            <a:endParaRPr lang="en-GB" sz="1400" b="1" dirty="0">
              <a:solidFill>
                <a:schemeClr val="tx1">
                  <a:lumMod val="50000"/>
                  <a:lumOff val="50000"/>
                </a:schemeClr>
              </a:solidFill>
            </a:endParaRPr>
          </a:p>
          <a:p>
            <a:pPr marL="0" indent="0" algn="just">
              <a:buNone/>
            </a:pPr>
            <a:r>
              <a:rPr lang="en-GB" sz="1400" b="1" dirty="0">
                <a:solidFill>
                  <a:schemeClr val="tx1">
                    <a:lumMod val="50000"/>
                    <a:lumOff val="50000"/>
                  </a:schemeClr>
                </a:solidFill>
              </a:rPr>
              <a:t>RISK WARNINGS</a:t>
            </a:r>
            <a:endParaRPr lang="en-GB" sz="1400" dirty="0">
              <a:solidFill>
                <a:schemeClr val="tx1">
                  <a:lumMod val="50000"/>
                  <a:lumOff val="50000"/>
                </a:schemeClr>
              </a:solidFill>
            </a:endParaRPr>
          </a:p>
          <a:p>
            <a:pPr marL="0" indent="0" algn="just">
              <a:buNone/>
            </a:pPr>
            <a:r>
              <a:rPr lang="en-GB" sz="1400" dirty="0">
                <a:solidFill>
                  <a:schemeClr val="tx1">
                    <a:lumMod val="50000"/>
                    <a:lumOff val="50000"/>
                  </a:schemeClr>
                </a:solidFill>
              </a:rPr>
              <a:t>The value of your clients investment and the income derived from it can go down as well as up, and your client may not get back the money that they invested. Investments in overseas equities may be effected by changes in exchange rates, which could cause the value of your clients investment to increase or diminish. Your client should regard their investment as medium to long term. Past performance is not a guide to future performance. Every effort is taken to ensure the accuracy of this data, but no warranties are given.</a:t>
            </a:r>
          </a:p>
          <a:p>
            <a:pPr marL="0" indent="0">
              <a:spcAft>
                <a:spcPts val="554"/>
              </a:spcAft>
              <a:buNone/>
            </a:pPr>
            <a:endParaRPr lang="en-GB" sz="1292" dirty="0">
              <a:solidFill>
                <a:schemeClr val="tx1">
                  <a:lumMod val="50000"/>
                  <a:lumOff val="50000"/>
                </a:schemeClr>
              </a:solidFill>
            </a:endParaRPr>
          </a:p>
        </p:txBody>
      </p:sp>
      <p:sp>
        <p:nvSpPr>
          <p:cNvPr id="3" name="Title 2"/>
          <p:cNvSpPr>
            <a:spLocks noGrp="1"/>
          </p:cNvSpPr>
          <p:nvPr>
            <p:ph type="title"/>
          </p:nvPr>
        </p:nvSpPr>
        <p:spPr/>
        <p:txBody>
          <a:bodyPr/>
          <a:lstStyle/>
          <a:p>
            <a:r>
              <a:rPr lang="en-GB" sz="2215" b="1" dirty="0" smtClean="0"/>
              <a:t>Risks</a:t>
            </a:r>
            <a:endParaRPr lang="en-GB" sz="2215" b="1" dirty="0"/>
          </a:p>
        </p:txBody>
      </p:sp>
      <p:sp>
        <p:nvSpPr>
          <p:cNvPr id="4" name="TextBox 3"/>
          <p:cNvSpPr txBox="1"/>
          <p:nvPr/>
        </p:nvSpPr>
        <p:spPr>
          <a:xfrm>
            <a:off x="488507" y="5515539"/>
            <a:ext cx="9001000" cy="928139"/>
          </a:xfrm>
          <a:prstGeom prst="rect">
            <a:avLst/>
          </a:prstGeom>
          <a:noFill/>
        </p:spPr>
        <p:txBody>
          <a:bodyPr wrap="square" rtlCol="0">
            <a:spAutoFit/>
          </a:bodyPr>
          <a:lstStyle/>
          <a:p>
            <a:pPr>
              <a:spcAft>
                <a:spcPts val="554"/>
              </a:spcAft>
            </a:pPr>
            <a:r>
              <a:rPr lang="en-GB" sz="1477" b="1" dirty="0">
                <a:solidFill>
                  <a:srgbClr val="002060"/>
                </a:solidFill>
              </a:rPr>
              <a:t>WM Capital Management offers you an alternative to the traditional way of </a:t>
            </a:r>
            <a:r>
              <a:rPr lang="en-GB" sz="1477" b="1" dirty="0" smtClean="0">
                <a:solidFill>
                  <a:srgbClr val="002060"/>
                </a:solidFill>
              </a:rPr>
              <a:t>investing.</a:t>
            </a:r>
            <a:endParaRPr lang="en-GB" sz="1477" b="1" dirty="0">
              <a:solidFill>
                <a:srgbClr val="002060"/>
              </a:solidFill>
            </a:endParaRPr>
          </a:p>
          <a:p>
            <a:pPr>
              <a:spcAft>
                <a:spcPts val="554"/>
              </a:spcAft>
            </a:pPr>
            <a:r>
              <a:rPr lang="en-GB" sz="1477" b="1" dirty="0">
                <a:solidFill>
                  <a:srgbClr val="002060"/>
                </a:solidFill>
                <a:hlinkClick r:id="rId2"/>
              </a:rPr>
              <a:t>www.wmcapitalmanagement.com</a:t>
            </a:r>
            <a:r>
              <a:rPr lang="en-GB" sz="1477" b="1" dirty="0">
                <a:solidFill>
                  <a:srgbClr val="002060"/>
                </a:solidFill>
              </a:rPr>
              <a:t>                     chris@wmcapitalmanagement.com</a:t>
            </a:r>
          </a:p>
          <a:p>
            <a:pPr>
              <a:spcAft>
                <a:spcPts val="554"/>
              </a:spcAft>
            </a:pPr>
            <a:endParaRPr lang="en-GB" sz="1477" dirty="0">
              <a:solidFill>
                <a:schemeClr val="tx1">
                  <a:lumMod val="50000"/>
                  <a:lumOff val="50000"/>
                </a:schemeClr>
              </a:solidFill>
            </a:endParaRPr>
          </a:p>
        </p:txBody>
      </p:sp>
    </p:spTree>
    <p:extLst>
      <p:ext uri="{BB962C8B-B14F-4D97-AF65-F5344CB8AC3E}">
        <p14:creationId xmlns:p14="http://schemas.microsoft.com/office/powerpoint/2010/main" val="31483372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1894</TotalTime>
  <Words>1881</Words>
  <Application>Microsoft Office PowerPoint</Application>
  <PresentationFormat>A4 Paper (210x297 mm)</PresentationFormat>
  <Paragraphs>281</Paragraphs>
  <Slides>60</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60</vt:i4>
      </vt:variant>
    </vt:vector>
  </HeadingPairs>
  <TitlesOfParts>
    <vt:vector size="65" baseType="lpstr">
      <vt:lpstr>Arial</vt:lpstr>
      <vt:lpstr>Calibri</vt:lpstr>
      <vt:lpstr>Tahoma</vt:lpstr>
      <vt:lpstr>Office Theme</vt:lpstr>
      <vt:lpstr>1_Office Theme</vt:lpstr>
      <vt:lpstr>THE BIG PICTURE AND THE AUTONOMIES CHRIS MOORE &amp; EOIN TREACY</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WM Capital Management  THE FP WM GLOBAL CORPORATE AUTONOMIES FUND</vt:lpstr>
      <vt:lpstr>THE FP WM GLOBAL CORPORATE AUTONOMIES FUND</vt:lpstr>
      <vt:lpstr> THE FP WM GLOBAL CORPORATE AUTONOMIES FUND  THE FP WM GLOBAL CORPORATE AUTONOMIES FUND</vt:lpstr>
      <vt:lpstr> THE FP WM GLOBAL CORPORATE AUTONOMIES FUND  THE FP WM GLOBAL CORPORATE AUTONOMIES FUND</vt:lpstr>
      <vt:lpstr>CAPTURING SMART BETA-EQUAL WEIGHTING</vt:lpstr>
      <vt:lpstr>SMART BETA-EQUALISH WEIGHTING</vt:lpstr>
      <vt:lpstr>FUND MANAGER OVERSIGHT</vt:lpstr>
      <vt:lpstr>ARE AUTONOMIES EXPENSIVE?</vt:lpstr>
      <vt:lpstr>AUTONOMY PERFORMANCE</vt:lpstr>
      <vt:lpstr>AUTONOMY PERFORMANCE-To 1st January 2015</vt:lpstr>
      <vt:lpstr>AUTONOMY PERFORMANCE</vt:lpstr>
      <vt:lpstr>PROTECTION FROM THE NEXT CRASH</vt:lpstr>
      <vt:lpstr>QUESTIONS</vt:lpstr>
      <vt:lpstr>Risks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dc:creator>
  <cp:lastModifiedBy>Chris Moore</cp:lastModifiedBy>
  <cp:revision>54</cp:revision>
  <dcterms:created xsi:type="dcterms:W3CDTF">2014-09-30T15:30:24Z</dcterms:created>
  <dcterms:modified xsi:type="dcterms:W3CDTF">2015-02-10T09:47:15Z</dcterms:modified>
</cp:coreProperties>
</file>