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520" r:id="rId3"/>
    <p:sldId id="465" r:id="rId4"/>
    <p:sldId id="514" r:id="rId5"/>
    <p:sldId id="515" r:id="rId6"/>
    <p:sldId id="516" r:id="rId7"/>
    <p:sldId id="517" r:id="rId8"/>
    <p:sldId id="518" r:id="rId9"/>
    <p:sldId id="519" r:id="rId10"/>
    <p:sldId id="513" r:id="rId11"/>
    <p:sldId id="521" r:id="rId12"/>
    <p:sldId id="522" r:id="rId13"/>
    <p:sldId id="546" r:id="rId14"/>
    <p:sldId id="523" r:id="rId15"/>
    <p:sldId id="525" r:id="rId16"/>
    <p:sldId id="511" r:id="rId17"/>
    <p:sldId id="526" r:id="rId18"/>
    <p:sldId id="527" r:id="rId19"/>
    <p:sldId id="528" r:id="rId20"/>
    <p:sldId id="529" r:id="rId21"/>
    <p:sldId id="543" r:id="rId22"/>
    <p:sldId id="478" r:id="rId23"/>
    <p:sldId id="530" r:id="rId24"/>
    <p:sldId id="531" r:id="rId25"/>
    <p:sldId id="532" r:id="rId26"/>
    <p:sldId id="533" r:id="rId27"/>
    <p:sldId id="538" r:id="rId28"/>
    <p:sldId id="535" r:id="rId29"/>
    <p:sldId id="537" r:id="rId30"/>
    <p:sldId id="539" r:id="rId31"/>
    <p:sldId id="540" r:id="rId32"/>
    <p:sldId id="541" r:id="rId33"/>
    <p:sldId id="492" r:id="rId34"/>
    <p:sldId id="542" r:id="rId35"/>
    <p:sldId id="423" r:id="rId36"/>
    <p:sldId id="495" r:id="rId37"/>
    <p:sldId id="496" r:id="rId38"/>
    <p:sldId id="545" r:id="rId39"/>
    <p:sldId id="354" r:id="rId40"/>
    <p:sldId id="383" r:id="rId41"/>
    <p:sldId id="385" r:id="rId42"/>
    <p:sldId id="378" r:id="rId43"/>
    <p:sldId id="547" r:id="rId44"/>
    <p:sldId id="548" r:id="rId45"/>
    <p:sldId id="549" r:id="rId46"/>
    <p:sldId id="550" r:id="rId47"/>
    <p:sldId id="551" r:id="rId48"/>
    <p:sldId id="552" r:id="rId49"/>
    <p:sldId id="553" r:id="rId50"/>
    <p:sldId id="554" r:id="rId51"/>
    <p:sldId id="509" r:id="rId52"/>
    <p:sldId id="270" r:id="rId53"/>
  </p:sldIdLst>
  <p:sldSz cx="9144000" cy="6858000" type="screen4x3"/>
  <p:notesSz cx="6858000" cy="9144000"/>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CC"/>
    <a:srgbClr val="FFCC00"/>
    <a:srgbClr val="FFFF00"/>
    <a:srgbClr val="FF0000"/>
    <a:srgbClr val="34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86" autoAdjust="0"/>
    <p:restoredTop sz="94660"/>
  </p:normalViewPr>
  <p:slideViewPr>
    <p:cSldViewPr>
      <p:cViewPr varScale="1">
        <p:scale>
          <a:sx n="99" d="100"/>
          <a:sy n="99" d="100"/>
        </p:scale>
        <p:origin x="-90" y="-31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p:cNvSpPr/>
          <p:nvPr userDrawn="1"/>
        </p:nvSpPr>
        <p:spPr>
          <a:xfrm>
            <a:off x="0" y="0"/>
            <a:ext cx="9144000" cy="1111250"/>
          </a:xfrm>
          <a:prstGeom prst="rect">
            <a:avLst/>
          </a:prstGeom>
          <a:solidFill>
            <a:srgbClr val="3433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a:p>
        </p:txBody>
      </p:sp>
      <p:cxnSp>
        <p:nvCxnSpPr>
          <p:cNvPr id="8" name="Straight Connector 7"/>
          <p:cNvCxnSpPr/>
          <p:nvPr userDrawn="1"/>
        </p:nvCxnSpPr>
        <p:spPr>
          <a:xfrm>
            <a:off x="0" y="1025525"/>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8" name="Picture 2"/>
          <p:cNvPicPr>
            <a:picLocks noChangeAspect="1"/>
          </p:cNvPicPr>
          <p:nvPr userDrawn="1"/>
        </p:nvPicPr>
        <p:blipFill>
          <a:blip r:embed="rId5"/>
          <a:srcRect/>
          <a:stretch>
            <a:fillRect/>
          </a:stretch>
        </p:blipFill>
        <p:spPr bwMode="auto">
          <a:xfrm>
            <a:off x="2411413" y="-25400"/>
            <a:ext cx="4211637" cy="11112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6"/>
          <p:cNvSpPr>
            <a:spLocks noChangeArrowheads="1"/>
          </p:cNvSpPr>
          <p:nvPr/>
        </p:nvSpPr>
        <p:spPr bwMode="auto">
          <a:xfrm>
            <a:off x="395288" y="1196975"/>
            <a:ext cx="8353425" cy="5241925"/>
          </a:xfrm>
          <a:prstGeom prst="rect">
            <a:avLst/>
          </a:prstGeom>
          <a:noFill/>
          <a:ln w="9525">
            <a:noFill/>
            <a:miter lim="800000"/>
            <a:headEnd/>
            <a:tailEnd/>
          </a:ln>
        </p:spPr>
        <p:txBody>
          <a:bodyPr>
            <a:spAutoFit/>
          </a:bodyPr>
          <a:lstStyle/>
          <a:p>
            <a:pPr algn="ctr"/>
            <a:r>
              <a:rPr lang="en-GB" sz="3200" b="1">
                <a:solidFill>
                  <a:schemeClr val="hlink"/>
                </a:solidFill>
              </a:rPr>
              <a:t>The Markets Now</a:t>
            </a:r>
          </a:p>
          <a:p>
            <a:pPr algn="ctr"/>
            <a:endParaRPr lang="en-GB" sz="1000" b="1">
              <a:solidFill>
                <a:schemeClr val="hlink"/>
              </a:solidFill>
            </a:endParaRPr>
          </a:p>
          <a:p>
            <a:pPr algn="ctr"/>
            <a:endParaRPr lang="en-GB" sz="1000" b="1">
              <a:solidFill>
                <a:schemeClr val="hlink"/>
              </a:solidFill>
            </a:endParaRPr>
          </a:p>
          <a:p>
            <a:pPr algn="ctr"/>
            <a:r>
              <a:rPr lang="en-GB" sz="2800" b="1">
                <a:solidFill>
                  <a:schemeClr val="hlink"/>
                </a:solidFill>
              </a:rPr>
              <a:t>Stock markets are edgy and commencing</a:t>
            </a:r>
            <a:r>
              <a:rPr lang="en-GB" sz="3200" b="1">
                <a:solidFill>
                  <a:schemeClr val="hlink"/>
                </a:solidFill>
              </a:rPr>
              <a:t> </a:t>
            </a:r>
          </a:p>
          <a:p>
            <a:pPr algn="ctr"/>
            <a:endParaRPr lang="en-GB" sz="1000" b="1">
              <a:solidFill>
                <a:schemeClr val="hlink"/>
              </a:solidFill>
            </a:endParaRPr>
          </a:p>
          <a:p>
            <a:pPr algn="ctr"/>
            <a:r>
              <a:rPr lang="en-GB" sz="2800" b="1">
                <a:solidFill>
                  <a:schemeClr val="hlink"/>
                </a:solidFill>
              </a:rPr>
              <a:t>temporary consolidations, but cushioned by</a:t>
            </a:r>
            <a:r>
              <a:rPr lang="en-GB" sz="3200" b="1">
                <a:solidFill>
                  <a:schemeClr val="hlink"/>
                </a:solidFill>
              </a:rPr>
              <a:t> </a:t>
            </a:r>
          </a:p>
          <a:p>
            <a:pPr algn="ctr"/>
            <a:endParaRPr lang="en-GB" sz="1000" b="1">
              <a:solidFill>
                <a:schemeClr val="hlink"/>
              </a:solidFill>
            </a:endParaRPr>
          </a:p>
          <a:p>
            <a:pPr algn="ctr"/>
            <a:r>
              <a:rPr lang="en-GB" sz="2800" b="1">
                <a:solidFill>
                  <a:schemeClr val="hlink"/>
                </a:solidFill>
              </a:rPr>
              <a:t>QE in Japan, EU, &amp; China’s stimulus.</a:t>
            </a:r>
            <a:endParaRPr lang="en-GB" sz="1000" b="1">
              <a:solidFill>
                <a:schemeClr val="hlink"/>
              </a:solidFill>
            </a:endParaRPr>
          </a:p>
          <a:p>
            <a:pPr algn="ctr"/>
            <a:endParaRPr lang="en-GB" sz="1000" b="1">
              <a:solidFill>
                <a:schemeClr val="hlink"/>
              </a:solidFill>
            </a:endParaRPr>
          </a:p>
          <a:p>
            <a:pPr algn="ctr"/>
            <a:r>
              <a:rPr lang="en-GB" sz="2800" b="1">
                <a:solidFill>
                  <a:schemeClr val="hlink"/>
                </a:solidFill>
              </a:rPr>
              <a:t>However, valuations have risen.</a:t>
            </a:r>
          </a:p>
          <a:p>
            <a:pPr algn="ctr"/>
            <a:endParaRPr lang="en-GB" sz="2800" b="1">
              <a:solidFill>
                <a:schemeClr val="hlink"/>
              </a:solidFill>
            </a:endParaRPr>
          </a:p>
          <a:p>
            <a:pPr algn="ctr"/>
            <a:r>
              <a:rPr lang="en-GB" sz="2400" b="1">
                <a:solidFill>
                  <a:schemeClr val="hlink"/>
                </a:solidFill>
              </a:rPr>
              <a:t>David Fuller – 20</a:t>
            </a:r>
            <a:r>
              <a:rPr lang="en-GB" sz="2400" b="1" baseline="30000">
                <a:solidFill>
                  <a:schemeClr val="hlink"/>
                </a:solidFill>
              </a:rPr>
              <a:t>th</a:t>
            </a:r>
            <a:r>
              <a:rPr lang="en-GB" sz="2400" b="1">
                <a:solidFill>
                  <a:schemeClr val="hlink"/>
                </a:solidFill>
              </a:rPr>
              <a:t> April 2015</a:t>
            </a:r>
          </a:p>
          <a:p>
            <a:pPr algn="ctr"/>
            <a:r>
              <a:rPr lang="en-GB" sz="2400" b="1">
                <a:solidFill>
                  <a:schemeClr val="hlink"/>
                </a:solidFill>
              </a:rPr>
              <a:t>fullertreacymoney.com</a:t>
            </a:r>
          </a:p>
          <a:p>
            <a:pPr algn="ctr"/>
            <a:endParaRPr lang="en-GB">
              <a:solidFill>
                <a:schemeClr val="hlink"/>
              </a:solidFill>
            </a:endParaRPr>
          </a:p>
          <a:p>
            <a:pPr algn="ctr"/>
            <a:r>
              <a:rPr lang="en-GB">
                <a:solidFill>
                  <a:schemeClr val="hlink"/>
                </a:solidFill>
              </a:rPr>
              <a:t>East India Club – 16 St. James Square</a:t>
            </a:r>
          </a:p>
          <a:p>
            <a:pPr algn="ctr"/>
            <a:r>
              <a:rPr lang="en-GB">
                <a:solidFill>
                  <a:schemeClr val="hlink"/>
                </a:solidFill>
              </a:rPr>
              <a:t>London SW1Y 4LH, UK</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5" descr="Adams cartoon, April 20"/>
          <p:cNvPicPr>
            <a:picLocks noChangeAspect="1" noChangeArrowheads="1"/>
          </p:cNvPicPr>
          <p:nvPr/>
        </p:nvPicPr>
        <p:blipFill>
          <a:blip r:embed="rId2"/>
          <a:srcRect/>
          <a:stretch>
            <a:fillRect/>
          </a:stretch>
        </p:blipFill>
        <p:spPr bwMode="auto">
          <a:xfrm>
            <a:off x="0" y="1246188"/>
            <a:ext cx="9144000" cy="5711825"/>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ext Box 4"/>
          <p:cNvSpPr txBox="1">
            <a:spLocks noChangeArrowheads="1"/>
          </p:cNvSpPr>
          <p:nvPr/>
        </p:nvSpPr>
        <p:spPr bwMode="auto">
          <a:xfrm>
            <a:off x="0" y="1268413"/>
            <a:ext cx="9144000" cy="6008687"/>
          </a:xfrm>
          <a:prstGeom prst="rect">
            <a:avLst/>
          </a:prstGeom>
          <a:noFill/>
          <a:ln w="9525">
            <a:noFill/>
            <a:miter lim="800000"/>
            <a:headEnd/>
            <a:tailEnd/>
          </a:ln>
        </p:spPr>
        <p:txBody>
          <a:bodyPr>
            <a:spAutoFit/>
          </a:bodyPr>
          <a:lstStyle/>
          <a:p>
            <a:pPr algn="ctr"/>
            <a:r>
              <a:rPr lang="en-GB" sz="3200" b="1">
                <a:solidFill>
                  <a:schemeClr val="hlink"/>
                </a:solidFill>
              </a:rPr>
              <a:t>Europe</a:t>
            </a:r>
          </a:p>
          <a:p>
            <a:pPr algn="ctr"/>
            <a:endParaRPr lang="en-GB" sz="3200">
              <a:solidFill>
                <a:schemeClr val="hlink"/>
              </a:solidFill>
            </a:endParaRPr>
          </a:p>
          <a:p>
            <a:pPr algn="ctr"/>
            <a:r>
              <a:rPr lang="en-GB" sz="2800">
                <a:solidFill>
                  <a:schemeClr val="hlink"/>
                </a:solidFill>
              </a:rPr>
              <a:t>Mario Draghi rescued the EU once again;</a:t>
            </a:r>
          </a:p>
          <a:p>
            <a:pPr algn="ctr"/>
            <a:r>
              <a:rPr lang="en-GB" sz="2800">
                <a:solidFill>
                  <a:schemeClr val="hlink"/>
                </a:solidFill>
              </a:rPr>
              <a:t>this time with €60bn per month QE</a:t>
            </a:r>
          </a:p>
          <a:p>
            <a:pPr algn="ctr"/>
            <a:r>
              <a:rPr lang="en-GB" sz="2800">
                <a:solidFill>
                  <a:schemeClr val="hlink"/>
                </a:solidFill>
              </a:rPr>
              <a:t>which began in March and will total </a:t>
            </a:r>
          </a:p>
          <a:p>
            <a:pPr algn="ctr"/>
            <a:r>
              <a:rPr lang="en-GB" sz="2800">
                <a:solidFill>
                  <a:schemeClr val="hlink"/>
                </a:solidFill>
              </a:rPr>
              <a:t>at least €1.1 trillion to end-Sep ’16</a:t>
            </a:r>
          </a:p>
          <a:p>
            <a:pPr algn="ctr"/>
            <a:endParaRPr lang="en-GB" sz="2800">
              <a:solidFill>
                <a:schemeClr val="hlink"/>
              </a:solidFill>
            </a:endParaRPr>
          </a:p>
          <a:p>
            <a:pPr algn="ctr"/>
            <a:r>
              <a:rPr lang="en-GB" sz="2800">
                <a:solidFill>
                  <a:schemeClr val="hlink"/>
                </a:solidFill>
              </a:rPr>
              <a:t>Greece and Putin’s Russia remain concerns;</a:t>
            </a:r>
          </a:p>
          <a:p>
            <a:pPr algn="ctr"/>
            <a:r>
              <a:rPr lang="en-GB" sz="2800">
                <a:solidFill>
                  <a:schemeClr val="hlink"/>
                </a:solidFill>
              </a:rPr>
              <a:t>EU stock markets have outperformed</a:t>
            </a:r>
          </a:p>
          <a:p>
            <a:pPr algn="ctr"/>
            <a:r>
              <a:rPr lang="en-GB" sz="2800">
                <a:solidFill>
                  <a:schemeClr val="hlink"/>
                </a:solidFill>
              </a:rPr>
              <a:t>this year but are temporarily overextended </a:t>
            </a:r>
          </a:p>
          <a:p>
            <a:pPr algn="ctr"/>
            <a:r>
              <a:rPr lang="en-GB" sz="2800">
                <a:solidFill>
                  <a:schemeClr val="hlink"/>
                </a:solidFill>
              </a:rPr>
              <a:t>and a correction commenced last week</a:t>
            </a:r>
          </a:p>
          <a:p>
            <a:pPr algn="ctr"/>
            <a:endParaRPr lang="en-GB" sz="3600">
              <a:solidFill>
                <a:schemeClr val="hlink"/>
              </a:solidFill>
            </a:endParaRPr>
          </a:p>
          <a:p>
            <a:pPr algn="ctr"/>
            <a:r>
              <a:rPr lang="en-GB" sz="3600">
                <a:solidFill>
                  <a:schemeClr val="hlink"/>
                </a:solidFill>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4" descr="Euro-Stoxx-50-Index-2015-04-18-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8194" name="Text Box 5"/>
          <p:cNvSpPr txBox="1">
            <a:spLocks noChangeArrowheads="1"/>
          </p:cNvSpPr>
          <p:nvPr/>
        </p:nvSpPr>
        <p:spPr bwMode="auto">
          <a:xfrm>
            <a:off x="5508625" y="1844675"/>
            <a:ext cx="3298825" cy="1311275"/>
          </a:xfrm>
          <a:prstGeom prst="rect">
            <a:avLst/>
          </a:prstGeom>
          <a:noFill/>
          <a:ln w="9525">
            <a:noFill/>
            <a:miter lim="800000"/>
            <a:headEnd/>
            <a:tailEnd/>
          </a:ln>
        </p:spPr>
        <p:txBody>
          <a:bodyPr>
            <a:spAutoFit/>
          </a:bodyPr>
          <a:lstStyle/>
          <a:p>
            <a:r>
              <a:rPr lang="en-GB">
                <a:solidFill>
                  <a:schemeClr val="hlink"/>
                </a:solidFill>
              </a:rPr>
              <a:t>Temporarily overextended,</a:t>
            </a:r>
          </a:p>
          <a:p>
            <a:r>
              <a:rPr lang="en-GB">
                <a:solidFill>
                  <a:schemeClr val="hlink"/>
                </a:solidFill>
              </a:rPr>
              <a:t>weekly key reversal indicates beginning </a:t>
            </a:r>
          </a:p>
          <a:p>
            <a:r>
              <a:rPr lang="en-GB">
                <a:solidFill>
                  <a:schemeClr val="hlink"/>
                </a:solidFill>
              </a:rPr>
              <a:t>of a corrective phase</a:t>
            </a:r>
          </a:p>
        </p:txBody>
      </p:sp>
      <p:sp>
        <p:nvSpPr>
          <p:cNvPr id="8195" name="Line 6"/>
          <p:cNvSpPr>
            <a:spLocks noChangeShapeType="1"/>
          </p:cNvSpPr>
          <p:nvPr/>
        </p:nvSpPr>
        <p:spPr bwMode="auto">
          <a:xfrm>
            <a:off x="7885113" y="2420938"/>
            <a:ext cx="720725" cy="430212"/>
          </a:xfrm>
          <a:prstGeom prst="line">
            <a:avLst/>
          </a:prstGeom>
          <a:noFill/>
          <a:ln w="19050">
            <a:solidFill>
              <a:srgbClr val="FF0000"/>
            </a:solidFill>
            <a:round/>
            <a:headEnd/>
            <a:tailEnd type="triangle" w="med" len="med"/>
          </a:ln>
        </p:spPr>
        <p:txBody>
          <a:bodyPr/>
          <a:lstStyle/>
          <a:p>
            <a:endParaRPr lang="en-US"/>
          </a:p>
        </p:txBody>
      </p:sp>
      <p:sp>
        <p:nvSpPr>
          <p:cNvPr id="8196" name="Text Box 7"/>
          <p:cNvSpPr txBox="1">
            <a:spLocks noChangeArrowheads="1"/>
          </p:cNvSpPr>
          <p:nvPr/>
        </p:nvSpPr>
        <p:spPr bwMode="auto">
          <a:xfrm>
            <a:off x="4192588" y="1196975"/>
            <a:ext cx="2971800" cy="396875"/>
          </a:xfrm>
          <a:prstGeom prst="rect">
            <a:avLst/>
          </a:prstGeom>
          <a:noFill/>
          <a:ln w="9525">
            <a:noFill/>
            <a:miter lim="800000"/>
            <a:headEnd/>
            <a:tailEnd/>
          </a:ln>
        </p:spPr>
        <p:txBody>
          <a:bodyPr>
            <a:spAutoFit/>
          </a:bodyPr>
          <a:lstStyle/>
          <a:p>
            <a:r>
              <a:rPr lang="en-GB">
                <a:solidFill>
                  <a:schemeClr val="hlink"/>
                </a:solidFill>
              </a:rPr>
              <a:t>Ten-year chart of SX5E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4" descr="Euro-Stoxx-50-Index-2015-04-18-chart (1)"/>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9218" name="Text Box 5"/>
          <p:cNvSpPr txBox="1">
            <a:spLocks noChangeArrowheads="1"/>
          </p:cNvSpPr>
          <p:nvPr/>
        </p:nvSpPr>
        <p:spPr bwMode="auto">
          <a:xfrm>
            <a:off x="3419475" y="1982788"/>
            <a:ext cx="1944688" cy="1006475"/>
          </a:xfrm>
          <a:prstGeom prst="rect">
            <a:avLst/>
          </a:prstGeom>
          <a:noFill/>
          <a:ln w="9525">
            <a:noFill/>
            <a:miter lim="800000"/>
            <a:headEnd/>
            <a:tailEnd/>
          </a:ln>
        </p:spPr>
        <p:txBody>
          <a:bodyPr>
            <a:spAutoFit/>
          </a:bodyPr>
          <a:lstStyle/>
          <a:p>
            <a:r>
              <a:rPr lang="en-GB">
                <a:solidFill>
                  <a:schemeClr val="hlink"/>
                </a:solidFill>
              </a:rPr>
              <a:t>SX5E</a:t>
            </a:r>
          </a:p>
          <a:p>
            <a:r>
              <a:rPr lang="en-GB">
                <a:solidFill>
                  <a:schemeClr val="hlink"/>
                </a:solidFill>
              </a:rPr>
              <a:t>p/e 21.49</a:t>
            </a:r>
          </a:p>
          <a:p>
            <a:r>
              <a:rPr lang="en-GB">
                <a:solidFill>
                  <a:schemeClr val="hlink"/>
                </a:solidFill>
              </a:rPr>
              <a:t>yield 3.24%</a:t>
            </a:r>
            <a:r>
              <a:rPr lang="en-GB"/>
              <a:t> </a:t>
            </a:r>
          </a:p>
        </p:txBody>
      </p:sp>
      <p:sp>
        <p:nvSpPr>
          <p:cNvPr id="9219" name="Text Box 6"/>
          <p:cNvSpPr txBox="1">
            <a:spLocks noChangeArrowheads="1"/>
          </p:cNvSpPr>
          <p:nvPr/>
        </p:nvSpPr>
        <p:spPr bwMode="auto">
          <a:xfrm>
            <a:off x="4264025" y="1196975"/>
            <a:ext cx="3044825" cy="396875"/>
          </a:xfrm>
          <a:prstGeom prst="rect">
            <a:avLst/>
          </a:prstGeom>
          <a:noFill/>
          <a:ln w="9525">
            <a:noFill/>
            <a:miter lim="800000"/>
            <a:headEnd/>
            <a:tailEnd/>
          </a:ln>
        </p:spPr>
        <p:txBody>
          <a:bodyPr>
            <a:spAutoFit/>
          </a:bodyPr>
          <a:lstStyle/>
          <a:p>
            <a:r>
              <a:rPr lang="en-GB">
                <a:solidFill>
                  <a:schemeClr val="hlink"/>
                </a:solidFill>
              </a:rPr>
              <a:t>Five-year chart of SX5E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4" descr="Euro-STOXX-Bank-2015-04-18-chart"/>
          <p:cNvPicPr>
            <a:picLocks noChangeAspect="1" noChangeArrowheads="1"/>
          </p:cNvPicPr>
          <p:nvPr/>
        </p:nvPicPr>
        <p:blipFill>
          <a:blip r:embed="rId2"/>
          <a:srcRect/>
          <a:stretch>
            <a:fillRect/>
          </a:stretch>
        </p:blipFill>
        <p:spPr bwMode="auto">
          <a:xfrm>
            <a:off x="0" y="1484313"/>
            <a:ext cx="9144000" cy="5102225"/>
          </a:xfrm>
          <a:prstGeom prst="rect">
            <a:avLst/>
          </a:prstGeom>
          <a:noFill/>
          <a:ln w="9525">
            <a:noFill/>
            <a:miter lim="800000"/>
            <a:headEnd/>
            <a:tailEnd/>
          </a:ln>
        </p:spPr>
      </p:pic>
      <p:sp>
        <p:nvSpPr>
          <p:cNvPr id="10242" name="Text Box 5"/>
          <p:cNvSpPr txBox="1">
            <a:spLocks noChangeArrowheads="1"/>
          </p:cNvSpPr>
          <p:nvPr/>
        </p:nvSpPr>
        <p:spPr bwMode="auto">
          <a:xfrm>
            <a:off x="4695825" y="2847975"/>
            <a:ext cx="3963988" cy="1006475"/>
          </a:xfrm>
          <a:prstGeom prst="rect">
            <a:avLst/>
          </a:prstGeom>
          <a:noFill/>
          <a:ln w="9525">
            <a:noFill/>
            <a:miter lim="800000"/>
            <a:headEnd/>
            <a:tailEnd/>
          </a:ln>
        </p:spPr>
        <p:txBody>
          <a:bodyPr wrap="none">
            <a:spAutoFit/>
          </a:bodyPr>
          <a:lstStyle/>
          <a:p>
            <a:r>
              <a:rPr lang="en-GB">
                <a:solidFill>
                  <a:schemeClr val="hlink"/>
                </a:solidFill>
              </a:rPr>
              <a:t>Temporary corrective phase</a:t>
            </a:r>
          </a:p>
          <a:p>
            <a:r>
              <a:rPr lang="en-GB">
                <a:solidFill>
                  <a:schemeClr val="hlink"/>
                </a:solidFill>
              </a:rPr>
              <a:t>commencing after 10 consecutive</a:t>
            </a:r>
          </a:p>
          <a:p>
            <a:r>
              <a:rPr lang="en-GB">
                <a:solidFill>
                  <a:schemeClr val="hlink"/>
                </a:solidFill>
              </a:rPr>
              <a:t>weeks to the upside</a:t>
            </a:r>
          </a:p>
        </p:txBody>
      </p:sp>
      <p:sp>
        <p:nvSpPr>
          <p:cNvPr id="10243" name="Line 6"/>
          <p:cNvSpPr>
            <a:spLocks noChangeShapeType="1"/>
          </p:cNvSpPr>
          <p:nvPr/>
        </p:nvSpPr>
        <p:spPr bwMode="auto">
          <a:xfrm>
            <a:off x="7164388" y="3789363"/>
            <a:ext cx="1439862" cy="1223962"/>
          </a:xfrm>
          <a:prstGeom prst="line">
            <a:avLst/>
          </a:prstGeom>
          <a:noFill/>
          <a:ln w="28575">
            <a:solidFill>
              <a:srgbClr val="FF0000"/>
            </a:solidFill>
            <a:round/>
            <a:headEnd/>
            <a:tailEnd type="triangle" w="med" len="med"/>
          </a:ln>
        </p:spPr>
        <p:txBody>
          <a:bodyPr/>
          <a:lstStyle/>
          <a:p>
            <a:endParaRPr lang="en-US"/>
          </a:p>
        </p:txBody>
      </p:sp>
      <p:sp>
        <p:nvSpPr>
          <p:cNvPr id="10244" name="Text Box 5"/>
          <p:cNvSpPr txBox="1">
            <a:spLocks noChangeArrowheads="1"/>
          </p:cNvSpPr>
          <p:nvPr/>
        </p:nvSpPr>
        <p:spPr bwMode="auto">
          <a:xfrm>
            <a:off x="684213" y="4292600"/>
            <a:ext cx="1566862" cy="1006475"/>
          </a:xfrm>
          <a:prstGeom prst="rect">
            <a:avLst/>
          </a:prstGeom>
          <a:noFill/>
          <a:ln w="9525">
            <a:noFill/>
            <a:miter lim="800000"/>
            <a:headEnd/>
            <a:tailEnd/>
          </a:ln>
        </p:spPr>
        <p:txBody>
          <a:bodyPr wrap="none">
            <a:spAutoFit/>
          </a:bodyPr>
          <a:lstStyle/>
          <a:p>
            <a:pPr algn="ctr"/>
            <a:r>
              <a:rPr lang="en-GB">
                <a:solidFill>
                  <a:schemeClr val="hlink"/>
                </a:solidFill>
              </a:rPr>
              <a:t>SX7E </a:t>
            </a:r>
          </a:p>
          <a:p>
            <a:pPr algn="ctr"/>
            <a:r>
              <a:rPr lang="en-GB">
                <a:solidFill>
                  <a:schemeClr val="hlink"/>
                </a:solidFill>
              </a:rPr>
              <a:t>p/e 33.14</a:t>
            </a:r>
          </a:p>
          <a:p>
            <a:pPr algn="ctr"/>
            <a:r>
              <a:rPr lang="en-GB">
                <a:solidFill>
                  <a:schemeClr val="hlink"/>
                </a:solidFill>
              </a:rPr>
              <a:t>yield 3.07%</a:t>
            </a:r>
            <a:r>
              <a:rPr lang="en-GB"/>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 name="Picture 4" descr="Germany-DAX-Index-2015-04-18-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11266" name="Text Box 5"/>
          <p:cNvSpPr txBox="1">
            <a:spLocks noChangeArrowheads="1"/>
          </p:cNvSpPr>
          <p:nvPr/>
        </p:nvSpPr>
        <p:spPr bwMode="auto">
          <a:xfrm>
            <a:off x="3184525" y="1911350"/>
            <a:ext cx="3989388" cy="1006475"/>
          </a:xfrm>
          <a:prstGeom prst="rect">
            <a:avLst/>
          </a:prstGeom>
          <a:noFill/>
          <a:ln w="9525">
            <a:noFill/>
            <a:miter lim="800000"/>
            <a:headEnd/>
            <a:tailEnd/>
          </a:ln>
        </p:spPr>
        <p:txBody>
          <a:bodyPr wrap="none">
            <a:spAutoFit/>
          </a:bodyPr>
          <a:lstStyle/>
          <a:p>
            <a:r>
              <a:rPr lang="en-GB">
                <a:solidFill>
                  <a:schemeClr val="hlink"/>
                </a:solidFill>
              </a:rPr>
              <a:t>DAX p/e 19.45 &amp; yield 2.37%</a:t>
            </a:r>
          </a:p>
          <a:p>
            <a:r>
              <a:rPr lang="en-GB">
                <a:solidFill>
                  <a:schemeClr val="hlink"/>
                </a:solidFill>
              </a:rPr>
              <a:t>strong performer but commencing</a:t>
            </a:r>
          </a:p>
          <a:p>
            <a:r>
              <a:rPr lang="en-GB">
                <a:solidFill>
                  <a:schemeClr val="hlink"/>
                </a:solidFill>
              </a:rPr>
              <a:t>consolidation of latest advance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5" descr="Adams cartoon, March 30"/>
          <p:cNvPicPr>
            <a:picLocks noChangeAspect="1" noChangeArrowheads="1"/>
          </p:cNvPicPr>
          <p:nvPr/>
        </p:nvPicPr>
        <p:blipFill>
          <a:blip r:embed="rId2"/>
          <a:srcRect/>
          <a:stretch>
            <a:fillRect/>
          </a:stretch>
        </p:blipFill>
        <p:spPr bwMode="auto">
          <a:xfrm>
            <a:off x="0" y="1784350"/>
            <a:ext cx="9144000" cy="5073650"/>
          </a:xfrm>
          <a:prstGeom prst="rect">
            <a:avLst/>
          </a:prstGeom>
          <a:noFill/>
          <a:ln w="9525">
            <a:noFill/>
            <a:miter lim="800000"/>
            <a:headEnd/>
            <a:tailEnd/>
          </a:ln>
        </p:spPr>
      </p:pic>
      <p:sp>
        <p:nvSpPr>
          <p:cNvPr id="12290" name="Text Box 6"/>
          <p:cNvSpPr txBox="1">
            <a:spLocks noChangeArrowheads="1"/>
          </p:cNvSpPr>
          <p:nvPr/>
        </p:nvSpPr>
        <p:spPr bwMode="auto">
          <a:xfrm>
            <a:off x="1403350" y="1341438"/>
            <a:ext cx="6264275" cy="396875"/>
          </a:xfrm>
          <a:prstGeom prst="rect">
            <a:avLst/>
          </a:prstGeom>
          <a:noFill/>
          <a:ln w="9525">
            <a:noFill/>
            <a:miter lim="800000"/>
            <a:headEnd/>
            <a:tailEnd/>
          </a:ln>
        </p:spPr>
        <p:txBody>
          <a:bodyPr>
            <a:spAutoFit/>
          </a:bodyPr>
          <a:lstStyle/>
          <a:p>
            <a:pPr algn="ctr"/>
            <a:r>
              <a:rPr lang="en-GB">
                <a:solidFill>
                  <a:schemeClr val="hlink"/>
                </a:solidFill>
              </a:rPr>
              <a:t>This UK General Election is the stuff of nightmares</a:t>
            </a:r>
            <a:r>
              <a:rPr lang="en-GB"/>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2" descr="FTSE-100-2015-04-19-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13314" name="Text Box 3"/>
          <p:cNvSpPr txBox="1">
            <a:spLocks noChangeArrowheads="1"/>
          </p:cNvSpPr>
          <p:nvPr/>
        </p:nvSpPr>
        <p:spPr bwMode="auto">
          <a:xfrm>
            <a:off x="6443663" y="4005263"/>
            <a:ext cx="1873250" cy="1006475"/>
          </a:xfrm>
          <a:prstGeom prst="rect">
            <a:avLst/>
          </a:prstGeom>
          <a:noFill/>
          <a:ln w="9525">
            <a:noFill/>
            <a:miter lim="800000"/>
            <a:headEnd/>
            <a:tailEnd/>
          </a:ln>
        </p:spPr>
        <p:txBody>
          <a:bodyPr>
            <a:spAutoFit/>
          </a:bodyPr>
          <a:lstStyle/>
          <a:p>
            <a:pPr algn="ctr"/>
            <a:r>
              <a:rPr lang="en-GB">
                <a:solidFill>
                  <a:schemeClr val="hlink"/>
                </a:solidFill>
              </a:rPr>
              <a:t>FTSE 100</a:t>
            </a:r>
          </a:p>
          <a:p>
            <a:pPr algn="ctr"/>
            <a:r>
              <a:rPr lang="en-GB">
                <a:solidFill>
                  <a:schemeClr val="hlink"/>
                </a:solidFill>
              </a:rPr>
              <a:t>p/e 23.83</a:t>
            </a:r>
          </a:p>
          <a:p>
            <a:pPr algn="ctr"/>
            <a:r>
              <a:rPr lang="en-GB">
                <a:solidFill>
                  <a:schemeClr val="hlink"/>
                </a:solidFill>
              </a:rPr>
              <a:t>yield 3.77%</a:t>
            </a:r>
          </a:p>
        </p:txBody>
      </p:sp>
      <p:sp>
        <p:nvSpPr>
          <p:cNvPr id="13315" name="Text Box 4"/>
          <p:cNvSpPr txBox="1">
            <a:spLocks noChangeArrowheads="1"/>
          </p:cNvSpPr>
          <p:nvPr/>
        </p:nvSpPr>
        <p:spPr bwMode="auto">
          <a:xfrm>
            <a:off x="3111500" y="1839913"/>
            <a:ext cx="3268663" cy="701675"/>
          </a:xfrm>
          <a:prstGeom prst="rect">
            <a:avLst/>
          </a:prstGeom>
          <a:noFill/>
          <a:ln w="9525">
            <a:noFill/>
            <a:miter lim="800000"/>
            <a:headEnd/>
            <a:tailEnd/>
          </a:ln>
        </p:spPr>
        <p:txBody>
          <a:bodyPr wrap="none">
            <a:spAutoFit/>
          </a:bodyPr>
          <a:lstStyle/>
          <a:p>
            <a:pPr algn="ctr"/>
            <a:r>
              <a:rPr lang="en-GB">
                <a:solidFill>
                  <a:schemeClr val="hlink"/>
                </a:solidFill>
              </a:rPr>
              <a:t>A Labour victory on May 7</a:t>
            </a:r>
            <a:r>
              <a:rPr lang="en-GB" baseline="30000">
                <a:solidFill>
                  <a:schemeClr val="hlink"/>
                </a:solidFill>
              </a:rPr>
              <a:t>th</a:t>
            </a:r>
          </a:p>
          <a:p>
            <a:pPr algn="ctr"/>
            <a:r>
              <a:rPr lang="en-GB">
                <a:solidFill>
                  <a:schemeClr val="hlink"/>
                </a:solidFill>
              </a:rPr>
              <a:t>would be bearish</a:t>
            </a:r>
          </a:p>
        </p:txBody>
      </p:sp>
      <p:sp>
        <p:nvSpPr>
          <p:cNvPr id="13316" name="Text Box 5"/>
          <p:cNvSpPr txBox="1">
            <a:spLocks noChangeArrowheads="1"/>
          </p:cNvSpPr>
          <p:nvPr/>
        </p:nvSpPr>
        <p:spPr bwMode="auto">
          <a:xfrm>
            <a:off x="3471863" y="1196975"/>
            <a:ext cx="2252662" cy="396875"/>
          </a:xfrm>
          <a:prstGeom prst="rect">
            <a:avLst/>
          </a:prstGeom>
          <a:noFill/>
          <a:ln w="9525">
            <a:noFill/>
            <a:miter lim="800000"/>
            <a:headEnd/>
            <a:tailEnd/>
          </a:ln>
        </p:spPr>
        <p:txBody>
          <a:bodyPr>
            <a:spAutoFit/>
          </a:bodyPr>
          <a:lstStyle/>
          <a:p>
            <a:r>
              <a:rPr lang="en-GB">
                <a:solidFill>
                  <a:schemeClr val="hlink"/>
                </a:solidFill>
              </a:rPr>
              <a:t>UK election risk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5" descr="Bob cartoon, April 18"/>
          <p:cNvPicPr>
            <a:picLocks noChangeAspect="1" noChangeArrowheads="1"/>
          </p:cNvPicPr>
          <p:nvPr/>
        </p:nvPicPr>
        <p:blipFill>
          <a:blip r:embed="rId2"/>
          <a:srcRect/>
          <a:stretch>
            <a:fillRect/>
          </a:stretch>
        </p:blipFill>
        <p:spPr bwMode="auto">
          <a:xfrm>
            <a:off x="0" y="1136650"/>
            <a:ext cx="7451725" cy="5718175"/>
          </a:xfrm>
          <a:prstGeom prst="rect">
            <a:avLst/>
          </a:prstGeom>
          <a:noFill/>
          <a:ln w="9525">
            <a:noFill/>
            <a:miter lim="800000"/>
            <a:headEnd/>
            <a:tailEnd/>
          </a:ln>
        </p:spPr>
      </p:pic>
      <p:sp>
        <p:nvSpPr>
          <p:cNvPr id="14338" name="Text Box 6"/>
          <p:cNvSpPr txBox="1">
            <a:spLocks noChangeArrowheads="1"/>
          </p:cNvSpPr>
          <p:nvPr/>
        </p:nvSpPr>
        <p:spPr bwMode="auto">
          <a:xfrm>
            <a:off x="7451725" y="1335088"/>
            <a:ext cx="1692275" cy="1616075"/>
          </a:xfrm>
          <a:prstGeom prst="rect">
            <a:avLst/>
          </a:prstGeom>
          <a:noFill/>
          <a:ln w="9525">
            <a:noFill/>
            <a:miter lim="800000"/>
            <a:headEnd/>
            <a:tailEnd/>
          </a:ln>
        </p:spPr>
        <p:txBody>
          <a:bodyPr>
            <a:spAutoFit/>
          </a:bodyPr>
          <a:lstStyle/>
          <a:p>
            <a:r>
              <a:rPr lang="en-GB">
                <a:solidFill>
                  <a:schemeClr val="hlink"/>
                </a:solidFill>
              </a:rPr>
              <a:t>Tough love</a:t>
            </a:r>
          </a:p>
          <a:p>
            <a:r>
              <a:rPr lang="en-GB">
                <a:solidFill>
                  <a:schemeClr val="hlink"/>
                </a:solidFill>
              </a:rPr>
              <a:t>from Nicola</a:t>
            </a:r>
          </a:p>
          <a:p>
            <a:r>
              <a:rPr lang="en-GB">
                <a:solidFill>
                  <a:schemeClr val="hlink"/>
                </a:solidFill>
              </a:rPr>
              <a:t>Sturgeon</a:t>
            </a:r>
          </a:p>
          <a:p>
            <a:r>
              <a:rPr lang="en-GB">
                <a:solidFill>
                  <a:schemeClr val="hlink"/>
                </a:solidFill>
              </a:rPr>
              <a:t>in Friday’s debate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bwMode="auto">
          <a:xfrm>
            <a:off x="457200" y="1268413"/>
            <a:ext cx="8229600" cy="504825"/>
          </a:xfrm>
          <a:noFill/>
          <a:ln>
            <a:miter lim="800000"/>
            <a:headEnd/>
            <a:tailEnd/>
          </a:ln>
        </p:spPr>
        <p:txBody>
          <a:bodyPr vert="horz" wrap="square" lIns="91440" tIns="45720" rIns="91440" bIns="45720" numCol="1" anchor="t" anchorCtr="0" compatLnSpc="1">
            <a:prstTxWarp prst="textNoShape">
              <a:avLst/>
            </a:prstTxWarp>
          </a:bodyPr>
          <a:lstStyle/>
          <a:p>
            <a:r>
              <a:rPr lang="en-GB" sz="3200" b="1" smtClean="0">
                <a:solidFill>
                  <a:schemeClr val="hlink"/>
                </a:solidFill>
              </a:rPr>
              <a:t>USA</a:t>
            </a:r>
          </a:p>
        </p:txBody>
      </p:sp>
      <p:sp>
        <p:nvSpPr>
          <p:cNvPr id="15362" name="Rectangle 3"/>
          <p:cNvSpPr>
            <a:spLocks noGrp="1" noChangeArrowheads="1"/>
          </p:cNvSpPr>
          <p:nvPr>
            <p:ph type="body" idx="1"/>
          </p:nvPr>
        </p:nvSpPr>
        <p:spPr bwMode="auto">
          <a:xfrm>
            <a:off x="0" y="1989138"/>
            <a:ext cx="9144000" cy="4868862"/>
          </a:xfrm>
          <a:noFill/>
          <a:ln>
            <a:miter lim="800000"/>
            <a:headEnd/>
            <a:tailEnd/>
          </a:ln>
        </p:spPr>
        <p:txBody>
          <a:bodyPr vert="horz" wrap="square" lIns="91440" tIns="45720" rIns="91440" bIns="45720" numCol="1" anchor="t" anchorCtr="0" compatLnSpc="1">
            <a:prstTxWarp prst="textNoShape">
              <a:avLst/>
            </a:prstTxWarp>
          </a:bodyPr>
          <a:lstStyle/>
          <a:p>
            <a:r>
              <a:rPr lang="en-GB" sz="2800" smtClean="0">
                <a:solidFill>
                  <a:schemeClr val="hlink"/>
                </a:solidFill>
              </a:rPr>
              <a:t>Pre-Presidential Election year usually ends on a bullish note</a:t>
            </a:r>
          </a:p>
          <a:p>
            <a:r>
              <a:rPr lang="en-GB" sz="2800" smtClean="0">
                <a:solidFill>
                  <a:schemeClr val="hlink"/>
                </a:solidFill>
              </a:rPr>
              <a:t>However, valuations are now on the higher side of average</a:t>
            </a:r>
          </a:p>
          <a:p>
            <a:r>
              <a:rPr lang="en-GB" sz="2800" smtClean="0">
                <a:solidFill>
                  <a:schemeClr val="hlink"/>
                </a:solidFill>
              </a:rPr>
              <a:t>The US stock market is way overdue a 10% plus correction  </a:t>
            </a:r>
          </a:p>
          <a:p>
            <a:r>
              <a:rPr lang="en-GB" sz="2800" smtClean="0">
                <a:solidFill>
                  <a:schemeClr val="hlink"/>
                </a:solidFill>
              </a:rPr>
              <a:t>The US Dollar’s sharp rise since June 2014 is a headwind</a:t>
            </a:r>
          </a:p>
          <a:p>
            <a:r>
              <a:rPr lang="en-GB" sz="2800" smtClean="0">
                <a:solidFill>
                  <a:schemeClr val="hlink"/>
                </a:solidFill>
              </a:rPr>
              <a:t>Fracking slowdown and cold winter slowed GDP growth</a:t>
            </a:r>
          </a:p>
          <a:p>
            <a:r>
              <a:rPr lang="en-GB" sz="2800" smtClean="0">
                <a:solidFill>
                  <a:schemeClr val="hlink"/>
                </a:solidFill>
              </a:rPr>
              <a:t>There are plenty of bearish forecasts (old hedge fund guys)</a:t>
            </a:r>
          </a:p>
          <a:p>
            <a:r>
              <a:rPr lang="en-GB" sz="2800" smtClean="0">
                <a:solidFill>
                  <a:schemeClr val="hlink"/>
                </a:solidFill>
              </a:rPr>
              <a:t>Pre-Fed rate hike jitters but this should not be a problem</a:t>
            </a:r>
          </a:p>
          <a:p>
            <a:r>
              <a:rPr lang="en-GB" sz="2800" smtClean="0">
                <a:solidFill>
                  <a:schemeClr val="hlink"/>
                </a:solidFill>
              </a:rPr>
              <a:t>US Election result in 2016 should be bullish </a:t>
            </a:r>
          </a:p>
          <a:p>
            <a:endParaRPr lang="en-GB" sz="2800" smtClean="0">
              <a:solidFill>
                <a:schemeClr val="hlink"/>
              </a:solidFill>
            </a:endParaRPr>
          </a:p>
          <a:p>
            <a:endParaRPr lang="en-GB" sz="2800" smtClean="0">
              <a:solidFill>
                <a:schemeClr val="hlink"/>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4" descr="S-P-500-Index-2015-04-19-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16386" name="Rectangle 5"/>
          <p:cNvSpPr>
            <a:spLocks noChangeArrowheads="1"/>
          </p:cNvSpPr>
          <p:nvPr/>
        </p:nvSpPr>
        <p:spPr bwMode="auto">
          <a:xfrm>
            <a:off x="3635375" y="1844675"/>
            <a:ext cx="3744913" cy="701675"/>
          </a:xfrm>
          <a:prstGeom prst="rect">
            <a:avLst/>
          </a:prstGeom>
          <a:noFill/>
          <a:ln w="9525">
            <a:noFill/>
            <a:miter lim="800000"/>
            <a:headEnd/>
            <a:tailEnd/>
          </a:ln>
        </p:spPr>
        <p:txBody>
          <a:bodyPr>
            <a:spAutoFit/>
          </a:bodyPr>
          <a:lstStyle/>
          <a:p>
            <a:pPr algn="ctr"/>
            <a:r>
              <a:rPr lang="en-GB">
                <a:solidFill>
                  <a:schemeClr val="hlink"/>
                </a:solidFill>
              </a:rPr>
              <a:t>Would have to break1970 </a:t>
            </a:r>
          </a:p>
          <a:p>
            <a:pPr algn="ctr"/>
            <a:r>
              <a:rPr lang="en-GB">
                <a:solidFill>
                  <a:schemeClr val="hlink"/>
                </a:solidFill>
              </a:rPr>
              <a:t>to confirm upside failure</a:t>
            </a:r>
          </a:p>
        </p:txBody>
      </p:sp>
      <p:sp>
        <p:nvSpPr>
          <p:cNvPr id="16387" name="Line 6"/>
          <p:cNvSpPr>
            <a:spLocks noChangeShapeType="1"/>
          </p:cNvSpPr>
          <p:nvPr/>
        </p:nvSpPr>
        <p:spPr bwMode="auto">
          <a:xfrm>
            <a:off x="7019925" y="1989138"/>
            <a:ext cx="1368425" cy="287337"/>
          </a:xfrm>
          <a:prstGeom prst="line">
            <a:avLst/>
          </a:prstGeom>
          <a:noFill/>
          <a:ln w="19050">
            <a:solidFill>
              <a:srgbClr val="FF0000"/>
            </a:solidFill>
            <a:round/>
            <a:headEnd/>
            <a:tailEnd type="triangle" w="med" len="med"/>
          </a:ln>
        </p:spPr>
        <p:txBody>
          <a:bodyPr/>
          <a:lstStyle/>
          <a:p>
            <a:endParaRPr lang="en-US"/>
          </a:p>
        </p:txBody>
      </p:sp>
      <p:sp>
        <p:nvSpPr>
          <p:cNvPr id="16388" name="Text Box 7"/>
          <p:cNvSpPr txBox="1">
            <a:spLocks noChangeArrowheads="1"/>
          </p:cNvSpPr>
          <p:nvPr/>
        </p:nvSpPr>
        <p:spPr bwMode="auto">
          <a:xfrm>
            <a:off x="6842125" y="3998913"/>
            <a:ext cx="1497013" cy="1006475"/>
          </a:xfrm>
          <a:prstGeom prst="rect">
            <a:avLst/>
          </a:prstGeom>
          <a:noFill/>
          <a:ln w="9525">
            <a:noFill/>
            <a:miter lim="800000"/>
            <a:headEnd/>
            <a:tailEnd/>
          </a:ln>
        </p:spPr>
        <p:txBody>
          <a:bodyPr wrap="none">
            <a:spAutoFit/>
          </a:bodyPr>
          <a:lstStyle/>
          <a:p>
            <a:pPr algn="ctr"/>
            <a:r>
              <a:rPr lang="en-GB">
                <a:solidFill>
                  <a:schemeClr val="hlink"/>
                </a:solidFill>
              </a:rPr>
              <a:t>SPX</a:t>
            </a:r>
          </a:p>
          <a:p>
            <a:pPr algn="ctr"/>
            <a:r>
              <a:rPr lang="en-GB">
                <a:solidFill>
                  <a:schemeClr val="hlink"/>
                </a:solidFill>
              </a:rPr>
              <a:t>p/e 18.06</a:t>
            </a:r>
          </a:p>
          <a:p>
            <a:pPr algn="ctr"/>
            <a:r>
              <a:rPr lang="en-GB">
                <a:solidFill>
                  <a:schemeClr val="hlink"/>
                </a:solidFill>
              </a:rPr>
              <a:t>yield 1.99%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4"/>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17410" name="Line 5"/>
          <p:cNvSpPr>
            <a:spLocks noChangeShapeType="1"/>
          </p:cNvSpPr>
          <p:nvPr/>
        </p:nvSpPr>
        <p:spPr bwMode="auto">
          <a:xfrm>
            <a:off x="0" y="4149725"/>
            <a:ext cx="8748713" cy="0"/>
          </a:xfrm>
          <a:prstGeom prst="line">
            <a:avLst/>
          </a:prstGeom>
          <a:noFill/>
          <a:ln w="38100">
            <a:solidFill>
              <a:srgbClr val="FF0000"/>
            </a:solidFill>
            <a:round/>
            <a:headEnd/>
            <a:tailEnd/>
          </a:ln>
        </p:spPr>
        <p:txBody>
          <a:bodyPr/>
          <a:lstStyle/>
          <a:p>
            <a:endParaRPr lang="en-US"/>
          </a:p>
        </p:txBody>
      </p:sp>
      <p:sp>
        <p:nvSpPr>
          <p:cNvPr id="17411" name="Text Box 6"/>
          <p:cNvSpPr txBox="1">
            <a:spLocks noChangeArrowheads="1"/>
          </p:cNvSpPr>
          <p:nvPr/>
        </p:nvSpPr>
        <p:spPr bwMode="auto">
          <a:xfrm>
            <a:off x="5272088" y="4430713"/>
            <a:ext cx="3429000" cy="1616075"/>
          </a:xfrm>
          <a:prstGeom prst="rect">
            <a:avLst/>
          </a:prstGeom>
          <a:noFill/>
          <a:ln w="9525">
            <a:noFill/>
            <a:miter lim="800000"/>
            <a:headEnd/>
            <a:tailEnd/>
          </a:ln>
        </p:spPr>
        <p:txBody>
          <a:bodyPr wrap="none">
            <a:spAutoFit/>
          </a:bodyPr>
          <a:lstStyle/>
          <a:p>
            <a:r>
              <a:rPr lang="en-GB">
                <a:solidFill>
                  <a:schemeClr val="hlink"/>
                </a:solidFill>
              </a:rPr>
              <a:t>Alarmists keep talking about </a:t>
            </a:r>
          </a:p>
          <a:p>
            <a:r>
              <a:rPr lang="en-GB">
                <a:solidFill>
                  <a:schemeClr val="hlink"/>
                </a:solidFill>
              </a:rPr>
              <a:t>a Wall St crash but </a:t>
            </a:r>
          </a:p>
          <a:p>
            <a:r>
              <a:rPr lang="en-GB">
                <a:solidFill>
                  <a:schemeClr val="hlink"/>
                </a:solidFill>
              </a:rPr>
              <a:t>unlikely while yield curve </a:t>
            </a:r>
          </a:p>
          <a:p>
            <a:r>
              <a:rPr lang="en-GB">
                <a:solidFill>
                  <a:schemeClr val="hlink"/>
                </a:solidFill>
              </a:rPr>
              <a:t>remains positive</a:t>
            </a:r>
          </a:p>
          <a:p>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4" descr="NASDAQ-Composite-2015-04-19-chart"/>
          <p:cNvPicPr>
            <a:picLocks noChangeAspect="1" noChangeArrowheads="1"/>
          </p:cNvPicPr>
          <p:nvPr/>
        </p:nvPicPr>
        <p:blipFill>
          <a:blip r:embed="rId2"/>
          <a:srcRect/>
          <a:stretch>
            <a:fillRect/>
          </a:stretch>
        </p:blipFill>
        <p:spPr bwMode="auto">
          <a:xfrm>
            <a:off x="179388" y="1489075"/>
            <a:ext cx="8766175" cy="4892675"/>
          </a:xfrm>
          <a:prstGeom prst="rect">
            <a:avLst/>
          </a:prstGeom>
          <a:noFill/>
          <a:ln w="9525">
            <a:noFill/>
            <a:miter lim="800000"/>
            <a:headEnd/>
            <a:tailEnd/>
          </a:ln>
        </p:spPr>
      </p:pic>
      <p:sp>
        <p:nvSpPr>
          <p:cNvPr id="18434" name="Text Box 5"/>
          <p:cNvSpPr txBox="1">
            <a:spLocks noChangeArrowheads="1"/>
          </p:cNvSpPr>
          <p:nvPr/>
        </p:nvSpPr>
        <p:spPr bwMode="auto">
          <a:xfrm>
            <a:off x="2967038" y="1911350"/>
            <a:ext cx="4149725" cy="1311275"/>
          </a:xfrm>
          <a:prstGeom prst="rect">
            <a:avLst/>
          </a:prstGeom>
          <a:noFill/>
          <a:ln w="9525">
            <a:noFill/>
            <a:miter lim="800000"/>
            <a:headEnd/>
            <a:tailEnd/>
          </a:ln>
        </p:spPr>
        <p:txBody>
          <a:bodyPr wrap="none">
            <a:spAutoFit/>
          </a:bodyPr>
          <a:lstStyle/>
          <a:p>
            <a:r>
              <a:rPr lang="en-GB">
                <a:solidFill>
                  <a:schemeClr val="hlink"/>
                </a:solidFill>
              </a:rPr>
              <a:t>Tech-led Nasdaq Composite is not </a:t>
            </a:r>
          </a:p>
          <a:p>
            <a:r>
              <a:rPr lang="en-GB">
                <a:solidFill>
                  <a:schemeClr val="hlink"/>
                </a:solidFill>
              </a:rPr>
              <a:t>cheap (p/e 29.32 &amp; yield 1.22%)</a:t>
            </a:r>
          </a:p>
          <a:p>
            <a:r>
              <a:rPr lang="en-GB">
                <a:solidFill>
                  <a:schemeClr val="hlink"/>
                </a:solidFill>
              </a:rPr>
              <a:t> but still consistent near </a:t>
            </a:r>
          </a:p>
          <a:p>
            <a:r>
              <a:rPr lang="en-GB">
                <a:solidFill>
                  <a:schemeClr val="hlink"/>
                </a:solidFill>
              </a:rPr>
              <a:t>psychological 5000 level</a:t>
            </a:r>
          </a:p>
        </p:txBody>
      </p:sp>
      <p:sp>
        <p:nvSpPr>
          <p:cNvPr id="18435" name="Text Box 6"/>
          <p:cNvSpPr txBox="1">
            <a:spLocks noChangeArrowheads="1"/>
          </p:cNvSpPr>
          <p:nvPr/>
        </p:nvSpPr>
        <p:spPr bwMode="auto">
          <a:xfrm>
            <a:off x="6156325" y="4149725"/>
            <a:ext cx="3013075" cy="1616075"/>
          </a:xfrm>
          <a:prstGeom prst="rect">
            <a:avLst/>
          </a:prstGeom>
          <a:noFill/>
          <a:ln w="9525">
            <a:noFill/>
            <a:miter lim="800000"/>
            <a:headEnd/>
            <a:tailEnd/>
          </a:ln>
        </p:spPr>
        <p:txBody>
          <a:bodyPr>
            <a:spAutoFit/>
          </a:bodyPr>
          <a:lstStyle/>
          <a:p>
            <a:r>
              <a:rPr lang="en-GB">
                <a:solidFill>
                  <a:schemeClr val="hlink"/>
                </a:solidFill>
              </a:rPr>
              <a:t>Would have to</a:t>
            </a:r>
          </a:p>
          <a:p>
            <a:r>
              <a:rPr lang="en-GB">
                <a:solidFill>
                  <a:schemeClr val="hlink"/>
                </a:solidFill>
              </a:rPr>
              <a:t>close beneath</a:t>
            </a:r>
          </a:p>
          <a:p>
            <a:r>
              <a:rPr lang="en-GB">
                <a:solidFill>
                  <a:schemeClr val="hlink"/>
                </a:solidFill>
              </a:rPr>
              <a:t>4500 to indicate</a:t>
            </a:r>
          </a:p>
          <a:p>
            <a:r>
              <a:rPr lang="en-GB">
                <a:solidFill>
                  <a:schemeClr val="hlink"/>
                </a:solidFill>
              </a:rPr>
              <a:t>significant technical </a:t>
            </a:r>
          </a:p>
          <a:p>
            <a:r>
              <a:rPr lang="en-GB">
                <a:solidFill>
                  <a:schemeClr val="hlink"/>
                </a:solidFill>
              </a:rPr>
              <a:t>deterioration</a:t>
            </a:r>
          </a:p>
        </p:txBody>
      </p:sp>
      <p:sp>
        <p:nvSpPr>
          <p:cNvPr id="18436" name="Line 7"/>
          <p:cNvSpPr>
            <a:spLocks noChangeShapeType="1"/>
          </p:cNvSpPr>
          <p:nvPr/>
        </p:nvSpPr>
        <p:spPr bwMode="auto">
          <a:xfrm flipV="1">
            <a:off x="8027988" y="2349500"/>
            <a:ext cx="360362" cy="2374900"/>
          </a:xfrm>
          <a:prstGeom prst="line">
            <a:avLst/>
          </a:prstGeom>
          <a:noFill/>
          <a:ln w="19050">
            <a:solidFill>
              <a:srgbClr val="FF0000"/>
            </a:solidFill>
            <a:round/>
            <a:headEnd/>
            <a:tailEnd type="triangle" w="med" len="med"/>
          </a:ln>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4" descr="Russell-2000-Index-2015-04-19-chart (1)"/>
          <p:cNvPicPr>
            <a:picLocks noChangeAspect="1" noChangeArrowheads="1"/>
          </p:cNvPicPr>
          <p:nvPr/>
        </p:nvPicPr>
        <p:blipFill>
          <a:blip r:embed="rId2"/>
          <a:srcRect/>
          <a:stretch>
            <a:fillRect/>
          </a:stretch>
        </p:blipFill>
        <p:spPr bwMode="auto">
          <a:xfrm>
            <a:off x="0" y="1484313"/>
            <a:ext cx="9144000" cy="5102225"/>
          </a:xfrm>
          <a:prstGeom prst="rect">
            <a:avLst/>
          </a:prstGeom>
          <a:noFill/>
          <a:ln w="9525">
            <a:noFill/>
            <a:miter lim="800000"/>
            <a:headEnd/>
            <a:tailEnd/>
          </a:ln>
        </p:spPr>
      </p:pic>
      <p:sp>
        <p:nvSpPr>
          <p:cNvPr id="19458" name="Text Box 5"/>
          <p:cNvSpPr txBox="1">
            <a:spLocks noChangeArrowheads="1"/>
          </p:cNvSpPr>
          <p:nvPr/>
        </p:nvSpPr>
        <p:spPr bwMode="auto">
          <a:xfrm>
            <a:off x="2555875" y="1989138"/>
            <a:ext cx="3671888" cy="1006475"/>
          </a:xfrm>
          <a:prstGeom prst="rect">
            <a:avLst/>
          </a:prstGeom>
          <a:noFill/>
          <a:ln w="9525">
            <a:noFill/>
            <a:miter lim="800000"/>
            <a:headEnd/>
            <a:tailEnd/>
          </a:ln>
        </p:spPr>
        <p:txBody>
          <a:bodyPr>
            <a:spAutoFit/>
          </a:bodyPr>
          <a:lstStyle/>
          <a:p>
            <a:r>
              <a:rPr lang="en-GB">
                <a:solidFill>
                  <a:schemeClr val="hlink"/>
                </a:solidFill>
              </a:rPr>
              <a:t>Russell 2000 shows that </a:t>
            </a:r>
          </a:p>
          <a:p>
            <a:r>
              <a:rPr lang="en-GB">
                <a:solidFill>
                  <a:schemeClr val="hlink"/>
                </a:solidFill>
              </a:rPr>
              <a:t>market breadth has improved</a:t>
            </a:r>
          </a:p>
          <a:p>
            <a:r>
              <a:rPr lang="en-GB">
                <a:solidFill>
                  <a:schemeClr val="hlink"/>
                </a:solidFill>
              </a:rPr>
              <a:t>p/e 20.90 &amp; yield 1.37&amp;</a:t>
            </a:r>
          </a:p>
        </p:txBody>
      </p:sp>
      <p:sp>
        <p:nvSpPr>
          <p:cNvPr id="19459" name="Text Box 6"/>
          <p:cNvSpPr txBox="1">
            <a:spLocks noChangeArrowheads="1"/>
          </p:cNvSpPr>
          <p:nvPr/>
        </p:nvSpPr>
        <p:spPr bwMode="auto">
          <a:xfrm>
            <a:off x="6659563" y="3927475"/>
            <a:ext cx="2009775" cy="1311275"/>
          </a:xfrm>
          <a:prstGeom prst="rect">
            <a:avLst/>
          </a:prstGeom>
          <a:noFill/>
          <a:ln w="9525">
            <a:noFill/>
            <a:miter lim="800000"/>
            <a:headEnd/>
            <a:tailEnd/>
          </a:ln>
        </p:spPr>
        <p:txBody>
          <a:bodyPr>
            <a:spAutoFit/>
          </a:bodyPr>
          <a:lstStyle/>
          <a:p>
            <a:r>
              <a:rPr lang="en-GB">
                <a:solidFill>
                  <a:schemeClr val="hlink"/>
                </a:solidFill>
              </a:rPr>
              <a:t>Would have to</a:t>
            </a:r>
          </a:p>
          <a:p>
            <a:r>
              <a:rPr lang="en-GB">
                <a:solidFill>
                  <a:schemeClr val="hlink"/>
                </a:solidFill>
              </a:rPr>
              <a:t>close beneath</a:t>
            </a:r>
          </a:p>
          <a:p>
            <a:r>
              <a:rPr lang="en-GB">
                <a:solidFill>
                  <a:schemeClr val="hlink"/>
                </a:solidFill>
              </a:rPr>
              <a:t>1200 to suggest</a:t>
            </a:r>
          </a:p>
          <a:p>
            <a:r>
              <a:rPr lang="en-GB">
                <a:solidFill>
                  <a:schemeClr val="hlink"/>
                </a:solidFill>
              </a:rPr>
              <a:t>upside failure</a:t>
            </a:r>
          </a:p>
        </p:txBody>
      </p:sp>
      <p:sp>
        <p:nvSpPr>
          <p:cNvPr id="19460" name="Line 7"/>
          <p:cNvSpPr>
            <a:spLocks noChangeShapeType="1"/>
          </p:cNvSpPr>
          <p:nvPr/>
        </p:nvSpPr>
        <p:spPr bwMode="auto">
          <a:xfrm flipV="1">
            <a:off x="8532813" y="2276475"/>
            <a:ext cx="71437" cy="2016125"/>
          </a:xfrm>
          <a:prstGeom prst="line">
            <a:avLst/>
          </a:prstGeom>
          <a:noFill/>
          <a:ln w="19050">
            <a:solidFill>
              <a:srgbClr val="FF0000"/>
            </a:solidFill>
            <a:round/>
            <a:headEnd/>
            <a:tailEnd type="triangle" w="med" len="med"/>
          </a:ln>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0816CA3A-DC35-4B1F-95BC-D083389535B8" descr="C30B949A346B430082C8B8BB60132A1C@PETERE88"/>
          <p:cNvPicPr>
            <a:picLocks noChangeAspect="1" noChangeArrowheads="1"/>
          </p:cNvPicPr>
          <p:nvPr/>
        </p:nvPicPr>
        <p:blipFill>
          <a:blip r:embed="rId2"/>
          <a:srcRect/>
          <a:stretch>
            <a:fillRect/>
          </a:stretch>
        </p:blipFill>
        <p:spPr bwMode="auto">
          <a:xfrm>
            <a:off x="0" y="1104900"/>
            <a:ext cx="5724525" cy="5724525"/>
          </a:xfrm>
          <a:prstGeom prst="rect">
            <a:avLst/>
          </a:prstGeom>
          <a:noFill/>
          <a:ln w="9525">
            <a:noFill/>
            <a:miter lim="800000"/>
            <a:headEnd/>
            <a:tailEnd/>
          </a:ln>
        </p:spPr>
      </p:pic>
      <p:sp>
        <p:nvSpPr>
          <p:cNvPr id="20482" name="Text Box 6"/>
          <p:cNvSpPr txBox="1">
            <a:spLocks noChangeArrowheads="1"/>
          </p:cNvSpPr>
          <p:nvPr/>
        </p:nvSpPr>
        <p:spPr bwMode="auto">
          <a:xfrm>
            <a:off x="5724525" y="1839913"/>
            <a:ext cx="3419475" cy="1187450"/>
          </a:xfrm>
          <a:prstGeom prst="rect">
            <a:avLst/>
          </a:prstGeom>
          <a:noFill/>
          <a:ln w="9525">
            <a:noFill/>
            <a:miter lim="800000"/>
            <a:headEnd/>
            <a:tailEnd/>
          </a:ln>
        </p:spPr>
        <p:txBody>
          <a:bodyPr>
            <a:spAutoFit/>
          </a:bodyPr>
          <a:lstStyle/>
          <a:p>
            <a:pPr algn="ctr"/>
            <a:r>
              <a:rPr lang="en-GB" sz="2400" b="1">
                <a:solidFill>
                  <a:schemeClr val="hlink"/>
                </a:solidFill>
              </a:rPr>
              <a:t>Is this what </a:t>
            </a:r>
          </a:p>
          <a:p>
            <a:pPr algn="ctr"/>
            <a:r>
              <a:rPr lang="en-GB" sz="2400" b="1">
                <a:solidFill>
                  <a:schemeClr val="hlink"/>
                </a:solidFill>
              </a:rPr>
              <a:t>a bear market </a:t>
            </a:r>
          </a:p>
          <a:p>
            <a:pPr algn="ctr"/>
            <a:r>
              <a:rPr lang="en-GB" sz="2400" b="1">
                <a:solidFill>
                  <a:schemeClr val="hlink"/>
                </a:solidFill>
              </a:rPr>
              <a:t>feels like?</a:t>
            </a:r>
          </a:p>
        </p:txBody>
      </p:sp>
      <p:sp>
        <p:nvSpPr>
          <p:cNvPr id="20483" name="Text Box 4"/>
          <p:cNvSpPr txBox="1">
            <a:spLocks noChangeArrowheads="1"/>
          </p:cNvSpPr>
          <p:nvPr/>
        </p:nvSpPr>
        <p:spPr bwMode="auto">
          <a:xfrm>
            <a:off x="6208713" y="3927475"/>
            <a:ext cx="2846387" cy="1920875"/>
          </a:xfrm>
          <a:prstGeom prst="rect">
            <a:avLst/>
          </a:prstGeom>
          <a:noFill/>
          <a:ln w="9525">
            <a:noFill/>
            <a:miter lim="800000"/>
            <a:headEnd/>
            <a:tailEnd/>
          </a:ln>
        </p:spPr>
        <p:txBody>
          <a:bodyPr wrap="none">
            <a:spAutoFit/>
          </a:bodyPr>
          <a:lstStyle/>
          <a:p>
            <a:r>
              <a:rPr lang="en-GB" b="1">
                <a:solidFill>
                  <a:schemeClr val="hlink"/>
                </a:solidFill>
              </a:rPr>
              <a:t>We are not there yet;</a:t>
            </a:r>
          </a:p>
          <a:p>
            <a:r>
              <a:rPr lang="en-GB" b="1">
                <a:solidFill>
                  <a:schemeClr val="hlink"/>
                </a:solidFill>
              </a:rPr>
              <a:t>in Wall Street terms</a:t>
            </a:r>
          </a:p>
          <a:p>
            <a:r>
              <a:rPr lang="en-GB" b="1">
                <a:solidFill>
                  <a:schemeClr val="hlink"/>
                </a:solidFill>
              </a:rPr>
              <a:t>this cyclist is about to</a:t>
            </a:r>
          </a:p>
          <a:p>
            <a:r>
              <a:rPr lang="en-GB" b="1">
                <a:solidFill>
                  <a:schemeClr val="hlink"/>
                </a:solidFill>
              </a:rPr>
              <a:t>resume climbing the</a:t>
            </a:r>
          </a:p>
          <a:p>
            <a:r>
              <a:rPr lang="en-GB" b="1">
                <a:solidFill>
                  <a:schemeClr val="hlink"/>
                </a:solidFill>
              </a:rPr>
              <a:t>hill, exercising his pet</a:t>
            </a:r>
          </a:p>
          <a:p>
            <a:r>
              <a:rPr lang="en-GB" b="1">
                <a:solidFill>
                  <a:schemeClr val="hlink"/>
                </a:solidFill>
              </a:rPr>
              <a:t>bear in the process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4" descr="DJ-Transportation-Average-2015-04-19-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21506" name="Text Box 5"/>
          <p:cNvSpPr txBox="1">
            <a:spLocks noChangeArrowheads="1"/>
          </p:cNvSpPr>
          <p:nvPr/>
        </p:nvSpPr>
        <p:spPr bwMode="auto">
          <a:xfrm>
            <a:off x="2535238" y="2055813"/>
            <a:ext cx="4975225" cy="1006475"/>
          </a:xfrm>
          <a:prstGeom prst="rect">
            <a:avLst/>
          </a:prstGeom>
          <a:noFill/>
          <a:ln w="9525">
            <a:noFill/>
            <a:miter lim="800000"/>
            <a:headEnd/>
            <a:tailEnd/>
          </a:ln>
        </p:spPr>
        <p:txBody>
          <a:bodyPr wrap="none">
            <a:spAutoFit/>
          </a:bodyPr>
          <a:lstStyle/>
          <a:p>
            <a:r>
              <a:rPr lang="en-GB">
                <a:solidFill>
                  <a:schemeClr val="hlink"/>
                </a:solidFill>
              </a:rPr>
              <a:t>TRAN shows a loss of upside momentum</a:t>
            </a:r>
          </a:p>
          <a:p>
            <a:r>
              <a:rPr lang="en-GB">
                <a:solidFill>
                  <a:schemeClr val="hlink"/>
                </a:solidFill>
              </a:rPr>
              <a:t>and needs a rally to prevent further pattern</a:t>
            </a:r>
          </a:p>
          <a:p>
            <a:r>
              <a:rPr lang="en-GB">
                <a:solidFill>
                  <a:schemeClr val="hlink"/>
                </a:solidFill>
              </a:rPr>
              <a:t>deterioration and reaffirm the uptrend</a:t>
            </a:r>
          </a:p>
        </p:txBody>
      </p:sp>
      <p:sp>
        <p:nvSpPr>
          <p:cNvPr id="21507" name="Text Box 6"/>
          <p:cNvSpPr txBox="1">
            <a:spLocks noChangeArrowheads="1"/>
          </p:cNvSpPr>
          <p:nvPr/>
        </p:nvSpPr>
        <p:spPr bwMode="auto">
          <a:xfrm>
            <a:off x="6948488" y="4430713"/>
            <a:ext cx="1727200" cy="701675"/>
          </a:xfrm>
          <a:prstGeom prst="rect">
            <a:avLst/>
          </a:prstGeom>
          <a:noFill/>
          <a:ln w="9525">
            <a:noFill/>
            <a:miter lim="800000"/>
            <a:headEnd/>
            <a:tailEnd/>
          </a:ln>
        </p:spPr>
        <p:txBody>
          <a:bodyPr>
            <a:spAutoFit/>
          </a:bodyPr>
          <a:lstStyle/>
          <a:p>
            <a:r>
              <a:rPr lang="en-GB">
                <a:solidFill>
                  <a:schemeClr val="hlink"/>
                </a:solidFill>
              </a:rPr>
              <a:t>p/e 18.90</a:t>
            </a:r>
          </a:p>
          <a:p>
            <a:r>
              <a:rPr lang="en-GB">
                <a:solidFill>
                  <a:schemeClr val="hlink"/>
                </a:solidFill>
              </a:rPr>
              <a:t>yield 1.24%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4" descr="DJ-Utilities-Average-2015-04-19-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22530" name="Text Box 5"/>
          <p:cNvSpPr txBox="1">
            <a:spLocks noChangeArrowheads="1"/>
          </p:cNvSpPr>
          <p:nvPr/>
        </p:nvSpPr>
        <p:spPr bwMode="auto">
          <a:xfrm>
            <a:off x="2895600" y="1911350"/>
            <a:ext cx="4273550" cy="1006475"/>
          </a:xfrm>
          <a:prstGeom prst="rect">
            <a:avLst/>
          </a:prstGeom>
          <a:noFill/>
          <a:ln w="9525">
            <a:noFill/>
            <a:miter lim="800000"/>
            <a:headEnd/>
            <a:tailEnd/>
          </a:ln>
        </p:spPr>
        <p:txBody>
          <a:bodyPr wrap="none">
            <a:spAutoFit/>
          </a:bodyPr>
          <a:lstStyle/>
          <a:p>
            <a:r>
              <a:rPr lang="en-GB">
                <a:solidFill>
                  <a:schemeClr val="hlink"/>
                </a:solidFill>
              </a:rPr>
              <a:t>UTIL has seen pattern deterioration</a:t>
            </a:r>
          </a:p>
          <a:p>
            <a:r>
              <a:rPr lang="en-GB">
                <a:solidFill>
                  <a:schemeClr val="hlink"/>
                </a:solidFill>
              </a:rPr>
              <a:t>and needs a rally from current levels</a:t>
            </a:r>
          </a:p>
          <a:p>
            <a:r>
              <a:rPr lang="en-GB">
                <a:solidFill>
                  <a:schemeClr val="hlink"/>
                </a:solidFill>
              </a:rPr>
              <a:t>to revive the overall uptrend</a:t>
            </a:r>
          </a:p>
        </p:txBody>
      </p:sp>
      <p:sp>
        <p:nvSpPr>
          <p:cNvPr id="22531" name="Text Box 6"/>
          <p:cNvSpPr txBox="1">
            <a:spLocks noChangeArrowheads="1"/>
          </p:cNvSpPr>
          <p:nvPr/>
        </p:nvSpPr>
        <p:spPr bwMode="auto">
          <a:xfrm>
            <a:off x="6948488" y="4359275"/>
            <a:ext cx="1655762" cy="701675"/>
          </a:xfrm>
          <a:prstGeom prst="rect">
            <a:avLst/>
          </a:prstGeom>
          <a:noFill/>
          <a:ln w="9525">
            <a:noFill/>
            <a:miter lim="800000"/>
            <a:headEnd/>
            <a:tailEnd/>
          </a:ln>
        </p:spPr>
        <p:txBody>
          <a:bodyPr>
            <a:spAutoFit/>
          </a:bodyPr>
          <a:lstStyle/>
          <a:p>
            <a:r>
              <a:rPr lang="en-GB">
                <a:solidFill>
                  <a:schemeClr val="hlink"/>
                </a:solidFill>
              </a:rPr>
              <a:t>p/e 17.11</a:t>
            </a:r>
          </a:p>
          <a:p>
            <a:r>
              <a:rPr lang="en-GB">
                <a:solidFill>
                  <a:schemeClr val="hlink"/>
                </a:solidFill>
              </a:rPr>
              <a:t>Yield 3.43%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4" descr="NASDAQ-BIOTECHNOLOGY-INDEX-2015-04-19-chart"/>
          <p:cNvPicPr>
            <a:picLocks noChangeAspect="1" noChangeArrowheads="1"/>
          </p:cNvPicPr>
          <p:nvPr/>
        </p:nvPicPr>
        <p:blipFill>
          <a:blip r:embed="rId2"/>
          <a:srcRect/>
          <a:stretch>
            <a:fillRect/>
          </a:stretch>
        </p:blipFill>
        <p:spPr bwMode="auto">
          <a:xfrm>
            <a:off x="0" y="1484313"/>
            <a:ext cx="9144000" cy="5103812"/>
          </a:xfrm>
          <a:prstGeom prst="rect">
            <a:avLst/>
          </a:prstGeom>
          <a:noFill/>
          <a:ln w="9525">
            <a:noFill/>
            <a:miter lim="800000"/>
            <a:headEnd/>
            <a:tailEnd/>
          </a:ln>
        </p:spPr>
      </p:pic>
      <p:sp>
        <p:nvSpPr>
          <p:cNvPr id="23554" name="Text Box 5"/>
          <p:cNvSpPr txBox="1">
            <a:spLocks noChangeArrowheads="1"/>
          </p:cNvSpPr>
          <p:nvPr/>
        </p:nvSpPr>
        <p:spPr bwMode="auto">
          <a:xfrm>
            <a:off x="2535238" y="1911350"/>
            <a:ext cx="4203700" cy="1006475"/>
          </a:xfrm>
          <a:prstGeom prst="rect">
            <a:avLst/>
          </a:prstGeom>
          <a:noFill/>
          <a:ln w="9525">
            <a:noFill/>
            <a:miter lim="800000"/>
            <a:headEnd/>
            <a:tailEnd/>
          </a:ln>
        </p:spPr>
        <p:txBody>
          <a:bodyPr wrap="none">
            <a:spAutoFit/>
          </a:bodyPr>
          <a:lstStyle/>
          <a:p>
            <a:r>
              <a:rPr lang="en-GB">
                <a:solidFill>
                  <a:schemeClr val="hlink"/>
                </a:solidFill>
              </a:rPr>
              <a:t>Overextended relative to its rising </a:t>
            </a:r>
          </a:p>
          <a:p>
            <a:r>
              <a:rPr lang="en-GB">
                <a:solidFill>
                  <a:schemeClr val="hlink"/>
                </a:solidFill>
              </a:rPr>
              <a:t>200-day (40-week) MA, and bubbly,</a:t>
            </a:r>
          </a:p>
          <a:p>
            <a:r>
              <a:rPr lang="en-GB">
                <a:solidFill>
                  <a:schemeClr val="hlink"/>
                </a:solidFill>
              </a:rPr>
              <a:t>but the long-term outlook is bullish</a:t>
            </a:r>
          </a:p>
        </p:txBody>
      </p:sp>
      <p:sp>
        <p:nvSpPr>
          <p:cNvPr id="23555" name="Text Box 6"/>
          <p:cNvSpPr txBox="1">
            <a:spLocks noChangeArrowheads="1"/>
          </p:cNvSpPr>
          <p:nvPr/>
        </p:nvSpPr>
        <p:spPr bwMode="auto">
          <a:xfrm>
            <a:off x="7164388" y="4430713"/>
            <a:ext cx="1735137" cy="701675"/>
          </a:xfrm>
          <a:prstGeom prst="rect">
            <a:avLst/>
          </a:prstGeom>
          <a:noFill/>
          <a:ln w="9525">
            <a:noFill/>
            <a:miter lim="800000"/>
            <a:headEnd/>
            <a:tailEnd/>
          </a:ln>
        </p:spPr>
        <p:txBody>
          <a:bodyPr>
            <a:spAutoFit/>
          </a:bodyPr>
          <a:lstStyle/>
          <a:p>
            <a:r>
              <a:rPr lang="en-GB">
                <a:solidFill>
                  <a:schemeClr val="hlink"/>
                </a:solidFill>
              </a:rPr>
              <a:t>p/e 293.8p</a:t>
            </a:r>
          </a:p>
          <a:p>
            <a:r>
              <a:rPr lang="en-GB">
                <a:solidFill>
                  <a:schemeClr val="hlink"/>
                </a:solidFill>
              </a:rPr>
              <a:t>yield 0.17%</a:t>
            </a:r>
          </a:p>
        </p:txBody>
      </p:sp>
      <p:sp>
        <p:nvSpPr>
          <p:cNvPr id="23556" name="Text Box 5"/>
          <p:cNvSpPr txBox="1">
            <a:spLocks noChangeArrowheads="1"/>
          </p:cNvSpPr>
          <p:nvPr/>
        </p:nvSpPr>
        <p:spPr bwMode="auto">
          <a:xfrm>
            <a:off x="4356100" y="1268413"/>
            <a:ext cx="1871663" cy="396875"/>
          </a:xfrm>
          <a:prstGeom prst="rect">
            <a:avLst/>
          </a:prstGeom>
          <a:noFill/>
          <a:ln w="9525">
            <a:noFill/>
            <a:miter lim="800000"/>
            <a:headEnd/>
            <a:tailEnd/>
          </a:ln>
        </p:spPr>
        <p:txBody>
          <a:bodyPr>
            <a:spAutoFit/>
          </a:bodyPr>
          <a:lstStyle/>
          <a:p>
            <a:r>
              <a:rPr lang="en-GB">
                <a:solidFill>
                  <a:schemeClr val="hlink"/>
                </a:solidFill>
              </a:rPr>
              <a:t>Biotech Index</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4" descr="Apple-2015-04-19-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24578" name="Text Box 5"/>
          <p:cNvSpPr txBox="1">
            <a:spLocks noChangeArrowheads="1"/>
          </p:cNvSpPr>
          <p:nvPr/>
        </p:nvSpPr>
        <p:spPr bwMode="auto">
          <a:xfrm>
            <a:off x="1835150" y="1911350"/>
            <a:ext cx="5257800" cy="1006475"/>
          </a:xfrm>
          <a:prstGeom prst="rect">
            <a:avLst/>
          </a:prstGeom>
          <a:noFill/>
          <a:ln w="9525">
            <a:noFill/>
            <a:miter lim="800000"/>
            <a:headEnd/>
            <a:tailEnd/>
          </a:ln>
        </p:spPr>
        <p:txBody>
          <a:bodyPr>
            <a:spAutoFit/>
          </a:bodyPr>
          <a:lstStyle/>
          <a:p>
            <a:r>
              <a:rPr lang="en-GB">
                <a:solidFill>
                  <a:schemeClr val="hlink"/>
                </a:solidFill>
              </a:rPr>
              <a:t>Keep an eye on this iconic bellwether for the</a:t>
            </a:r>
          </a:p>
          <a:p>
            <a:r>
              <a:rPr lang="en-GB">
                <a:solidFill>
                  <a:schemeClr val="hlink"/>
                </a:solidFill>
              </a:rPr>
              <a:t>tech sector and Wall St generally - currently</a:t>
            </a:r>
          </a:p>
          <a:p>
            <a:r>
              <a:rPr lang="en-GB">
                <a:solidFill>
                  <a:schemeClr val="hlink"/>
                </a:solidFill>
              </a:rPr>
              <a:t>a little overextended but not expensive</a:t>
            </a:r>
          </a:p>
        </p:txBody>
      </p:sp>
      <p:sp>
        <p:nvSpPr>
          <p:cNvPr id="24579" name="Text Box 6"/>
          <p:cNvSpPr txBox="1">
            <a:spLocks noChangeArrowheads="1"/>
          </p:cNvSpPr>
          <p:nvPr/>
        </p:nvSpPr>
        <p:spPr bwMode="auto">
          <a:xfrm>
            <a:off x="5867400" y="4581525"/>
            <a:ext cx="3025775" cy="701675"/>
          </a:xfrm>
          <a:prstGeom prst="rect">
            <a:avLst/>
          </a:prstGeom>
          <a:noFill/>
          <a:ln w="9525">
            <a:noFill/>
            <a:miter lim="800000"/>
            <a:headEnd/>
            <a:tailEnd/>
          </a:ln>
        </p:spPr>
        <p:txBody>
          <a:bodyPr>
            <a:spAutoFit/>
          </a:bodyPr>
          <a:lstStyle/>
          <a:p>
            <a:r>
              <a:rPr lang="en-GB">
                <a:solidFill>
                  <a:schemeClr val="hlink"/>
                </a:solidFill>
              </a:rPr>
              <a:t>Watch the rising lows</a:t>
            </a:r>
          </a:p>
          <a:p>
            <a:r>
              <a:rPr lang="en-GB">
                <a:solidFill>
                  <a:schemeClr val="hlink"/>
                </a:solidFill>
              </a:rPr>
              <a:t>for uptrend consistency</a:t>
            </a:r>
          </a:p>
        </p:txBody>
      </p:sp>
      <p:sp>
        <p:nvSpPr>
          <p:cNvPr id="24580" name="Text Box 7"/>
          <p:cNvSpPr txBox="1">
            <a:spLocks noChangeArrowheads="1"/>
          </p:cNvSpPr>
          <p:nvPr/>
        </p:nvSpPr>
        <p:spPr bwMode="auto">
          <a:xfrm>
            <a:off x="2843213" y="3495675"/>
            <a:ext cx="1944687" cy="701675"/>
          </a:xfrm>
          <a:prstGeom prst="rect">
            <a:avLst/>
          </a:prstGeom>
          <a:noFill/>
          <a:ln w="9525">
            <a:noFill/>
            <a:miter lim="800000"/>
            <a:headEnd/>
            <a:tailEnd/>
          </a:ln>
        </p:spPr>
        <p:txBody>
          <a:bodyPr>
            <a:spAutoFit/>
          </a:bodyPr>
          <a:lstStyle/>
          <a:p>
            <a:r>
              <a:rPr lang="en-GB">
                <a:solidFill>
                  <a:schemeClr val="hlink"/>
                </a:solidFill>
              </a:rPr>
              <a:t>Est p/e 14.38</a:t>
            </a:r>
          </a:p>
          <a:p>
            <a:r>
              <a:rPr lang="en-GB">
                <a:solidFill>
                  <a:schemeClr val="hlink"/>
                </a:solidFill>
              </a:rPr>
              <a:t>yield 1.51%</a:t>
            </a:r>
          </a:p>
        </p:txBody>
      </p:sp>
      <p:sp>
        <p:nvSpPr>
          <p:cNvPr id="24581" name="Text Box 6"/>
          <p:cNvSpPr txBox="1">
            <a:spLocks noChangeArrowheads="1"/>
          </p:cNvSpPr>
          <p:nvPr/>
        </p:nvSpPr>
        <p:spPr bwMode="auto">
          <a:xfrm>
            <a:off x="4335463" y="1196975"/>
            <a:ext cx="835025" cy="396875"/>
          </a:xfrm>
          <a:prstGeom prst="rect">
            <a:avLst/>
          </a:prstGeom>
          <a:noFill/>
          <a:ln w="9525">
            <a:noFill/>
            <a:miter lim="800000"/>
            <a:headEnd/>
            <a:tailEnd/>
          </a:ln>
        </p:spPr>
        <p:txBody>
          <a:bodyPr>
            <a:spAutoFit/>
          </a:bodyPr>
          <a:lstStyle/>
          <a:p>
            <a:r>
              <a:rPr lang="en-GB">
                <a:solidFill>
                  <a:schemeClr val="hlink"/>
                </a:solidFill>
              </a:rPr>
              <a:t>Apple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4" descr="CBOE-Volatility-Index-2015-04-20-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25602" name="Text Box 5"/>
          <p:cNvSpPr txBox="1">
            <a:spLocks noChangeArrowheads="1"/>
          </p:cNvSpPr>
          <p:nvPr/>
        </p:nvSpPr>
        <p:spPr bwMode="auto">
          <a:xfrm>
            <a:off x="5487988" y="2774950"/>
            <a:ext cx="2662237" cy="701675"/>
          </a:xfrm>
          <a:prstGeom prst="rect">
            <a:avLst/>
          </a:prstGeom>
          <a:noFill/>
          <a:ln w="9525">
            <a:noFill/>
            <a:miter lim="800000"/>
            <a:headEnd/>
            <a:tailEnd/>
          </a:ln>
        </p:spPr>
        <p:txBody>
          <a:bodyPr wrap="none">
            <a:spAutoFit/>
          </a:bodyPr>
          <a:lstStyle/>
          <a:p>
            <a:pPr algn="ctr"/>
            <a:r>
              <a:rPr lang="en-GB">
                <a:solidFill>
                  <a:schemeClr val="hlink"/>
                </a:solidFill>
              </a:rPr>
              <a:t>So far, not affected by</a:t>
            </a:r>
          </a:p>
          <a:p>
            <a:pPr algn="ctr"/>
            <a:r>
              <a:rPr lang="en-GB">
                <a:solidFill>
                  <a:schemeClr val="hlink"/>
                </a:solidFill>
              </a:rPr>
              <a:t>last Friday’s wobble</a:t>
            </a:r>
          </a:p>
        </p:txBody>
      </p:sp>
      <p:sp>
        <p:nvSpPr>
          <p:cNvPr id="25603" name="Text Box 6"/>
          <p:cNvSpPr txBox="1">
            <a:spLocks noChangeArrowheads="1"/>
          </p:cNvSpPr>
          <p:nvPr/>
        </p:nvSpPr>
        <p:spPr bwMode="auto">
          <a:xfrm>
            <a:off x="4551363" y="1916113"/>
            <a:ext cx="3076575" cy="396875"/>
          </a:xfrm>
          <a:prstGeom prst="rect">
            <a:avLst/>
          </a:prstGeom>
          <a:noFill/>
          <a:ln w="9525">
            <a:noFill/>
            <a:miter lim="800000"/>
            <a:headEnd/>
            <a:tailEnd/>
          </a:ln>
        </p:spPr>
        <p:txBody>
          <a:bodyPr>
            <a:spAutoFit/>
          </a:bodyPr>
          <a:lstStyle/>
          <a:p>
            <a:r>
              <a:rPr lang="en-GB">
                <a:solidFill>
                  <a:schemeClr val="hlink"/>
                </a:solidFill>
              </a:rPr>
              <a:t>OEX Volatility Index (VIX)</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ext Box 4"/>
          <p:cNvSpPr txBox="1">
            <a:spLocks noChangeArrowheads="1"/>
          </p:cNvSpPr>
          <p:nvPr/>
        </p:nvSpPr>
        <p:spPr bwMode="auto">
          <a:xfrm>
            <a:off x="179388" y="2133600"/>
            <a:ext cx="8785225" cy="2289175"/>
          </a:xfrm>
          <a:prstGeom prst="rect">
            <a:avLst/>
          </a:prstGeom>
          <a:noFill/>
          <a:ln w="9525">
            <a:noFill/>
            <a:miter lim="800000"/>
            <a:headEnd/>
            <a:tailEnd/>
          </a:ln>
        </p:spPr>
        <p:txBody>
          <a:bodyPr>
            <a:spAutoFit/>
          </a:bodyPr>
          <a:lstStyle/>
          <a:p>
            <a:pPr algn="ctr"/>
            <a:r>
              <a:rPr lang="en-GB" sz="3600">
                <a:solidFill>
                  <a:schemeClr val="hlink"/>
                </a:solidFill>
              </a:rPr>
              <a:t>Shinzo Abe and the BoJ </a:t>
            </a:r>
          </a:p>
          <a:p>
            <a:pPr algn="ctr"/>
            <a:r>
              <a:rPr lang="en-GB" sz="3600">
                <a:solidFill>
                  <a:schemeClr val="hlink"/>
                </a:solidFill>
              </a:rPr>
              <a:t>have the right policies</a:t>
            </a:r>
          </a:p>
          <a:p>
            <a:pPr algn="ctr"/>
            <a:r>
              <a:rPr lang="en-GB" sz="3600">
                <a:solidFill>
                  <a:schemeClr val="hlink"/>
                </a:solidFill>
              </a:rPr>
              <a:t>for Japan’s economic recovery</a:t>
            </a:r>
          </a:p>
          <a:p>
            <a:pPr algn="ctr"/>
            <a:r>
              <a:rPr lang="en-GB" sz="3600">
                <a:solidFill>
                  <a:schemeClr val="hlink"/>
                </a:solidFill>
              </a:rPr>
              <a:t>and a long-term bull market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4" descr="Japan-Topix-Index-2015-04-19-chart"/>
          <p:cNvPicPr>
            <a:picLocks noChangeAspect="1" noChangeArrowheads="1"/>
          </p:cNvPicPr>
          <p:nvPr/>
        </p:nvPicPr>
        <p:blipFill>
          <a:blip r:embed="rId2"/>
          <a:srcRect/>
          <a:stretch>
            <a:fillRect/>
          </a:stretch>
        </p:blipFill>
        <p:spPr bwMode="auto">
          <a:xfrm>
            <a:off x="0" y="1484313"/>
            <a:ext cx="9144000" cy="5103812"/>
          </a:xfrm>
          <a:prstGeom prst="rect">
            <a:avLst/>
          </a:prstGeom>
          <a:noFill/>
          <a:ln w="9525">
            <a:noFill/>
            <a:miter lim="800000"/>
            <a:headEnd/>
            <a:tailEnd/>
          </a:ln>
        </p:spPr>
      </p:pic>
      <p:sp>
        <p:nvSpPr>
          <p:cNvPr id="27650" name="Text Box 5"/>
          <p:cNvSpPr txBox="1">
            <a:spLocks noChangeArrowheads="1"/>
          </p:cNvSpPr>
          <p:nvPr/>
        </p:nvSpPr>
        <p:spPr bwMode="auto">
          <a:xfrm>
            <a:off x="6567488" y="1911350"/>
            <a:ext cx="1709737" cy="1006475"/>
          </a:xfrm>
          <a:prstGeom prst="rect">
            <a:avLst/>
          </a:prstGeom>
          <a:noFill/>
          <a:ln w="9525">
            <a:noFill/>
            <a:miter lim="800000"/>
            <a:headEnd/>
            <a:tailEnd/>
          </a:ln>
        </p:spPr>
        <p:txBody>
          <a:bodyPr wrap="none">
            <a:spAutoFit/>
          </a:bodyPr>
          <a:lstStyle/>
          <a:p>
            <a:r>
              <a:rPr lang="en-GB">
                <a:solidFill>
                  <a:schemeClr val="hlink"/>
                </a:solidFill>
              </a:rPr>
              <a:t>BoJ still</a:t>
            </a:r>
          </a:p>
          <a:p>
            <a:r>
              <a:rPr lang="en-GB">
                <a:solidFill>
                  <a:schemeClr val="hlink"/>
                </a:solidFill>
              </a:rPr>
              <a:t>deploying QE</a:t>
            </a:r>
          </a:p>
          <a:p>
            <a:endParaRPr lang="en-GB"/>
          </a:p>
        </p:txBody>
      </p:sp>
      <p:sp>
        <p:nvSpPr>
          <p:cNvPr id="27651" name="Text Box 6"/>
          <p:cNvSpPr txBox="1">
            <a:spLocks noChangeArrowheads="1"/>
          </p:cNvSpPr>
          <p:nvPr/>
        </p:nvSpPr>
        <p:spPr bwMode="auto">
          <a:xfrm>
            <a:off x="3400425" y="2703513"/>
            <a:ext cx="1497013" cy="1311275"/>
          </a:xfrm>
          <a:prstGeom prst="rect">
            <a:avLst/>
          </a:prstGeom>
          <a:noFill/>
          <a:ln w="9525">
            <a:noFill/>
            <a:miter lim="800000"/>
            <a:headEnd/>
            <a:tailEnd/>
          </a:ln>
        </p:spPr>
        <p:txBody>
          <a:bodyPr wrap="none">
            <a:spAutoFit/>
          </a:bodyPr>
          <a:lstStyle/>
          <a:p>
            <a:r>
              <a:rPr lang="en-GB">
                <a:solidFill>
                  <a:schemeClr val="hlink"/>
                </a:solidFill>
              </a:rPr>
              <a:t>TPX</a:t>
            </a:r>
          </a:p>
          <a:p>
            <a:r>
              <a:rPr lang="en-GB">
                <a:solidFill>
                  <a:schemeClr val="hlink"/>
                </a:solidFill>
              </a:rPr>
              <a:t>p/e 18.12</a:t>
            </a:r>
          </a:p>
          <a:p>
            <a:r>
              <a:rPr lang="en-GB">
                <a:solidFill>
                  <a:schemeClr val="hlink"/>
                </a:solidFill>
              </a:rPr>
              <a:t>yield 1.50%</a:t>
            </a:r>
          </a:p>
          <a:p>
            <a:endParaRPr lang="en-GB"/>
          </a:p>
        </p:txBody>
      </p:sp>
      <p:sp>
        <p:nvSpPr>
          <p:cNvPr id="27652" name="Text Box 8"/>
          <p:cNvSpPr txBox="1">
            <a:spLocks noChangeArrowheads="1"/>
          </p:cNvSpPr>
          <p:nvPr/>
        </p:nvSpPr>
        <p:spPr bwMode="auto">
          <a:xfrm>
            <a:off x="7072313" y="5151438"/>
            <a:ext cx="1484312" cy="701675"/>
          </a:xfrm>
          <a:prstGeom prst="rect">
            <a:avLst/>
          </a:prstGeom>
          <a:noFill/>
          <a:ln w="9525">
            <a:noFill/>
            <a:miter lim="800000"/>
            <a:headEnd/>
            <a:tailEnd/>
          </a:ln>
        </p:spPr>
        <p:txBody>
          <a:bodyPr wrap="none">
            <a:spAutoFit/>
          </a:bodyPr>
          <a:lstStyle/>
          <a:p>
            <a:r>
              <a:rPr lang="en-GB">
                <a:solidFill>
                  <a:schemeClr val="hlink"/>
                </a:solidFill>
              </a:rPr>
              <a:t>Shinzo Abe</a:t>
            </a:r>
          </a:p>
          <a:p>
            <a:r>
              <a:rPr lang="en-GB">
                <a:solidFill>
                  <a:schemeClr val="hlink"/>
                </a:solidFill>
              </a:rPr>
              <a:t>Elected PM</a:t>
            </a:r>
          </a:p>
        </p:txBody>
      </p:sp>
      <p:sp>
        <p:nvSpPr>
          <p:cNvPr id="27653" name="Line 9"/>
          <p:cNvSpPr>
            <a:spLocks noChangeShapeType="1"/>
          </p:cNvSpPr>
          <p:nvPr/>
        </p:nvSpPr>
        <p:spPr bwMode="auto">
          <a:xfrm flipH="1">
            <a:off x="6659563" y="5734050"/>
            <a:ext cx="433387" cy="0"/>
          </a:xfrm>
          <a:prstGeom prst="line">
            <a:avLst/>
          </a:prstGeom>
          <a:noFill/>
          <a:ln w="19050">
            <a:solidFill>
              <a:schemeClr val="hlink"/>
            </a:solidFill>
            <a:round/>
            <a:headEnd/>
            <a:tailEnd type="triangle" w="med" len="med"/>
          </a:ln>
        </p:spPr>
        <p:txBody>
          <a:bodyPr/>
          <a:lstStyle/>
          <a:p>
            <a:endParaRPr lang="en-US"/>
          </a:p>
        </p:txBody>
      </p:sp>
      <p:sp>
        <p:nvSpPr>
          <p:cNvPr id="27654" name="Text Box 10"/>
          <p:cNvSpPr txBox="1">
            <a:spLocks noChangeArrowheads="1"/>
          </p:cNvSpPr>
          <p:nvPr/>
        </p:nvSpPr>
        <p:spPr bwMode="auto">
          <a:xfrm>
            <a:off x="7359650" y="4359275"/>
            <a:ext cx="1412875" cy="396875"/>
          </a:xfrm>
          <a:prstGeom prst="rect">
            <a:avLst/>
          </a:prstGeom>
          <a:noFill/>
          <a:ln w="9525">
            <a:noFill/>
            <a:miter lim="800000"/>
            <a:headEnd/>
            <a:tailEnd/>
          </a:ln>
        </p:spPr>
        <p:txBody>
          <a:bodyPr wrap="none">
            <a:spAutoFit/>
          </a:bodyPr>
          <a:lstStyle/>
          <a:p>
            <a:r>
              <a:rPr lang="en-GB">
                <a:solidFill>
                  <a:schemeClr val="hlink"/>
                </a:solidFill>
              </a:rPr>
              <a:t>Re-elected</a:t>
            </a:r>
          </a:p>
        </p:txBody>
      </p:sp>
      <p:sp>
        <p:nvSpPr>
          <p:cNvPr id="27655" name="Line 11"/>
          <p:cNvSpPr>
            <a:spLocks noChangeShapeType="1"/>
          </p:cNvSpPr>
          <p:nvPr/>
        </p:nvSpPr>
        <p:spPr bwMode="auto">
          <a:xfrm flipH="1" flipV="1">
            <a:off x="8459788" y="3644900"/>
            <a:ext cx="144462" cy="720725"/>
          </a:xfrm>
          <a:prstGeom prst="line">
            <a:avLst/>
          </a:prstGeom>
          <a:noFill/>
          <a:ln w="19050">
            <a:solidFill>
              <a:schemeClr val="hlink"/>
            </a:solidFill>
            <a:round/>
            <a:headEnd/>
            <a:tailEnd type="triangle" w="med" len="med"/>
          </a:ln>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4" descr="Japan-Topix-Index-2015-04-19-chart (1)"/>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solidFill>
              <a:srgbClr val="009900"/>
            </a:solidFill>
            <a:prstDash val="dashDot"/>
            <a:miter lim="800000"/>
            <a:headEnd/>
            <a:tailEnd/>
          </a:ln>
        </p:spPr>
      </p:pic>
      <p:sp>
        <p:nvSpPr>
          <p:cNvPr id="28674" name="Text Box 5"/>
          <p:cNvSpPr txBox="1">
            <a:spLocks noChangeArrowheads="1"/>
          </p:cNvSpPr>
          <p:nvPr/>
        </p:nvSpPr>
        <p:spPr bwMode="auto">
          <a:xfrm>
            <a:off x="4643438" y="2276475"/>
            <a:ext cx="4032250" cy="1006475"/>
          </a:xfrm>
          <a:prstGeom prst="rect">
            <a:avLst/>
          </a:prstGeom>
          <a:noFill/>
          <a:ln w="9525">
            <a:noFill/>
            <a:miter lim="800000"/>
            <a:headEnd/>
            <a:tailEnd/>
          </a:ln>
        </p:spPr>
        <p:txBody>
          <a:bodyPr>
            <a:spAutoFit/>
          </a:bodyPr>
          <a:lstStyle/>
          <a:p>
            <a:pPr algn="ctr"/>
            <a:r>
              <a:rPr lang="en-GB">
                <a:solidFill>
                  <a:schemeClr val="hlink"/>
                </a:solidFill>
              </a:rPr>
              <a:t>Should test this region near 1800 possibly this year</a:t>
            </a:r>
          </a:p>
          <a:p>
            <a:endParaRPr lang="en-GB"/>
          </a:p>
        </p:txBody>
      </p:sp>
      <p:sp>
        <p:nvSpPr>
          <p:cNvPr id="28675" name="Line 6"/>
          <p:cNvSpPr>
            <a:spLocks noChangeShapeType="1"/>
          </p:cNvSpPr>
          <p:nvPr/>
        </p:nvSpPr>
        <p:spPr bwMode="auto">
          <a:xfrm>
            <a:off x="4787900" y="3284538"/>
            <a:ext cx="3960813" cy="0"/>
          </a:xfrm>
          <a:prstGeom prst="line">
            <a:avLst/>
          </a:prstGeom>
          <a:noFill/>
          <a:ln w="28575">
            <a:solidFill>
              <a:srgbClr val="009900"/>
            </a:solidFill>
            <a:prstDash val="dashDot"/>
            <a:round/>
            <a:headEnd/>
            <a:tailEnd/>
          </a:ln>
        </p:spPr>
        <p:txBody>
          <a:bodyPr/>
          <a:lstStyle/>
          <a:p>
            <a:endParaRPr lang="en-US"/>
          </a:p>
        </p:txBody>
      </p:sp>
      <p:sp>
        <p:nvSpPr>
          <p:cNvPr id="28676" name="Line 7"/>
          <p:cNvSpPr>
            <a:spLocks noChangeShapeType="1"/>
          </p:cNvSpPr>
          <p:nvPr/>
        </p:nvSpPr>
        <p:spPr bwMode="auto">
          <a:xfrm flipH="1">
            <a:off x="8316913" y="2492375"/>
            <a:ext cx="287337" cy="792163"/>
          </a:xfrm>
          <a:prstGeom prst="line">
            <a:avLst/>
          </a:prstGeom>
          <a:noFill/>
          <a:ln w="19050">
            <a:solidFill>
              <a:schemeClr val="hlink"/>
            </a:solidFill>
            <a:round/>
            <a:headEnd/>
            <a:tailEnd type="triangle" w="med" len="med"/>
          </a:ln>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4" descr="Japan-Topix-2nd-Section-Index-2015-04-19-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29698" name="Text Box 5"/>
          <p:cNvSpPr txBox="1">
            <a:spLocks noChangeArrowheads="1"/>
          </p:cNvSpPr>
          <p:nvPr/>
        </p:nvSpPr>
        <p:spPr bwMode="auto">
          <a:xfrm>
            <a:off x="879475" y="2198688"/>
            <a:ext cx="2217738" cy="1006475"/>
          </a:xfrm>
          <a:prstGeom prst="rect">
            <a:avLst/>
          </a:prstGeom>
          <a:noFill/>
          <a:ln w="9525">
            <a:noFill/>
            <a:miter lim="800000"/>
            <a:headEnd/>
            <a:tailEnd/>
          </a:ln>
        </p:spPr>
        <p:txBody>
          <a:bodyPr wrap="none">
            <a:spAutoFit/>
          </a:bodyPr>
          <a:lstStyle/>
          <a:p>
            <a:pPr algn="ctr"/>
            <a:r>
              <a:rPr lang="en-GB">
                <a:solidFill>
                  <a:schemeClr val="hlink"/>
                </a:solidFill>
              </a:rPr>
              <a:t>Topix 2nd Section</a:t>
            </a:r>
          </a:p>
          <a:p>
            <a:pPr algn="ctr"/>
            <a:r>
              <a:rPr lang="en-GB">
                <a:solidFill>
                  <a:schemeClr val="hlink"/>
                </a:solidFill>
              </a:rPr>
              <a:t>often leads</a:t>
            </a:r>
          </a:p>
          <a:p>
            <a:pPr algn="ctr"/>
            <a:endParaRPr lang="en-GB"/>
          </a:p>
        </p:txBody>
      </p:sp>
      <p:sp>
        <p:nvSpPr>
          <p:cNvPr id="29699" name="Text Box 6"/>
          <p:cNvSpPr txBox="1">
            <a:spLocks noChangeArrowheads="1"/>
          </p:cNvSpPr>
          <p:nvPr/>
        </p:nvSpPr>
        <p:spPr bwMode="auto">
          <a:xfrm>
            <a:off x="4911725" y="2487613"/>
            <a:ext cx="1497013" cy="1006475"/>
          </a:xfrm>
          <a:prstGeom prst="rect">
            <a:avLst/>
          </a:prstGeom>
          <a:noFill/>
          <a:ln w="9525">
            <a:noFill/>
            <a:miter lim="800000"/>
            <a:headEnd/>
            <a:tailEnd/>
          </a:ln>
        </p:spPr>
        <p:txBody>
          <a:bodyPr wrap="none">
            <a:spAutoFit/>
          </a:bodyPr>
          <a:lstStyle/>
          <a:p>
            <a:r>
              <a:rPr lang="en-GB">
                <a:solidFill>
                  <a:schemeClr val="hlink"/>
                </a:solidFill>
              </a:rPr>
              <a:t>TSE2</a:t>
            </a:r>
          </a:p>
          <a:p>
            <a:r>
              <a:rPr lang="en-GB">
                <a:solidFill>
                  <a:schemeClr val="hlink"/>
                </a:solidFill>
              </a:rPr>
              <a:t>p/e 16.76</a:t>
            </a:r>
          </a:p>
          <a:p>
            <a:r>
              <a:rPr lang="en-GB">
                <a:solidFill>
                  <a:schemeClr val="hlink"/>
                </a:solidFill>
              </a:rPr>
              <a:t>yield 1.36%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4" descr="Fanuc-Ltd-2015-04-19-chart"/>
          <p:cNvPicPr>
            <a:picLocks noChangeAspect="1" noChangeArrowheads="1"/>
          </p:cNvPicPr>
          <p:nvPr/>
        </p:nvPicPr>
        <p:blipFill>
          <a:blip r:embed="rId2"/>
          <a:srcRect/>
          <a:stretch>
            <a:fillRect/>
          </a:stretch>
        </p:blipFill>
        <p:spPr bwMode="auto">
          <a:xfrm>
            <a:off x="0" y="1484313"/>
            <a:ext cx="9144000" cy="5102225"/>
          </a:xfrm>
          <a:prstGeom prst="rect">
            <a:avLst/>
          </a:prstGeom>
          <a:noFill/>
          <a:ln w="9525">
            <a:noFill/>
            <a:miter lim="800000"/>
            <a:headEnd/>
            <a:tailEnd/>
          </a:ln>
        </p:spPr>
      </p:pic>
      <p:sp>
        <p:nvSpPr>
          <p:cNvPr id="30722" name="Text Box 5"/>
          <p:cNvSpPr txBox="1">
            <a:spLocks noChangeArrowheads="1"/>
          </p:cNvSpPr>
          <p:nvPr/>
        </p:nvSpPr>
        <p:spPr bwMode="auto">
          <a:xfrm>
            <a:off x="2895600" y="2559050"/>
            <a:ext cx="3602038" cy="1006475"/>
          </a:xfrm>
          <a:prstGeom prst="rect">
            <a:avLst/>
          </a:prstGeom>
          <a:noFill/>
          <a:ln w="9525">
            <a:noFill/>
            <a:miter lim="800000"/>
            <a:headEnd/>
            <a:tailEnd/>
          </a:ln>
        </p:spPr>
        <p:txBody>
          <a:bodyPr wrap="none">
            <a:spAutoFit/>
          </a:bodyPr>
          <a:lstStyle/>
          <a:p>
            <a:pPr algn="ctr"/>
            <a:r>
              <a:rPr lang="en-GB">
                <a:solidFill>
                  <a:schemeClr val="hlink"/>
                </a:solidFill>
              </a:rPr>
              <a:t>A share for this era</a:t>
            </a:r>
          </a:p>
          <a:p>
            <a:pPr algn="ctr"/>
            <a:r>
              <a:rPr lang="en-GB">
                <a:solidFill>
                  <a:schemeClr val="hlink"/>
                </a:solidFill>
              </a:rPr>
              <a:t>Fanuc leading Japan’s Indices</a:t>
            </a:r>
          </a:p>
          <a:p>
            <a:pPr algn="ctr"/>
            <a:endParaRPr lang="en-GB"/>
          </a:p>
        </p:txBody>
      </p:sp>
      <p:sp>
        <p:nvSpPr>
          <p:cNvPr id="30723" name="Text Box 6"/>
          <p:cNvSpPr txBox="1">
            <a:spLocks noChangeArrowheads="1"/>
          </p:cNvSpPr>
          <p:nvPr/>
        </p:nvSpPr>
        <p:spPr bwMode="auto">
          <a:xfrm>
            <a:off x="6804025" y="4935538"/>
            <a:ext cx="2017713" cy="1006475"/>
          </a:xfrm>
          <a:prstGeom prst="rect">
            <a:avLst/>
          </a:prstGeom>
          <a:noFill/>
          <a:ln w="9525">
            <a:noFill/>
            <a:miter lim="800000"/>
            <a:headEnd/>
            <a:tailEnd/>
          </a:ln>
        </p:spPr>
        <p:txBody>
          <a:bodyPr>
            <a:spAutoFit/>
          </a:bodyPr>
          <a:lstStyle/>
          <a:p>
            <a:r>
              <a:rPr lang="en-GB">
                <a:solidFill>
                  <a:schemeClr val="hlink"/>
                </a:solidFill>
              </a:rPr>
              <a:t>est p/e 25.82</a:t>
            </a:r>
          </a:p>
          <a:p>
            <a:r>
              <a:rPr lang="en-GB">
                <a:solidFill>
                  <a:schemeClr val="hlink"/>
                </a:solidFill>
              </a:rPr>
              <a:t>yield 0.92%</a:t>
            </a:r>
          </a:p>
          <a:p>
            <a:endParaRPr lang="en-GB"/>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 Box 4"/>
          <p:cNvSpPr txBox="1">
            <a:spLocks noChangeArrowheads="1"/>
          </p:cNvSpPr>
          <p:nvPr/>
        </p:nvSpPr>
        <p:spPr bwMode="auto">
          <a:xfrm>
            <a:off x="0" y="1550988"/>
            <a:ext cx="9144000" cy="579437"/>
          </a:xfrm>
          <a:prstGeom prst="rect">
            <a:avLst/>
          </a:prstGeom>
          <a:noFill/>
          <a:ln w="9525">
            <a:noFill/>
            <a:miter lim="800000"/>
            <a:headEnd/>
            <a:tailEnd/>
          </a:ln>
        </p:spPr>
        <p:txBody>
          <a:bodyPr>
            <a:spAutoFit/>
          </a:bodyPr>
          <a:lstStyle/>
          <a:p>
            <a:pPr algn="ctr"/>
            <a:r>
              <a:rPr lang="en-GB" sz="3200" b="1">
                <a:solidFill>
                  <a:schemeClr val="hlink"/>
                </a:solidFill>
              </a:rPr>
              <a:t>India</a:t>
            </a:r>
          </a:p>
        </p:txBody>
      </p:sp>
      <p:sp>
        <p:nvSpPr>
          <p:cNvPr id="31746" name="Text Box 5"/>
          <p:cNvSpPr txBox="1">
            <a:spLocks noChangeArrowheads="1"/>
          </p:cNvSpPr>
          <p:nvPr/>
        </p:nvSpPr>
        <p:spPr bwMode="auto">
          <a:xfrm>
            <a:off x="0" y="3206750"/>
            <a:ext cx="9144000" cy="1373188"/>
          </a:xfrm>
          <a:prstGeom prst="rect">
            <a:avLst/>
          </a:prstGeom>
          <a:noFill/>
          <a:ln w="9525">
            <a:noFill/>
            <a:miter lim="800000"/>
            <a:headEnd/>
            <a:tailEnd/>
          </a:ln>
        </p:spPr>
        <p:txBody>
          <a:bodyPr>
            <a:spAutoFit/>
          </a:bodyPr>
          <a:lstStyle/>
          <a:p>
            <a:pPr algn="ctr"/>
            <a:r>
              <a:rPr lang="en-GB" sz="2800">
                <a:solidFill>
                  <a:schemeClr val="hlink"/>
                </a:solidFill>
              </a:rPr>
              <a:t>Is Narendra Modi</a:t>
            </a:r>
          </a:p>
          <a:p>
            <a:pPr algn="ctr"/>
            <a:r>
              <a:rPr lang="en-GB" sz="2800">
                <a:solidFill>
                  <a:schemeClr val="hlink"/>
                </a:solidFill>
              </a:rPr>
              <a:t>the most capable government leader</a:t>
            </a:r>
          </a:p>
          <a:p>
            <a:pPr algn="ctr"/>
            <a:r>
              <a:rPr lang="en-GB" sz="2800">
                <a:solidFill>
                  <a:schemeClr val="hlink"/>
                </a:solidFill>
              </a:rPr>
              <a:t>that you can think of today?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4" descr="India-BSE-Sensex-Index-2015-04-20-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32770" name="Text Box 5"/>
          <p:cNvSpPr txBox="1">
            <a:spLocks noChangeArrowheads="1"/>
          </p:cNvSpPr>
          <p:nvPr/>
        </p:nvSpPr>
        <p:spPr bwMode="auto">
          <a:xfrm>
            <a:off x="3400425" y="1844675"/>
            <a:ext cx="3227388" cy="1311275"/>
          </a:xfrm>
          <a:prstGeom prst="rect">
            <a:avLst/>
          </a:prstGeom>
          <a:noFill/>
          <a:ln w="9525">
            <a:noFill/>
            <a:miter lim="800000"/>
            <a:headEnd/>
            <a:tailEnd/>
          </a:ln>
        </p:spPr>
        <p:txBody>
          <a:bodyPr>
            <a:spAutoFit/>
          </a:bodyPr>
          <a:lstStyle/>
          <a:p>
            <a:r>
              <a:rPr lang="en-GB">
                <a:solidFill>
                  <a:schemeClr val="hlink"/>
                </a:solidFill>
              </a:rPr>
              <a:t>Still a favourite of mine</a:t>
            </a:r>
          </a:p>
          <a:p>
            <a:r>
              <a:rPr lang="en-GB">
                <a:solidFill>
                  <a:schemeClr val="hlink"/>
                </a:solidFill>
              </a:rPr>
              <a:t>over the next few years but</a:t>
            </a:r>
          </a:p>
          <a:p>
            <a:r>
              <a:rPr lang="en-GB">
                <a:solidFill>
                  <a:schemeClr val="hlink"/>
                </a:solidFill>
              </a:rPr>
              <a:t>a lengthy consolidation of </a:t>
            </a:r>
          </a:p>
          <a:p>
            <a:r>
              <a:rPr lang="en-GB">
                <a:solidFill>
                  <a:schemeClr val="hlink"/>
                </a:solidFill>
              </a:rPr>
              <a:t>earlier gains is underway</a:t>
            </a:r>
          </a:p>
        </p:txBody>
      </p:sp>
      <p:sp>
        <p:nvSpPr>
          <p:cNvPr id="32771" name="Text Box 6"/>
          <p:cNvSpPr txBox="1">
            <a:spLocks noChangeArrowheads="1"/>
          </p:cNvSpPr>
          <p:nvPr/>
        </p:nvSpPr>
        <p:spPr bwMode="auto">
          <a:xfrm>
            <a:off x="447675" y="2271713"/>
            <a:ext cx="1497013" cy="1006475"/>
          </a:xfrm>
          <a:prstGeom prst="rect">
            <a:avLst/>
          </a:prstGeom>
          <a:noFill/>
          <a:ln w="9525">
            <a:noFill/>
            <a:miter lim="800000"/>
            <a:headEnd/>
            <a:tailEnd/>
          </a:ln>
        </p:spPr>
        <p:txBody>
          <a:bodyPr wrap="none">
            <a:spAutoFit/>
          </a:bodyPr>
          <a:lstStyle/>
          <a:p>
            <a:r>
              <a:rPr lang="en-GB">
                <a:solidFill>
                  <a:schemeClr val="hlink"/>
                </a:solidFill>
              </a:rPr>
              <a:t>Sensex</a:t>
            </a:r>
          </a:p>
          <a:p>
            <a:r>
              <a:rPr lang="en-GB">
                <a:solidFill>
                  <a:schemeClr val="hlink"/>
                </a:solidFill>
              </a:rPr>
              <a:t>p/e 19.49</a:t>
            </a:r>
          </a:p>
          <a:p>
            <a:r>
              <a:rPr lang="en-GB">
                <a:solidFill>
                  <a:schemeClr val="hlink"/>
                </a:solidFill>
              </a:rPr>
              <a:t>yield 1.39%</a:t>
            </a:r>
          </a:p>
        </p:txBody>
      </p:sp>
      <p:sp>
        <p:nvSpPr>
          <p:cNvPr id="32772" name="Text Box 7"/>
          <p:cNvSpPr txBox="1">
            <a:spLocks noChangeArrowheads="1"/>
          </p:cNvSpPr>
          <p:nvPr/>
        </p:nvSpPr>
        <p:spPr bwMode="auto">
          <a:xfrm>
            <a:off x="5364163" y="4864100"/>
            <a:ext cx="3024187" cy="701675"/>
          </a:xfrm>
          <a:prstGeom prst="rect">
            <a:avLst/>
          </a:prstGeom>
          <a:noFill/>
          <a:ln w="9525">
            <a:noFill/>
            <a:miter lim="800000"/>
            <a:headEnd/>
            <a:tailEnd/>
          </a:ln>
        </p:spPr>
        <p:txBody>
          <a:bodyPr>
            <a:spAutoFit/>
          </a:bodyPr>
          <a:lstStyle/>
          <a:p>
            <a:r>
              <a:rPr lang="en-GB">
                <a:solidFill>
                  <a:schemeClr val="hlink"/>
                </a:solidFill>
              </a:rPr>
              <a:t>Watch the rising lows</a:t>
            </a:r>
          </a:p>
          <a:p>
            <a:r>
              <a:rPr lang="en-GB">
                <a:solidFill>
                  <a:schemeClr val="hlink"/>
                </a:solidFill>
              </a:rPr>
              <a:t>for uptrend consistency</a:t>
            </a:r>
          </a:p>
        </p:txBody>
      </p:sp>
      <p:sp>
        <p:nvSpPr>
          <p:cNvPr id="32773" name="Line 8"/>
          <p:cNvSpPr>
            <a:spLocks noChangeShapeType="1"/>
          </p:cNvSpPr>
          <p:nvPr/>
        </p:nvSpPr>
        <p:spPr bwMode="auto">
          <a:xfrm flipH="1" flipV="1">
            <a:off x="7667625" y="3573463"/>
            <a:ext cx="288925" cy="1439862"/>
          </a:xfrm>
          <a:prstGeom prst="line">
            <a:avLst/>
          </a:prstGeom>
          <a:noFill/>
          <a:ln w="19050">
            <a:solidFill>
              <a:srgbClr val="0000FF"/>
            </a:solidFill>
            <a:round/>
            <a:headEnd/>
            <a:tailEnd type="triangle" w="med" len="med"/>
          </a:ln>
        </p:spPr>
        <p:txBody>
          <a:bodyPr/>
          <a:lstStyle/>
          <a:p>
            <a:endParaRPr lang="en-US"/>
          </a:p>
        </p:txBody>
      </p:sp>
      <p:sp>
        <p:nvSpPr>
          <p:cNvPr id="32774" name="Line 9"/>
          <p:cNvSpPr>
            <a:spLocks noChangeShapeType="1"/>
          </p:cNvSpPr>
          <p:nvPr/>
        </p:nvSpPr>
        <p:spPr bwMode="auto">
          <a:xfrm flipV="1">
            <a:off x="8172450" y="2420938"/>
            <a:ext cx="431800" cy="2663825"/>
          </a:xfrm>
          <a:prstGeom prst="line">
            <a:avLst/>
          </a:prstGeom>
          <a:noFill/>
          <a:ln w="19050">
            <a:solidFill>
              <a:srgbClr val="0000FF"/>
            </a:solidFill>
            <a:round/>
            <a:headEnd/>
            <a:tailEnd type="triangle" w="med" len="med"/>
          </a:ln>
        </p:spPr>
        <p:txBody>
          <a:bodyP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4" descr="JPMorgan-Indian-Investment-Trust-2015-04-20-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33794" name="Text Box 5"/>
          <p:cNvSpPr txBox="1">
            <a:spLocks noChangeArrowheads="1"/>
          </p:cNvSpPr>
          <p:nvPr/>
        </p:nvSpPr>
        <p:spPr bwMode="auto">
          <a:xfrm>
            <a:off x="4984750" y="5006975"/>
            <a:ext cx="2312988" cy="701675"/>
          </a:xfrm>
          <a:prstGeom prst="rect">
            <a:avLst/>
          </a:prstGeom>
          <a:noFill/>
          <a:ln w="9525">
            <a:noFill/>
            <a:miter lim="800000"/>
            <a:headEnd/>
            <a:tailEnd/>
          </a:ln>
        </p:spPr>
        <p:txBody>
          <a:bodyPr wrap="none">
            <a:spAutoFit/>
          </a:bodyPr>
          <a:lstStyle/>
          <a:p>
            <a:r>
              <a:rPr lang="en-GB">
                <a:solidFill>
                  <a:schemeClr val="hlink"/>
                </a:solidFill>
              </a:rPr>
              <a:t>Discount to NAV</a:t>
            </a:r>
          </a:p>
          <a:p>
            <a:r>
              <a:rPr lang="en-GB">
                <a:solidFill>
                  <a:schemeClr val="hlink"/>
                </a:solidFill>
              </a:rPr>
              <a:t>currently -15.636%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 Box 4"/>
          <p:cNvSpPr txBox="1">
            <a:spLocks noChangeArrowheads="1"/>
          </p:cNvSpPr>
          <p:nvPr/>
        </p:nvSpPr>
        <p:spPr bwMode="auto">
          <a:xfrm>
            <a:off x="0" y="1911350"/>
            <a:ext cx="9144000" cy="579438"/>
          </a:xfrm>
          <a:prstGeom prst="rect">
            <a:avLst/>
          </a:prstGeom>
          <a:noFill/>
          <a:ln w="9525">
            <a:noFill/>
            <a:miter lim="800000"/>
            <a:headEnd/>
            <a:tailEnd/>
          </a:ln>
        </p:spPr>
        <p:txBody>
          <a:bodyPr>
            <a:spAutoFit/>
          </a:bodyPr>
          <a:lstStyle/>
          <a:p>
            <a:pPr algn="ctr"/>
            <a:r>
              <a:rPr lang="en-GB" sz="3200" b="1">
                <a:solidFill>
                  <a:schemeClr val="hlink"/>
                </a:solidFill>
              </a:rPr>
              <a:t>China</a:t>
            </a:r>
          </a:p>
        </p:txBody>
      </p:sp>
      <p:sp>
        <p:nvSpPr>
          <p:cNvPr id="34818" name="Text Box 5"/>
          <p:cNvSpPr txBox="1">
            <a:spLocks noChangeArrowheads="1"/>
          </p:cNvSpPr>
          <p:nvPr/>
        </p:nvSpPr>
        <p:spPr bwMode="auto">
          <a:xfrm>
            <a:off x="0" y="2820988"/>
            <a:ext cx="9144000" cy="2227262"/>
          </a:xfrm>
          <a:prstGeom prst="rect">
            <a:avLst/>
          </a:prstGeom>
          <a:noFill/>
          <a:ln w="9525">
            <a:noFill/>
            <a:miter lim="800000"/>
            <a:headEnd/>
            <a:tailEnd/>
          </a:ln>
        </p:spPr>
        <p:txBody>
          <a:bodyPr>
            <a:spAutoFit/>
          </a:bodyPr>
          <a:lstStyle/>
          <a:p>
            <a:pPr algn="ctr"/>
            <a:r>
              <a:rPr lang="en-GB" sz="2800">
                <a:solidFill>
                  <a:schemeClr val="hlink"/>
                </a:solidFill>
              </a:rPr>
              <a:t>Is China a dangerous bubble</a:t>
            </a:r>
          </a:p>
          <a:p>
            <a:pPr algn="ctr"/>
            <a:r>
              <a:rPr lang="en-GB" sz="2800">
                <a:solidFill>
                  <a:schemeClr val="hlink"/>
                </a:solidFill>
              </a:rPr>
              <a:t>or the second fastest growing economy today?</a:t>
            </a:r>
          </a:p>
          <a:p>
            <a:pPr algn="ctr"/>
            <a:endParaRPr lang="en-GB" sz="2800">
              <a:solidFill>
                <a:schemeClr val="hlink"/>
              </a:solidFill>
            </a:endParaRPr>
          </a:p>
          <a:p>
            <a:pPr algn="ctr"/>
            <a:r>
              <a:rPr lang="en-GB" sz="2800">
                <a:solidFill>
                  <a:schemeClr val="hlink"/>
                </a:solidFill>
              </a:rPr>
              <a:t>Is it a threat or an opportunity?</a:t>
            </a:r>
          </a:p>
          <a:p>
            <a:pPr algn="ctr"/>
            <a:r>
              <a:rPr lang="en-GB" sz="2800">
                <a:solidFill>
                  <a:schemeClr val="hlink"/>
                </a:solidFill>
              </a:rPr>
              <a: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4" descr="China-Shanghai-A-Index-2015-04-20-chart"/>
          <p:cNvPicPr>
            <a:picLocks noChangeAspect="1" noChangeArrowheads="1"/>
          </p:cNvPicPr>
          <p:nvPr/>
        </p:nvPicPr>
        <p:blipFill>
          <a:blip r:embed="rId2"/>
          <a:srcRect/>
          <a:stretch>
            <a:fillRect/>
          </a:stretch>
        </p:blipFill>
        <p:spPr bwMode="auto">
          <a:xfrm>
            <a:off x="0" y="1349375"/>
            <a:ext cx="9144000" cy="5103813"/>
          </a:xfrm>
          <a:prstGeom prst="rect">
            <a:avLst/>
          </a:prstGeom>
          <a:noFill/>
          <a:ln w="9525">
            <a:noFill/>
            <a:miter lim="800000"/>
            <a:headEnd/>
            <a:tailEnd/>
          </a:ln>
        </p:spPr>
      </p:pic>
      <p:sp>
        <p:nvSpPr>
          <p:cNvPr id="35842" name="Text Box 5"/>
          <p:cNvSpPr txBox="1">
            <a:spLocks noChangeArrowheads="1"/>
          </p:cNvSpPr>
          <p:nvPr/>
        </p:nvSpPr>
        <p:spPr bwMode="auto">
          <a:xfrm>
            <a:off x="3132138" y="2198688"/>
            <a:ext cx="1655762" cy="1311275"/>
          </a:xfrm>
          <a:prstGeom prst="rect">
            <a:avLst/>
          </a:prstGeom>
          <a:noFill/>
          <a:ln w="9525">
            <a:noFill/>
            <a:miter lim="800000"/>
            <a:headEnd/>
            <a:tailEnd/>
          </a:ln>
        </p:spPr>
        <p:txBody>
          <a:bodyPr>
            <a:spAutoFit/>
          </a:bodyPr>
          <a:lstStyle/>
          <a:p>
            <a:r>
              <a:rPr lang="en-GB">
                <a:solidFill>
                  <a:schemeClr val="hlink"/>
                </a:solidFill>
              </a:rPr>
              <a:t>SHASHR</a:t>
            </a:r>
          </a:p>
          <a:p>
            <a:r>
              <a:rPr lang="en-GB">
                <a:solidFill>
                  <a:schemeClr val="hlink"/>
                </a:solidFill>
              </a:rPr>
              <a:t>p/e 20.77</a:t>
            </a:r>
          </a:p>
          <a:p>
            <a:r>
              <a:rPr lang="en-GB">
                <a:solidFill>
                  <a:schemeClr val="hlink"/>
                </a:solidFill>
              </a:rPr>
              <a:t>yield 1.55%</a:t>
            </a:r>
          </a:p>
          <a:p>
            <a:endParaRPr lang="en-GB"/>
          </a:p>
        </p:txBody>
      </p:sp>
      <p:sp>
        <p:nvSpPr>
          <p:cNvPr id="35843" name="Text Box 6"/>
          <p:cNvSpPr txBox="1">
            <a:spLocks noChangeArrowheads="1"/>
          </p:cNvSpPr>
          <p:nvPr/>
        </p:nvSpPr>
        <p:spPr bwMode="auto">
          <a:xfrm>
            <a:off x="5219700" y="2198688"/>
            <a:ext cx="3240088" cy="701675"/>
          </a:xfrm>
          <a:prstGeom prst="rect">
            <a:avLst/>
          </a:prstGeom>
          <a:noFill/>
          <a:ln w="9525">
            <a:noFill/>
            <a:miter lim="800000"/>
            <a:headEnd/>
            <a:tailEnd/>
          </a:ln>
        </p:spPr>
        <p:txBody>
          <a:bodyPr>
            <a:spAutoFit/>
          </a:bodyPr>
          <a:lstStyle/>
          <a:p>
            <a:pPr algn="ctr"/>
            <a:r>
              <a:rPr lang="en-GB">
                <a:solidFill>
                  <a:schemeClr val="hlink"/>
                </a:solidFill>
              </a:rPr>
              <a:t>Now susceptible</a:t>
            </a:r>
          </a:p>
          <a:p>
            <a:pPr algn="ctr"/>
            <a:r>
              <a:rPr lang="en-GB">
                <a:solidFill>
                  <a:schemeClr val="hlink"/>
                </a:solidFill>
              </a:rPr>
              <a:t>to a lengthy consolidation</a:t>
            </a:r>
          </a:p>
        </p:txBody>
      </p:sp>
      <p:sp>
        <p:nvSpPr>
          <p:cNvPr id="35844" name="Line 7"/>
          <p:cNvSpPr>
            <a:spLocks noChangeShapeType="1"/>
          </p:cNvSpPr>
          <p:nvPr/>
        </p:nvSpPr>
        <p:spPr bwMode="auto">
          <a:xfrm>
            <a:off x="7596188" y="2924175"/>
            <a:ext cx="863600" cy="360363"/>
          </a:xfrm>
          <a:prstGeom prst="line">
            <a:avLst/>
          </a:prstGeom>
          <a:noFill/>
          <a:ln w="19050">
            <a:solidFill>
              <a:srgbClr val="0000FF"/>
            </a:solidFill>
            <a:round/>
            <a:headEnd/>
            <a:tailEnd type="triangle" w="med" len="med"/>
          </a:ln>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4" descr="Hong-Kong-Hang-Seng-Index-2015-04-20-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36866" name="Text Box 5"/>
          <p:cNvSpPr txBox="1">
            <a:spLocks noChangeArrowheads="1"/>
          </p:cNvSpPr>
          <p:nvPr/>
        </p:nvSpPr>
        <p:spPr bwMode="auto">
          <a:xfrm>
            <a:off x="3400425" y="1916113"/>
            <a:ext cx="1497013" cy="1006475"/>
          </a:xfrm>
          <a:prstGeom prst="rect">
            <a:avLst/>
          </a:prstGeom>
          <a:noFill/>
          <a:ln w="9525">
            <a:noFill/>
            <a:miter lim="800000"/>
            <a:headEnd/>
            <a:tailEnd/>
          </a:ln>
        </p:spPr>
        <p:txBody>
          <a:bodyPr>
            <a:spAutoFit/>
          </a:bodyPr>
          <a:lstStyle/>
          <a:p>
            <a:r>
              <a:rPr lang="en-GB">
                <a:solidFill>
                  <a:schemeClr val="hlink"/>
                </a:solidFill>
              </a:rPr>
              <a:t>HSI</a:t>
            </a:r>
          </a:p>
          <a:p>
            <a:r>
              <a:rPr lang="en-GB">
                <a:solidFill>
                  <a:schemeClr val="hlink"/>
                </a:solidFill>
              </a:rPr>
              <a:t>p/e 11.35</a:t>
            </a:r>
          </a:p>
          <a:p>
            <a:r>
              <a:rPr lang="en-GB">
                <a:solidFill>
                  <a:schemeClr val="hlink"/>
                </a:solidFill>
              </a:rPr>
              <a:t>yield 3.33%</a:t>
            </a:r>
          </a:p>
        </p:txBody>
      </p:sp>
      <p:sp>
        <p:nvSpPr>
          <p:cNvPr id="36867" name="Text Box 6"/>
          <p:cNvSpPr txBox="1">
            <a:spLocks noChangeArrowheads="1"/>
          </p:cNvSpPr>
          <p:nvPr/>
        </p:nvSpPr>
        <p:spPr bwMode="auto">
          <a:xfrm>
            <a:off x="5992813" y="1916113"/>
            <a:ext cx="1747837" cy="701675"/>
          </a:xfrm>
          <a:prstGeom prst="rect">
            <a:avLst/>
          </a:prstGeom>
          <a:noFill/>
          <a:ln w="9525">
            <a:noFill/>
            <a:miter lim="800000"/>
            <a:headEnd/>
            <a:tailEnd/>
          </a:ln>
        </p:spPr>
        <p:txBody>
          <a:bodyPr>
            <a:spAutoFit/>
          </a:bodyPr>
          <a:lstStyle/>
          <a:p>
            <a:pPr algn="ctr"/>
            <a:r>
              <a:rPr lang="en-GB">
                <a:solidFill>
                  <a:schemeClr val="hlink"/>
                </a:solidFill>
              </a:rPr>
              <a:t>Temporarily</a:t>
            </a:r>
          </a:p>
          <a:p>
            <a:pPr algn="ctr"/>
            <a:r>
              <a:rPr lang="en-GB">
                <a:solidFill>
                  <a:schemeClr val="hlink"/>
                </a:solidFill>
              </a:rPr>
              <a:t>overextended</a:t>
            </a:r>
          </a:p>
        </p:txBody>
      </p:sp>
      <p:sp>
        <p:nvSpPr>
          <p:cNvPr id="36868" name="Line 7"/>
          <p:cNvSpPr>
            <a:spLocks noChangeShapeType="1"/>
          </p:cNvSpPr>
          <p:nvPr/>
        </p:nvSpPr>
        <p:spPr bwMode="auto">
          <a:xfrm>
            <a:off x="7667625" y="2420938"/>
            <a:ext cx="865188" cy="144462"/>
          </a:xfrm>
          <a:prstGeom prst="line">
            <a:avLst/>
          </a:prstGeom>
          <a:noFill/>
          <a:ln w="19050">
            <a:solidFill>
              <a:srgbClr val="0000FF"/>
            </a:solidFill>
            <a:round/>
            <a:headEnd/>
            <a:tailEnd type="triangle" w="med" len="med"/>
          </a:ln>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4" descr="Hang-Seng-China-Ent-Indx-2015-04-20-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37890" name="Text Box 5"/>
          <p:cNvSpPr txBox="1">
            <a:spLocks noChangeArrowheads="1"/>
          </p:cNvSpPr>
          <p:nvPr/>
        </p:nvSpPr>
        <p:spPr bwMode="auto">
          <a:xfrm>
            <a:off x="3327400" y="2055813"/>
            <a:ext cx="1271588" cy="1006475"/>
          </a:xfrm>
          <a:prstGeom prst="rect">
            <a:avLst/>
          </a:prstGeom>
          <a:noFill/>
          <a:ln w="9525">
            <a:noFill/>
            <a:miter lim="800000"/>
            <a:headEnd/>
            <a:tailEnd/>
          </a:ln>
        </p:spPr>
        <p:txBody>
          <a:bodyPr wrap="none">
            <a:spAutoFit/>
          </a:bodyPr>
          <a:lstStyle/>
          <a:p>
            <a:r>
              <a:rPr lang="en-GB">
                <a:solidFill>
                  <a:schemeClr val="hlink"/>
                </a:solidFill>
              </a:rPr>
              <a:t>HSCEI</a:t>
            </a:r>
          </a:p>
          <a:p>
            <a:r>
              <a:rPr lang="en-GB">
                <a:solidFill>
                  <a:schemeClr val="hlink"/>
                </a:solidFill>
              </a:rPr>
              <a:t>p/e 10.05</a:t>
            </a:r>
          </a:p>
          <a:p>
            <a:r>
              <a:rPr lang="en-GB">
                <a:solidFill>
                  <a:schemeClr val="hlink"/>
                </a:solidFill>
              </a:rPr>
              <a:t>yield 3.05</a:t>
            </a:r>
          </a:p>
        </p:txBody>
      </p:sp>
      <p:sp>
        <p:nvSpPr>
          <p:cNvPr id="37891" name="Text Box 6"/>
          <p:cNvSpPr txBox="1">
            <a:spLocks noChangeArrowheads="1"/>
          </p:cNvSpPr>
          <p:nvPr/>
        </p:nvSpPr>
        <p:spPr bwMode="auto">
          <a:xfrm>
            <a:off x="5364163" y="2414588"/>
            <a:ext cx="3563937" cy="396875"/>
          </a:xfrm>
          <a:prstGeom prst="rect">
            <a:avLst/>
          </a:prstGeom>
          <a:noFill/>
          <a:ln w="9525">
            <a:noFill/>
            <a:miter lim="800000"/>
            <a:headEnd/>
            <a:tailEnd/>
          </a:ln>
        </p:spPr>
        <p:txBody>
          <a:bodyPr>
            <a:spAutoFit/>
          </a:bodyPr>
          <a:lstStyle/>
          <a:p>
            <a:r>
              <a:rPr lang="en-GB">
                <a:solidFill>
                  <a:schemeClr val="hlink"/>
                </a:solidFill>
              </a:rPr>
              <a:t>Consolidating latest gains</a:t>
            </a:r>
          </a:p>
        </p:txBody>
      </p:sp>
      <p:sp>
        <p:nvSpPr>
          <p:cNvPr id="37892" name="Line 7"/>
          <p:cNvSpPr>
            <a:spLocks noChangeShapeType="1"/>
          </p:cNvSpPr>
          <p:nvPr/>
        </p:nvSpPr>
        <p:spPr bwMode="auto">
          <a:xfrm>
            <a:off x="7596188" y="2924175"/>
            <a:ext cx="936625" cy="288925"/>
          </a:xfrm>
          <a:prstGeom prst="line">
            <a:avLst/>
          </a:prstGeom>
          <a:noFill/>
          <a:ln w="19050">
            <a:solidFill>
              <a:srgbClr val="0000FF"/>
            </a:solidFill>
            <a:round/>
            <a:headEnd/>
            <a:tailEnd type="triangle" w="med" len="med"/>
          </a:ln>
        </p:spPr>
        <p:txBody>
          <a:bodyPr/>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4" descr="JPMorgan-Chinese-Investment-Trust-plc-2015-04-20-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38914" name="Text Box 5"/>
          <p:cNvSpPr txBox="1">
            <a:spLocks noChangeArrowheads="1"/>
          </p:cNvSpPr>
          <p:nvPr/>
        </p:nvSpPr>
        <p:spPr bwMode="auto">
          <a:xfrm>
            <a:off x="5848350" y="4791075"/>
            <a:ext cx="2382838" cy="1311275"/>
          </a:xfrm>
          <a:prstGeom prst="rect">
            <a:avLst/>
          </a:prstGeom>
          <a:noFill/>
          <a:ln w="9525">
            <a:noFill/>
            <a:miter lim="800000"/>
            <a:headEnd/>
            <a:tailEnd/>
          </a:ln>
        </p:spPr>
        <p:txBody>
          <a:bodyPr wrap="none">
            <a:spAutoFit/>
          </a:bodyPr>
          <a:lstStyle/>
          <a:p>
            <a:r>
              <a:rPr lang="en-GB">
                <a:solidFill>
                  <a:schemeClr val="hlink"/>
                </a:solidFill>
              </a:rPr>
              <a:t>JMC</a:t>
            </a:r>
          </a:p>
          <a:p>
            <a:r>
              <a:rPr lang="en-GB">
                <a:solidFill>
                  <a:schemeClr val="hlink"/>
                </a:solidFill>
              </a:rPr>
              <a:t>discount to NAV</a:t>
            </a:r>
          </a:p>
          <a:p>
            <a:r>
              <a:rPr lang="en-GB">
                <a:solidFill>
                  <a:schemeClr val="hlink"/>
                </a:solidFill>
              </a:rPr>
              <a:t>currently -15.344%</a:t>
            </a:r>
            <a:r>
              <a:rPr lang="en-GB"/>
              <a:t> </a:t>
            </a:r>
          </a:p>
          <a:p>
            <a:endParaRPr lang="en-GB"/>
          </a:p>
        </p:txBody>
      </p:sp>
      <p:sp>
        <p:nvSpPr>
          <p:cNvPr id="38915" name="Text Box 6"/>
          <p:cNvSpPr txBox="1">
            <a:spLocks noChangeArrowheads="1"/>
          </p:cNvSpPr>
          <p:nvPr/>
        </p:nvSpPr>
        <p:spPr bwMode="auto">
          <a:xfrm>
            <a:off x="5416550" y="1911350"/>
            <a:ext cx="2892425" cy="1006475"/>
          </a:xfrm>
          <a:prstGeom prst="rect">
            <a:avLst/>
          </a:prstGeom>
          <a:noFill/>
          <a:ln w="9525">
            <a:noFill/>
            <a:miter lim="800000"/>
            <a:headEnd/>
            <a:tailEnd/>
          </a:ln>
        </p:spPr>
        <p:txBody>
          <a:bodyPr wrap="none">
            <a:spAutoFit/>
          </a:bodyPr>
          <a:lstStyle/>
          <a:p>
            <a:r>
              <a:rPr lang="en-GB">
                <a:solidFill>
                  <a:schemeClr val="hlink"/>
                </a:solidFill>
              </a:rPr>
              <a:t>Currently overextended,</a:t>
            </a:r>
          </a:p>
          <a:p>
            <a:r>
              <a:rPr lang="en-GB">
                <a:solidFill>
                  <a:schemeClr val="hlink"/>
                </a:solidFill>
              </a:rPr>
              <a:t>consolidation underway</a:t>
            </a:r>
          </a:p>
          <a:p>
            <a:endParaRPr lang="en-GB">
              <a:solidFill>
                <a:schemeClr val="hlink"/>
              </a:solidFill>
            </a:endParaRPr>
          </a:p>
        </p:txBody>
      </p:sp>
      <p:sp>
        <p:nvSpPr>
          <p:cNvPr id="38916" name="Line 7"/>
          <p:cNvSpPr>
            <a:spLocks noChangeShapeType="1"/>
          </p:cNvSpPr>
          <p:nvPr/>
        </p:nvSpPr>
        <p:spPr bwMode="auto">
          <a:xfrm flipV="1">
            <a:off x="8243888" y="1844675"/>
            <a:ext cx="360362" cy="215900"/>
          </a:xfrm>
          <a:prstGeom prst="line">
            <a:avLst/>
          </a:prstGeom>
          <a:noFill/>
          <a:ln w="19050">
            <a:solidFill>
              <a:srgbClr val="0000FF"/>
            </a:solidFill>
            <a:round/>
            <a:headEnd/>
            <a:tailEnd type="triangle" w="med" len="med"/>
          </a:ln>
        </p:spPr>
        <p:txBody>
          <a:bodyPr/>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4"/>
          <p:cNvSpPr>
            <a:spLocks noChangeArrowheads="1"/>
          </p:cNvSpPr>
          <p:nvPr/>
        </p:nvSpPr>
        <p:spPr bwMode="auto">
          <a:xfrm>
            <a:off x="0" y="1268413"/>
            <a:ext cx="9144000" cy="6373812"/>
          </a:xfrm>
          <a:prstGeom prst="rect">
            <a:avLst/>
          </a:prstGeom>
          <a:noFill/>
          <a:ln w="9525">
            <a:noFill/>
            <a:miter lim="800000"/>
            <a:headEnd/>
            <a:tailEnd/>
          </a:ln>
        </p:spPr>
        <p:txBody>
          <a:bodyPr>
            <a:spAutoFit/>
          </a:bodyPr>
          <a:lstStyle/>
          <a:p>
            <a:pPr algn="ctr"/>
            <a:endParaRPr lang="en-GB" sz="4000">
              <a:solidFill>
                <a:schemeClr val="hlink"/>
              </a:solidFill>
            </a:endParaRPr>
          </a:p>
          <a:p>
            <a:pPr algn="ctr"/>
            <a:r>
              <a:rPr lang="en-GB" sz="4000">
                <a:solidFill>
                  <a:schemeClr val="hlink"/>
                </a:solidFill>
              </a:rPr>
              <a:t>Most investors remain cautious…</a:t>
            </a:r>
          </a:p>
          <a:p>
            <a:pPr algn="ctr"/>
            <a:endParaRPr lang="en-GB" sz="3200">
              <a:solidFill>
                <a:schemeClr val="hlink"/>
              </a:solidFill>
            </a:endParaRPr>
          </a:p>
          <a:p>
            <a:r>
              <a:rPr lang="en-GB" sz="2400">
                <a:solidFill>
                  <a:schemeClr val="hlink"/>
                </a:solidFill>
                <a:cs typeface="Arial" charset="0"/>
              </a:rPr>
              <a:t>● </a:t>
            </a:r>
            <a:r>
              <a:rPr lang="en-GB" sz="3600">
                <a:solidFill>
                  <a:schemeClr val="hlink"/>
                </a:solidFill>
              </a:rPr>
              <a:t>Is it all about oil?</a:t>
            </a:r>
          </a:p>
          <a:p>
            <a:endParaRPr lang="en-GB" sz="1200">
              <a:solidFill>
                <a:schemeClr val="hlink"/>
              </a:solidFill>
            </a:endParaRPr>
          </a:p>
          <a:p>
            <a:r>
              <a:rPr lang="en-GB" sz="2400">
                <a:solidFill>
                  <a:schemeClr val="hlink"/>
                </a:solidFill>
              </a:rPr>
              <a:t>●</a:t>
            </a:r>
            <a:r>
              <a:rPr lang="en-GB"/>
              <a:t>  </a:t>
            </a:r>
            <a:r>
              <a:rPr lang="en-GB" sz="3600">
                <a:solidFill>
                  <a:schemeClr val="hlink"/>
                </a:solidFill>
              </a:rPr>
              <a:t>Or is it about deflation?</a:t>
            </a:r>
          </a:p>
          <a:p>
            <a:endParaRPr lang="en-GB" sz="1200">
              <a:solidFill>
                <a:schemeClr val="hlink"/>
              </a:solidFill>
            </a:endParaRPr>
          </a:p>
          <a:p>
            <a:r>
              <a:rPr lang="en-GB" sz="2400">
                <a:solidFill>
                  <a:schemeClr val="hlink"/>
                </a:solidFill>
              </a:rPr>
              <a:t>●</a:t>
            </a:r>
            <a:r>
              <a:rPr lang="en-GB" sz="3600">
                <a:solidFill>
                  <a:schemeClr val="hlink"/>
                </a:solidFill>
              </a:rPr>
              <a:t> Political (‘Grexit’ or Russia) risks?</a:t>
            </a:r>
          </a:p>
          <a:p>
            <a:endParaRPr lang="en-GB" sz="1200">
              <a:solidFill>
                <a:schemeClr val="hlink"/>
              </a:solidFill>
            </a:endParaRPr>
          </a:p>
          <a:p>
            <a:r>
              <a:rPr lang="en-GB" sz="2400">
                <a:solidFill>
                  <a:schemeClr val="hlink"/>
                </a:solidFill>
              </a:rPr>
              <a:t>●</a:t>
            </a:r>
            <a:r>
              <a:rPr lang="en-GB">
                <a:solidFill>
                  <a:schemeClr val="hlink"/>
                </a:solidFill>
              </a:rPr>
              <a:t> </a:t>
            </a:r>
            <a:r>
              <a:rPr lang="en-GB" sz="3600">
                <a:solidFill>
                  <a:schemeClr val="hlink"/>
                </a:solidFill>
              </a:rPr>
              <a:t>What about leverage?</a:t>
            </a:r>
            <a:endParaRPr lang="en-GB" sz="1200">
              <a:solidFill>
                <a:schemeClr val="hlink"/>
              </a:solidFill>
            </a:endParaRPr>
          </a:p>
          <a:p>
            <a:endParaRPr lang="en-GB" sz="1200">
              <a:solidFill>
                <a:schemeClr val="hlink"/>
              </a:solidFill>
            </a:endParaRPr>
          </a:p>
          <a:p>
            <a:r>
              <a:rPr lang="en-GB" sz="2400">
                <a:solidFill>
                  <a:schemeClr val="hlink"/>
                </a:solidFill>
              </a:rPr>
              <a:t>●</a:t>
            </a:r>
            <a:r>
              <a:rPr lang="en-GB" sz="3600">
                <a:solidFill>
                  <a:schemeClr val="hlink"/>
                </a:solidFill>
              </a:rPr>
              <a:t> Are valuations too high? </a:t>
            </a:r>
          </a:p>
          <a:p>
            <a:endParaRPr lang="en-GB" sz="3600">
              <a:solidFill>
                <a:schemeClr val="hlink"/>
              </a:solidFill>
            </a:endParaRPr>
          </a:p>
          <a:p>
            <a:endParaRPr lang="en-GB" sz="3600">
              <a:solidFill>
                <a:schemeClr val="hlink"/>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4"/>
          <p:cNvSpPr>
            <a:spLocks noChangeArrowheads="1"/>
          </p:cNvSpPr>
          <p:nvPr/>
        </p:nvSpPr>
        <p:spPr bwMode="auto">
          <a:xfrm rot="10819520" flipV="1">
            <a:off x="4948238" y="4338638"/>
            <a:ext cx="2982912" cy="396875"/>
          </a:xfrm>
          <a:prstGeom prst="rect">
            <a:avLst/>
          </a:prstGeom>
          <a:noFill/>
          <a:ln w="9525">
            <a:noFill/>
            <a:miter lim="800000"/>
            <a:headEnd/>
            <a:tailEnd/>
          </a:ln>
        </p:spPr>
        <p:txBody>
          <a:bodyPr>
            <a:spAutoFit/>
          </a:bodyPr>
          <a:lstStyle/>
          <a:p>
            <a:endParaRPr lang="en-GB">
              <a:solidFill>
                <a:schemeClr val="hlink"/>
              </a:solidFill>
            </a:endParaRPr>
          </a:p>
        </p:txBody>
      </p:sp>
      <p:sp>
        <p:nvSpPr>
          <p:cNvPr id="40962" name="Text Box 5"/>
          <p:cNvSpPr txBox="1">
            <a:spLocks noChangeArrowheads="1"/>
          </p:cNvSpPr>
          <p:nvPr/>
        </p:nvSpPr>
        <p:spPr bwMode="auto">
          <a:xfrm>
            <a:off x="179388" y="1403350"/>
            <a:ext cx="8713787" cy="579438"/>
          </a:xfrm>
          <a:prstGeom prst="rect">
            <a:avLst/>
          </a:prstGeom>
          <a:noFill/>
          <a:ln w="9525">
            <a:noFill/>
            <a:miter lim="800000"/>
            <a:headEnd/>
            <a:tailEnd/>
          </a:ln>
        </p:spPr>
        <p:txBody>
          <a:bodyPr>
            <a:spAutoFit/>
          </a:bodyPr>
          <a:lstStyle/>
          <a:p>
            <a:endParaRPr lang="en-GB" sz="3200"/>
          </a:p>
        </p:txBody>
      </p:sp>
      <p:sp>
        <p:nvSpPr>
          <p:cNvPr id="40963" name="Text Box 6"/>
          <p:cNvSpPr txBox="1">
            <a:spLocks noChangeArrowheads="1"/>
          </p:cNvSpPr>
          <p:nvPr/>
        </p:nvSpPr>
        <p:spPr bwMode="auto">
          <a:xfrm>
            <a:off x="0" y="1258888"/>
            <a:ext cx="8964613" cy="5513387"/>
          </a:xfrm>
          <a:prstGeom prst="rect">
            <a:avLst/>
          </a:prstGeom>
          <a:noFill/>
          <a:ln w="9525">
            <a:noFill/>
            <a:miter lim="800000"/>
            <a:headEnd/>
            <a:tailEnd/>
          </a:ln>
        </p:spPr>
        <p:txBody>
          <a:bodyPr>
            <a:spAutoFit/>
          </a:bodyPr>
          <a:lstStyle/>
          <a:p>
            <a:r>
              <a:rPr lang="en-GB" sz="2400">
                <a:solidFill>
                  <a:schemeClr val="hlink"/>
                </a:solidFill>
              </a:rPr>
              <a:t>●</a:t>
            </a:r>
            <a:r>
              <a:rPr lang="en-GB"/>
              <a:t> </a:t>
            </a:r>
            <a:r>
              <a:rPr lang="en-GB" sz="3200">
                <a:solidFill>
                  <a:schemeClr val="hlink"/>
                </a:solidFill>
              </a:rPr>
              <a:t>My view: Oil near today’s price of Brent $60 is     very bullish globally, oil producers excepted.</a:t>
            </a:r>
          </a:p>
          <a:p>
            <a:endParaRPr lang="en-GB" sz="1200">
              <a:solidFill>
                <a:schemeClr val="hlink"/>
              </a:solidFill>
            </a:endParaRPr>
          </a:p>
          <a:p>
            <a:r>
              <a:rPr lang="en-GB" sz="2400">
                <a:solidFill>
                  <a:schemeClr val="hlink"/>
                </a:solidFill>
              </a:rPr>
              <a:t>● </a:t>
            </a:r>
            <a:r>
              <a:rPr lang="en-GB" sz="3200">
                <a:solidFill>
                  <a:schemeClr val="hlink"/>
                </a:solidFill>
              </a:rPr>
              <a:t>However, the benefits are diffuse. People may  not increase spending initially. Countries such as India reduce energy subsidies. </a:t>
            </a:r>
          </a:p>
          <a:p>
            <a:endParaRPr lang="en-GB" sz="1200">
              <a:solidFill>
                <a:schemeClr val="hlink"/>
              </a:solidFill>
            </a:endParaRPr>
          </a:p>
          <a:p>
            <a:r>
              <a:rPr lang="en-GB" sz="2400">
                <a:solidFill>
                  <a:schemeClr val="hlink"/>
                </a:solidFill>
              </a:rPr>
              <a:t>● </a:t>
            </a:r>
            <a:r>
              <a:rPr lang="en-GB" sz="3200">
                <a:solidFill>
                  <a:schemeClr val="hlink"/>
                </a:solidFill>
              </a:rPr>
              <a:t>In contrast, the pain for oil producers is seen and felt much more quickly.</a:t>
            </a:r>
          </a:p>
          <a:p>
            <a:endParaRPr lang="en-GB" sz="1200">
              <a:solidFill>
                <a:schemeClr val="hlink"/>
              </a:solidFill>
            </a:endParaRPr>
          </a:p>
          <a:p>
            <a:r>
              <a:rPr lang="en-GB" sz="2400">
                <a:solidFill>
                  <a:schemeClr val="hlink"/>
                </a:solidFill>
              </a:rPr>
              <a:t>● </a:t>
            </a:r>
            <a:r>
              <a:rPr lang="en-GB" sz="3200">
                <a:solidFill>
                  <a:schemeClr val="hlink"/>
                </a:solidFill>
              </a:rPr>
              <a:t>Investors should fear high oil prices because previous upside spikes are a major cause of global recessions as we last saw in 2008. </a:t>
            </a:r>
            <a:endParaRPr lang="en-GB" sz="2400">
              <a:solidFill>
                <a:schemeClr val="hlink"/>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ext Box 5"/>
          <p:cNvSpPr txBox="1">
            <a:spLocks noChangeArrowheads="1"/>
          </p:cNvSpPr>
          <p:nvPr/>
        </p:nvSpPr>
        <p:spPr bwMode="auto">
          <a:xfrm>
            <a:off x="107950" y="1844675"/>
            <a:ext cx="9036050" cy="4789488"/>
          </a:xfrm>
          <a:prstGeom prst="rect">
            <a:avLst/>
          </a:prstGeom>
          <a:noFill/>
          <a:ln w="9525">
            <a:noFill/>
            <a:miter lim="800000"/>
            <a:headEnd/>
            <a:tailEnd/>
          </a:ln>
        </p:spPr>
        <p:txBody>
          <a:bodyPr>
            <a:spAutoFit/>
          </a:bodyPr>
          <a:lstStyle/>
          <a:p>
            <a:r>
              <a:rPr lang="en-GB" sz="2400">
                <a:solidFill>
                  <a:schemeClr val="hlink"/>
                </a:solidFill>
              </a:rPr>
              <a:t>●</a:t>
            </a:r>
            <a:r>
              <a:rPr lang="en-GB"/>
              <a:t> </a:t>
            </a:r>
            <a:r>
              <a:rPr lang="en-GB" sz="2800">
                <a:solidFill>
                  <a:schemeClr val="hlink"/>
                </a:solidFill>
              </a:rPr>
              <a:t>My view: Much of today’s deflation is largely positive, at least for corporations, because it is caused by technological innovation. For instance, better technology enables companies to produce improved products, at lower prices, in greater volume, while increasing profits due to increased sales.</a:t>
            </a:r>
          </a:p>
          <a:p>
            <a:endParaRPr lang="en-GB" sz="2800">
              <a:solidFill>
                <a:schemeClr val="hlink"/>
              </a:solidFill>
            </a:endParaRPr>
          </a:p>
          <a:p>
            <a:r>
              <a:rPr lang="en-GB" sz="2400">
                <a:solidFill>
                  <a:schemeClr val="hlink"/>
                </a:solidFill>
              </a:rPr>
              <a:t>● </a:t>
            </a:r>
            <a:r>
              <a:rPr lang="en-GB" sz="2800">
                <a:solidFill>
                  <a:schemeClr val="hlink"/>
                </a:solidFill>
              </a:rPr>
              <a:t>Destructive deflation is generally described as a vicious cycle of falling prices, wages and output. It is particularly bad for indebted governments, corporations and people who lose jobs or scope for salary increases. </a:t>
            </a:r>
          </a:p>
        </p:txBody>
      </p:sp>
      <p:sp>
        <p:nvSpPr>
          <p:cNvPr id="41986" name="Text Box 3"/>
          <p:cNvSpPr txBox="1">
            <a:spLocks noChangeArrowheads="1"/>
          </p:cNvSpPr>
          <p:nvPr/>
        </p:nvSpPr>
        <p:spPr bwMode="auto">
          <a:xfrm>
            <a:off x="179388" y="1196975"/>
            <a:ext cx="8785225" cy="641350"/>
          </a:xfrm>
          <a:prstGeom prst="rect">
            <a:avLst/>
          </a:prstGeom>
          <a:noFill/>
          <a:ln w="9525">
            <a:noFill/>
            <a:miter lim="800000"/>
            <a:headEnd/>
            <a:tailEnd/>
          </a:ln>
        </p:spPr>
        <p:txBody>
          <a:bodyPr>
            <a:spAutoFit/>
          </a:bodyPr>
          <a:lstStyle/>
          <a:p>
            <a:pPr algn="ctr"/>
            <a:r>
              <a:rPr lang="en-GB" sz="3600">
                <a:solidFill>
                  <a:schemeClr val="hlink"/>
                </a:solidFill>
              </a:rPr>
              <a:t>Deflation?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5" descr="Click to View"/>
          <p:cNvPicPr>
            <a:picLocks noChangeAspect="1" noChangeArrowheads="1"/>
          </p:cNvPicPr>
          <p:nvPr/>
        </p:nvPicPr>
        <p:blipFill>
          <a:blip r:embed="rId2"/>
          <a:srcRect/>
          <a:stretch>
            <a:fillRect/>
          </a:stretch>
        </p:blipFill>
        <p:spPr bwMode="auto">
          <a:xfrm>
            <a:off x="539750" y="1133475"/>
            <a:ext cx="7851775" cy="5724525"/>
          </a:xfrm>
          <a:prstGeom prst="rect">
            <a:avLst/>
          </a:prstGeom>
          <a:noFill/>
          <a:ln w="9525">
            <a:noFill/>
            <a:miter lim="800000"/>
            <a:headEnd/>
            <a:tailEnd/>
          </a:ln>
        </p:spPr>
      </p:pic>
      <p:sp>
        <p:nvSpPr>
          <p:cNvPr id="43010" name="Text Box 6"/>
          <p:cNvSpPr txBox="1">
            <a:spLocks noChangeArrowheads="1"/>
          </p:cNvSpPr>
          <p:nvPr/>
        </p:nvSpPr>
        <p:spPr bwMode="auto">
          <a:xfrm>
            <a:off x="2392363" y="5367338"/>
            <a:ext cx="4856162" cy="701675"/>
          </a:xfrm>
          <a:prstGeom prst="rect">
            <a:avLst/>
          </a:prstGeom>
          <a:noFill/>
          <a:ln w="9525">
            <a:noFill/>
            <a:miter lim="800000"/>
            <a:headEnd/>
            <a:tailEnd/>
          </a:ln>
        </p:spPr>
        <p:txBody>
          <a:bodyPr wrap="none">
            <a:spAutoFit/>
          </a:bodyPr>
          <a:lstStyle/>
          <a:p>
            <a:r>
              <a:rPr lang="en-GB">
                <a:solidFill>
                  <a:schemeClr val="hlink"/>
                </a:solidFill>
              </a:rPr>
              <a:t>NYSE Margin Debt increased in February</a:t>
            </a:r>
          </a:p>
          <a:p>
            <a:r>
              <a:rPr lang="en-GB">
                <a:solidFill>
                  <a:schemeClr val="hlink"/>
                </a:solidFill>
              </a:rPr>
              <a:t>but what is the long versus short ratio?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ext Box 5"/>
          <p:cNvSpPr txBox="1">
            <a:spLocks noChangeArrowheads="1"/>
          </p:cNvSpPr>
          <p:nvPr/>
        </p:nvSpPr>
        <p:spPr bwMode="auto">
          <a:xfrm>
            <a:off x="0" y="1557338"/>
            <a:ext cx="9144000" cy="5830887"/>
          </a:xfrm>
          <a:prstGeom prst="rect">
            <a:avLst/>
          </a:prstGeom>
          <a:noFill/>
          <a:ln w="9525">
            <a:noFill/>
            <a:miter lim="800000"/>
            <a:headEnd/>
            <a:tailEnd/>
          </a:ln>
        </p:spPr>
        <p:txBody>
          <a:bodyPr>
            <a:spAutoFit/>
          </a:bodyPr>
          <a:lstStyle/>
          <a:p>
            <a:pPr algn="ctr"/>
            <a:r>
              <a:rPr lang="en-GB" sz="2800">
                <a:solidFill>
                  <a:schemeClr val="hlink"/>
                </a:solidFill>
              </a:rPr>
              <a:t>Technical warning signs to watch for among indices</a:t>
            </a:r>
          </a:p>
          <a:p>
            <a:pPr algn="ctr"/>
            <a:endParaRPr lang="en-GB" sz="1000">
              <a:solidFill>
                <a:schemeClr val="hlink"/>
              </a:solidFill>
            </a:endParaRPr>
          </a:p>
          <a:p>
            <a:pPr>
              <a:buFontTx/>
              <a:buChar char="•"/>
            </a:pPr>
            <a:r>
              <a:rPr lang="en-GB" sz="2600">
                <a:solidFill>
                  <a:schemeClr val="hlink"/>
                </a:solidFill>
              </a:rPr>
              <a:t> Trend acceleration relative to 200-day moving averages</a:t>
            </a:r>
          </a:p>
          <a:p>
            <a:pPr>
              <a:buFontTx/>
              <a:buChar char="•"/>
            </a:pPr>
            <a:r>
              <a:rPr lang="en-GB" sz="2600">
                <a:solidFill>
                  <a:schemeClr val="hlink"/>
                </a:solidFill>
              </a:rPr>
              <a:t> Declining market breadth (fewer shares rising)</a:t>
            </a:r>
          </a:p>
          <a:p>
            <a:pPr>
              <a:buFontTx/>
              <a:buChar char="•"/>
            </a:pPr>
            <a:r>
              <a:rPr lang="en-GB" sz="2600">
                <a:solidFill>
                  <a:schemeClr val="hlink"/>
                </a:solidFill>
              </a:rPr>
              <a:t> Failed upside breakouts from trading ranges</a:t>
            </a:r>
          </a:p>
          <a:p>
            <a:pPr>
              <a:buFontTx/>
              <a:buChar char="•"/>
            </a:pPr>
            <a:r>
              <a:rPr lang="en-GB" sz="2600">
                <a:solidFill>
                  <a:schemeClr val="hlink"/>
                </a:solidFill>
              </a:rPr>
              <a:t> Loss of uptrend consistency characteristics</a:t>
            </a:r>
          </a:p>
          <a:p>
            <a:pPr>
              <a:buFontTx/>
              <a:buChar char="•"/>
            </a:pPr>
            <a:r>
              <a:rPr lang="en-GB" sz="2600">
                <a:solidFill>
                  <a:schemeClr val="hlink"/>
                </a:solidFill>
              </a:rPr>
              <a:t> Churning price action relative to recent trading ranges </a:t>
            </a:r>
          </a:p>
          <a:p>
            <a:pPr>
              <a:buFontTx/>
              <a:buChar char="•"/>
            </a:pPr>
            <a:r>
              <a:rPr lang="en-GB" sz="2600">
                <a:solidFill>
                  <a:schemeClr val="hlink"/>
                </a:solidFill>
              </a:rPr>
              <a:t> Breaks of 200-day moving averages</a:t>
            </a:r>
          </a:p>
          <a:p>
            <a:pPr>
              <a:buFontTx/>
              <a:buChar char="•"/>
            </a:pPr>
            <a:r>
              <a:rPr lang="en-GB" sz="2600">
                <a:solidFill>
                  <a:schemeClr val="hlink"/>
                </a:solidFill>
              </a:rPr>
              <a:t> Broadening patterns relative the last several trading ranges</a:t>
            </a:r>
          </a:p>
          <a:p>
            <a:pPr>
              <a:buFontTx/>
              <a:buChar char="•"/>
            </a:pPr>
            <a:r>
              <a:rPr lang="en-GB" sz="2600">
                <a:solidFill>
                  <a:schemeClr val="hlink"/>
                </a:solidFill>
              </a:rPr>
              <a:t> 200-day moving averages turn downwards</a:t>
            </a:r>
          </a:p>
          <a:p>
            <a:pPr>
              <a:buFontTx/>
              <a:buChar char="•"/>
            </a:pPr>
            <a:r>
              <a:rPr lang="en-GB" sz="2600">
                <a:solidFill>
                  <a:schemeClr val="hlink"/>
                </a:solidFill>
              </a:rPr>
              <a:t> Resistance is encountered beneath declining 200-day MAs</a:t>
            </a:r>
          </a:p>
          <a:p>
            <a:pPr>
              <a:buFontTx/>
              <a:buChar char="•"/>
            </a:pPr>
            <a:r>
              <a:rPr lang="en-GB" sz="2600">
                <a:solidFill>
                  <a:schemeClr val="hlink"/>
                </a:solidFill>
              </a:rPr>
              <a:t> Previous rising lows are replaced by lower rally highs </a:t>
            </a:r>
          </a:p>
          <a:p>
            <a:pPr>
              <a:buFontTx/>
              <a:buChar char="•"/>
            </a:pPr>
            <a:r>
              <a:rPr lang="en-GB" sz="2600">
                <a:solidFill>
                  <a:schemeClr val="hlink"/>
                </a:solidFill>
              </a:rPr>
              <a:t> Indices fall faster than they rose to their highs</a:t>
            </a:r>
          </a:p>
          <a:p>
            <a:pPr>
              <a:buFontTx/>
              <a:buChar char="•"/>
            </a:pPr>
            <a:endParaRPr lang="en-GB" sz="2600">
              <a:solidFill>
                <a:schemeClr val="hlink"/>
              </a:solidFill>
            </a:endParaRPr>
          </a:p>
          <a:p>
            <a:pPr>
              <a:buFontTx/>
              <a:buChar char="•"/>
            </a:pPr>
            <a:endParaRPr lang="en-GB" sz="2600">
              <a:solidFill>
                <a:schemeClr val="hlink"/>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ext Box 4"/>
          <p:cNvSpPr txBox="1">
            <a:spLocks noChangeArrowheads="1"/>
          </p:cNvSpPr>
          <p:nvPr/>
        </p:nvSpPr>
        <p:spPr bwMode="auto">
          <a:xfrm>
            <a:off x="0" y="1268413"/>
            <a:ext cx="9144000" cy="5341937"/>
          </a:xfrm>
          <a:prstGeom prst="rect">
            <a:avLst/>
          </a:prstGeom>
          <a:noFill/>
          <a:ln w="9525">
            <a:noFill/>
            <a:miter lim="800000"/>
            <a:headEnd/>
            <a:tailEnd/>
          </a:ln>
        </p:spPr>
        <p:txBody>
          <a:bodyPr>
            <a:spAutoFit/>
          </a:bodyPr>
          <a:lstStyle/>
          <a:p>
            <a:pPr algn="ctr"/>
            <a:r>
              <a:rPr lang="en-GB" sz="3200">
                <a:solidFill>
                  <a:schemeClr val="hlink"/>
                </a:solidFill>
              </a:rPr>
              <a:t>Bullish Points for Stock Markets</a:t>
            </a:r>
          </a:p>
          <a:p>
            <a:r>
              <a:rPr lang="en-GB" sz="2600">
                <a:solidFill>
                  <a:schemeClr val="hlink"/>
                </a:solidFill>
              </a:rPr>
              <a:t> </a:t>
            </a:r>
          </a:p>
          <a:p>
            <a:pPr>
              <a:buFontTx/>
              <a:buChar char="•"/>
            </a:pPr>
            <a:r>
              <a:rPr lang="en-GB" sz="2600">
                <a:solidFill>
                  <a:schemeClr val="hlink"/>
                </a:solidFill>
              </a:rPr>
              <a:t> S&amp;P up15.3% on average 6 months after mid-term election</a:t>
            </a:r>
          </a:p>
          <a:p>
            <a:pPr>
              <a:buFontTx/>
              <a:buChar char="•"/>
            </a:pPr>
            <a:endParaRPr lang="en-GB" sz="2600">
              <a:solidFill>
                <a:schemeClr val="hlink"/>
              </a:solidFill>
            </a:endParaRPr>
          </a:p>
          <a:p>
            <a:pPr>
              <a:buFontTx/>
              <a:buChar char="•"/>
            </a:pPr>
            <a:r>
              <a:rPr lang="en-GB" sz="2600">
                <a:solidFill>
                  <a:schemeClr val="hlink"/>
                </a:solidFill>
              </a:rPr>
              <a:t> Global monetary policy is still extremely accommodative</a:t>
            </a:r>
          </a:p>
          <a:p>
            <a:pPr>
              <a:buFontTx/>
              <a:buChar char="•"/>
            </a:pPr>
            <a:endParaRPr lang="en-GB" sz="2600">
              <a:solidFill>
                <a:schemeClr val="hlink"/>
              </a:solidFill>
            </a:endParaRPr>
          </a:p>
          <a:p>
            <a:pPr>
              <a:buFontTx/>
              <a:buChar char="•"/>
            </a:pPr>
            <a:r>
              <a:rPr lang="en-GB" sz="2600">
                <a:solidFill>
                  <a:schemeClr val="hlink"/>
                </a:solidFill>
              </a:rPr>
              <a:t> Central banks are worried about deflation, not inflation</a:t>
            </a:r>
          </a:p>
          <a:p>
            <a:pPr>
              <a:buFontTx/>
              <a:buChar char="•"/>
            </a:pPr>
            <a:endParaRPr lang="en-GB" sz="2600">
              <a:solidFill>
                <a:schemeClr val="hlink"/>
              </a:solidFill>
            </a:endParaRPr>
          </a:p>
          <a:p>
            <a:pPr>
              <a:buFontTx/>
              <a:buChar char="•"/>
            </a:pPr>
            <a:r>
              <a:rPr lang="en-GB" sz="2600">
                <a:solidFill>
                  <a:schemeClr val="hlink"/>
                </a:solidFill>
              </a:rPr>
              <a:t> Capitalism increasingly dominates on a global basis</a:t>
            </a:r>
          </a:p>
          <a:p>
            <a:pPr>
              <a:buFontTx/>
              <a:buChar char="•"/>
            </a:pPr>
            <a:endParaRPr lang="en-GB" sz="2600">
              <a:solidFill>
                <a:schemeClr val="hlink"/>
              </a:solidFill>
            </a:endParaRPr>
          </a:p>
          <a:p>
            <a:pPr>
              <a:buFontTx/>
              <a:buChar char="•"/>
            </a:pPr>
            <a:r>
              <a:rPr lang="en-GB" sz="2600">
                <a:solidFill>
                  <a:schemeClr val="hlink"/>
                </a:solidFill>
              </a:rPr>
              <a:t> Globalisation spurs rapid emerging market development</a:t>
            </a:r>
          </a:p>
          <a:p>
            <a:pPr>
              <a:buFontTx/>
              <a:buChar char="•"/>
            </a:pPr>
            <a:endParaRPr lang="en-GB" sz="2600">
              <a:solidFill>
                <a:schemeClr val="hlink"/>
              </a:solidFill>
            </a:endParaRPr>
          </a:p>
          <a:p>
            <a:pPr>
              <a:buFontTx/>
              <a:buChar char="•"/>
            </a:pPr>
            <a:r>
              <a:rPr lang="en-GB" sz="2600">
                <a:solidFill>
                  <a:schemeClr val="hlink"/>
                </a:solidFill>
              </a:rPr>
              <a:t> Growth in middleclass consumers surges, led by Asia-Pac</a:t>
            </a:r>
            <a:endParaRPr lang="en-GB" sz="3200">
              <a:solidFill>
                <a:schemeClr val="hlink"/>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5" descr="MW-CV741_sp_ret_20141006143154_ZH"/>
          <p:cNvPicPr>
            <a:picLocks noChangeAspect="1" noChangeArrowheads="1"/>
          </p:cNvPicPr>
          <p:nvPr/>
        </p:nvPicPr>
        <p:blipFill>
          <a:blip r:embed="rId2"/>
          <a:srcRect/>
          <a:stretch>
            <a:fillRect/>
          </a:stretch>
        </p:blipFill>
        <p:spPr bwMode="auto">
          <a:xfrm>
            <a:off x="0" y="1120775"/>
            <a:ext cx="9144000" cy="5143500"/>
          </a:xfrm>
          <a:prstGeom prst="rect">
            <a:avLst/>
          </a:prstGeom>
          <a:noFill/>
          <a:ln w="9525">
            <a:noFill/>
            <a:miter lim="800000"/>
            <a:headEnd/>
            <a:tailEnd/>
          </a:ln>
        </p:spPr>
      </p:pic>
      <p:sp>
        <p:nvSpPr>
          <p:cNvPr id="46082" name="Line 3"/>
          <p:cNvSpPr>
            <a:spLocks noChangeShapeType="1"/>
          </p:cNvSpPr>
          <p:nvPr/>
        </p:nvSpPr>
        <p:spPr bwMode="auto">
          <a:xfrm>
            <a:off x="1258888" y="4149725"/>
            <a:ext cx="720725" cy="0"/>
          </a:xfrm>
          <a:prstGeom prst="line">
            <a:avLst/>
          </a:prstGeom>
          <a:noFill/>
          <a:ln w="28575">
            <a:solidFill>
              <a:srgbClr val="0000FF"/>
            </a:solidFill>
            <a:round/>
            <a:headEnd/>
            <a:tailEnd type="triangle" w="med" len="med"/>
          </a:ln>
        </p:spPr>
        <p:txBody>
          <a:bodyPr/>
          <a:lstStyle/>
          <a:p>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ext Box 4"/>
          <p:cNvSpPr txBox="1">
            <a:spLocks noChangeArrowheads="1"/>
          </p:cNvSpPr>
          <p:nvPr/>
        </p:nvSpPr>
        <p:spPr bwMode="auto">
          <a:xfrm>
            <a:off x="0" y="1258888"/>
            <a:ext cx="9144000" cy="5310187"/>
          </a:xfrm>
          <a:prstGeom prst="rect">
            <a:avLst/>
          </a:prstGeom>
          <a:noFill/>
          <a:ln w="9525">
            <a:noFill/>
            <a:miter lim="800000"/>
            <a:headEnd/>
            <a:tailEnd/>
          </a:ln>
        </p:spPr>
        <p:txBody>
          <a:bodyPr>
            <a:spAutoFit/>
          </a:bodyPr>
          <a:lstStyle/>
          <a:p>
            <a:pPr algn="ctr"/>
            <a:r>
              <a:rPr lang="en-GB" sz="3200">
                <a:solidFill>
                  <a:schemeClr val="hlink"/>
                </a:solidFill>
              </a:rPr>
              <a:t>Long-term bull factors for stock markets</a:t>
            </a:r>
          </a:p>
          <a:p>
            <a:pPr>
              <a:buFontTx/>
              <a:buChar char="•"/>
            </a:pPr>
            <a:endParaRPr lang="en-GB">
              <a:solidFill>
                <a:schemeClr val="hlink"/>
              </a:solidFill>
            </a:endParaRPr>
          </a:p>
          <a:p>
            <a:pPr>
              <a:buFontTx/>
              <a:buChar char="•"/>
            </a:pPr>
            <a:r>
              <a:rPr lang="en-GB" sz="2600">
                <a:solidFill>
                  <a:schemeClr val="hlink"/>
                </a:solidFill>
              </a:rPr>
              <a:t> Accommodative monetary policies, until growth accelerates  </a:t>
            </a:r>
          </a:p>
          <a:p>
            <a:pPr>
              <a:buFontTx/>
              <a:buChar char="•"/>
            </a:pPr>
            <a:endParaRPr lang="en-GB" sz="1800">
              <a:solidFill>
                <a:schemeClr val="hlink"/>
              </a:solidFill>
            </a:endParaRPr>
          </a:p>
          <a:p>
            <a:pPr>
              <a:buFontTx/>
              <a:buChar char="•"/>
            </a:pPr>
            <a:r>
              <a:rPr lang="en-GB" sz="2600">
                <a:solidFill>
                  <a:schemeClr val="hlink"/>
                </a:solidFill>
              </a:rPr>
              <a:t> An accelerating rate of technological innovation</a:t>
            </a:r>
          </a:p>
          <a:p>
            <a:pPr>
              <a:buFontTx/>
              <a:buChar char="•"/>
            </a:pPr>
            <a:endParaRPr lang="en-GB" sz="1800">
              <a:solidFill>
                <a:schemeClr val="hlink"/>
              </a:solidFill>
            </a:endParaRPr>
          </a:p>
          <a:p>
            <a:pPr>
              <a:buFontTx/>
              <a:buChar char="•"/>
            </a:pPr>
            <a:r>
              <a:rPr lang="en-GB" sz="2600">
                <a:solidFill>
                  <a:schemeClr val="hlink"/>
                </a:solidFill>
              </a:rPr>
              <a:t> Lower energy prices in real terms, thanks to innovation</a:t>
            </a:r>
          </a:p>
          <a:p>
            <a:pPr>
              <a:buFontTx/>
              <a:buChar char="•"/>
            </a:pPr>
            <a:endParaRPr lang="en-GB" sz="1800">
              <a:solidFill>
                <a:schemeClr val="hlink"/>
              </a:solidFill>
            </a:endParaRPr>
          </a:p>
          <a:p>
            <a:pPr>
              <a:buFontTx/>
              <a:buChar char="•"/>
            </a:pPr>
            <a:r>
              <a:rPr lang="en-GB" sz="2600">
                <a:solidFill>
                  <a:schemeClr val="hlink"/>
                </a:solidFill>
              </a:rPr>
              <a:t> The triumph of capitalism, both democratic &amp; authoritarian</a:t>
            </a:r>
          </a:p>
          <a:p>
            <a:pPr>
              <a:buFontTx/>
              <a:buChar char="•"/>
            </a:pPr>
            <a:endParaRPr lang="en-GB" sz="1800">
              <a:solidFill>
                <a:schemeClr val="hlink"/>
              </a:solidFill>
            </a:endParaRPr>
          </a:p>
          <a:p>
            <a:pPr>
              <a:buFontTx/>
              <a:buChar char="•"/>
            </a:pPr>
            <a:r>
              <a:rPr lang="en-GB" sz="2600">
                <a:solidFill>
                  <a:schemeClr val="hlink"/>
                </a:solidFill>
              </a:rPr>
              <a:t> Globalisation, hastening development of emerging markets</a:t>
            </a:r>
          </a:p>
          <a:p>
            <a:pPr>
              <a:buFontTx/>
              <a:buChar char="•"/>
            </a:pPr>
            <a:endParaRPr lang="en-GB" sz="1800">
              <a:solidFill>
                <a:schemeClr val="hlink"/>
              </a:solidFill>
            </a:endParaRPr>
          </a:p>
          <a:p>
            <a:pPr>
              <a:buFontTx/>
              <a:buChar char="•"/>
            </a:pPr>
            <a:r>
              <a:rPr lang="en-GB" sz="2600">
                <a:solidFill>
                  <a:schemeClr val="hlink"/>
                </a:solidFill>
              </a:rPr>
              <a:t> Middleclass growth in emerging markets</a:t>
            </a:r>
          </a:p>
          <a:p>
            <a:pPr>
              <a:buFontTx/>
              <a:buChar char="•"/>
            </a:pPr>
            <a:endParaRPr lang="en-GB" sz="1800">
              <a:solidFill>
                <a:schemeClr val="hlink"/>
              </a:solidFill>
            </a:endParaRPr>
          </a:p>
          <a:p>
            <a:pPr>
              <a:buFontTx/>
              <a:buChar char="•"/>
            </a:pPr>
            <a:r>
              <a:rPr lang="en-GB" sz="2600">
                <a:solidFill>
                  <a:schemeClr val="hlink"/>
                </a:solidFill>
              </a:rPr>
              <a:t> Continued growth in the global population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4" descr="US-10yr-Bond-Yield-2015-04-20-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48130" name="Text Box 5"/>
          <p:cNvSpPr txBox="1">
            <a:spLocks noChangeArrowheads="1"/>
          </p:cNvSpPr>
          <p:nvPr/>
        </p:nvSpPr>
        <p:spPr bwMode="auto">
          <a:xfrm>
            <a:off x="5056188" y="2271713"/>
            <a:ext cx="3260725" cy="1311275"/>
          </a:xfrm>
          <a:prstGeom prst="rect">
            <a:avLst/>
          </a:prstGeom>
          <a:noFill/>
          <a:ln w="9525">
            <a:noFill/>
            <a:miter lim="800000"/>
            <a:headEnd/>
            <a:tailEnd/>
          </a:ln>
        </p:spPr>
        <p:txBody>
          <a:bodyPr wrap="none">
            <a:spAutoFit/>
          </a:bodyPr>
          <a:lstStyle/>
          <a:p>
            <a:r>
              <a:rPr lang="en-GB">
                <a:solidFill>
                  <a:schemeClr val="hlink"/>
                </a:solidFill>
              </a:rPr>
              <a:t>Still in long-term downtrend</a:t>
            </a:r>
          </a:p>
          <a:p>
            <a:r>
              <a:rPr lang="en-GB">
                <a:solidFill>
                  <a:schemeClr val="hlink"/>
                </a:solidFill>
              </a:rPr>
              <a:t>since peak in 1981, but </a:t>
            </a:r>
          </a:p>
          <a:p>
            <a:r>
              <a:rPr lang="en-GB">
                <a:solidFill>
                  <a:schemeClr val="hlink"/>
                </a:solidFill>
              </a:rPr>
              <a:t>presumably not much</a:t>
            </a:r>
          </a:p>
          <a:p>
            <a:r>
              <a:rPr lang="en-GB">
                <a:solidFill>
                  <a:schemeClr val="hlink"/>
                </a:solidFill>
              </a:rPr>
              <a:t>further downside scope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4" descr="US-10yr-Bond-Yield-2015-04-20-chart (1)"/>
          <p:cNvPicPr>
            <a:picLocks noChangeAspect="1" noChangeArrowheads="1"/>
          </p:cNvPicPr>
          <p:nvPr/>
        </p:nvPicPr>
        <p:blipFill>
          <a:blip r:embed="rId2"/>
          <a:srcRect/>
          <a:stretch>
            <a:fillRect/>
          </a:stretch>
        </p:blipFill>
        <p:spPr bwMode="auto">
          <a:xfrm>
            <a:off x="0" y="1557338"/>
            <a:ext cx="9144000" cy="5103812"/>
          </a:xfrm>
          <a:prstGeom prst="rect">
            <a:avLst/>
          </a:prstGeom>
          <a:noFill/>
          <a:ln w="9525">
            <a:noFill/>
            <a:miter lim="800000"/>
            <a:headEnd/>
            <a:tailEnd/>
          </a:ln>
        </p:spPr>
      </p:pic>
      <p:sp>
        <p:nvSpPr>
          <p:cNvPr id="49154" name="Text Box 5"/>
          <p:cNvSpPr txBox="1">
            <a:spLocks noChangeArrowheads="1"/>
          </p:cNvSpPr>
          <p:nvPr/>
        </p:nvSpPr>
        <p:spPr bwMode="auto">
          <a:xfrm>
            <a:off x="3759200" y="2055813"/>
            <a:ext cx="4614863" cy="1006475"/>
          </a:xfrm>
          <a:prstGeom prst="rect">
            <a:avLst/>
          </a:prstGeom>
          <a:noFill/>
          <a:ln w="9525">
            <a:noFill/>
            <a:miter lim="800000"/>
            <a:headEnd/>
            <a:tailEnd/>
          </a:ln>
        </p:spPr>
        <p:txBody>
          <a:bodyPr wrap="none">
            <a:spAutoFit/>
          </a:bodyPr>
          <a:lstStyle/>
          <a:p>
            <a:r>
              <a:rPr lang="en-GB">
                <a:solidFill>
                  <a:schemeClr val="hlink"/>
                </a:solidFill>
              </a:rPr>
              <a:t>1) Probable lengthy base building</a:t>
            </a:r>
          </a:p>
          <a:p>
            <a:r>
              <a:rPr lang="en-GB">
                <a:solidFill>
                  <a:schemeClr val="hlink"/>
                </a:solidFill>
              </a:rPr>
              <a:t>2) Above 3% base maturing</a:t>
            </a:r>
          </a:p>
          <a:p>
            <a:r>
              <a:rPr lang="en-GB">
                <a:solidFill>
                  <a:schemeClr val="hlink"/>
                </a:solidFill>
              </a:rPr>
              <a:t>3) Above 4% probable base completion</a:t>
            </a:r>
          </a:p>
        </p:txBody>
      </p:sp>
      <p:sp>
        <p:nvSpPr>
          <p:cNvPr id="49155" name="Line 6"/>
          <p:cNvSpPr>
            <a:spLocks noChangeShapeType="1"/>
          </p:cNvSpPr>
          <p:nvPr/>
        </p:nvSpPr>
        <p:spPr bwMode="auto">
          <a:xfrm>
            <a:off x="5508625" y="4365625"/>
            <a:ext cx="3240088" cy="0"/>
          </a:xfrm>
          <a:prstGeom prst="line">
            <a:avLst/>
          </a:prstGeom>
          <a:noFill/>
          <a:ln w="19050">
            <a:solidFill>
              <a:srgbClr val="FF0000"/>
            </a:solidFill>
            <a:round/>
            <a:headEnd/>
            <a:tailEnd/>
          </a:ln>
        </p:spPr>
        <p:txBody>
          <a:bodyPr/>
          <a:lstStyle/>
          <a:p>
            <a:endParaRPr lang="en-US"/>
          </a:p>
        </p:txBody>
      </p:sp>
      <p:sp>
        <p:nvSpPr>
          <p:cNvPr id="49156" name="Line 7"/>
          <p:cNvSpPr>
            <a:spLocks noChangeShapeType="1"/>
          </p:cNvSpPr>
          <p:nvPr/>
        </p:nvSpPr>
        <p:spPr bwMode="auto">
          <a:xfrm>
            <a:off x="3203575" y="3357563"/>
            <a:ext cx="5545138" cy="0"/>
          </a:xfrm>
          <a:prstGeom prst="line">
            <a:avLst/>
          </a:prstGeom>
          <a:noFill/>
          <a:ln w="19050">
            <a:solidFill>
              <a:srgbClr val="FF0000"/>
            </a:solidFill>
            <a:round/>
            <a:headEnd/>
            <a:tailEnd/>
          </a:ln>
        </p:spPr>
        <p:txBody>
          <a:bodyPr/>
          <a:lstStyle/>
          <a:p>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4" descr="Merrill-Lynch-10yr-US-Treasury-Total-Return-2015-04-20-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50178" name="Text Box 5"/>
          <p:cNvSpPr txBox="1">
            <a:spLocks noChangeArrowheads="1"/>
          </p:cNvSpPr>
          <p:nvPr/>
        </p:nvSpPr>
        <p:spPr bwMode="auto">
          <a:xfrm>
            <a:off x="1095375" y="2198688"/>
            <a:ext cx="4672013" cy="1006475"/>
          </a:xfrm>
          <a:prstGeom prst="rect">
            <a:avLst/>
          </a:prstGeom>
          <a:noFill/>
          <a:ln w="9525">
            <a:noFill/>
            <a:miter lim="800000"/>
            <a:headEnd/>
            <a:tailEnd/>
          </a:ln>
        </p:spPr>
        <p:txBody>
          <a:bodyPr wrap="none">
            <a:spAutoFit/>
          </a:bodyPr>
          <a:lstStyle/>
          <a:p>
            <a:r>
              <a:rPr lang="en-GB">
                <a:solidFill>
                  <a:schemeClr val="hlink"/>
                </a:solidFill>
              </a:rPr>
              <a:t>US bondholders are still making money </a:t>
            </a:r>
          </a:p>
          <a:p>
            <a:r>
              <a:rPr lang="en-GB">
                <a:solidFill>
                  <a:schemeClr val="hlink"/>
                </a:solidFill>
              </a:rPr>
              <a:t>but top completion occurs when this </a:t>
            </a:r>
          </a:p>
          <a:p>
            <a:r>
              <a:rPr lang="en-GB">
                <a:solidFill>
                  <a:schemeClr val="hlink"/>
                </a:solidFill>
              </a:rPr>
              <a:t>total return pattern breaks downwards</a:t>
            </a:r>
          </a:p>
        </p:txBody>
      </p:sp>
      <p:sp>
        <p:nvSpPr>
          <p:cNvPr id="50179" name="Line 9"/>
          <p:cNvSpPr>
            <a:spLocks noChangeShapeType="1"/>
          </p:cNvSpPr>
          <p:nvPr/>
        </p:nvSpPr>
        <p:spPr bwMode="auto">
          <a:xfrm flipV="1">
            <a:off x="7812088" y="2205038"/>
            <a:ext cx="936625" cy="0"/>
          </a:xfrm>
          <a:prstGeom prst="line">
            <a:avLst/>
          </a:prstGeom>
          <a:noFill/>
          <a:ln w="19050">
            <a:solidFill>
              <a:srgbClr val="FF0000"/>
            </a:solidFill>
            <a:round/>
            <a:headEnd/>
            <a:tailEnd/>
          </a:ln>
        </p:spPr>
        <p:txBody>
          <a:bodyPr/>
          <a:lstStyle/>
          <a:p>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4" descr="US-Dollar-Index-2015-04-20-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51202" name="Line 6"/>
          <p:cNvSpPr>
            <a:spLocks noChangeShapeType="1"/>
          </p:cNvSpPr>
          <p:nvPr/>
        </p:nvSpPr>
        <p:spPr bwMode="auto">
          <a:xfrm>
            <a:off x="7092950" y="5013325"/>
            <a:ext cx="1655763" cy="0"/>
          </a:xfrm>
          <a:prstGeom prst="line">
            <a:avLst/>
          </a:prstGeom>
          <a:noFill/>
          <a:ln w="19050">
            <a:solidFill>
              <a:srgbClr val="009900"/>
            </a:solidFill>
            <a:round/>
            <a:headEnd/>
            <a:tailEnd/>
          </a:ln>
        </p:spPr>
        <p:txBody>
          <a:bodyPr/>
          <a:lstStyle/>
          <a:p>
            <a:endParaRPr lang="en-US"/>
          </a:p>
        </p:txBody>
      </p:sp>
      <p:sp>
        <p:nvSpPr>
          <p:cNvPr id="51203" name="Text Box 7"/>
          <p:cNvSpPr txBox="1">
            <a:spLocks noChangeArrowheads="1"/>
          </p:cNvSpPr>
          <p:nvPr/>
        </p:nvSpPr>
        <p:spPr bwMode="auto">
          <a:xfrm>
            <a:off x="3687763" y="1792288"/>
            <a:ext cx="5099050" cy="915987"/>
          </a:xfrm>
          <a:prstGeom prst="rect">
            <a:avLst/>
          </a:prstGeom>
          <a:noFill/>
          <a:ln w="9525">
            <a:noFill/>
            <a:miter lim="800000"/>
            <a:headEnd/>
            <a:tailEnd/>
          </a:ln>
        </p:spPr>
        <p:txBody>
          <a:bodyPr wrap="none">
            <a:spAutoFit/>
          </a:bodyPr>
          <a:lstStyle/>
          <a:p>
            <a:r>
              <a:rPr lang="en-GB" sz="1800">
                <a:solidFill>
                  <a:schemeClr val="hlink"/>
                </a:solidFill>
              </a:rPr>
              <a:t>US Dollar Index has completed a base formation</a:t>
            </a:r>
          </a:p>
          <a:p>
            <a:r>
              <a:rPr lang="en-GB" sz="1800">
                <a:solidFill>
                  <a:schemeClr val="hlink"/>
                </a:solidFill>
              </a:rPr>
              <a:t>driven by energy independence &amp; tech lead</a:t>
            </a:r>
          </a:p>
          <a:p>
            <a:r>
              <a:rPr lang="en-GB" sz="1800">
                <a:solidFill>
                  <a:schemeClr val="hlink"/>
                </a:solidFill>
              </a:rPr>
              <a:t>Fed &amp; Treasury will control speed of $ recovery</a:t>
            </a:r>
          </a:p>
        </p:txBody>
      </p:sp>
      <p:sp>
        <p:nvSpPr>
          <p:cNvPr id="51204" name="Line 9"/>
          <p:cNvSpPr>
            <a:spLocks noChangeShapeType="1"/>
          </p:cNvSpPr>
          <p:nvPr/>
        </p:nvSpPr>
        <p:spPr bwMode="auto">
          <a:xfrm>
            <a:off x="7740650" y="4292600"/>
            <a:ext cx="792163" cy="649288"/>
          </a:xfrm>
          <a:prstGeom prst="line">
            <a:avLst/>
          </a:prstGeom>
          <a:noFill/>
          <a:ln w="19050">
            <a:solidFill>
              <a:srgbClr val="009900"/>
            </a:solidFill>
            <a:round/>
            <a:headEnd/>
            <a:tailEnd type="triangle" w="med" len="med"/>
          </a:ln>
        </p:spPr>
        <p:txBody>
          <a:bodyPr/>
          <a:lstStyle/>
          <a:p>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4" descr="US-Dollar-Index-2015-04-20-chart (1)"/>
          <p:cNvPicPr>
            <a:picLocks noChangeAspect="1" noChangeArrowheads="1"/>
          </p:cNvPicPr>
          <p:nvPr/>
        </p:nvPicPr>
        <p:blipFill>
          <a:blip r:embed="rId2"/>
          <a:srcRect/>
          <a:stretch>
            <a:fillRect/>
          </a:stretch>
        </p:blipFill>
        <p:spPr bwMode="auto">
          <a:xfrm>
            <a:off x="0" y="1412875"/>
            <a:ext cx="9144000" cy="5102225"/>
          </a:xfrm>
          <a:prstGeom prst="rect">
            <a:avLst/>
          </a:prstGeom>
          <a:noFill/>
          <a:ln w="9525">
            <a:noFill/>
            <a:miter lim="800000"/>
            <a:headEnd/>
            <a:tailEnd/>
          </a:ln>
        </p:spPr>
      </p:pic>
      <p:sp>
        <p:nvSpPr>
          <p:cNvPr id="52226" name="Text Box 5"/>
          <p:cNvSpPr txBox="1">
            <a:spLocks noChangeArrowheads="1"/>
          </p:cNvSpPr>
          <p:nvPr/>
        </p:nvSpPr>
        <p:spPr bwMode="auto">
          <a:xfrm>
            <a:off x="4335463" y="2127250"/>
            <a:ext cx="3514725" cy="1006475"/>
          </a:xfrm>
          <a:prstGeom prst="rect">
            <a:avLst/>
          </a:prstGeom>
          <a:noFill/>
          <a:ln w="9525">
            <a:noFill/>
            <a:miter lim="800000"/>
            <a:headEnd/>
            <a:tailEnd/>
          </a:ln>
        </p:spPr>
        <p:txBody>
          <a:bodyPr wrap="none">
            <a:spAutoFit/>
          </a:bodyPr>
          <a:lstStyle/>
          <a:p>
            <a:r>
              <a:rPr lang="en-GB">
                <a:solidFill>
                  <a:schemeClr val="hlink"/>
                </a:solidFill>
              </a:rPr>
              <a:t>Currently a headwind for </a:t>
            </a:r>
          </a:p>
          <a:p>
            <a:r>
              <a:rPr lang="en-GB">
                <a:solidFill>
                  <a:schemeClr val="hlink"/>
                </a:solidFill>
              </a:rPr>
              <a:t>US economy and intervention</a:t>
            </a:r>
          </a:p>
          <a:p>
            <a:r>
              <a:rPr lang="en-GB">
                <a:solidFill>
                  <a:schemeClr val="hlink"/>
                </a:solidFill>
              </a:rPr>
              <a:t>may have commenced</a:t>
            </a:r>
          </a:p>
        </p:txBody>
      </p:sp>
      <p:sp>
        <p:nvSpPr>
          <p:cNvPr id="52227" name="Line 6"/>
          <p:cNvSpPr>
            <a:spLocks noChangeShapeType="1"/>
          </p:cNvSpPr>
          <p:nvPr/>
        </p:nvSpPr>
        <p:spPr bwMode="auto">
          <a:xfrm flipV="1">
            <a:off x="7308850" y="1916113"/>
            <a:ext cx="1150938" cy="360362"/>
          </a:xfrm>
          <a:prstGeom prst="line">
            <a:avLst/>
          </a:prstGeom>
          <a:noFill/>
          <a:ln w="19050">
            <a:solidFill>
              <a:srgbClr val="FF0000"/>
            </a:solidFill>
            <a:round/>
            <a:headEnd/>
            <a:tailEnd type="triangle" w="med" len="med"/>
          </a:ln>
        </p:spPr>
        <p:txBody>
          <a:bodyPr/>
          <a:lstStyle/>
          <a:p>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4" descr="US-Dollar-Purchasing-Power-2015-04-20-chart"/>
          <p:cNvPicPr>
            <a:picLocks noChangeAspect="1" noChangeArrowheads="1"/>
          </p:cNvPicPr>
          <p:nvPr/>
        </p:nvPicPr>
        <p:blipFill>
          <a:blip r:embed="rId2"/>
          <a:srcRect/>
          <a:stretch>
            <a:fillRect/>
          </a:stretch>
        </p:blipFill>
        <p:spPr bwMode="auto">
          <a:xfrm>
            <a:off x="0" y="1341438"/>
            <a:ext cx="9153525" cy="5108575"/>
          </a:xfrm>
          <a:prstGeom prst="rect">
            <a:avLst/>
          </a:prstGeom>
          <a:noFill/>
          <a:ln w="9525">
            <a:noFill/>
            <a:miter lim="800000"/>
            <a:headEnd/>
            <a:tailEnd/>
          </a:ln>
        </p:spPr>
      </p:pic>
      <p:sp>
        <p:nvSpPr>
          <p:cNvPr id="53250" name="Text Box 5"/>
          <p:cNvSpPr txBox="1">
            <a:spLocks noChangeArrowheads="1"/>
          </p:cNvSpPr>
          <p:nvPr/>
        </p:nvSpPr>
        <p:spPr bwMode="auto">
          <a:xfrm>
            <a:off x="2319338" y="2055813"/>
            <a:ext cx="6350000" cy="701675"/>
          </a:xfrm>
          <a:prstGeom prst="rect">
            <a:avLst/>
          </a:prstGeom>
          <a:noFill/>
          <a:ln w="9525">
            <a:noFill/>
            <a:miter lim="800000"/>
            <a:headEnd/>
            <a:tailEnd/>
          </a:ln>
        </p:spPr>
        <p:txBody>
          <a:bodyPr wrap="none">
            <a:spAutoFit/>
          </a:bodyPr>
          <a:lstStyle/>
          <a:p>
            <a:r>
              <a:rPr lang="en-GB">
                <a:solidFill>
                  <a:schemeClr val="hlink"/>
                </a:solidFill>
              </a:rPr>
              <a:t>Nevertheless the US dollar is still a fiat currency, which</a:t>
            </a:r>
          </a:p>
          <a:p>
            <a:r>
              <a:rPr lang="en-GB">
                <a:solidFill>
                  <a:schemeClr val="hlink"/>
                </a:solidFill>
              </a:rPr>
              <a:t>has lost most of its purchasing power since only</a:t>
            </a:r>
            <a:r>
              <a:rPr lang="en-GB"/>
              <a:t> </a:t>
            </a:r>
            <a:r>
              <a:rPr lang="en-GB">
                <a:solidFill>
                  <a:schemeClr val="hlink"/>
                </a:solidFill>
              </a:rPr>
              <a:t>1968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4" descr="London-Spot-Gold-2015-04-20-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54274" name="Text Box 5"/>
          <p:cNvSpPr txBox="1">
            <a:spLocks noChangeArrowheads="1"/>
          </p:cNvSpPr>
          <p:nvPr/>
        </p:nvSpPr>
        <p:spPr bwMode="auto">
          <a:xfrm>
            <a:off x="303213" y="2198688"/>
            <a:ext cx="3654425" cy="1616075"/>
          </a:xfrm>
          <a:prstGeom prst="rect">
            <a:avLst/>
          </a:prstGeom>
          <a:noFill/>
          <a:ln w="9525">
            <a:noFill/>
            <a:miter lim="800000"/>
            <a:headEnd/>
            <a:tailEnd/>
          </a:ln>
        </p:spPr>
        <p:txBody>
          <a:bodyPr wrap="none">
            <a:spAutoFit/>
          </a:bodyPr>
          <a:lstStyle/>
          <a:p>
            <a:r>
              <a:rPr lang="en-GB">
                <a:solidFill>
                  <a:schemeClr val="hlink"/>
                </a:solidFill>
              </a:rPr>
              <a:t>Gold is hard money, albeit with</a:t>
            </a:r>
          </a:p>
          <a:p>
            <a:r>
              <a:rPr lang="en-GB">
                <a:solidFill>
                  <a:schemeClr val="hlink"/>
                </a:solidFill>
              </a:rPr>
              <a:t>a fluctuating price, just like </a:t>
            </a:r>
          </a:p>
          <a:p>
            <a:r>
              <a:rPr lang="en-GB">
                <a:solidFill>
                  <a:schemeClr val="hlink"/>
                </a:solidFill>
              </a:rPr>
              <a:t>anything else which can be</a:t>
            </a:r>
          </a:p>
          <a:p>
            <a:r>
              <a:rPr lang="en-GB">
                <a:solidFill>
                  <a:schemeClr val="hlink"/>
                </a:solidFill>
              </a:rPr>
              <a:t>bought or sold.</a:t>
            </a:r>
          </a:p>
          <a:p>
            <a:endParaRPr lang="en-GB"/>
          </a:p>
        </p:txBody>
      </p:sp>
      <p:sp>
        <p:nvSpPr>
          <p:cNvPr id="54275" name="Text Box 6"/>
          <p:cNvSpPr txBox="1">
            <a:spLocks noChangeArrowheads="1"/>
          </p:cNvSpPr>
          <p:nvPr/>
        </p:nvSpPr>
        <p:spPr bwMode="auto">
          <a:xfrm>
            <a:off x="4624388" y="3998913"/>
            <a:ext cx="3598862" cy="1920875"/>
          </a:xfrm>
          <a:prstGeom prst="rect">
            <a:avLst/>
          </a:prstGeom>
          <a:noFill/>
          <a:ln w="9525">
            <a:noFill/>
            <a:miter lim="800000"/>
            <a:headEnd/>
            <a:tailEnd/>
          </a:ln>
        </p:spPr>
        <p:txBody>
          <a:bodyPr wrap="none">
            <a:spAutoFit/>
          </a:bodyPr>
          <a:lstStyle/>
          <a:p>
            <a:r>
              <a:rPr lang="en-GB">
                <a:solidFill>
                  <a:schemeClr val="hlink"/>
                </a:solidFill>
              </a:rPr>
              <a:t>1. Traders mostly short</a:t>
            </a:r>
          </a:p>
          <a:p>
            <a:r>
              <a:rPr lang="en-GB">
                <a:solidFill>
                  <a:schemeClr val="hlink"/>
                </a:solidFill>
              </a:rPr>
              <a:t>2. ETF long holds of gold still </a:t>
            </a:r>
          </a:p>
          <a:p>
            <a:r>
              <a:rPr lang="en-GB">
                <a:solidFill>
                  <a:schemeClr val="hlink"/>
                </a:solidFill>
              </a:rPr>
              <a:t>liquidating</a:t>
            </a:r>
          </a:p>
          <a:p>
            <a:r>
              <a:rPr lang="en-GB">
                <a:solidFill>
                  <a:schemeClr val="hlink"/>
                </a:solidFill>
              </a:rPr>
              <a:t>3. Indians &amp; Chinese buying</a:t>
            </a:r>
          </a:p>
          <a:p>
            <a:r>
              <a:rPr lang="en-GB">
                <a:solidFill>
                  <a:schemeClr val="hlink"/>
                </a:solidFill>
              </a:rPr>
              <a:t>4. Testing range lows</a:t>
            </a:r>
          </a:p>
          <a:p>
            <a:r>
              <a:rPr lang="en-GB">
                <a:solidFill>
                  <a:schemeClr val="hlink"/>
                </a:solidFill>
              </a:rPr>
              <a:t>5. Gold needs a weaker Dollar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4" descr="Crude-Oil-IPE-1st-Month-Continuation-2015-04-20-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55298" name="Text Box 5"/>
          <p:cNvSpPr txBox="1">
            <a:spLocks noChangeArrowheads="1"/>
          </p:cNvSpPr>
          <p:nvPr/>
        </p:nvSpPr>
        <p:spPr bwMode="auto">
          <a:xfrm>
            <a:off x="3492500" y="1700213"/>
            <a:ext cx="5613400" cy="1006475"/>
          </a:xfrm>
          <a:prstGeom prst="rect">
            <a:avLst/>
          </a:prstGeom>
          <a:noFill/>
          <a:ln w="9525">
            <a:noFill/>
            <a:miter lim="800000"/>
            <a:headEnd/>
            <a:tailEnd/>
          </a:ln>
        </p:spPr>
        <p:txBody>
          <a:bodyPr>
            <a:spAutoFit/>
          </a:bodyPr>
          <a:lstStyle/>
          <a:p>
            <a:r>
              <a:rPr lang="en-GB">
                <a:solidFill>
                  <a:schemeClr val="hlink"/>
                </a:solidFill>
              </a:rPr>
              <a:t>The end of an era for producers of crude oil </a:t>
            </a:r>
          </a:p>
          <a:p>
            <a:r>
              <a:rPr lang="en-GB">
                <a:solidFill>
                  <a:schemeClr val="hlink"/>
                </a:solidFill>
              </a:rPr>
              <a:t>who have lost price control of this market</a:t>
            </a:r>
          </a:p>
          <a:p>
            <a:endParaRPr lang="en-GB"/>
          </a:p>
        </p:txBody>
      </p:sp>
      <p:sp>
        <p:nvSpPr>
          <p:cNvPr id="55299" name="Text Box 6"/>
          <p:cNvSpPr txBox="1">
            <a:spLocks noChangeArrowheads="1"/>
          </p:cNvSpPr>
          <p:nvPr/>
        </p:nvSpPr>
        <p:spPr bwMode="auto">
          <a:xfrm>
            <a:off x="4859338" y="4076700"/>
            <a:ext cx="3244850" cy="2225675"/>
          </a:xfrm>
          <a:prstGeom prst="rect">
            <a:avLst/>
          </a:prstGeom>
          <a:noFill/>
          <a:ln w="9525">
            <a:noFill/>
            <a:miter lim="800000"/>
            <a:headEnd/>
            <a:tailEnd/>
          </a:ln>
        </p:spPr>
        <p:txBody>
          <a:bodyPr wrap="none">
            <a:spAutoFit/>
          </a:bodyPr>
          <a:lstStyle/>
          <a:p>
            <a:r>
              <a:rPr lang="en-GB">
                <a:solidFill>
                  <a:schemeClr val="hlink"/>
                </a:solidFill>
              </a:rPr>
              <a:t>Now basing but no more </a:t>
            </a:r>
          </a:p>
          <a:p>
            <a:r>
              <a:rPr lang="en-GB">
                <a:solidFill>
                  <a:schemeClr val="hlink"/>
                </a:solidFill>
              </a:rPr>
              <a:t>price spikes such as 2008, </a:t>
            </a:r>
          </a:p>
          <a:p>
            <a:r>
              <a:rPr lang="en-GB">
                <a:solidFill>
                  <a:schemeClr val="hlink"/>
                </a:solidFill>
              </a:rPr>
              <a:t>despite turmoil in many </a:t>
            </a:r>
          </a:p>
          <a:p>
            <a:r>
              <a:rPr lang="en-GB">
                <a:solidFill>
                  <a:schemeClr val="hlink"/>
                </a:solidFill>
              </a:rPr>
              <a:t>producer regions and an </a:t>
            </a:r>
          </a:p>
          <a:p>
            <a:r>
              <a:rPr lang="en-GB">
                <a:solidFill>
                  <a:schemeClr val="hlink"/>
                </a:solidFill>
              </a:rPr>
              <a:t>eventual global economic </a:t>
            </a:r>
          </a:p>
          <a:p>
            <a:r>
              <a:rPr lang="en-GB">
                <a:solidFill>
                  <a:schemeClr val="hlink"/>
                </a:solidFill>
              </a:rPr>
              <a:t>recovery</a:t>
            </a:r>
          </a:p>
          <a:p>
            <a:endParaRPr lang="en-GB"/>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4"/>
          <p:cNvPicPr>
            <a:picLocks noChangeAspect="1" noChangeArrowheads="1"/>
          </p:cNvPicPr>
          <p:nvPr/>
        </p:nvPicPr>
        <p:blipFill>
          <a:blip r:embed="rId2"/>
          <a:srcRect/>
          <a:stretch>
            <a:fillRect/>
          </a:stretch>
        </p:blipFill>
        <p:spPr bwMode="auto">
          <a:xfrm>
            <a:off x="0" y="1392238"/>
            <a:ext cx="7380288" cy="5286375"/>
          </a:xfrm>
          <a:prstGeom prst="rect">
            <a:avLst/>
          </a:prstGeom>
          <a:noFill/>
          <a:ln w="9525">
            <a:noFill/>
            <a:miter lim="800000"/>
            <a:headEnd/>
            <a:tailEnd/>
          </a:ln>
        </p:spPr>
      </p:pic>
      <p:sp>
        <p:nvSpPr>
          <p:cNvPr id="56322" name="Text Box 5"/>
          <p:cNvSpPr txBox="1">
            <a:spLocks noChangeArrowheads="1"/>
          </p:cNvSpPr>
          <p:nvPr/>
        </p:nvSpPr>
        <p:spPr bwMode="auto">
          <a:xfrm>
            <a:off x="7308850" y="2198688"/>
            <a:ext cx="2389188" cy="1920875"/>
          </a:xfrm>
          <a:prstGeom prst="rect">
            <a:avLst/>
          </a:prstGeom>
          <a:noFill/>
          <a:ln w="9525">
            <a:noFill/>
            <a:miter lim="800000"/>
            <a:headEnd/>
            <a:tailEnd/>
          </a:ln>
        </p:spPr>
        <p:txBody>
          <a:bodyPr>
            <a:spAutoFit/>
          </a:bodyPr>
          <a:lstStyle/>
          <a:p>
            <a:r>
              <a:rPr lang="en-GB">
                <a:solidFill>
                  <a:schemeClr val="hlink"/>
                </a:solidFill>
              </a:rPr>
              <a:t>Gold remains </a:t>
            </a:r>
          </a:p>
          <a:p>
            <a:r>
              <a:rPr lang="en-GB">
                <a:solidFill>
                  <a:schemeClr val="hlink"/>
                </a:solidFill>
              </a:rPr>
              <a:t>out of favour</a:t>
            </a:r>
          </a:p>
          <a:p>
            <a:r>
              <a:rPr lang="en-GB">
                <a:solidFill>
                  <a:schemeClr val="hlink"/>
                </a:solidFill>
              </a:rPr>
              <a:t>with Western </a:t>
            </a:r>
          </a:p>
          <a:p>
            <a:r>
              <a:rPr lang="en-GB">
                <a:solidFill>
                  <a:schemeClr val="hlink"/>
                </a:solidFill>
              </a:rPr>
              <a:t>Investors who </a:t>
            </a:r>
          </a:p>
          <a:p>
            <a:r>
              <a:rPr lang="en-GB">
                <a:solidFill>
                  <a:schemeClr val="hlink"/>
                </a:solidFill>
              </a:rPr>
              <a:t>are mainly in </a:t>
            </a:r>
          </a:p>
          <a:p>
            <a:r>
              <a:rPr lang="en-GB">
                <a:solidFill>
                  <a:schemeClr val="hlink"/>
                </a:solidFill>
              </a:rPr>
              <a:t>stocks &amp; bonds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ext Box 2"/>
          <p:cNvSpPr txBox="1">
            <a:spLocks noChangeArrowheads="1"/>
          </p:cNvSpPr>
          <p:nvPr/>
        </p:nvSpPr>
        <p:spPr bwMode="auto">
          <a:xfrm>
            <a:off x="323850" y="1916113"/>
            <a:ext cx="8496300" cy="3140075"/>
          </a:xfrm>
          <a:prstGeom prst="rect">
            <a:avLst/>
          </a:prstGeom>
          <a:noFill/>
          <a:ln w="9525">
            <a:noFill/>
            <a:miter lim="800000"/>
            <a:headEnd/>
            <a:tailEnd/>
          </a:ln>
        </p:spPr>
        <p:txBody>
          <a:bodyPr>
            <a:spAutoFit/>
          </a:bodyPr>
          <a:lstStyle/>
          <a:p>
            <a:pPr algn="ctr"/>
            <a:r>
              <a:rPr lang="en-GB" sz="3600">
                <a:solidFill>
                  <a:schemeClr val="hlink"/>
                </a:solidFill>
              </a:rPr>
              <a:t>Many thanks for your interest!</a:t>
            </a:r>
          </a:p>
          <a:p>
            <a:pPr algn="ctr"/>
            <a:r>
              <a:rPr lang="en-GB" sz="3200">
                <a:solidFill>
                  <a:schemeClr val="hlink"/>
                </a:solidFill>
              </a:rPr>
              <a:t>Any questions?</a:t>
            </a:r>
          </a:p>
          <a:p>
            <a:pPr algn="ctr"/>
            <a:endParaRPr lang="en-GB" sz="3200">
              <a:solidFill>
                <a:schemeClr val="hlink"/>
              </a:solidFill>
            </a:endParaRPr>
          </a:p>
          <a:p>
            <a:pPr algn="ctr"/>
            <a:r>
              <a:rPr lang="en-GB" sz="3200">
                <a:solidFill>
                  <a:schemeClr val="hlink"/>
                </a:solidFill>
              </a:rPr>
              <a:t>Please visit our site:</a:t>
            </a:r>
          </a:p>
          <a:p>
            <a:pPr algn="ctr"/>
            <a:r>
              <a:rPr lang="en-GB" sz="3200">
                <a:solidFill>
                  <a:schemeClr val="hlink"/>
                </a:solidFill>
              </a:rPr>
              <a:t>www.fullertreacymoney.com</a:t>
            </a:r>
          </a:p>
          <a:p>
            <a:pPr algn="ctr"/>
            <a:endParaRPr lang="en-GB" sz="3600">
              <a:solidFill>
                <a:schemeClr val="hlink"/>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5573</TotalTime>
  <Words>1240</Words>
  <Application>Microsoft Office PowerPoint</Application>
  <PresentationFormat>On-screen Show (4:3)</PresentationFormat>
  <Paragraphs>302</Paragraphs>
  <Slides>52</Slides>
  <Notes>0</Notes>
  <HiddenSlides>0</HiddenSlides>
  <MMClips>0</MMClips>
  <ScaleCrop>false</ScaleCrop>
  <HeadingPairs>
    <vt:vector size="6" baseType="variant">
      <vt:variant>
        <vt:lpstr>Fonts Used</vt:lpstr>
      </vt:variant>
      <vt:variant>
        <vt:i4>2</vt:i4>
      </vt:variant>
      <vt:variant>
        <vt:lpstr>Design Template</vt:lpstr>
      </vt:variant>
      <vt:variant>
        <vt:i4>1</vt:i4>
      </vt:variant>
      <vt:variant>
        <vt:lpstr>Slide Titles</vt:lpstr>
      </vt:variant>
      <vt:variant>
        <vt:i4>52</vt:i4>
      </vt:variant>
    </vt:vector>
  </HeadingPairs>
  <TitlesOfParts>
    <vt:vector size="5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USA</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Lucy Barnes</dc:creator>
  <cp:lastModifiedBy>David Fuller</cp:lastModifiedBy>
  <cp:revision>488</cp:revision>
  <dcterms:created xsi:type="dcterms:W3CDTF">2013-10-24T09:08:24Z</dcterms:created>
  <dcterms:modified xsi:type="dcterms:W3CDTF">2015-04-21T22:14:23Z</dcterms:modified>
</cp:coreProperties>
</file>