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19" r:id="rId3"/>
    <p:sldId id="320" r:id="rId4"/>
    <p:sldId id="324" r:id="rId5"/>
    <p:sldId id="325" r:id="rId6"/>
    <p:sldId id="303" r:id="rId7"/>
    <p:sldId id="326" r:id="rId8"/>
    <p:sldId id="327" r:id="rId9"/>
    <p:sldId id="328" r:id="rId10"/>
    <p:sldId id="332" r:id="rId11"/>
    <p:sldId id="333" r:id="rId12"/>
    <p:sldId id="334" r:id="rId13"/>
    <p:sldId id="329" r:id="rId14"/>
    <p:sldId id="258" r:id="rId15"/>
    <p:sldId id="330" r:id="rId16"/>
    <p:sldId id="331" r:id="rId17"/>
    <p:sldId id="335" r:id="rId18"/>
    <p:sldId id="336" r:id="rId19"/>
    <p:sldId id="309" r:id="rId20"/>
    <p:sldId id="337" r:id="rId21"/>
    <p:sldId id="338" r:id="rId22"/>
    <p:sldId id="339" r:id="rId23"/>
    <p:sldId id="340" r:id="rId24"/>
    <p:sldId id="341" r:id="rId25"/>
    <p:sldId id="342" r:id="rId26"/>
    <p:sldId id="304" r:id="rId27"/>
    <p:sldId id="343" r:id="rId28"/>
    <p:sldId id="348" r:id="rId29"/>
    <p:sldId id="313" r:id="rId30"/>
    <p:sldId id="321" r:id="rId31"/>
    <p:sldId id="344" r:id="rId32"/>
    <p:sldId id="345" r:id="rId33"/>
    <p:sldId id="346" r:id="rId34"/>
    <p:sldId id="347" r:id="rId35"/>
    <p:sldId id="317" r:id="rId36"/>
    <p:sldId id="270" r:id="rId37"/>
    <p:sldId id="323" r:id="rId38"/>
    <p:sldId id="322" r:id="rId39"/>
    <p:sldId id="312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CC"/>
    <a:srgbClr val="FFCC00"/>
    <a:srgbClr val="FFFF00"/>
    <a:srgbClr val="FF0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0" autoAdjust="0"/>
    <p:restoredTop sz="94660"/>
  </p:normalViewPr>
  <p:slideViewPr>
    <p:cSldViewPr>
      <p:cViewPr varScale="1">
        <p:scale>
          <a:sx n="89" d="100"/>
          <a:sy n="89" d="100"/>
        </p:scale>
        <p:origin x="-102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6"/>
          <p:cNvSpPr>
            <a:spLocks noChangeArrowheads="1"/>
          </p:cNvSpPr>
          <p:nvPr/>
        </p:nvSpPr>
        <p:spPr bwMode="auto">
          <a:xfrm>
            <a:off x="395288" y="1700213"/>
            <a:ext cx="83534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chemeClr val="hlink"/>
                </a:solidFill>
              </a:rPr>
              <a:t>The Markets Now</a:t>
            </a:r>
          </a:p>
          <a:p>
            <a:pPr algn="ctr"/>
            <a:endParaRPr lang="en-GB" sz="28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Risks and Opportunities Before </a:t>
            </a: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the ‘Sweet Spot’ Ends</a:t>
            </a:r>
          </a:p>
          <a:p>
            <a:pPr algn="ctr"/>
            <a:endParaRPr lang="en-GB" sz="900" b="1">
              <a:solidFill>
                <a:schemeClr val="hlink"/>
              </a:solidFill>
            </a:endParaRPr>
          </a:p>
          <a:p>
            <a:pPr algn="ctr"/>
            <a:endParaRPr lang="en-GB" sz="2400" b="1">
              <a:solidFill>
                <a:schemeClr val="hlink"/>
              </a:solidFill>
            </a:endParaRP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David Fuller – 8th September 2014</a:t>
            </a: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fullertreacymoney.com</a:t>
            </a:r>
          </a:p>
          <a:p>
            <a:pPr algn="ctr"/>
            <a:endParaRPr lang="en-GB" sz="2000">
              <a:solidFill>
                <a:schemeClr val="hlink"/>
              </a:solidFill>
            </a:endParaRPr>
          </a:p>
          <a:p>
            <a:pPr algn="ctr"/>
            <a:r>
              <a:rPr lang="en-GB" sz="2000">
                <a:solidFill>
                  <a:schemeClr val="hlink"/>
                </a:solidFill>
              </a:rPr>
              <a:t>East India Club – 16 St. James Square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London SW1Y 4LH,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4"/>
          <p:cNvSpPr txBox="1">
            <a:spLocks noChangeArrowheads="1"/>
          </p:cNvSpPr>
          <p:nvPr/>
        </p:nvSpPr>
        <p:spPr bwMode="auto">
          <a:xfrm>
            <a:off x="0" y="1268413"/>
            <a:ext cx="9144000" cy="540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solidFill>
                  <a:schemeClr val="hlink"/>
                </a:solidFill>
              </a:rPr>
              <a:t>Political Risks 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(not forecasts)</a:t>
            </a:r>
          </a:p>
          <a:p>
            <a:pPr>
              <a:buFontTx/>
              <a:buChar char="•"/>
            </a:pPr>
            <a:r>
              <a:rPr lang="en-GB" sz="2800" b="1">
                <a:solidFill>
                  <a:schemeClr val="hlink"/>
                </a:solidFill>
              </a:rPr>
              <a:t> </a:t>
            </a:r>
            <a:r>
              <a:rPr lang="en-GB" sz="2600">
                <a:solidFill>
                  <a:schemeClr val="hlink"/>
                </a:solidFill>
              </a:rPr>
              <a:t>Celebs see more of their nude ‘selfies’ posted by hackers</a:t>
            </a:r>
            <a:endParaRPr lang="en-GB">
              <a:solidFill>
                <a:schemeClr val="hlink"/>
              </a:solidFill>
            </a:endParaRPr>
          </a:p>
          <a:p>
            <a:r>
              <a:rPr lang="en-GB" sz="2600">
                <a:solidFill>
                  <a:schemeClr val="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Scotland votes for independence on 18</a:t>
            </a:r>
            <a:r>
              <a:rPr lang="en-GB" sz="2600" baseline="30000">
                <a:solidFill>
                  <a:schemeClr val="hlink"/>
                </a:solidFill>
              </a:rPr>
              <a:t>th</a:t>
            </a:r>
            <a:r>
              <a:rPr lang="en-GB" sz="2600">
                <a:solidFill>
                  <a:schemeClr val="hlink"/>
                </a:solidFill>
              </a:rPr>
              <a:t> Sept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“Minds are like parachutes. They only function when they are open.” James Dewar</a:t>
            </a:r>
          </a:p>
          <a:p>
            <a:pPr algn="ctr"/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Islamic State creates more turmoil</a:t>
            </a:r>
            <a:endParaRPr lang="en-GB">
              <a:solidFill>
                <a:schemeClr val="hlink"/>
              </a:solidFill>
            </a:endParaRPr>
          </a:p>
          <a:p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 b="1">
                <a:solidFill>
                  <a:schemeClr val="hlink"/>
                </a:solidFill>
              </a:rPr>
              <a:t> </a:t>
            </a:r>
            <a:r>
              <a:rPr lang="en-GB" sz="2600">
                <a:solidFill>
                  <a:schemeClr val="hlink"/>
                </a:solidFill>
              </a:rPr>
              <a:t>Putin’s ambition is to expand </a:t>
            </a:r>
            <a:r>
              <a:rPr lang="en-GB" sz="2600" i="1">
                <a:solidFill>
                  <a:schemeClr val="hlink"/>
                </a:solidFill>
              </a:rPr>
              <a:t>Novorossiya</a:t>
            </a:r>
            <a:r>
              <a:rPr lang="en-GB" sz="2600">
                <a:solidFill>
                  <a:schemeClr val="hlink"/>
                </a:solidFill>
              </a:rPr>
              <a:t> (New Russia)</a:t>
            </a: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China’s arriviste military strength risks territorial aggression </a:t>
            </a:r>
            <a:endParaRPr lang="en-GB">
              <a:solidFill>
                <a:schemeClr val="hlink"/>
              </a:solidFill>
            </a:endParaRPr>
          </a:p>
          <a:p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Labour wins the UK General Election in 2015   </a:t>
            </a:r>
            <a:endParaRPr lang="en-GB" sz="2600" b="1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7" descr="040914-MATT-web_302645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49363"/>
            <a:ext cx="9144000" cy="560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/>
          <p:cNvSpPr txBox="1">
            <a:spLocks noChangeArrowheads="1"/>
          </p:cNvSpPr>
          <p:nvPr/>
        </p:nvSpPr>
        <p:spPr bwMode="auto">
          <a:xfrm>
            <a:off x="0" y="1557338"/>
            <a:ext cx="9036050" cy="549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solidFill>
                  <a:schemeClr val="hlink"/>
                </a:solidFill>
              </a:rPr>
              <a:t>Economic/Market Risks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US public offerings are about to surge with Alibaba</a:t>
            </a: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EU risks Japan-style deflation, despite Mario Draghi</a:t>
            </a: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Leverage – there is plenty of it in the performing markets</a:t>
            </a: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Some stock market indices will accelerate sharply higher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Bond market yields will rise with GDP growth and less QE</a:t>
            </a: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Crude oil prices, if they spike higher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5" descr="Get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65225"/>
            <a:ext cx="8459788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4"/>
          <p:cNvSpPr txBox="1">
            <a:spLocks noChangeArrowheads="1"/>
          </p:cNvSpPr>
          <p:nvPr/>
        </p:nvSpPr>
        <p:spPr bwMode="auto">
          <a:xfrm>
            <a:off x="900113" y="2627313"/>
            <a:ext cx="7272337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At this stage of the stock market cycle, I favour previous laggards as they 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show relative strength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India-BSE-Sensex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2725"/>
            <a:ext cx="9144000" cy="5375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BOMBAY-STOCK-EX-BANK-IN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95413"/>
            <a:ext cx="9144000" cy="5462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Price-Book-India-Sensex-30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82688"/>
            <a:ext cx="9144000" cy="5675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China-Shanghai-A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445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China-Shanghai-A-Index-2014-09-08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Hong-Kong-Hang-Seng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Vietnam-Stock-Exchange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3175"/>
            <a:ext cx="9144000" cy="5584825"/>
          </a:xfrm>
          <a:prstGeom prst="rect">
            <a:avLst/>
          </a:prstGeom>
          <a:noFill/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416550" y="3279775"/>
            <a:ext cx="1577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Biggest</a:t>
            </a:r>
            <a:r>
              <a:rPr lang="en-GB">
                <a:solidFill>
                  <a:schemeClr val="hlink"/>
                </a:solidFill>
              </a:rPr>
              <a:t> risk?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China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Japan-Nikkei-225-Index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876925" y="2559050"/>
            <a:ext cx="2513013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First consolidation of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recovery to date</a:t>
            </a:r>
            <a:r>
              <a:rPr lang="en-GB"/>
              <a:t> </a:t>
            </a:r>
          </a:p>
          <a:p>
            <a:pPr algn="ctr"/>
            <a:endParaRPr lang="en-GB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7885113" y="3429000"/>
            <a:ext cx="503237" cy="7207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Japan-Topix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445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Japan-Topix-2nd-Section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445125"/>
          </a:xfrm>
          <a:prstGeom prst="rect">
            <a:avLst/>
          </a:prstGeom>
          <a:noFill/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3702050" y="4051300"/>
            <a:ext cx="3176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Usually a lead indicator for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Japan’s big-cap indices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Australia-S-P-ASX-200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492500" y="2655888"/>
            <a:ext cx="4194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Frequent accelerations at the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latter stages of bull market cycles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FTSE-100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5" descr="BOB050714NEW_296518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125538"/>
            <a:ext cx="7488237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Euro-Stoxx-50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S-P-500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547813" y="2349500"/>
            <a:ext cx="38877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Is Wall Street’s next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secular bull market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Underway?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4067175" y="4005263"/>
            <a:ext cx="50768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en-GB" sz="2000">
                <a:solidFill>
                  <a:schemeClr val="hlink"/>
                </a:solidFill>
              </a:rPr>
              <a:t>If so, it will be led by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Accelerated technological innovation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Lower energy costs in real terms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Worldwide acceptance of capitalism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Globalisation 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An increasing global population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solidFill>
                  <a:schemeClr val="hlink"/>
                </a:solidFill>
              </a:rPr>
              <a:t>A rapidly growing global middleclass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 descr="S-P-500-Index-2014-09-08-chart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1384300" y="1989138"/>
            <a:ext cx="50593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Watch for an eventual loss of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uptrend consistency in this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step sequence of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similar sized consolidations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and higher reaction lows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NASDAQ-100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265363" y="2133600"/>
            <a:ext cx="3746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Upside leader and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acceleration candidate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Russell-2000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270125" y="1982788"/>
            <a:ext cx="4913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Most likely to give eventual downside lead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among major US indices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Crude-Oil-IPE-1st-Month-Continuation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5364163" y="4581525"/>
            <a:ext cx="35258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Not a problem at the moment,</a:t>
            </a:r>
          </a:p>
          <a:p>
            <a:r>
              <a:rPr lang="en-GB">
                <a:solidFill>
                  <a:schemeClr val="hlink"/>
                </a:solidFill>
              </a:rPr>
              <a:t>but global fracking is needed, </a:t>
            </a:r>
          </a:p>
          <a:p>
            <a:r>
              <a:rPr lang="en-GB">
                <a:solidFill>
                  <a:schemeClr val="hlink"/>
                </a:solidFill>
              </a:rPr>
              <a:t>plus more ‘new nuclear’ power</a:t>
            </a:r>
          </a:p>
          <a:p>
            <a:r>
              <a:rPr lang="en-GB">
                <a:solidFill>
                  <a:schemeClr val="hlink"/>
                </a:solidFill>
              </a:rPr>
              <a:t>and more solar power</a:t>
            </a:r>
          </a:p>
        </p:txBody>
      </p:sp>
      <p:sp>
        <p:nvSpPr>
          <p:cNvPr id="65542" name="Line 6"/>
          <p:cNvSpPr>
            <a:spLocks noChangeShapeType="1"/>
          </p:cNvSpPr>
          <p:nvPr/>
        </p:nvSpPr>
        <p:spPr bwMode="auto">
          <a:xfrm flipV="1">
            <a:off x="8027988" y="3644900"/>
            <a:ext cx="576262" cy="863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010714-MATT-web_295987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US-10yr-Bond-Yield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6516688" y="4292600"/>
            <a:ext cx="21590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6516688" y="3716338"/>
            <a:ext cx="2159000" cy="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67" name="Line 7"/>
          <p:cNvSpPr>
            <a:spLocks noChangeShapeType="1"/>
          </p:cNvSpPr>
          <p:nvPr/>
        </p:nvSpPr>
        <p:spPr bwMode="auto">
          <a:xfrm>
            <a:off x="6516688" y="3068638"/>
            <a:ext cx="2159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3832225" y="1936750"/>
            <a:ext cx="201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/>
              <a:t>Warning levels for</a:t>
            </a:r>
          </a:p>
          <a:p>
            <a:pPr algn="ctr"/>
            <a:r>
              <a:rPr lang="en-GB"/>
              <a:t>stock markets</a:t>
            </a:r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5148263" y="2636838"/>
            <a:ext cx="936625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Merrill-Lynch-10yr-US-Treasury-Total-Return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473700"/>
          </a:xfrm>
          <a:prstGeom prst="rect">
            <a:avLst/>
          </a:prstGeom>
          <a:noFill/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476375" y="2343150"/>
            <a:ext cx="4319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Watch for an eventual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break down below 1900</a:t>
            </a:r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 flipH="1">
            <a:off x="7956550" y="2060575"/>
            <a:ext cx="7905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4"/>
          <p:cNvSpPr txBox="1">
            <a:spLocks noChangeArrowheads="1"/>
          </p:cNvSpPr>
          <p:nvPr/>
        </p:nvSpPr>
        <p:spPr bwMode="auto">
          <a:xfrm>
            <a:off x="827088" y="2843213"/>
            <a:ext cx="7561262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What about precious metals?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Still struggling, palladium excepted,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but future hedges.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5" descr="Matt cartoon September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33525"/>
            <a:ext cx="9144000" cy="520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Palladium-NYME-1st-Month-Continuation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036050" cy="5589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Platinum-NYME-1st-Month-Continuation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London-Spot-Gold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Silver-CMX-1st-Month-Continuation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Silver-CMX-1st-Month-Continuation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Many thanks for your interest!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Any more questions?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Please visit our site: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www.fullertreacymoney.com</a:t>
            </a:r>
          </a:p>
          <a:p>
            <a:pPr algn="ctr"/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060914-MATT-web_3029056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33525"/>
            <a:ext cx="91440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5" descr="matt_3027839a_3027899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43050"/>
            <a:ext cx="9144000" cy="480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5" descr="030714-MATT-web_2962376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614488"/>
            <a:ext cx="8208962" cy="52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</TotalTime>
  <Words>319</Words>
  <Application>Microsoft Office PowerPoint</Application>
  <PresentationFormat>On-screen Show (4:3)</PresentationFormat>
  <Paragraphs>83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119</cp:revision>
  <dcterms:created xsi:type="dcterms:W3CDTF">2013-10-24T09:08:24Z</dcterms:created>
  <dcterms:modified xsi:type="dcterms:W3CDTF">2014-09-08T14:53:41Z</dcterms:modified>
</cp:coreProperties>
</file>