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1" r:id="rId2"/>
    <p:sldId id="349" r:id="rId3"/>
    <p:sldId id="319" r:id="rId4"/>
    <p:sldId id="324" r:id="rId5"/>
    <p:sldId id="350" r:id="rId6"/>
    <p:sldId id="351" r:id="rId7"/>
    <p:sldId id="352" r:id="rId8"/>
    <p:sldId id="353" r:id="rId9"/>
    <p:sldId id="325" r:id="rId10"/>
    <p:sldId id="354" r:id="rId11"/>
    <p:sldId id="355" r:id="rId12"/>
    <p:sldId id="356" r:id="rId13"/>
    <p:sldId id="357" r:id="rId14"/>
    <p:sldId id="358" r:id="rId15"/>
    <p:sldId id="359" r:id="rId16"/>
    <p:sldId id="364" r:id="rId17"/>
    <p:sldId id="365" r:id="rId18"/>
    <p:sldId id="360" r:id="rId19"/>
    <p:sldId id="361" r:id="rId20"/>
    <p:sldId id="362" r:id="rId21"/>
    <p:sldId id="363" r:id="rId22"/>
    <p:sldId id="366" r:id="rId23"/>
    <p:sldId id="373" r:id="rId24"/>
    <p:sldId id="374" r:id="rId25"/>
    <p:sldId id="375" r:id="rId26"/>
    <p:sldId id="376" r:id="rId27"/>
    <p:sldId id="377" r:id="rId28"/>
    <p:sldId id="303" r:id="rId29"/>
    <p:sldId id="378" r:id="rId30"/>
    <p:sldId id="367" r:id="rId31"/>
    <p:sldId id="368" r:id="rId32"/>
    <p:sldId id="369" r:id="rId33"/>
    <p:sldId id="370" r:id="rId34"/>
    <p:sldId id="371" r:id="rId35"/>
    <p:sldId id="372" r:id="rId36"/>
    <p:sldId id="379" r:id="rId37"/>
    <p:sldId id="380" r:id="rId38"/>
    <p:sldId id="270" r:id="rId39"/>
    <p:sldId id="338" r:id="rId40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00"/>
    <a:srgbClr val="FF33CC"/>
    <a:srgbClr val="FFCC00"/>
    <a:srgbClr val="FFFF00"/>
    <a:srgbClr val="FF0000"/>
    <a:srgbClr val="343399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930" autoAdjust="0"/>
    <p:restoredTop sz="94660"/>
  </p:normalViewPr>
  <p:slideViewPr>
    <p:cSldViewPr>
      <p:cViewPr varScale="1">
        <p:scale>
          <a:sx n="89" d="100"/>
          <a:sy n="89" d="100"/>
        </p:scale>
        <p:origin x="-102" y="-53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9144000" cy="1111250"/>
          </a:xfrm>
          <a:prstGeom prst="rect">
            <a:avLst/>
          </a:prstGeom>
          <a:solidFill>
            <a:srgbClr val="3433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0" y="1025525"/>
            <a:ext cx="9144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8" name="Picture 2"/>
          <p:cNvPicPr>
            <a:picLocks noChangeAspect="1"/>
          </p:cNvPicPr>
          <p:nvPr userDrawn="1"/>
        </p:nvPicPr>
        <p:blipFill>
          <a:blip r:embed="rId5"/>
          <a:srcRect/>
          <a:stretch>
            <a:fillRect/>
          </a:stretch>
        </p:blipFill>
        <p:spPr bwMode="auto">
          <a:xfrm>
            <a:off x="2411413" y="-25400"/>
            <a:ext cx="4211637" cy="1111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0" r:id="rId2"/>
    <p:sldLayoutId id="2147483649" r:id="rId3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Rectangle 6"/>
          <p:cNvSpPr>
            <a:spLocks noChangeArrowheads="1"/>
          </p:cNvSpPr>
          <p:nvPr/>
        </p:nvSpPr>
        <p:spPr bwMode="auto">
          <a:xfrm>
            <a:off x="395288" y="1700213"/>
            <a:ext cx="8353425" cy="4554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GB" sz="2800" b="1">
                <a:solidFill>
                  <a:schemeClr val="hlink"/>
                </a:solidFill>
              </a:rPr>
              <a:t>The Markets Now</a:t>
            </a:r>
          </a:p>
          <a:p>
            <a:pPr algn="ctr"/>
            <a:endParaRPr lang="en-GB" sz="2800" b="1">
              <a:solidFill>
                <a:schemeClr val="hlink"/>
              </a:solidFill>
            </a:endParaRPr>
          </a:p>
          <a:p>
            <a:pPr algn="ctr"/>
            <a:r>
              <a:rPr lang="en-GB" sz="3200" b="1">
                <a:solidFill>
                  <a:schemeClr val="hlink"/>
                </a:solidFill>
              </a:rPr>
              <a:t>For Stock Markets,</a:t>
            </a:r>
          </a:p>
          <a:p>
            <a:pPr algn="ctr"/>
            <a:r>
              <a:rPr lang="en-GB" sz="3200" b="1">
                <a:solidFill>
                  <a:schemeClr val="hlink"/>
                </a:solidFill>
              </a:rPr>
              <a:t>Have Risks That the ‘Sweet Spot’</a:t>
            </a:r>
          </a:p>
          <a:p>
            <a:pPr algn="ctr"/>
            <a:r>
              <a:rPr lang="en-GB" sz="3200" b="1">
                <a:solidFill>
                  <a:schemeClr val="hlink"/>
                </a:solidFill>
              </a:rPr>
              <a:t>Is Ending Increased?</a:t>
            </a:r>
          </a:p>
          <a:p>
            <a:pPr algn="ctr"/>
            <a:endParaRPr lang="en-GB" sz="900" b="1">
              <a:solidFill>
                <a:schemeClr val="hlink"/>
              </a:solidFill>
            </a:endParaRPr>
          </a:p>
          <a:p>
            <a:pPr algn="ctr"/>
            <a:endParaRPr lang="en-GB" sz="2400" b="1">
              <a:solidFill>
                <a:schemeClr val="hlink"/>
              </a:solidFill>
            </a:endParaRPr>
          </a:p>
          <a:p>
            <a:pPr algn="ctr"/>
            <a:r>
              <a:rPr lang="en-GB" sz="2400" b="1">
                <a:solidFill>
                  <a:schemeClr val="hlink"/>
                </a:solidFill>
              </a:rPr>
              <a:t>David Fuller – 6</a:t>
            </a:r>
            <a:r>
              <a:rPr lang="en-GB" sz="2400" b="1" baseline="30000">
                <a:solidFill>
                  <a:schemeClr val="hlink"/>
                </a:solidFill>
              </a:rPr>
              <a:t>th</a:t>
            </a:r>
            <a:r>
              <a:rPr lang="en-GB" sz="2400" b="1">
                <a:solidFill>
                  <a:schemeClr val="hlink"/>
                </a:solidFill>
              </a:rPr>
              <a:t> October 2014</a:t>
            </a:r>
          </a:p>
          <a:p>
            <a:pPr algn="ctr"/>
            <a:r>
              <a:rPr lang="en-GB" sz="2400" b="1">
                <a:solidFill>
                  <a:schemeClr val="hlink"/>
                </a:solidFill>
              </a:rPr>
              <a:t>fullertreacymoney.com</a:t>
            </a:r>
          </a:p>
          <a:p>
            <a:pPr algn="ctr"/>
            <a:endParaRPr lang="en-GB" sz="2000">
              <a:solidFill>
                <a:schemeClr val="hlink"/>
              </a:solidFill>
            </a:endParaRPr>
          </a:p>
          <a:p>
            <a:pPr algn="ctr"/>
            <a:r>
              <a:rPr lang="en-GB" sz="2000">
                <a:solidFill>
                  <a:schemeClr val="hlink"/>
                </a:solidFill>
              </a:rPr>
              <a:t>East India Club – 16 St. James Square</a:t>
            </a:r>
          </a:p>
          <a:p>
            <a:pPr algn="ctr"/>
            <a:r>
              <a:rPr lang="en-GB" sz="2000">
                <a:solidFill>
                  <a:schemeClr val="hlink"/>
                </a:solidFill>
              </a:rPr>
              <a:t>London SW1Y 4LH, UK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Text Box 4"/>
          <p:cNvSpPr txBox="1">
            <a:spLocks noChangeArrowheads="1"/>
          </p:cNvSpPr>
          <p:nvPr/>
        </p:nvSpPr>
        <p:spPr bwMode="auto">
          <a:xfrm>
            <a:off x="179388" y="2465388"/>
            <a:ext cx="8785225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GB" sz="3600">
                <a:solidFill>
                  <a:schemeClr val="hlink"/>
                </a:solidFill>
              </a:rPr>
              <a:t>What are the main known risks</a:t>
            </a:r>
          </a:p>
          <a:p>
            <a:pPr algn="ctr"/>
            <a:r>
              <a:rPr lang="en-GB" sz="3600">
                <a:solidFill>
                  <a:schemeClr val="hlink"/>
                </a:solidFill>
              </a:rPr>
              <a:t>for stock markets, in your opinion?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Text Box 4"/>
          <p:cNvSpPr txBox="1">
            <a:spLocks noChangeArrowheads="1"/>
          </p:cNvSpPr>
          <p:nvPr/>
        </p:nvSpPr>
        <p:spPr bwMode="auto">
          <a:xfrm>
            <a:off x="0" y="1268413"/>
            <a:ext cx="9144000" cy="683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endParaRPr lang="en-GB" sz="3200" b="1">
              <a:solidFill>
                <a:schemeClr val="hlink"/>
              </a:solidFill>
            </a:endParaRPr>
          </a:p>
          <a:p>
            <a:pPr algn="ctr"/>
            <a:r>
              <a:rPr lang="en-GB" sz="3200" b="1">
                <a:solidFill>
                  <a:schemeClr val="hlink"/>
                </a:solidFill>
              </a:rPr>
              <a:t>Geopolitical Political &amp; Economic Risks </a:t>
            </a:r>
          </a:p>
          <a:p>
            <a:r>
              <a:rPr lang="en-GB" sz="2800" b="1">
                <a:solidFill>
                  <a:schemeClr val="hlink"/>
                </a:solidFill>
              </a:rPr>
              <a:t> </a:t>
            </a:r>
          </a:p>
          <a:p>
            <a:pPr>
              <a:buFontTx/>
              <a:buChar char="•"/>
            </a:pPr>
            <a:r>
              <a:rPr lang="en-GB" sz="2600">
                <a:solidFill>
                  <a:schemeClr val="hlink"/>
                </a:solidFill>
              </a:rPr>
              <a:t> The war against ‘Islamic State’ is expensive and divisive </a:t>
            </a:r>
          </a:p>
          <a:p>
            <a:endParaRPr lang="en-GB">
              <a:solidFill>
                <a:schemeClr val="hlink"/>
              </a:solidFill>
            </a:endParaRPr>
          </a:p>
          <a:p>
            <a:pPr>
              <a:buFontTx/>
              <a:buChar char="•"/>
            </a:pPr>
            <a:r>
              <a:rPr lang="en-GB" sz="2600">
                <a:solidFill>
                  <a:schemeClr val="hlink"/>
                </a:solidFill>
              </a:rPr>
              <a:t> As are sanctions against Putin’s expansion of </a:t>
            </a:r>
            <a:r>
              <a:rPr lang="en-GB" sz="2600" i="1">
                <a:solidFill>
                  <a:schemeClr val="hlink"/>
                </a:solidFill>
              </a:rPr>
              <a:t>Novorossiya</a:t>
            </a:r>
            <a:endParaRPr lang="en-GB" sz="2600">
              <a:solidFill>
                <a:schemeClr val="hlink"/>
              </a:solidFill>
            </a:endParaRPr>
          </a:p>
          <a:p>
            <a:pPr algn="ctr"/>
            <a:endParaRPr lang="en-GB">
              <a:solidFill>
                <a:schemeClr val="hlink"/>
              </a:solidFill>
            </a:endParaRPr>
          </a:p>
          <a:p>
            <a:pPr>
              <a:buFontTx/>
              <a:buChar char="•"/>
            </a:pPr>
            <a:r>
              <a:rPr lang="en-GB" sz="2600">
                <a:solidFill>
                  <a:schemeClr val="hlink"/>
                </a:solidFill>
              </a:rPr>
              <a:t> China’s arriviste military strength risks territorial aggression </a:t>
            </a:r>
            <a:endParaRPr lang="en-GB">
              <a:solidFill>
                <a:schemeClr val="hlink"/>
              </a:solidFill>
            </a:endParaRPr>
          </a:p>
          <a:p>
            <a:endParaRPr lang="en-GB">
              <a:solidFill>
                <a:schemeClr val="hlink"/>
              </a:solidFill>
            </a:endParaRPr>
          </a:p>
          <a:p>
            <a:pPr>
              <a:buFontTx/>
              <a:buChar char="•"/>
            </a:pPr>
            <a:r>
              <a:rPr lang="en-GB" sz="2600">
                <a:solidFill>
                  <a:schemeClr val="hlink"/>
                </a:solidFill>
              </a:rPr>
              <a:t> Labour could win the UK General Election in 2015</a:t>
            </a:r>
          </a:p>
          <a:p>
            <a:endParaRPr lang="en-GB">
              <a:solidFill>
                <a:schemeClr val="hlink"/>
              </a:solidFill>
            </a:endParaRPr>
          </a:p>
          <a:p>
            <a:pPr>
              <a:buFontTx/>
              <a:buChar char="•"/>
            </a:pPr>
            <a:r>
              <a:rPr lang="en-GB" sz="2600">
                <a:solidFill>
                  <a:schemeClr val="hlink"/>
                </a:solidFill>
              </a:rPr>
              <a:t> The US Dollar’s Strength for emerging market borrowers</a:t>
            </a:r>
          </a:p>
          <a:p>
            <a:pPr>
              <a:buFontTx/>
              <a:buChar char="•"/>
            </a:pPr>
            <a:endParaRPr lang="en-GB">
              <a:solidFill>
                <a:schemeClr val="hlink"/>
              </a:solidFill>
            </a:endParaRPr>
          </a:p>
          <a:p>
            <a:pPr>
              <a:buFontTx/>
              <a:buChar char="•"/>
            </a:pPr>
            <a:r>
              <a:rPr lang="en-GB" sz="2600">
                <a:solidFill>
                  <a:schemeClr val="hlink"/>
                </a:solidFill>
              </a:rPr>
              <a:t> Panic over Ebola</a:t>
            </a:r>
          </a:p>
          <a:p>
            <a:pPr>
              <a:buFontTx/>
              <a:buChar char="•"/>
            </a:pPr>
            <a:endParaRPr lang="en-GB" sz="2600">
              <a:solidFill>
                <a:schemeClr val="hlink"/>
              </a:solidFill>
            </a:endParaRPr>
          </a:p>
          <a:p>
            <a:pPr>
              <a:buFontTx/>
              <a:buChar char="•"/>
            </a:pPr>
            <a:endParaRPr lang="en-GB" sz="2600">
              <a:solidFill>
                <a:schemeClr val="hlink"/>
              </a:solidFill>
            </a:endParaRPr>
          </a:p>
          <a:p>
            <a:pPr>
              <a:buFontTx/>
              <a:buChar char="•"/>
            </a:pPr>
            <a:endParaRPr lang="en-GB" sz="2600">
              <a:solidFill>
                <a:schemeClr val="hlink"/>
              </a:solidFill>
            </a:endParaRPr>
          </a:p>
          <a:p>
            <a:r>
              <a:rPr lang="en-GB" sz="2600">
                <a:solidFill>
                  <a:schemeClr val="hlink"/>
                </a:solidFill>
              </a:rPr>
              <a:t>  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Text Box 4"/>
          <p:cNvSpPr txBox="1">
            <a:spLocks noChangeArrowheads="1"/>
          </p:cNvSpPr>
          <p:nvPr/>
        </p:nvSpPr>
        <p:spPr bwMode="auto">
          <a:xfrm>
            <a:off x="0" y="1196975"/>
            <a:ext cx="9036050" cy="6378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GB" sz="3200" b="1">
                <a:solidFill>
                  <a:schemeClr val="hlink"/>
                </a:solidFill>
              </a:rPr>
              <a:t>Market Risks</a:t>
            </a:r>
            <a:endParaRPr lang="en-GB" sz="1000" b="1">
              <a:solidFill>
                <a:schemeClr val="hlink"/>
              </a:solidFill>
            </a:endParaRPr>
          </a:p>
          <a:p>
            <a:pPr algn="ctr"/>
            <a:endParaRPr lang="en-GB" sz="2000" b="1">
              <a:solidFill>
                <a:schemeClr val="hlink"/>
              </a:solidFill>
            </a:endParaRPr>
          </a:p>
          <a:p>
            <a:pPr>
              <a:buFontTx/>
              <a:buChar char="•"/>
            </a:pPr>
            <a:r>
              <a:rPr lang="en-GB" sz="2600">
                <a:solidFill>
                  <a:schemeClr val="hlink"/>
                </a:solidFill>
              </a:rPr>
              <a:t> US public offerings are the highest in over a decade</a:t>
            </a:r>
            <a:endParaRPr lang="en-GB" sz="1000">
              <a:solidFill>
                <a:schemeClr val="hlink"/>
              </a:solidFill>
            </a:endParaRPr>
          </a:p>
          <a:p>
            <a:pPr>
              <a:buFontTx/>
              <a:buChar char="•"/>
            </a:pPr>
            <a:endParaRPr lang="en-GB">
              <a:solidFill>
                <a:schemeClr val="hlink"/>
              </a:solidFill>
            </a:endParaRPr>
          </a:p>
          <a:p>
            <a:pPr>
              <a:buFontTx/>
              <a:buChar char="•"/>
            </a:pPr>
            <a:r>
              <a:rPr lang="en-GB" sz="2600">
                <a:solidFill>
                  <a:schemeClr val="hlink"/>
                </a:solidFill>
              </a:rPr>
              <a:t>Leverage by hedge funds &amp; traders has soared in the USA</a:t>
            </a:r>
            <a:endParaRPr lang="en-GB">
              <a:solidFill>
                <a:schemeClr val="hlink"/>
              </a:solidFill>
            </a:endParaRPr>
          </a:p>
          <a:p>
            <a:pPr>
              <a:buFontTx/>
              <a:buChar char="•"/>
            </a:pPr>
            <a:endParaRPr lang="en-GB">
              <a:solidFill>
                <a:schemeClr val="hlink"/>
              </a:solidFill>
            </a:endParaRPr>
          </a:p>
          <a:p>
            <a:pPr>
              <a:buFontTx/>
              <a:buChar char="•"/>
            </a:pPr>
            <a:r>
              <a:rPr lang="en-GB" sz="2600">
                <a:solidFill>
                  <a:schemeClr val="hlink"/>
                </a:solidFill>
              </a:rPr>
              <a:t> Leverage in other performing stock markets is high </a:t>
            </a:r>
          </a:p>
          <a:p>
            <a:pPr>
              <a:buFontTx/>
              <a:buChar char="•"/>
            </a:pPr>
            <a:endParaRPr lang="en-GB">
              <a:solidFill>
                <a:schemeClr val="hlink"/>
              </a:solidFill>
            </a:endParaRPr>
          </a:p>
          <a:p>
            <a:pPr>
              <a:buFontTx/>
              <a:buChar char="•"/>
            </a:pPr>
            <a:r>
              <a:rPr lang="en-GB" sz="2600">
                <a:solidFill>
                  <a:schemeClr val="hlink"/>
                </a:solidFill>
              </a:rPr>
              <a:t> EU risks Japan-style deflation, despite ECB’s Mario Draghi</a:t>
            </a:r>
          </a:p>
          <a:p>
            <a:pPr>
              <a:buFontTx/>
              <a:buChar char="•"/>
            </a:pPr>
            <a:endParaRPr lang="en-GB">
              <a:solidFill>
                <a:schemeClr val="hlink"/>
              </a:solidFill>
            </a:endParaRPr>
          </a:p>
          <a:p>
            <a:pPr>
              <a:buFontTx/>
              <a:buChar char="•"/>
            </a:pPr>
            <a:r>
              <a:rPr lang="en-GB" sz="2600">
                <a:solidFill>
                  <a:schemeClr val="hlink"/>
                </a:solidFill>
              </a:rPr>
              <a:t> The Fed, as it tries to normalise short-term interest rates</a:t>
            </a:r>
          </a:p>
          <a:p>
            <a:pPr>
              <a:buFontTx/>
              <a:buChar char="•"/>
            </a:pPr>
            <a:endParaRPr lang="en-GB">
              <a:solidFill>
                <a:schemeClr val="hlink"/>
              </a:solidFill>
            </a:endParaRPr>
          </a:p>
          <a:p>
            <a:pPr>
              <a:buFontTx/>
              <a:buChar char="•"/>
            </a:pPr>
            <a:r>
              <a:rPr lang="en-GB" sz="2600">
                <a:solidFill>
                  <a:schemeClr val="hlink"/>
                </a:solidFill>
              </a:rPr>
              <a:t> Crude oil prices, if they were to spike higher</a:t>
            </a:r>
          </a:p>
          <a:p>
            <a:pPr>
              <a:buFontTx/>
              <a:buChar char="•"/>
            </a:pPr>
            <a:endParaRPr lang="en-GB">
              <a:solidFill>
                <a:schemeClr val="hlink"/>
              </a:solidFill>
            </a:endParaRPr>
          </a:p>
          <a:p>
            <a:pPr>
              <a:buFontTx/>
              <a:buChar char="•"/>
            </a:pPr>
            <a:r>
              <a:rPr lang="en-GB" sz="2600">
                <a:solidFill>
                  <a:schemeClr val="hlink"/>
                </a:solidFill>
              </a:rPr>
              <a:t> Bond market yields will rise with GDP growth</a:t>
            </a:r>
          </a:p>
          <a:p>
            <a:pPr>
              <a:buFontTx/>
              <a:buChar char="•"/>
            </a:pPr>
            <a:endParaRPr lang="en-GB" sz="2600">
              <a:solidFill>
                <a:schemeClr val="hlink"/>
              </a:solidFill>
            </a:endParaRPr>
          </a:p>
          <a:p>
            <a:endParaRPr lang="en-GB">
              <a:solidFill>
                <a:schemeClr val="hlink"/>
              </a:solidFill>
            </a:endParaRPr>
          </a:p>
          <a:p>
            <a:pPr>
              <a:buFontTx/>
              <a:buChar char="•"/>
            </a:pPr>
            <a:endParaRPr lang="en-GB" sz="2600">
              <a:solidFill>
                <a:schemeClr val="hlink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7" name="Picture 5" descr="Click to View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11188" y="1135063"/>
            <a:ext cx="7848600" cy="5722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1" name="Picture 5" descr="Click to View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4213" y="1163638"/>
            <a:ext cx="7775575" cy="5668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5" name="Picture 5" descr="Click to View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4213" y="1133475"/>
            <a:ext cx="7853362" cy="5724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89" name="Picture 5" descr="Click to View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11188" y="1147763"/>
            <a:ext cx="7848600" cy="5722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3" name="Picture 4" descr="GetChar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76375" y="1268413"/>
            <a:ext cx="6119813" cy="558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Text Box 5"/>
          <p:cNvSpPr txBox="1">
            <a:spLocks noChangeArrowheads="1"/>
          </p:cNvSpPr>
          <p:nvPr/>
        </p:nvSpPr>
        <p:spPr bwMode="auto">
          <a:xfrm>
            <a:off x="0" y="1557338"/>
            <a:ext cx="9144000" cy="58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GB" sz="2800">
                <a:solidFill>
                  <a:schemeClr val="hlink"/>
                </a:solidFill>
              </a:rPr>
              <a:t>Technical warning signs to watch for among indices</a:t>
            </a:r>
          </a:p>
          <a:p>
            <a:pPr algn="ctr"/>
            <a:endParaRPr lang="en-GB" sz="1000">
              <a:solidFill>
                <a:schemeClr val="hlink"/>
              </a:solidFill>
            </a:endParaRPr>
          </a:p>
          <a:p>
            <a:pPr>
              <a:buFontTx/>
              <a:buChar char="•"/>
            </a:pPr>
            <a:r>
              <a:rPr lang="en-GB" sz="2600">
                <a:solidFill>
                  <a:schemeClr val="hlink"/>
                </a:solidFill>
              </a:rPr>
              <a:t> Trend acceleration relative to 200-day moving averages</a:t>
            </a:r>
          </a:p>
          <a:p>
            <a:pPr>
              <a:buFontTx/>
              <a:buChar char="•"/>
            </a:pPr>
            <a:r>
              <a:rPr lang="en-GB" sz="2600">
                <a:solidFill>
                  <a:schemeClr val="hlink"/>
                </a:solidFill>
              </a:rPr>
              <a:t> Declining market breadth (fewer shares rising)</a:t>
            </a:r>
          </a:p>
          <a:p>
            <a:pPr>
              <a:buFontTx/>
              <a:buChar char="•"/>
            </a:pPr>
            <a:r>
              <a:rPr lang="en-GB" sz="2600">
                <a:solidFill>
                  <a:schemeClr val="hlink"/>
                </a:solidFill>
              </a:rPr>
              <a:t> Failed upside breakouts from trading ranges</a:t>
            </a:r>
          </a:p>
          <a:p>
            <a:pPr>
              <a:buFontTx/>
              <a:buChar char="•"/>
            </a:pPr>
            <a:r>
              <a:rPr lang="en-GB" sz="2600">
                <a:solidFill>
                  <a:schemeClr val="hlink"/>
                </a:solidFill>
              </a:rPr>
              <a:t> Loss of uptrend consistency characteristics</a:t>
            </a:r>
          </a:p>
          <a:p>
            <a:pPr>
              <a:buFontTx/>
              <a:buChar char="•"/>
            </a:pPr>
            <a:r>
              <a:rPr lang="en-GB" sz="2600">
                <a:solidFill>
                  <a:schemeClr val="hlink"/>
                </a:solidFill>
              </a:rPr>
              <a:t> Churning price action relative to recent trading ranges </a:t>
            </a:r>
          </a:p>
          <a:p>
            <a:pPr>
              <a:buFontTx/>
              <a:buChar char="•"/>
            </a:pPr>
            <a:r>
              <a:rPr lang="en-GB" sz="2600">
                <a:solidFill>
                  <a:schemeClr val="hlink"/>
                </a:solidFill>
              </a:rPr>
              <a:t> Breaks of 200-day moving averages</a:t>
            </a:r>
          </a:p>
          <a:p>
            <a:pPr>
              <a:buFontTx/>
              <a:buChar char="•"/>
            </a:pPr>
            <a:r>
              <a:rPr lang="en-GB" sz="2600">
                <a:solidFill>
                  <a:schemeClr val="hlink"/>
                </a:solidFill>
              </a:rPr>
              <a:t> Broadening patterns relative the last several trading ranges</a:t>
            </a:r>
          </a:p>
          <a:p>
            <a:pPr>
              <a:buFontTx/>
              <a:buChar char="•"/>
            </a:pPr>
            <a:r>
              <a:rPr lang="en-GB" sz="2600">
                <a:solidFill>
                  <a:schemeClr val="hlink"/>
                </a:solidFill>
              </a:rPr>
              <a:t> 200-day moving averages turn downwards</a:t>
            </a:r>
          </a:p>
          <a:p>
            <a:pPr>
              <a:buFontTx/>
              <a:buChar char="•"/>
            </a:pPr>
            <a:r>
              <a:rPr lang="en-GB" sz="2600">
                <a:solidFill>
                  <a:schemeClr val="hlink"/>
                </a:solidFill>
              </a:rPr>
              <a:t> Resistance is encountered beneath declining 200-day MAs</a:t>
            </a:r>
          </a:p>
          <a:p>
            <a:pPr>
              <a:buFontTx/>
              <a:buChar char="•"/>
            </a:pPr>
            <a:r>
              <a:rPr lang="en-GB" sz="2600">
                <a:solidFill>
                  <a:schemeClr val="hlink"/>
                </a:solidFill>
              </a:rPr>
              <a:t> Previous rising lows are replaced by lower rally highs </a:t>
            </a:r>
          </a:p>
          <a:p>
            <a:pPr>
              <a:buFontTx/>
              <a:buChar char="•"/>
            </a:pPr>
            <a:r>
              <a:rPr lang="en-GB" sz="2600">
                <a:solidFill>
                  <a:schemeClr val="hlink"/>
                </a:solidFill>
              </a:rPr>
              <a:t> Indices fall faster than they rose to their highs</a:t>
            </a:r>
          </a:p>
          <a:p>
            <a:pPr>
              <a:buFontTx/>
              <a:buChar char="•"/>
            </a:pPr>
            <a:endParaRPr lang="en-GB" sz="2600">
              <a:solidFill>
                <a:schemeClr val="hlink"/>
              </a:solidFill>
            </a:endParaRPr>
          </a:p>
          <a:p>
            <a:pPr>
              <a:buFontTx/>
              <a:buChar char="•"/>
            </a:pPr>
            <a:endParaRPr lang="en-GB" sz="2600">
              <a:solidFill>
                <a:schemeClr val="hlink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1" name="Picture 4" descr="Russell-2000-Index-2014-10-04-char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447800"/>
            <a:ext cx="9144000" cy="5103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2" name="Text Box 3"/>
          <p:cNvSpPr txBox="1">
            <a:spLocks noChangeArrowheads="1"/>
          </p:cNvSpPr>
          <p:nvPr/>
        </p:nvSpPr>
        <p:spPr bwMode="auto">
          <a:xfrm>
            <a:off x="1743075" y="2081213"/>
            <a:ext cx="38798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>
                <a:solidFill>
                  <a:schemeClr val="hlink"/>
                </a:solidFill>
              </a:rPr>
              <a:t>Wall Street’s canary in the coal mine</a:t>
            </a:r>
          </a:p>
        </p:txBody>
      </p:sp>
      <p:sp>
        <p:nvSpPr>
          <p:cNvPr id="15363" name="Line 4"/>
          <p:cNvSpPr>
            <a:spLocks noChangeShapeType="1"/>
          </p:cNvSpPr>
          <p:nvPr/>
        </p:nvSpPr>
        <p:spPr bwMode="auto">
          <a:xfrm>
            <a:off x="5651500" y="2276475"/>
            <a:ext cx="1800225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5" name="Picture 4" descr="Russell-2000-Index-2014-10-05-char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512888"/>
            <a:ext cx="8893175" cy="536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6" name="Text Box 5"/>
          <p:cNvSpPr txBox="1">
            <a:spLocks noChangeArrowheads="1"/>
          </p:cNvSpPr>
          <p:nvPr/>
        </p:nvSpPr>
        <p:spPr bwMode="auto">
          <a:xfrm>
            <a:off x="1023938" y="2224088"/>
            <a:ext cx="3979862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2000">
                <a:solidFill>
                  <a:schemeClr val="hlink"/>
                </a:solidFill>
              </a:rPr>
              <a:t>Can you identify the consistency</a:t>
            </a:r>
          </a:p>
          <a:p>
            <a:r>
              <a:rPr lang="en-GB" sz="2000">
                <a:solidFill>
                  <a:schemeClr val="hlink"/>
                </a:solidFill>
              </a:rPr>
              <a:t>characteristics since 4Q 2013?</a:t>
            </a:r>
          </a:p>
        </p:txBody>
      </p:sp>
      <p:sp>
        <p:nvSpPr>
          <p:cNvPr id="16387" name="Line 7"/>
          <p:cNvSpPr>
            <a:spLocks noChangeShapeType="1"/>
          </p:cNvSpPr>
          <p:nvPr/>
        </p:nvSpPr>
        <p:spPr bwMode="auto">
          <a:xfrm flipV="1">
            <a:off x="4859338" y="4724400"/>
            <a:ext cx="360362" cy="649288"/>
          </a:xfrm>
          <a:prstGeom prst="line">
            <a:avLst/>
          </a:prstGeom>
          <a:noFill/>
          <a:ln w="28575">
            <a:solidFill>
              <a:srgbClr val="0099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09" name="Picture 4" descr="S-P-500-Index-2014-10-05-char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95288" y="1125538"/>
            <a:ext cx="8280400" cy="5710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10" name="Line 5"/>
          <p:cNvSpPr>
            <a:spLocks noChangeShapeType="1"/>
          </p:cNvSpPr>
          <p:nvPr/>
        </p:nvSpPr>
        <p:spPr bwMode="auto">
          <a:xfrm flipV="1">
            <a:off x="5076825" y="4437063"/>
            <a:ext cx="215900" cy="576262"/>
          </a:xfrm>
          <a:prstGeom prst="line">
            <a:avLst/>
          </a:prstGeom>
          <a:noFill/>
          <a:ln w="28575">
            <a:solidFill>
              <a:srgbClr val="0099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7411" name="Text Box 6"/>
          <p:cNvSpPr txBox="1">
            <a:spLocks noChangeArrowheads="1"/>
          </p:cNvSpPr>
          <p:nvPr/>
        </p:nvSpPr>
        <p:spPr bwMode="auto">
          <a:xfrm>
            <a:off x="4479925" y="5080000"/>
            <a:ext cx="3657600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2000">
                <a:solidFill>
                  <a:schemeClr val="hlink"/>
                </a:solidFill>
              </a:rPr>
              <a:t>What are the consistency</a:t>
            </a:r>
          </a:p>
          <a:p>
            <a:r>
              <a:rPr lang="en-GB" sz="2000">
                <a:solidFill>
                  <a:schemeClr val="hlink"/>
                </a:solidFill>
              </a:rPr>
              <a:t>characteristics from here,</a:t>
            </a:r>
          </a:p>
          <a:p>
            <a:r>
              <a:rPr lang="en-GB" sz="2000">
                <a:solidFill>
                  <a:schemeClr val="hlink"/>
                </a:solidFill>
              </a:rPr>
              <a:t>and what would show change?</a:t>
            </a:r>
          </a:p>
        </p:txBody>
      </p:sp>
      <p:sp>
        <p:nvSpPr>
          <p:cNvPr id="17412" name="Text Box 7"/>
          <p:cNvSpPr txBox="1">
            <a:spLocks noChangeArrowheads="1"/>
          </p:cNvSpPr>
          <p:nvPr/>
        </p:nvSpPr>
        <p:spPr bwMode="auto">
          <a:xfrm>
            <a:off x="4356100" y="1484313"/>
            <a:ext cx="208121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2000" i="1">
                <a:solidFill>
                  <a:schemeClr val="hlink"/>
                </a:solidFill>
              </a:rPr>
              <a:t>Roundophobia</a:t>
            </a:r>
            <a:r>
              <a:rPr lang="en-GB" sz="2000">
                <a:solidFill>
                  <a:schemeClr val="hlink"/>
                </a:solidFill>
              </a:rPr>
              <a:t>?</a:t>
            </a:r>
          </a:p>
        </p:txBody>
      </p:sp>
      <p:sp>
        <p:nvSpPr>
          <p:cNvPr id="17413" name="Line 8"/>
          <p:cNvSpPr>
            <a:spLocks noChangeShapeType="1"/>
          </p:cNvSpPr>
          <p:nvPr/>
        </p:nvSpPr>
        <p:spPr bwMode="auto">
          <a:xfrm>
            <a:off x="6300788" y="1700213"/>
            <a:ext cx="1079500" cy="0"/>
          </a:xfrm>
          <a:prstGeom prst="line">
            <a:avLst/>
          </a:prstGeom>
          <a:noFill/>
          <a:ln w="28575">
            <a:solidFill>
              <a:srgbClr val="FF33CC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3" name="Picture 4" descr="NASDAQ-100-2014-10-05-char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484313"/>
            <a:ext cx="9144000" cy="5103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7" name="Picture 4" descr="Dow-Jones-Industrials-Average-2014-10-05-char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484313"/>
            <a:ext cx="9144000" cy="5103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1" name="Picture 4" descr="Canada-TSX-Composite-2014-10-05-char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412875"/>
            <a:ext cx="9144000" cy="5103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2" name="Text Box 6"/>
          <p:cNvSpPr txBox="1">
            <a:spLocks noChangeArrowheads="1"/>
          </p:cNvSpPr>
          <p:nvPr/>
        </p:nvSpPr>
        <p:spPr bwMode="auto">
          <a:xfrm>
            <a:off x="4427538" y="1936750"/>
            <a:ext cx="3352800" cy="671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2000">
                <a:solidFill>
                  <a:schemeClr val="hlink"/>
                </a:solidFill>
              </a:rPr>
              <a:t>What has happened here?</a:t>
            </a:r>
          </a:p>
          <a:p>
            <a:r>
              <a:rPr lang="en-GB">
                <a:solidFill>
                  <a:schemeClr val="hlink"/>
                </a:solidFill>
              </a:rPr>
              <a:t> </a:t>
            </a:r>
          </a:p>
        </p:txBody>
      </p:sp>
      <p:sp>
        <p:nvSpPr>
          <p:cNvPr id="20483" name="Line 7"/>
          <p:cNvSpPr>
            <a:spLocks noChangeShapeType="1"/>
          </p:cNvSpPr>
          <p:nvPr/>
        </p:nvSpPr>
        <p:spPr bwMode="auto">
          <a:xfrm>
            <a:off x="7596188" y="2133600"/>
            <a:ext cx="576262" cy="0"/>
          </a:xfrm>
          <a:prstGeom prst="line">
            <a:avLst/>
          </a:prstGeom>
          <a:noFill/>
          <a:ln w="28575">
            <a:solidFill>
              <a:srgbClr val="FF33CC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5" name="Picture 4" descr="Mexico-IPC-Index-2014-10-05-char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412875"/>
            <a:ext cx="9144000" cy="5103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06" name="Text Box 5"/>
          <p:cNvSpPr txBox="1">
            <a:spLocks noChangeArrowheads="1"/>
          </p:cNvSpPr>
          <p:nvPr/>
        </p:nvSpPr>
        <p:spPr bwMode="auto">
          <a:xfrm>
            <a:off x="4500563" y="4365625"/>
            <a:ext cx="4392612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2000">
                <a:solidFill>
                  <a:schemeClr val="hlink"/>
                </a:solidFill>
              </a:rPr>
              <a:t>Can you see all the overextensions</a:t>
            </a:r>
          </a:p>
          <a:p>
            <a:r>
              <a:rPr lang="en-GB" sz="2000">
                <a:solidFill>
                  <a:schemeClr val="hlink"/>
                </a:solidFill>
              </a:rPr>
              <a:t>and mean reversions on this chart?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29" name="Picture 4" descr="FTSE-100-2014-10-05-char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312863"/>
            <a:ext cx="9144000" cy="5103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0" name="Text Box 5"/>
          <p:cNvSpPr txBox="1">
            <a:spLocks noChangeArrowheads="1"/>
          </p:cNvSpPr>
          <p:nvPr/>
        </p:nvSpPr>
        <p:spPr bwMode="auto">
          <a:xfrm>
            <a:off x="3543300" y="1911350"/>
            <a:ext cx="27940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2000">
                <a:solidFill>
                  <a:schemeClr val="hlink"/>
                </a:solidFill>
              </a:rPr>
              <a:t>What is going on here?</a:t>
            </a:r>
          </a:p>
        </p:txBody>
      </p:sp>
      <p:sp>
        <p:nvSpPr>
          <p:cNvPr id="22531" name="Line 6"/>
          <p:cNvSpPr>
            <a:spLocks noChangeShapeType="1"/>
          </p:cNvSpPr>
          <p:nvPr/>
        </p:nvSpPr>
        <p:spPr bwMode="auto">
          <a:xfrm>
            <a:off x="6372225" y="2133600"/>
            <a:ext cx="792163" cy="0"/>
          </a:xfrm>
          <a:prstGeom prst="line">
            <a:avLst/>
          </a:prstGeom>
          <a:noFill/>
          <a:ln w="28575">
            <a:solidFill>
              <a:srgbClr val="FF33CC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3" name="Picture 4" descr="Euro-Stoxx-50-Index-2014-10-05-char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412875"/>
            <a:ext cx="9144000" cy="5103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554" name="Text Box 5"/>
          <p:cNvSpPr txBox="1">
            <a:spLocks noChangeArrowheads="1"/>
          </p:cNvSpPr>
          <p:nvPr/>
        </p:nvSpPr>
        <p:spPr bwMode="auto">
          <a:xfrm>
            <a:off x="5867400" y="3789363"/>
            <a:ext cx="16573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>
                <a:solidFill>
                  <a:schemeClr val="hlink"/>
                </a:solidFill>
              </a:rPr>
              <a:t>And here?</a:t>
            </a:r>
          </a:p>
        </p:txBody>
      </p:sp>
      <p:sp>
        <p:nvSpPr>
          <p:cNvPr id="23555" name="Line 7"/>
          <p:cNvSpPr>
            <a:spLocks noChangeShapeType="1"/>
          </p:cNvSpPr>
          <p:nvPr/>
        </p:nvSpPr>
        <p:spPr bwMode="auto">
          <a:xfrm>
            <a:off x="7092950" y="3933825"/>
            <a:ext cx="503238" cy="0"/>
          </a:xfrm>
          <a:prstGeom prst="line">
            <a:avLst/>
          </a:prstGeom>
          <a:noFill/>
          <a:ln w="28575">
            <a:solidFill>
              <a:srgbClr val="FF33CC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7" name="Picture 4" descr="Germany-DAX-Index-2014-10-05-char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412875"/>
            <a:ext cx="9144000" cy="5103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578" name="Text Box 5"/>
          <p:cNvSpPr txBox="1">
            <a:spLocks noChangeArrowheads="1"/>
          </p:cNvSpPr>
          <p:nvPr/>
        </p:nvSpPr>
        <p:spPr bwMode="auto">
          <a:xfrm>
            <a:off x="5416550" y="1989138"/>
            <a:ext cx="13557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2000"/>
              <a:t>And here?</a:t>
            </a:r>
          </a:p>
        </p:txBody>
      </p:sp>
      <p:sp>
        <p:nvSpPr>
          <p:cNvPr id="24579" name="Line 6"/>
          <p:cNvSpPr>
            <a:spLocks noChangeShapeType="1"/>
          </p:cNvSpPr>
          <p:nvPr/>
        </p:nvSpPr>
        <p:spPr bwMode="auto">
          <a:xfrm>
            <a:off x="6732588" y="2205038"/>
            <a:ext cx="935037" cy="0"/>
          </a:xfrm>
          <a:prstGeom prst="line">
            <a:avLst/>
          </a:prstGeom>
          <a:noFill/>
          <a:ln w="28575">
            <a:solidFill>
              <a:srgbClr val="FF33CC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1" name="Picture 4" descr="Denmark-KFX-Index-2014-10-05-chart (1)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412875"/>
            <a:ext cx="9144000" cy="5103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602" name="Text Box 5"/>
          <p:cNvSpPr txBox="1">
            <a:spLocks noChangeArrowheads="1"/>
          </p:cNvSpPr>
          <p:nvPr/>
        </p:nvSpPr>
        <p:spPr bwMode="auto">
          <a:xfrm>
            <a:off x="4192588" y="1982788"/>
            <a:ext cx="32766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2000">
                <a:solidFill>
                  <a:schemeClr val="hlink"/>
                </a:solidFill>
              </a:rPr>
              <a:t>Europe’s strongest Index</a:t>
            </a:r>
          </a:p>
          <a:p>
            <a:r>
              <a:rPr lang="en-GB" sz="2000">
                <a:solidFill>
                  <a:schemeClr val="hlink"/>
                </a:solidFill>
              </a:rPr>
              <a:t>and reaction lows still rising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5" name="Picture 4" descr="Russian-Trading-System-Index-2014-10-05-char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412875"/>
            <a:ext cx="9144000" cy="5103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26" name="Text Box 5"/>
          <p:cNvSpPr txBox="1">
            <a:spLocks noChangeArrowheads="1"/>
          </p:cNvSpPr>
          <p:nvPr/>
        </p:nvSpPr>
        <p:spPr bwMode="auto">
          <a:xfrm>
            <a:off x="3708400" y="1700213"/>
            <a:ext cx="5256213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2000" i="1">
                <a:solidFill>
                  <a:schemeClr val="hlink"/>
                </a:solidFill>
              </a:rPr>
              <a:t>Governance is Everything</a:t>
            </a:r>
            <a:r>
              <a:rPr lang="en-GB" sz="2000">
                <a:solidFill>
                  <a:schemeClr val="hlink"/>
                </a:solidFill>
              </a:rPr>
              <a:t> - favourable</a:t>
            </a:r>
          </a:p>
          <a:p>
            <a:r>
              <a:rPr lang="en-GB" sz="2000">
                <a:solidFill>
                  <a:schemeClr val="hlink"/>
                </a:solidFill>
              </a:rPr>
              <a:t>regime change would make Russia a buy</a:t>
            </a:r>
            <a:r>
              <a:rPr lang="en-GB"/>
              <a:t>  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12" name="Picture 4" descr="India-BSE-Sensex-Index-2014-10-06-char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412875"/>
            <a:ext cx="9144000" cy="5102225"/>
          </a:xfrm>
          <a:prstGeom prst="rect">
            <a:avLst/>
          </a:prstGeom>
          <a:noFill/>
        </p:spPr>
      </p:pic>
      <p:sp>
        <p:nvSpPr>
          <p:cNvPr id="68613" name="Text Box 5"/>
          <p:cNvSpPr txBox="1">
            <a:spLocks noChangeArrowheads="1"/>
          </p:cNvSpPr>
          <p:nvPr/>
        </p:nvSpPr>
        <p:spPr bwMode="auto">
          <a:xfrm>
            <a:off x="5056188" y="4430713"/>
            <a:ext cx="2855912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GB" sz="2000">
                <a:solidFill>
                  <a:schemeClr val="hlink"/>
                </a:solidFill>
              </a:rPr>
              <a:t>Still a 5-year+ favourite,</a:t>
            </a:r>
          </a:p>
          <a:p>
            <a:r>
              <a:rPr lang="en-GB" sz="2000">
                <a:solidFill>
                  <a:schemeClr val="hlink"/>
                </a:solidFill>
              </a:rPr>
              <a:t>due to Narendra Modi</a:t>
            </a:r>
          </a:p>
        </p:txBody>
      </p:sp>
      <p:sp>
        <p:nvSpPr>
          <p:cNvPr id="68614" name="Text Box 6"/>
          <p:cNvSpPr txBox="1">
            <a:spLocks noChangeArrowheads="1"/>
          </p:cNvSpPr>
          <p:nvPr/>
        </p:nvSpPr>
        <p:spPr bwMode="auto">
          <a:xfrm>
            <a:off x="2195513" y="1700213"/>
            <a:ext cx="5308600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GB" sz="2000">
                <a:solidFill>
                  <a:schemeClr val="hlink"/>
                </a:solidFill>
              </a:rPr>
              <a:t>Watch the current trend’s consistency characteristics for signs of medium-term</a:t>
            </a:r>
          </a:p>
          <a:p>
            <a:r>
              <a:rPr lang="en-GB" sz="2000">
                <a:solidFill>
                  <a:schemeClr val="hlink"/>
                </a:solidFill>
              </a:rPr>
              <a:t>corrections and buying opportunities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6" name="Picture 4" descr="Vietnam-Stock-Exchange-Index-2014-10-06-char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341438"/>
            <a:ext cx="9144000" cy="5103812"/>
          </a:xfrm>
          <a:prstGeom prst="rect">
            <a:avLst/>
          </a:prstGeom>
          <a:noFill/>
        </p:spPr>
      </p:pic>
      <p:sp>
        <p:nvSpPr>
          <p:cNvPr id="69637" name="Text Box 5"/>
          <p:cNvSpPr txBox="1">
            <a:spLocks noChangeArrowheads="1"/>
          </p:cNvSpPr>
          <p:nvPr/>
        </p:nvSpPr>
        <p:spPr bwMode="auto">
          <a:xfrm>
            <a:off x="3419475" y="1936750"/>
            <a:ext cx="5256213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GB" sz="2000">
                <a:solidFill>
                  <a:schemeClr val="hlink"/>
                </a:solidFill>
              </a:rPr>
              <a:t>Still a longer-term favourite</a:t>
            </a:r>
          </a:p>
          <a:p>
            <a:r>
              <a:rPr lang="en-GB" sz="2000">
                <a:solidFill>
                  <a:schemeClr val="hlink"/>
                </a:solidFill>
              </a:rPr>
              <a:t>Biggest risk – China’s potential aggression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61" name="Picture 5" descr="China-Shanghai-A-Index-2014-10-06-char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341438"/>
            <a:ext cx="9144000" cy="5183187"/>
          </a:xfrm>
          <a:prstGeom prst="rect">
            <a:avLst/>
          </a:prstGeom>
          <a:noFill/>
        </p:spPr>
      </p:pic>
      <p:sp>
        <p:nvSpPr>
          <p:cNvPr id="70662" name="Text Box 6"/>
          <p:cNvSpPr txBox="1">
            <a:spLocks noChangeArrowheads="1"/>
          </p:cNvSpPr>
          <p:nvPr/>
        </p:nvSpPr>
        <p:spPr bwMode="auto">
          <a:xfrm>
            <a:off x="4335463" y="2127250"/>
            <a:ext cx="253841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GB" sz="2000">
                <a:solidFill>
                  <a:schemeClr val="hlink"/>
                </a:solidFill>
              </a:rPr>
              <a:t>A long-term favourite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84" name="Picture 4" descr="Hong-Kong-Hang-Seng-Index-2014-10-06-char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412875"/>
            <a:ext cx="9144000" cy="5103813"/>
          </a:xfrm>
          <a:prstGeom prst="rect">
            <a:avLst/>
          </a:prstGeom>
          <a:noFill/>
        </p:spPr>
      </p:pic>
      <p:sp>
        <p:nvSpPr>
          <p:cNvPr id="71685" name="Text Box 5"/>
          <p:cNvSpPr txBox="1">
            <a:spLocks noChangeArrowheads="1"/>
          </p:cNvSpPr>
          <p:nvPr/>
        </p:nvSpPr>
        <p:spPr bwMode="auto">
          <a:xfrm>
            <a:off x="3492500" y="2055813"/>
            <a:ext cx="5040313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GB" sz="2000">
                <a:solidFill>
                  <a:schemeClr val="hlink"/>
                </a:solidFill>
              </a:rPr>
              <a:t>A long-term favourite</a:t>
            </a:r>
          </a:p>
          <a:p>
            <a:r>
              <a:rPr lang="en-GB" sz="2000">
                <a:solidFill>
                  <a:schemeClr val="hlink"/>
                </a:solidFill>
              </a:rPr>
              <a:t>Biggest risk – if China erodes its freedoms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8" name="Picture 4" descr="Australia-S-P-ASX-200-Index-2014-10-06-char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341438"/>
            <a:ext cx="9144000" cy="5103812"/>
          </a:xfrm>
          <a:prstGeom prst="rect">
            <a:avLst/>
          </a:prstGeom>
          <a:noFill/>
        </p:spPr>
      </p:pic>
      <p:sp>
        <p:nvSpPr>
          <p:cNvPr id="72709" name="Text Box 5"/>
          <p:cNvSpPr txBox="1">
            <a:spLocks noChangeArrowheads="1"/>
          </p:cNvSpPr>
          <p:nvPr/>
        </p:nvSpPr>
        <p:spPr bwMode="auto">
          <a:xfrm>
            <a:off x="3832225" y="2127250"/>
            <a:ext cx="253841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GB" sz="2000">
                <a:solidFill>
                  <a:schemeClr val="hlink"/>
                </a:solidFill>
              </a:rPr>
              <a:t>A long-term favourite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Text Box 4"/>
          <p:cNvSpPr txBox="1">
            <a:spLocks noChangeArrowheads="1"/>
          </p:cNvSpPr>
          <p:nvPr/>
        </p:nvSpPr>
        <p:spPr bwMode="auto">
          <a:xfrm>
            <a:off x="900113" y="2627313"/>
            <a:ext cx="7272337" cy="1554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GB" sz="3200">
                <a:solidFill>
                  <a:schemeClr val="hlink"/>
                </a:solidFill>
              </a:rPr>
              <a:t>At this stage of the stock market cycle, I favour previous laggards as they </a:t>
            </a:r>
          </a:p>
          <a:p>
            <a:pPr algn="ctr"/>
            <a:r>
              <a:rPr lang="en-GB" sz="3200">
                <a:solidFill>
                  <a:schemeClr val="hlink"/>
                </a:solidFill>
              </a:rPr>
              <a:t>begin to show relative strength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2" name="Text Box 4"/>
          <p:cNvSpPr txBox="1">
            <a:spLocks noChangeArrowheads="1"/>
          </p:cNvSpPr>
          <p:nvPr/>
        </p:nvSpPr>
        <p:spPr bwMode="auto">
          <a:xfrm>
            <a:off x="179388" y="1258888"/>
            <a:ext cx="8964612" cy="5310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n-GB" sz="3200">
                <a:solidFill>
                  <a:schemeClr val="hlink"/>
                </a:solidFill>
              </a:rPr>
              <a:t>Long-term bull factors for stock markets</a:t>
            </a:r>
          </a:p>
          <a:p>
            <a:pPr>
              <a:buFontTx/>
              <a:buChar char="•"/>
            </a:pPr>
            <a:endParaRPr lang="en-GB" sz="2000">
              <a:solidFill>
                <a:schemeClr val="hlink"/>
              </a:solidFill>
            </a:endParaRPr>
          </a:p>
          <a:p>
            <a:pPr>
              <a:buFontTx/>
              <a:buChar char="•"/>
            </a:pPr>
            <a:r>
              <a:rPr lang="en-GB" sz="2600">
                <a:solidFill>
                  <a:schemeClr val="hlink"/>
                </a:solidFill>
              </a:rPr>
              <a:t> Accommodative monetary policies  </a:t>
            </a:r>
          </a:p>
          <a:p>
            <a:pPr>
              <a:buFontTx/>
              <a:buChar char="•"/>
            </a:pPr>
            <a:endParaRPr lang="en-GB">
              <a:solidFill>
                <a:schemeClr val="hlink"/>
              </a:solidFill>
            </a:endParaRPr>
          </a:p>
          <a:p>
            <a:pPr>
              <a:buFontTx/>
              <a:buChar char="•"/>
            </a:pPr>
            <a:r>
              <a:rPr lang="en-GB" sz="2600">
                <a:solidFill>
                  <a:schemeClr val="hlink"/>
                </a:solidFill>
              </a:rPr>
              <a:t> An accelerating rate of technological innovation</a:t>
            </a:r>
          </a:p>
          <a:p>
            <a:pPr>
              <a:buFontTx/>
              <a:buChar char="•"/>
            </a:pPr>
            <a:endParaRPr lang="en-GB">
              <a:solidFill>
                <a:schemeClr val="hlink"/>
              </a:solidFill>
            </a:endParaRPr>
          </a:p>
          <a:p>
            <a:pPr>
              <a:buFontTx/>
              <a:buChar char="•"/>
            </a:pPr>
            <a:r>
              <a:rPr lang="en-GB" sz="2600">
                <a:solidFill>
                  <a:schemeClr val="hlink"/>
                </a:solidFill>
              </a:rPr>
              <a:t> Lower energy prices in real terms, thanks to innovation</a:t>
            </a:r>
          </a:p>
          <a:p>
            <a:pPr>
              <a:buFontTx/>
              <a:buChar char="•"/>
            </a:pPr>
            <a:endParaRPr lang="en-GB">
              <a:solidFill>
                <a:schemeClr val="hlink"/>
              </a:solidFill>
            </a:endParaRPr>
          </a:p>
          <a:p>
            <a:pPr>
              <a:buFontTx/>
              <a:buChar char="•"/>
            </a:pPr>
            <a:r>
              <a:rPr lang="en-GB" sz="2600">
                <a:solidFill>
                  <a:schemeClr val="hlink"/>
                </a:solidFill>
              </a:rPr>
              <a:t> The triumph of capitalism, both democratic &amp; authoritarian</a:t>
            </a:r>
          </a:p>
          <a:p>
            <a:pPr>
              <a:buFontTx/>
              <a:buChar char="•"/>
            </a:pPr>
            <a:endParaRPr lang="en-GB">
              <a:solidFill>
                <a:schemeClr val="hlink"/>
              </a:solidFill>
            </a:endParaRPr>
          </a:p>
          <a:p>
            <a:pPr>
              <a:buFontTx/>
              <a:buChar char="•"/>
            </a:pPr>
            <a:r>
              <a:rPr lang="en-GB" sz="2600">
                <a:solidFill>
                  <a:schemeClr val="hlink"/>
                </a:solidFill>
              </a:rPr>
              <a:t> Globalisation</a:t>
            </a:r>
          </a:p>
          <a:p>
            <a:pPr>
              <a:buFontTx/>
              <a:buChar char="•"/>
            </a:pPr>
            <a:endParaRPr lang="en-GB">
              <a:solidFill>
                <a:schemeClr val="hlink"/>
              </a:solidFill>
            </a:endParaRPr>
          </a:p>
          <a:p>
            <a:pPr>
              <a:buFontTx/>
              <a:buChar char="•"/>
            </a:pPr>
            <a:r>
              <a:rPr lang="en-GB" sz="2600">
                <a:solidFill>
                  <a:schemeClr val="hlink"/>
                </a:solidFill>
              </a:rPr>
              <a:t> Middle class growth in emerging markets</a:t>
            </a:r>
          </a:p>
          <a:p>
            <a:pPr>
              <a:buFontTx/>
              <a:buChar char="•"/>
            </a:pPr>
            <a:endParaRPr lang="en-GB">
              <a:solidFill>
                <a:schemeClr val="hlink"/>
              </a:solidFill>
            </a:endParaRPr>
          </a:p>
          <a:p>
            <a:pPr>
              <a:buFontTx/>
              <a:buChar char="•"/>
            </a:pPr>
            <a:r>
              <a:rPr lang="en-GB" sz="2600">
                <a:solidFill>
                  <a:schemeClr val="hlink"/>
                </a:solidFill>
              </a:rPr>
              <a:t> Continued growth in the global population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49" name="Picture 4" descr="US-10yr-Bond-Yield-2014-10-05-char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412875"/>
            <a:ext cx="9144000" cy="5103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650" name="Text Box 5"/>
          <p:cNvSpPr txBox="1">
            <a:spLocks noChangeArrowheads="1"/>
          </p:cNvSpPr>
          <p:nvPr/>
        </p:nvSpPr>
        <p:spPr bwMode="auto">
          <a:xfrm>
            <a:off x="4048125" y="1865313"/>
            <a:ext cx="4627563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2000">
                <a:solidFill>
                  <a:schemeClr val="hlink"/>
                </a:solidFill>
              </a:rPr>
              <a:t>1) Probable lengthy base building</a:t>
            </a:r>
          </a:p>
          <a:p>
            <a:r>
              <a:rPr lang="en-GB" sz="2000">
                <a:solidFill>
                  <a:schemeClr val="hlink"/>
                </a:solidFill>
              </a:rPr>
              <a:t>2) Above 3% base maturing</a:t>
            </a:r>
          </a:p>
          <a:p>
            <a:r>
              <a:rPr lang="en-GB" sz="2000">
                <a:solidFill>
                  <a:schemeClr val="hlink"/>
                </a:solidFill>
              </a:rPr>
              <a:t>3) Above 4% probable base completion</a:t>
            </a:r>
          </a:p>
        </p:txBody>
      </p:sp>
      <p:sp>
        <p:nvSpPr>
          <p:cNvPr id="27651" name="Line 6"/>
          <p:cNvSpPr>
            <a:spLocks noChangeShapeType="1"/>
          </p:cNvSpPr>
          <p:nvPr/>
        </p:nvSpPr>
        <p:spPr bwMode="auto">
          <a:xfrm>
            <a:off x="8101013" y="5445125"/>
            <a:ext cx="647700" cy="0"/>
          </a:xfrm>
          <a:prstGeom prst="line">
            <a:avLst/>
          </a:prstGeom>
          <a:noFill/>
          <a:ln w="28575">
            <a:solidFill>
              <a:srgbClr val="FF33CC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7652" name="Line 7"/>
          <p:cNvSpPr>
            <a:spLocks noChangeShapeType="1"/>
          </p:cNvSpPr>
          <p:nvPr/>
        </p:nvSpPr>
        <p:spPr bwMode="auto">
          <a:xfrm>
            <a:off x="7667625" y="5157788"/>
            <a:ext cx="1079500" cy="0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3" name="Picture 4" descr="Merrill-Lynch-10yr-US-Treasury-Total-Return-2014-10-05-char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484313"/>
            <a:ext cx="9144000" cy="5103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674" name="Line 7"/>
          <p:cNvSpPr>
            <a:spLocks noChangeShapeType="1"/>
          </p:cNvSpPr>
          <p:nvPr/>
        </p:nvSpPr>
        <p:spPr bwMode="auto">
          <a:xfrm>
            <a:off x="7812088" y="2133600"/>
            <a:ext cx="936625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8675" name="Text Box 8"/>
          <p:cNvSpPr txBox="1">
            <a:spLocks noChangeArrowheads="1"/>
          </p:cNvSpPr>
          <p:nvPr/>
        </p:nvSpPr>
        <p:spPr bwMode="auto">
          <a:xfrm>
            <a:off x="2484438" y="1911350"/>
            <a:ext cx="4248150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2000">
                <a:solidFill>
                  <a:schemeClr val="hlink"/>
                </a:solidFill>
              </a:rPr>
              <a:t>Top completion for US bondholders </a:t>
            </a:r>
          </a:p>
          <a:p>
            <a:r>
              <a:rPr lang="en-GB" sz="2000">
                <a:solidFill>
                  <a:schemeClr val="hlink"/>
                </a:solidFill>
              </a:rPr>
              <a:t>when this total return</a:t>
            </a:r>
          </a:p>
          <a:p>
            <a:r>
              <a:rPr lang="en-GB" sz="2000">
                <a:solidFill>
                  <a:schemeClr val="hlink"/>
                </a:solidFill>
              </a:rPr>
              <a:t>pattern breaks downwards</a:t>
            </a:r>
          </a:p>
        </p:txBody>
      </p:sp>
      <p:sp>
        <p:nvSpPr>
          <p:cNvPr id="28676" name="Line 9"/>
          <p:cNvSpPr>
            <a:spLocks noChangeShapeType="1"/>
          </p:cNvSpPr>
          <p:nvPr/>
        </p:nvSpPr>
        <p:spPr bwMode="auto">
          <a:xfrm flipV="1">
            <a:off x="6588125" y="2133600"/>
            <a:ext cx="1079500" cy="142875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7" name="Picture 4" descr="US-Dollar-Index-2014-10-05-char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412875"/>
            <a:ext cx="9144000" cy="5103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698" name="Text Box 8"/>
          <p:cNvSpPr txBox="1">
            <a:spLocks noChangeArrowheads="1"/>
          </p:cNvSpPr>
          <p:nvPr/>
        </p:nvSpPr>
        <p:spPr bwMode="auto">
          <a:xfrm>
            <a:off x="3759200" y="1792288"/>
            <a:ext cx="4959350" cy="915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>
                <a:solidFill>
                  <a:schemeClr val="hlink"/>
                </a:solidFill>
              </a:rPr>
              <a:t>US Dollar Index completing a base formation</a:t>
            </a:r>
          </a:p>
          <a:p>
            <a:r>
              <a:rPr lang="en-GB">
                <a:solidFill>
                  <a:schemeClr val="hlink"/>
                </a:solidFill>
              </a:rPr>
              <a:t>Driven by energy independence &amp; tech lead</a:t>
            </a:r>
          </a:p>
          <a:p>
            <a:r>
              <a:rPr lang="en-GB">
                <a:solidFill>
                  <a:schemeClr val="hlink"/>
                </a:solidFill>
              </a:rPr>
              <a:t>Fed &amp; Treasury will control speed of $ recovery</a:t>
            </a:r>
          </a:p>
        </p:txBody>
      </p:sp>
      <p:sp>
        <p:nvSpPr>
          <p:cNvPr id="29699" name="Line 9"/>
          <p:cNvSpPr>
            <a:spLocks noChangeShapeType="1"/>
          </p:cNvSpPr>
          <p:nvPr/>
        </p:nvSpPr>
        <p:spPr bwMode="auto">
          <a:xfrm>
            <a:off x="6804025" y="2708275"/>
            <a:ext cx="1582738" cy="2232025"/>
          </a:xfrm>
          <a:prstGeom prst="line">
            <a:avLst/>
          </a:prstGeom>
          <a:noFill/>
          <a:ln w="28575">
            <a:solidFill>
              <a:srgbClr val="0099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9700" name="Line 11"/>
          <p:cNvSpPr>
            <a:spLocks noChangeShapeType="1"/>
          </p:cNvSpPr>
          <p:nvPr/>
        </p:nvSpPr>
        <p:spPr bwMode="auto">
          <a:xfrm>
            <a:off x="7235825" y="5013325"/>
            <a:ext cx="1512888" cy="0"/>
          </a:xfrm>
          <a:prstGeom prst="line">
            <a:avLst/>
          </a:prstGeom>
          <a:noFill/>
          <a:ln w="28575">
            <a:solidFill>
              <a:srgbClr val="0099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1" name="Picture 4" descr="US-Dollar-Purchasing-Power-2014-10-05-char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412875"/>
            <a:ext cx="9144000" cy="5102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22" name="Text Box 5"/>
          <p:cNvSpPr txBox="1">
            <a:spLocks noChangeArrowheads="1"/>
          </p:cNvSpPr>
          <p:nvPr/>
        </p:nvSpPr>
        <p:spPr bwMode="auto">
          <a:xfrm>
            <a:off x="1763713" y="2198688"/>
            <a:ext cx="6970712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2000">
                <a:solidFill>
                  <a:schemeClr val="hlink"/>
                </a:solidFill>
              </a:rPr>
              <a:t>Nevertheless the US dollar is still a fiat currency, </a:t>
            </a:r>
            <a:r>
              <a:rPr lang="en-GB">
                <a:solidFill>
                  <a:schemeClr val="hlink"/>
                </a:solidFill>
              </a:rPr>
              <a:t>which</a:t>
            </a:r>
            <a:endParaRPr lang="en-GB" sz="2000">
              <a:solidFill>
                <a:schemeClr val="hlink"/>
              </a:solidFill>
            </a:endParaRPr>
          </a:p>
          <a:p>
            <a:r>
              <a:rPr lang="en-GB" sz="2000">
                <a:solidFill>
                  <a:schemeClr val="hlink"/>
                </a:solidFill>
              </a:rPr>
              <a:t>has lost 85 percent of its purchasing power since</a:t>
            </a:r>
            <a:r>
              <a:rPr lang="en-GB"/>
              <a:t> </a:t>
            </a:r>
            <a:r>
              <a:rPr lang="en-GB">
                <a:solidFill>
                  <a:schemeClr val="hlink"/>
                </a:solidFill>
              </a:rPr>
              <a:t>1968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5" name="Picture 4" descr="London-Spot-Gold-2014-10-05-char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341438"/>
            <a:ext cx="9144000" cy="5319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747" name="Text Box 3"/>
          <p:cNvSpPr txBox="1">
            <a:spLocks noChangeArrowheads="1"/>
          </p:cNvSpPr>
          <p:nvPr/>
        </p:nvSpPr>
        <p:spPr bwMode="auto">
          <a:xfrm>
            <a:off x="5076825" y="4292600"/>
            <a:ext cx="3384550" cy="1616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GB" sz="2000">
                <a:solidFill>
                  <a:schemeClr val="hlink"/>
                </a:solidFill>
              </a:rPr>
              <a:t>Critical juncture</a:t>
            </a:r>
          </a:p>
          <a:p>
            <a:r>
              <a:rPr lang="en-GB" sz="2000">
                <a:solidFill>
                  <a:schemeClr val="hlink"/>
                </a:solidFill>
              </a:rPr>
              <a:t>Traders heavily short</a:t>
            </a:r>
          </a:p>
          <a:p>
            <a:r>
              <a:rPr lang="en-GB" sz="2000">
                <a:solidFill>
                  <a:schemeClr val="hlink"/>
                </a:solidFill>
              </a:rPr>
              <a:t>Yet to reach revulsion sage</a:t>
            </a:r>
          </a:p>
          <a:p>
            <a:r>
              <a:rPr lang="en-GB" sz="2000">
                <a:solidFill>
                  <a:schemeClr val="hlink"/>
                </a:solidFill>
              </a:rPr>
              <a:t>for trader longs</a:t>
            </a:r>
          </a:p>
          <a:p>
            <a:r>
              <a:rPr lang="en-GB" sz="2000">
                <a:solidFill>
                  <a:schemeClr val="hlink"/>
                </a:solidFill>
              </a:rPr>
              <a:t>Indians &amp; Chinese buying</a:t>
            </a:r>
          </a:p>
        </p:txBody>
      </p:sp>
      <p:sp>
        <p:nvSpPr>
          <p:cNvPr id="31748" name="Line 4"/>
          <p:cNvSpPr>
            <a:spLocks noChangeShapeType="1"/>
          </p:cNvSpPr>
          <p:nvPr/>
        </p:nvSpPr>
        <p:spPr bwMode="auto">
          <a:xfrm flipV="1">
            <a:off x="7092950" y="3860800"/>
            <a:ext cx="431800" cy="576263"/>
          </a:xfrm>
          <a:prstGeom prst="line">
            <a:avLst/>
          </a:prstGeom>
          <a:noFill/>
          <a:ln w="28575">
            <a:solidFill>
              <a:srgbClr val="FF33CC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69" name="Picture 4" descr="Dow-Jones-Industrials-Average-2014-10-05-char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484313"/>
            <a:ext cx="9144000" cy="510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771" name="Text Box 3"/>
          <p:cNvSpPr txBox="1">
            <a:spLocks noChangeArrowheads="1"/>
          </p:cNvSpPr>
          <p:nvPr/>
        </p:nvSpPr>
        <p:spPr bwMode="auto">
          <a:xfrm>
            <a:off x="592138" y="2728913"/>
            <a:ext cx="3475037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GB" sz="2000">
                <a:solidFill>
                  <a:schemeClr val="hlink"/>
                </a:solidFill>
              </a:rPr>
              <a:t>Gold is out of favour</a:t>
            </a:r>
          </a:p>
          <a:p>
            <a:r>
              <a:rPr lang="en-GB" sz="2000">
                <a:solidFill>
                  <a:schemeClr val="hlink"/>
                </a:solidFill>
              </a:rPr>
              <a:t>with Western investors</a:t>
            </a:r>
          </a:p>
          <a:p>
            <a:r>
              <a:rPr lang="en-GB" sz="2000">
                <a:solidFill>
                  <a:schemeClr val="hlink"/>
                </a:solidFill>
              </a:rPr>
              <a:t>who are in stocks &amp; bonds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757" name="Picture 5" descr="Silver-CMX-1st-Month-Continuation-2014-10-06-chart (1)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981075"/>
            <a:ext cx="9144000" cy="5327650"/>
          </a:xfrm>
          <a:prstGeom prst="rect">
            <a:avLst/>
          </a:prstGeom>
          <a:noFill/>
        </p:spPr>
      </p:pic>
      <p:sp>
        <p:nvSpPr>
          <p:cNvPr id="74758" name="Text Box 6"/>
          <p:cNvSpPr txBox="1">
            <a:spLocks noChangeArrowheads="1"/>
          </p:cNvSpPr>
          <p:nvPr/>
        </p:nvSpPr>
        <p:spPr bwMode="auto">
          <a:xfrm>
            <a:off x="1619250" y="2708275"/>
            <a:ext cx="275431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GB" sz="2000">
                <a:solidFill>
                  <a:schemeClr val="hlink"/>
                </a:solidFill>
              </a:rPr>
              <a:t>Silver is high-beta gold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80" name="Picture 4" descr="Crude-Oil-IPE-1st-Month-Continuation-2014-10-06-char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412875"/>
            <a:ext cx="9144000" cy="5103813"/>
          </a:xfrm>
          <a:prstGeom prst="rect">
            <a:avLst/>
          </a:prstGeom>
          <a:noFill/>
        </p:spPr>
      </p:pic>
      <p:sp>
        <p:nvSpPr>
          <p:cNvPr id="75781" name="Text Box 5"/>
          <p:cNvSpPr txBox="1">
            <a:spLocks noChangeArrowheads="1"/>
          </p:cNvSpPr>
          <p:nvPr/>
        </p:nvSpPr>
        <p:spPr bwMode="auto">
          <a:xfrm>
            <a:off x="5632450" y="4359275"/>
            <a:ext cx="3063875" cy="1616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GB" sz="2000">
                <a:solidFill>
                  <a:schemeClr val="hlink"/>
                </a:solidFill>
              </a:rPr>
              <a:t>No more price spikes</a:t>
            </a:r>
          </a:p>
          <a:p>
            <a:r>
              <a:rPr lang="en-GB" sz="2000">
                <a:solidFill>
                  <a:schemeClr val="hlink"/>
                </a:solidFill>
              </a:rPr>
              <a:t>such as 2008, despite</a:t>
            </a:r>
          </a:p>
          <a:p>
            <a:r>
              <a:rPr lang="en-GB" sz="2000">
                <a:solidFill>
                  <a:schemeClr val="hlink"/>
                </a:solidFill>
              </a:rPr>
              <a:t>turmoil in many producer</a:t>
            </a:r>
          </a:p>
          <a:p>
            <a:r>
              <a:rPr lang="en-GB" sz="2000">
                <a:solidFill>
                  <a:schemeClr val="hlink"/>
                </a:solidFill>
              </a:rPr>
              <a:t>regions and an eventual</a:t>
            </a:r>
          </a:p>
          <a:p>
            <a:r>
              <a:rPr lang="en-GB" sz="2000">
                <a:solidFill>
                  <a:schemeClr val="hlink"/>
                </a:solidFill>
              </a:rPr>
              <a:t>global economic recovery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Text Box 2"/>
          <p:cNvSpPr txBox="1">
            <a:spLocks noChangeArrowheads="1"/>
          </p:cNvSpPr>
          <p:nvPr/>
        </p:nvSpPr>
        <p:spPr bwMode="auto">
          <a:xfrm>
            <a:off x="323850" y="1916113"/>
            <a:ext cx="8496300" cy="314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GB" sz="3600">
                <a:solidFill>
                  <a:schemeClr val="hlink"/>
                </a:solidFill>
              </a:rPr>
              <a:t>Many thanks for your interest!</a:t>
            </a:r>
          </a:p>
          <a:p>
            <a:pPr algn="ctr"/>
            <a:r>
              <a:rPr lang="en-GB" sz="3200">
                <a:solidFill>
                  <a:schemeClr val="hlink"/>
                </a:solidFill>
              </a:rPr>
              <a:t>Any more questions?</a:t>
            </a:r>
          </a:p>
          <a:p>
            <a:pPr algn="ctr"/>
            <a:endParaRPr lang="en-GB" sz="3200">
              <a:solidFill>
                <a:schemeClr val="hlink"/>
              </a:solidFill>
            </a:endParaRPr>
          </a:p>
          <a:p>
            <a:pPr algn="ctr"/>
            <a:r>
              <a:rPr lang="en-GB" sz="3200">
                <a:solidFill>
                  <a:schemeClr val="hlink"/>
                </a:solidFill>
              </a:rPr>
              <a:t>Please visit our site:</a:t>
            </a:r>
          </a:p>
          <a:p>
            <a:pPr algn="ctr"/>
            <a:r>
              <a:rPr lang="en-GB" sz="3200">
                <a:solidFill>
                  <a:schemeClr val="hlink"/>
                </a:solidFill>
              </a:rPr>
              <a:t>www.fullertreacymoney.com</a:t>
            </a:r>
          </a:p>
          <a:p>
            <a:pPr algn="ctr"/>
            <a:endParaRPr lang="en-GB" sz="3600">
              <a:solidFill>
                <a:schemeClr val="hlink"/>
              </a:solidFill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3" name="Picture 4" descr="S-P-500-Index-2014-09-08-char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268413"/>
            <a:ext cx="9144000" cy="558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9154" name="Text Box 5"/>
          <p:cNvSpPr txBox="1">
            <a:spLocks noChangeArrowheads="1"/>
          </p:cNvSpPr>
          <p:nvPr/>
        </p:nvSpPr>
        <p:spPr bwMode="auto">
          <a:xfrm>
            <a:off x="1547813" y="2349500"/>
            <a:ext cx="3887787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GB" sz="2000">
                <a:solidFill>
                  <a:schemeClr val="hlink"/>
                </a:solidFill>
              </a:rPr>
              <a:t>Is Wall Street’s next </a:t>
            </a:r>
          </a:p>
          <a:p>
            <a:pPr algn="ctr"/>
            <a:r>
              <a:rPr lang="en-GB" sz="2000">
                <a:solidFill>
                  <a:schemeClr val="hlink"/>
                </a:solidFill>
              </a:rPr>
              <a:t>secular bull market</a:t>
            </a:r>
          </a:p>
          <a:p>
            <a:pPr algn="ctr"/>
            <a:r>
              <a:rPr lang="en-GB" sz="2000">
                <a:solidFill>
                  <a:schemeClr val="hlink"/>
                </a:solidFill>
              </a:rPr>
              <a:t>Underway?</a:t>
            </a:r>
          </a:p>
        </p:txBody>
      </p:sp>
      <p:sp>
        <p:nvSpPr>
          <p:cNvPr id="49155" name="Text Box 6"/>
          <p:cNvSpPr txBox="1">
            <a:spLocks noChangeArrowheads="1"/>
          </p:cNvSpPr>
          <p:nvPr/>
        </p:nvSpPr>
        <p:spPr bwMode="auto">
          <a:xfrm>
            <a:off x="4067175" y="4005263"/>
            <a:ext cx="5076825" cy="2225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algn="ctr"/>
            <a:r>
              <a:rPr lang="en-GB" sz="2000">
                <a:solidFill>
                  <a:schemeClr val="hlink"/>
                </a:solidFill>
              </a:rPr>
              <a:t>If so, it will be led by</a:t>
            </a:r>
          </a:p>
          <a:p>
            <a:pPr marL="342900" indent="-342900">
              <a:buFontTx/>
              <a:buAutoNum type="arabicParenR"/>
            </a:pPr>
            <a:r>
              <a:rPr lang="en-GB" sz="2000">
                <a:solidFill>
                  <a:schemeClr val="hlink"/>
                </a:solidFill>
              </a:rPr>
              <a:t>Accelerated technological innovation</a:t>
            </a:r>
          </a:p>
          <a:p>
            <a:pPr marL="342900" indent="-342900">
              <a:buFontTx/>
              <a:buAutoNum type="arabicParenR"/>
            </a:pPr>
            <a:r>
              <a:rPr lang="en-GB" sz="2000">
                <a:solidFill>
                  <a:schemeClr val="hlink"/>
                </a:solidFill>
              </a:rPr>
              <a:t>Lower energy costs in real terms</a:t>
            </a:r>
          </a:p>
          <a:p>
            <a:pPr marL="342900" indent="-342900">
              <a:buFontTx/>
              <a:buAutoNum type="arabicParenR"/>
            </a:pPr>
            <a:r>
              <a:rPr lang="en-GB" sz="2000">
                <a:solidFill>
                  <a:schemeClr val="hlink"/>
                </a:solidFill>
              </a:rPr>
              <a:t>Worldwide acceptance of capitalism</a:t>
            </a:r>
          </a:p>
          <a:p>
            <a:pPr marL="342900" indent="-342900">
              <a:buFontTx/>
              <a:buAutoNum type="arabicParenR"/>
            </a:pPr>
            <a:r>
              <a:rPr lang="en-GB" sz="2000">
                <a:solidFill>
                  <a:schemeClr val="hlink"/>
                </a:solidFill>
              </a:rPr>
              <a:t>Globalisation </a:t>
            </a:r>
          </a:p>
          <a:p>
            <a:pPr marL="342900" indent="-342900">
              <a:buFontTx/>
              <a:buAutoNum type="arabicParenR"/>
            </a:pPr>
            <a:r>
              <a:rPr lang="en-GB" sz="2000">
                <a:solidFill>
                  <a:schemeClr val="hlink"/>
                </a:solidFill>
              </a:rPr>
              <a:t>An increasing global population</a:t>
            </a:r>
          </a:p>
          <a:p>
            <a:pPr marL="342900" indent="-342900">
              <a:buFontTx/>
              <a:buAutoNum type="arabicParenR"/>
            </a:pPr>
            <a:r>
              <a:rPr lang="en-GB" sz="2000">
                <a:solidFill>
                  <a:schemeClr val="hlink"/>
                </a:solidFill>
              </a:rPr>
              <a:t>A rapidly growing global middleclass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2544</TotalTime>
  <Words>594</Words>
  <Application>Microsoft Office PowerPoint</Application>
  <PresentationFormat>On-screen Show (4:3)</PresentationFormat>
  <Paragraphs>146</Paragraphs>
  <Slides>39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Design Template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4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</vt:vector>
  </TitlesOfParts>
  <Company>HP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Lucy Barnes</dc:creator>
  <cp:lastModifiedBy>David Fuller</cp:lastModifiedBy>
  <cp:revision>185</cp:revision>
  <dcterms:created xsi:type="dcterms:W3CDTF">2013-10-24T09:08:24Z</dcterms:created>
  <dcterms:modified xsi:type="dcterms:W3CDTF">2014-10-06T14:15:42Z</dcterms:modified>
</cp:coreProperties>
</file>